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35"/>
  </p:handoutMasterIdLst>
  <p:sldIdLst>
    <p:sldId id="257" r:id="rId3"/>
    <p:sldId id="258" r:id="rId4"/>
    <p:sldId id="261" r:id="rId5"/>
    <p:sldId id="324" r:id="rId6"/>
    <p:sldId id="349" r:id="rId7"/>
    <p:sldId id="343" r:id="rId8"/>
    <p:sldId id="344" r:id="rId9"/>
    <p:sldId id="325" r:id="rId10"/>
    <p:sldId id="336" r:id="rId11"/>
    <p:sldId id="346" r:id="rId12"/>
    <p:sldId id="339" r:id="rId13"/>
    <p:sldId id="341" r:id="rId14"/>
    <p:sldId id="340" r:id="rId15"/>
    <p:sldId id="342" r:id="rId16"/>
    <p:sldId id="265" r:id="rId17"/>
    <p:sldId id="330" r:id="rId18"/>
    <p:sldId id="326" r:id="rId19"/>
    <p:sldId id="331" r:id="rId20"/>
    <p:sldId id="332" r:id="rId21"/>
    <p:sldId id="334" r:id="rId22"/>
    <p:sldId id="333" r:id="rId23"/>
    <p:sldId id="337" r:id="rId24"/>
    <p:sldId id="338" r:id="rId26"/>
    <p:sldId id="269" r:id="rId27"/>
    <p:sldId id="327" r:id="rId28"/>
    <p:sldId id="329" r:id="rId29"/>
    <p:sldId id="335" r:id="rId30"/>
    <p:sldId id="323" r:id="rId31"/>
    <p:sldId id="328" r:id="rId32"/>
    <p:sldId id="303" r:id="rId33"/>
    <p:sldId id="275" r:id="rId34"/>
  </p:sldIdLst>
  <p:sldSz cx="12192000" cy="6858000" type="screen16x9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en0n_QfAzfENV" initials="authorId_120933426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commentAuthors" Target="commentAuthors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handoutMaster" Target="handoutMasters/handoutMaster1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en-US">
              <a:latin typeface="Source Sans 3" panose="020B0503030403020204" charset="0"/>
              <a:ea typeface="Source Sans 3" panose="020B0503030403020204" charset="0"/>
              <a:cs typeface="Source Sans 3" panose="020B0503030403020204" charset="0"/>
            </a:endParaRPr>
          </a:p>
        </p:txBody>
      </p:sp>
      <p:sp>
        <p:nvSpPr>
          <p:cNvPr id="1048681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696C064A-D61B-4B21-B757-51A9B82445B8}" type="datetimeFigureOut">
              <a:rPr lang="en-US" smtClean="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rPr>
            </a:fld>
            <a:endParaRPr lang="en-US">
              <a:latin typeface="Source Sans 3" panose="020B0503030403020204" charset="0"/>
              <a:ea typeface="Source Sans 3" panose="020B0503030403020204" charset="0"/>
              <a:cs typeface="Source Sans 3" panose="020B0503030403020204" charset="0"/>
            </a:endParaRPr>
          </a:p>
        </p:txBody>
      </p:sp>
      <p:sp>
        <p:nvSpPr>
          <p:cNvPr id="1048682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en-US">
              <a:latin typeface="Source Sans 3" panose="020B0503030403020204" charset="0"/>
              <a:ea typeface="Source Sans 3" panose="020B0503030403020204" charset="0"/>
              <a:cs typeface="Source Sans 3" panose="020B0503030403020204" charset="0"/>
            </a:endParaRPr>
          </a:p>
        </p:txBody>
      </p:sp>
      <p:sp>
        <p:nvSpPr>
          <p:cNvPr id="1048683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50305E07-67EA-4042-A3F6-853A8AD8D209}" type="slidenum">
              <a:rPr lang="en-US" smtClean="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rPr>
            </a:fld>
            <a:endParaRPr lang="en-US">
              <a:latin typeface="Source Sans 3" panose="020B0503030403020204" charset="0"/>
              <a:ea typeface="Source Sans 3" panose="020B0503030403020204" charset="0"/>
              <a:cs typeface="Source Sans 3" panose="020B050303040302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endParaRPr lang="en-US"/>
          </a:p>
        </p:txBody>
      </p:sp>
      <p:sp>
        <p:nvSpPr>
          <p:cNvPr id="1048675" name="Date Placeholder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10486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p>
            <a:endParaRPr lang="en-US"/>
          </a:p>
        </p:txBody>
      </p:sp>
      <p:sp>
        <p:nvSpPr>
          <p:cNvPr id="1048677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7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endParaRPr lang="en-US"/>
          </a:p>
        </p:txBody>
      </p:sp>
      <p:sp>
        <p:nvSpPr>
          <p:cNvPr id="104867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备注：
</a:t>
            </a:r>
            <a:r>
              <a:rPr lang="en-US" altLang="zh-CN"/>
              <a:t>1. AMD Radeon RX 9000 </a:t>
            </a:r>
            <a:r>
              <a:rPr lang="zh-CN" altLang="en-US"/>
              <a:t>系列显卡用户需要注意，</a:t>
            </a:r>
            <a:r>
              <a:rPr lang="en-US" altLang="zh-CN"/>
              <a:t>Linux 6.14.1 </a:t>
            </a:r>
            <a:r>
              <a:rPr lang="zh-CN" altLang="en-US"/>
              <a:t>和 </a:t>
            </a:r>
            <a:r>
              <a:rPr lang="en-US" altLang="zh-CN"/>
              <a:t>Mesa 25.0.3 </a:t>
            </a:r>
            <a:r>
              <a:rPr lang="zh-CN" altLang="en-US"/>
              <a:t>更新均需要安装才能在龙架构上正常使用（内核只解决驱动问题，</a:t>
            </a:r>
            <a:r>
              <a:rPr lang="en-US" altLang="zh-CN"/>
              <a:t>Mesa </a:t>
            </a:r>
            <a:r>
              <a:rPr lang="zh-CN" altLang="en-US"/>
              <a:t>更新解决睡眠唤醒死机问题）；该卡较新，内核和 </a:t>
            </a:r>
            <a:r>
              <a:rPr lang="en-US" altLang="zh-CN"/>
              <a:t>Mesa </a:t>
            </a:r>
            <a:r>
              <a:rPr lang="zh-CN" altLang="en-US"/>
              <a:t>支持还在完善中，如果遇到任何问题可以随时和我们联系反馈</a:t>
            </a:r>
            <a:r>
              <a:rPr lang="en-US" altLang="zh-CN"/>
              <a:t>
</a:t>
            </a:r>
            <a:r>
              <a:rPr lang="zh-CN" altLang="en-US"/>
              <a:t>
</a:t>
            </a:r>
            <a:r>
              <a:rPr lang="zh-CN" altLang="en-US" sz="1800">
                <a:solidFill>
                  <a:schemeClr val="tx1"/>
                </a:solidFill>
              </a:rPr>
              <a:t>2</a:t>
            </a:r>
            <a:r>
              <a:rPr lang="en-US" altLang="zh-CN"/>
              <a:t>. </a:t>
            </a:r>
            <a:r>
              <a:rPr lang="en-US" altLang="zh-CN" sz="1800">
                <a:solidFill>
                  <a:schemeClr val="tx1"/>
                </a:solidFill>
                <a:cs typeface="Arial" panose="020B0604020202020204" pitchFamily="34" charset="0"/>
              </a:rPr>
              <a:t>Chromium 135 </a:t>
            </a:r>
            <a:r>
              <a:rPr lang="zh-CN" altLang="en-US" sz="1800">
                <a:solidFill>
                  <a:schemeClr val="tx1"/>
                </a:solidFill>
                <a:cs typeface="Arial" panose="020B0604020202020204" pitchFamily="34" charset="0"/>
              </a:rPr>
              <a:t>需要各位用户着重测试下是否有崩溃问题（尤其是较为复杂的页面、插件、多媒体播放、标签页较多的情况）如有，请扫二维码进群报告；视频硬解支持需检查显卡支持情况，如 </a:t>
            </a:r>
            <a:r>
              <a:rPr lang="en-US" altLang="zh-CN" sz="1800">
                <a:solidFill>
                  <a:schemeClr val="tx1"/>
                </a:solidFill>
                <a:cs typeface="Arial" panose="020B0604020202020204" pitchFamily="34" charset="0"/>
              </a:rPr>
              <a:t>GCN 1.0</a:t>
            </a:r>
            <a:r>
              <a:rPr lang="zh-CN" altLang="en-US" sz="1800">
                <a:solidFill>
                  <a:schemeClr val="tx1"/>
                </a:solidFill>
                <a:cs typeface="Arial" panose="020B0604020202020204" pitchFamily="34" charset="0"/>
              </a:rPr>
              <a:t>（</a:t>
            </a:r>
            <a:r>
              <a:rPr lang="en-US" altLang="zh-CN" sz="1800">
                <a:solidFill>
                  <a:schemeClr val="tx1"/>
                </a:solidFill>
                <a:cs typeface="Arial" panose="020B0604020202020204" pitchFamily="34" charset="0"/>
              </a:rPr>
              <a:t>OLAND</a:t>
            </a:r>
            <a:r>
              <a:rPr lang="zh-CN" altLang="en-US" sz="1800">
                <a:solidFill>
                  <a:schemeClr val="tx1"/>
                </a:solidFill>
                <a:cs typeface="Arial" panose="020B0604020202020204" pitchFamily="34" charset="0"/>
              </a:rPr>
              <a:t>，或称 </a:t>
            </a:r>
            <a:r>
              <a:rPr lang="en-US" altLang="zh-CN" sz="1800">
                <a:solidFill>
                  <a:schemeClr val="tx1"/>
                </a:solidFill>
                <a:cs typeface="Arial" panose="020B0604020202020204" pitchFamily="34" charset="0"/>
              </a:rPr>
              <a:t>R7 240</a:t>
            </a:r>
            <a:r>
              <a:rPr lang="zh-CN" altLang="en-US" sz="1800">
                <a:solidFill>
                  <a:schemeClr val="tx1"/>
                </a:solidFill>
                <a:cs typeface="Arial" panose="020B0604020202020204" pitchFamily="34" charset="0"/>
              </a:rPr>
              <a:t>）显卡只支持 </a:t>
            </a:r>
            <a:r>
              <a:rPr lang="en-US" altLang="zh-CN" sz="1800">
                <a:solidFill>
                  <a:schemeClr val="tx1"/>
                </a:solidFill>
                <a:cs typeface="Arial" panose="020B0604020202020204" pitchFamily="34" charset="0"/>
              </a:rPr>
              <a:t>H.264 </a:t>
            </a:r>
            <a:r>
              <a:rPr lang="zh-CN" altLang="en-US" sz="1800">
                <a:solidFill>
                  <a:schemeClr val="tx1"/>
                </a:solidFill>
                <a:cs typeface="Arial" panose="020B0604020202020204" pitchFamily="34" charset="0"/>
              </a:rPr>
              <a:t>的硬件解码加速，但较新的卡如 </a:t>
            </a:r>
            <a:r>
              <a:rPr lang="en-US" altLang="zh-CN" sz="1800">
                <a:solidFill>
                  <a:schemeClr val="tx1"/>
                </a:solidFill>
                <a:cs typeface="Arial" panose="020B0604020202020204" pitchFamily="34" charset="0"/>
              </a:rPr>
              <a:t>RDNA </a:t>
            </a:r>
            <a:r>
              <a:rPr lang="zh-CN" altLang="en-US" sz="1800">
                <a:solidFill>
                  <a:schemeClr val="tx1"/>
                </a:solidFill>
                <a:cs typeface="Arial" panose="020B0604020202020204" pitchFamily="34" charset="0"/>
              </a:rPr>
              <a:t>系列或 </a:t>
            </a:r>
            <a:r>
              <a:rPr lang="en-US" altLang="zh-CN" sz="1800">
                <a:solidFill>
                  <a:schemeClr val="tx1"/>
                </a:solidFill>
                <a:cs typeface="Arial" panose="020B0604020202020204" pitchFamily="34" charset="0"/>
              </a:rPr>
              <a:t>Intel </a:t>
            </a:r>
            <a:r>
              <a:rPr lang="zh-CN" altLang="en-US" sz="1800">
                <a:solidFill>
                  <a:schemeClr val="tx1"/>
                </a:solidFill>
                <a:cs typeface="Arial" panose="020B0604020202020204" pitchFamily="34" charset="0"/>
              </a:rPr>
              <a:t>独显可以支持 </a:t>
            </a:r>
            <a:r>
              <a:rPr lang="en-US" altLang="zh-CN" sz="1800">
                <a:solidFill>
                  <a:schemeClr val="tx1"/>
                </a:solidFill>
                <a:cs typeface="Arial" panose="020B0604020202020204" pitchFamily="34" charset="0"/>
              </a:rPr>
              <a:t>H.264/H.265/AV1 </a:t>
            </a:r>
            <a:r>
              <a:rPr lang="zh-CN" altLang="en-US" sz="1800">
                <a:solidFill>
                  <a:schemeClr val="tx1"/>
                </a:solidFill>
                <a:cs typeface="Arial" panose="020B0604020202020204" pitchFamily="34" charset="0"/>
              </a:rPr>
              <a:t>等多种编码格式——如 </a:t>
            </a:r>
            <a:r>
              <a:rPr lang="en-US" altLang="zh-CN" sz="1800">
                <a:solidFill>
                  <a:schemeClr val="tx1"/>
                </a:solidFill>
                <a:cs typeface="Arial" panose="020B0604020202020204" pitchFamily="34" charset="0"/>
              </a:rPr>
              <a:t>Bilibili </a:t>
            </a:r>
            <a:r>
              <a:rPr lang="zh-CN" altLang="en-US" sz="1800">
                <a:solidFill>
                  <a:schemeClr val="tx1"/>
                </a:solidFill>
                <a:cs typeface="Arial" panose="020B0604020202020204" pitchFamily="34" charset="0"/>
              </a:rPr>
              <a:t>的视频播放设置里可以调整</a:t>
            </a:r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备注：
</a:t>
            </a:r>
            <a:r>
              <a:rPr lang="en-US" altLang="zh-CN"/>
              <a:t>1. </a:t>
            </a:r>
            <a:r>
              <a:rPr lang="zh-CN" altLang="en-US"/>
              <a:t>如有需要可从 </a:t>
            </a:r>
            <a:r>
              <a:rPr lang="en-US" altLang="zh-CN"/>
              <a:t>AOSC</a:t>
            </a:r>
            <a:r>
              <a:rPr lang="zh-CN" altLang="en-US"/>
              <a:t>-</a:t>
            </a:r>
            <a:r>
              <a:rPr lang="en-US" altLang="zh-CN"/>
              <a:t>Tracking/runc </a:t>
            </a:r>
            <a:r>
              <a:rPr lang="zh-CN" altLang="en-US"/>
              <a:t>获取整理好的补丁集，实测可用
</a:t>
            </a:r>
            <a:r>
              <a:rPr lang="en-US" altLang="zh-CN"/>
              <a:t>2. 4K/16K </a:t>
            </a:r>
            <a:r>
              <a:rPr lang="zh-CN" altLang="en-US"/>
              <a:t>双内核指的是同时提供两种内核分页大小的内核，供用户按需选用，后续会在 </a:t>
            </a:r>
            <a:r>
              <a:rPr lang="en-US" altLang="zh-CN"/>
              <a:t>GRUB </a:t>
            </a:r>
            <a:r>
              <a:rPr lang="zh-CN" altLang="en-US"/>
              <a:t>引导界面提供相关选项
</a:t>
            </a:r>
            <a:r>
              <a:rPr lang="en-US" altLang="zh-CN"/>
              <a:t>3. ollama </a:t>
            </a:r>
            <a:r>
              <a:rPr lang="zh-CN" altLang="en-US"/>
              <a:t>上游暂未合入 </a:t>
            </a:r>
            <a:r>
              <a:rPr lang="en-US" altLang="zh-CN"/>
              <a:t>Vulkan </a:t>
            </a:r>
            <a:r>
              <a:rPr lang="zh-CN" altLang="en-US"/>
              <a:t>计算后端支持，但第三方有补丁，我们计划整合到 </a:t>
            </a:r>
            <a:r>
              <a:rPr lang="en-US" altLang="zh-CN"/>
              <a:t>ollama </a:t>
            </a:r>
            <a:r>
              <a:rPr lang="zh-CN" altLang="en-US"/>
              <a:t>包中——使用 </a:t>
            </a:r>
            <a:r>
              <a:rPr lang="en-US" altLang="zh-CN"/>
              <a:t>Vulkan </a:t>
            </a:r>
            <a:r>
              <a:rPr lang="zh-CN" altLang="en-US"/>
              <a:t>运行 </a:t>
            </a:r>
            <a:r>
              <a:rPr lang="en-US" altLang="zh-CN"/>
              <a:t>AI </a:t>
            </a:r>
            <a:r>
              <a:rPr lang="zh-CN" altLang="en-US"/>
              <a:t>应用效果会显著比使用 </a:t>
            </a:r>
            <a:r>
              <a:rPr lang="en-US" altLang="zh-CN"/>
              <a:t>CPU </a:t>
            </a:r>
            <a:r>
              <a:rPr lang="zh-CN" altLang="en-US"/>
              <a:t>好（</a:t>
            </a:r>
            <a:r>
              <a:rPr lang="en-US" altLang="zh-CN"/>
              <a:t>ROCm </a:t>
            </a:r>
            <a:r>
              <a:rPr lang="zh-CN" altLang="en-US"/>
              <a:t>也是一种计算后端）
</a:t>
            </a:r>
            <a:r>
              <a:rPr lang="en-US" altLang="zh-CN"/>
              <a:t>4. libLoL </a:t>
            </a:r>
            <a:r>
              <a:rPr lang="zh-CN" altLang="en-US"/>
              <a:t>的兼容性排查工作是长期进行的</a:t>
            </a:r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标题 1"/>
          <p:cNvSpPr>
            <a:spLocks noGrp="1"/>
          </p:cNvSpPr>
          <p:nvPr>
            <p:ph type="ctrTitle"/>
          </p:nvPr>
        </p:nvSpPr>
        <p:spPr>
          <a:xfrm>
            <a:off x="674776" y="2141082"/>
            <a:ext cx="9923769" cy="1229761"/>
          </a:xfrm>
          <a:prstGeom prst="rect">
            <a:avLst/>
          </a:prstGeom>
        </p:spPr>
        <p:txBody>
          <a:bodyPr anchor="b"/>
          <a:lstStyle>
            <a:lvl1pPr algn="l">
              <a:defRPr sz="6000" b="1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90" name="副标题 2"/>
          <p:cNvSpPr>
            <a:spLocks noGrp="1"/>
          </p:cNvSpPr>
          <p:nvPr>
            <p:ph type="subTitle" idx="1"/>
          </p:nvPr>
        </p:nvSpPr>
        <p:spPr>
          <a:xfrm>
            <a:off x="674793" y="3307292"/>
            <a:ext cx="4418126" cy="4979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9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59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0" name="标题 8"/>
          <p:cNvSpPr>
            <a:spLocks noGrp="1"/>
          </p:cNvSpPr>
          <p:nvPr>
            <p:ph type="title"/>
          </p:nvPr>
        </p:nvSpPr>
        <p:spPr>
          <a:xfrm>
            <a:off x="514049" y="442081"/>
            <a:ext cx="9452278" cy="758458"/>
          </a:xfrm>
        </p:spPr>
        <p:txBody>
          <a:bodyPr/>
          <a:lstStyle>
            <a:lvl1pPr>
              <a:defRPr b="1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1" name="内容占位符 9"/>
          <p:cNvSpPr>
            <a:spLocks noGrp="1"/>
          </p:cNvSpPr>
          <p:nvPr>
            <p:ph idx="1"/>
          </p:nvPr>
        </p:nvSpPr>
        <p:spPr>
          <a:xfrm>
            <a:off x="513999" y="1259762"/>
            <a:ext cx="9452278" cy="4657501"/>
          </a:xfrm>
        </p:spPr>
        <p:txBody>
          <a:bodyPr/>
          <a:lstStyle>
            <a:lvl1pPr>
              <a:lnSpc>
                <a:spcPct val="100000"/>
              </a:lnSpc>
              <a:defRPr sz="28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  <a:lvl2pPr>
              <a:lnSpc>
                <a:spcPct val="100000"/>
              </a:lnSpc>
              <a:defRPr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2pPr>
            <a:lvl3pPr>
              <a:lnSpc>
                <a:spcPct val="100000"/>
              </a:lnSpc>
              <a:defRPr sz="22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3pPr>
            <a:lvl4pPr>
              <a:lnSpc>
                <a:spcPct val="100000"/>
              </a:lnSpc>
              <a:defRPr sz="22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4pPr>
            <a:lvl5pPr>
              <a:lnSpc>
                <a:spcPct val="100000"/>
              </a:lnSpc>
              <a:defRPr sz="22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582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58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5" name="Text Placeholder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65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标题 5"/>
          <p:cNvSpPr>
            <a:spLocks noGrp="1"/>
          </p:cNvSpPr>
          <p:nvPr>
            <p:ph type="ctrTitle"/>
          </p:nvPr>
        </p:nvSpPr>
        <p:spPr>
          <a:xfrm>
            <a:off x="674776" y="2141082"/>
            <a:ext cx="9923769" cy="1229761"/>
          </a:xfrm>
          <a:prstGeom prst="rect">
            <a:avLst/>
          </a:prstGeom>
        </p:spPr>
        <p:txBody>
          <a:bodyPr anchor="b"/>
          <a:lstStyle>
            <a:lvl1pPr algn="l">
              <a:defRPr sz="6000" b="1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96" name="副标题 6"/>
          <p:cNvSpPr>
            <a:spLocks noGrp="1"/>
          </p:cNvSpPr>
          <p:nvPr>
            <p:ph type="subTitle" idx="1"/>
          </p:nvPr>
        </p:nvSpPr>
        <p:spPr>
          <a:xfrm>
            <a:off x="674793" y="3307292"/>
            <a:ext cx="4418126" cy="4979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9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59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99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600" name="Text Placeholder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标题 1"/>
          <p:cNvSpPr>
            <a:spLocks noGrp="1"/>
          </p:cNvSpPr>
          <p:nvPr>
            <p:ph type="title"/>
          </p:nvPr>
        </p:nvSpPr>
        <p:spPr>
          <a:xfrm>
            <a:off x="838184" y="523097"/>
            <a:ext cx="10515600" cy="1325563"/>
          </a:xfrm>
          <a:prstGeom prst="rect">
            <a:avLst/>
          </a:prstGeo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59" name="内容占位符 2"/>
          <p:cNvSpPr>
            <a:spLocks noGrp="1"/>
          </p:cNvSpPr>
          <p:nvPr>
            <p:ph sz="half" idx="1"/>
          </p:nvPr>
        </p:nvSpPr>
        <p:spPr>
          <a:xfrm>
            <a:off x="838184" y="1983597"/>
            <a:ext cx="5181600" cy="4351338"/>
          </a:xfrm>
          <a:prstGeom prst="rect">
            <a:avLst/>
          </a:prstGeom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60" name="内容占位符 3"/>
          <p:cNvSpPr>
            <a:spLocks noGrp="1"/>
          </p:cNvSpPr>
          <p:nvPr>
            <p:ph sz="half" idx="2"/>
          </p:nvPr>
        </p:nvSpPr>
        <p:spPr>
          <a:xfrm>
            <a:off x="6172184" y="1983597"/>
            <a:ext cx="5181600" cy="4351338"/>
          </a:xfrm>
          <a:prstGeom prst="rect">
            <a:avLst/>
          </a:prstGeom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6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66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663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664" name="Text Placeholder 7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标题 1"/>
          <p:cNvSpPr>
            <a:spLocks noGrp="1"/>
          </p:cNvSpPr>
          <p:nvPr>
            <p:ph type="title"/>
          </p:nvPr>
        </p:nvSpPr>
        <p:spPr>
          <a:xfrm>
            <a:off x="389210" y="334078"/>
            <a:ext cx="10515600" cy="1325563"/>
          </a:xfrm>
          <a:prstGeom prst="rect">
            <a:avLst/>
          </a:prstGeo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标题 1"/>
          <p:cNvSpPr>
            <a:spLocks noGrp="1"/>
          </p:cNvSpPr>
          <p:nvPr>
            <p:ph type="title"/>
          </p:nvPr>
        </p:nvSpPr>
        <p:spPr>
          <a:xfrm>
            <a:off x="838184" y="723122"/>
            <a:ext cx="416534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66" name="图片占位符 2"/>
          <p:cNvSpPr>
            <a:spLocks noGrp="1"/>
          </p:cNvSpPr>
          <p:nvPr>
            <p:ph type="pic" idx="1"/>
          </p:nvPr>
        </p:nvSpPr>
        <p:spPr>
          <a:xfrm>
            <a:off x="5181584" y="723123"/>
            <a:ext cx="617220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667" name="文本占位符 3"/>
          <p:cNvSpPr>
            <a:spLocks noGrp="1"/>
          </p:cNvSpPr>
          <p:nvPr>
            <p:ph type="body" sz="half" idx="2"/>
          </p:nvPr>
        </p:nvSpPr>
        <p:spPr>
          <a:xfrm>
            <a:off x="838184" y="2323322"/>
            <a:ext cx="416534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66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66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670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671" name="Text Placeholder 7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竖排标题 1"/>
          <p:cNvSpPr>
            <a:spLocks noGrp="1"/>
          </p:cNvSpPr>
          <p:nvPr>
            <p:ph type="title" orient="vert"/>
          </p:nvPr>
        </p:nvSpPr>
        <p:spPr>
          <a:xfrm>
            <a:off x="8724884" y="523097"/>
            <a:ext cx="2628900" cy="5811838"/>
          </a:xfrm>
          <a:prstGeom prst="rect">
            <a:avLst/>
          </a:prstGeom>
        </p:spPr>
        <p:txBody>
          <a:bodyPr vert="eaVert"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7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84" y="523097"/>
            <a:ext cx="7734300" cy="5811838"/>
          </a:xfrm>
          <a:prstGeom prst="rect">
            <a:avLst/>
          </a:prstGeom>
        </p:spPr>
        <p:txBody>
          <a:bodyPr vert="eaVer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内容占位符 1"/>
          <p:cNvSpPr>
            <a:spLocks noGrp="1"/>
          </p:cNvSpPr>
          <p:nvPr>
            <p:ph/>
          </p:nvPr>
        </p:nvSpPr>
        <p:spPr>
          <a:xfrm>
            <a:off x="838184" y="523097"/>
            <a:ext cx="10515600" cy="5811838"/>
          </a:xfrm>
          <a:prstGeom prst="rect">
            <a:avLst/>
          </a:prstGeom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5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65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654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655" name="Text Placeholder 5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 11"/>
          <p:cNvSpPr>
            <a:spLocks noGrp="1"/>
          </p:cNvSpPr>
          <p:nvPr>
            <p:ph type="title"/>
          </p:nvPr>
        </p:nvSpPr>
        <p:spPr>
          <a:xfrm>
            <a:off x="514049" y="442081"/>
            <a:ext cx="9452278" cy="758458"/>
          </a:xfrm>
        </p:spPr>
        <p:txBody>
          <a:bodyPr/>
          <a:lstStyle>
            <a:lvl1pPr>
              <a:defRPr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7" name="内容占位符 12"/>
          <p:cNvSpPr>
            <a:spLocks noGrp="1"/>
          </p:cNvSpPr>
          <p:nvPr>
            <p:ph idx="1"/>
          </p:nvPr>
        </p:nvSpPr>
        <p:spPr>
          <a:xfrm>
            <a:off x="513999" y="1259762"/>
            <a:ext cx="9452278" cy="4657501"/>
          </a:xfrm>
        </p:spPr>
        <p:txBody>
          <a:bodyPr/>
          <a:lstStyle>
            <a:lvl1pPr>
              <a:defRPr sz="2800"/>
            </a:lvl1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57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5pPr>
      <a:lvl6pPr marL="25146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defRPr lang="zh-CN" altLang="en-US" sz="2400" kern="1200" dirty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loongarch@whlug.cn" TargetMode="Externa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https://lore.kernel.org/loongarch/klmvpb4j3gxerivskg5eo2err4zrrs5tn4nxlwj2ngedg3vf2r@mgl22dvudeyy/" TargetMode="External"/><Relationship Id="rId2" Type="http://schemas.openxmlformats.org/officeDocument/2006/relationships/hyperlink" Target="https://lore.kernel.org/loongarch/cover.1744273956.git.zhoubinbin@loongson.cn/" TargetMode="External"/><Relationship Id="rId1" Type="http://schemas.openxmlformats.org/officeDocument/2006/relationships/hyperlink" Target="https://lore.kernel.org/loongarch/" TargetMode="Externa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github.com/loongson-community/discussions/issues/73" TargetMode="Externa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hyperlink" Target="https://loong64.com" TargetMode="External"/><Relationship Id="rId3" Type="http://schemas.openxmlformats.org/officeDocument/2006/relationships/hyperlink" Target="https://github.com/loong64" TargetMode="External"/><Relationship Id="rId2" Type="http://schemas.openxmlformats.org/officeDocument/2006/relationships/hyperlink" Target="https://github.com/wojiushixiaobai" TargetMode="External"/><Relationship Id="rId1" Type="http://schemas.openxmlformats.org/officeDocument/2006/relationships/hyperlink" Target="https://github.com/pypa/auditwheel/pull/522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github.com/archlinux/archinstall/pull/332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gitlab.archlinux.org/archlinux/packaging/packages/electron34/-/issues/2" TargetMode="External"/><Relationship Id="rId1" Type="http://schemas.openxmlformats.org/officeDocument/2006/relationships/hyperlink" Target="https://github.com/lcpu-club/loongarch-packages/pull/547" TargetMode="Externa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https://github.com/lcpu-club/loongarch-packages/pull/558" TargetMode="External"/><Relationship Id="rId2" Type="http://schemas.openxmlformats.org/officeDocument/2006/relationships/hyperlink" Target="https://github.com/lcpu-club/loongarch-packages/pull/543" TargetMode="External"/><Relationship Id="rId1" Type="http://schemas.openxmlformats.org/officeDocument/2006/relationships/hyperlink" Target="https://github.com/lcpu-club/loongarch-packages/pull/551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github.com/microsoft/onnxruntime/pull/24397" TargetMode="External"/><Relationship Id="rId1" Type="http://schemas.openxmlformats.org/officeDocument/2006/relationships/hyperlink" Target="https://github.com/lcpu-club/loongarch-packages/pull/56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github.com/jean-pierreBoth/hnswlib-rs/pull/23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wszqkzqk.github.io/2025/03/30/config-and-use-aichat/" TargetMode="Externa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hyperlink" Target="https://github.com/lat-opensource/lat/issues/31" TargetMode="Externa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hyperlink" Target="https://github.com/seccomp/libseccomp-golang/commit/28423ed7600dbe380de474cf0b2397061cb9a1f2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github.com/loongson-community/1024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hyperlink" Target="https://community.platformio.org/t/new-platform-loongson-loongarch64/46991" TargetMode="External"/><Relationship Id="rId3" Type="http://schemas.openxmlformats.org/officeDocument/2006/relationships/hyperlink" Target="https://github.com/loongson-community/toolchain-loongarch64" TargetMode="External"/><Relationship Id="rId2" Type="http://schemas.openxmlformats.org/officeDocument/2006/relationships/hyperlink" Target="https://github.com/loongson-community/builder-framework-loongarch" TargetMode="External"/><Relationship Id="rId1" Type="http://schemas.openxmlformats.org/officeDocument/2006/relationships/hyperlink" Target="https://github.com/loongson-community/platform-loongsonla6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github.com/unicorn-engine/unicorn/pull/1903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gcc.gnu.org/r15-9245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gcc.gnu.org/r15-9324" TargetMode="Externa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hyperlink" Target="https://lore.kernel.org/loongarch/20250409070250.3225839-1-wangyuquan1236@phytium.com.cn/" TargetMode="External"/><Relationship Id="rId4" Type="http://schemas.openxmlformats.org/officeDocument/2006/relationships/hyperlink" Target="https://lore.kernel.org/loongarch/Z-6XzG8En35-vg-H@kernel.org/" TargetMode="External"/><Relationship Id="rId3" Type="http://schemas.openxmlformats.org/officeDocument/2006/relationships/hyperlink" Target="https://lore.kernel.org/loongarch/20250402092500.514305-1-chenhuacai@loongson.cn/" TargetMode="External"/><Relationship Id="rId2" Type="http://schemas.openxmlformats.org/officeDocument/2006/relationships/hyperlink" Target="https://lore.kernel.org/loongarch/20250403093257.1059912-1-chenhuacai@loongson.cn/" TargetMode="External"/><Relationship Id="rId1" Type="http://schemas.openxmlformats.org/officeDocument/2006/relationships/hyperlink" Target="https://lore.kernel.org/loongarch/" TargetMode="Externa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hyperlink" Target="https://lore.kernel.org/loongarch/20250403024750.4448-1-zhaoqunqin@loongson.cn/" TargetMode="External"/><Relationship Id="rId4" Type="http://schemas.openxmlformats.org/officeDocument/2006/relationships/hyperlink" Target="https://lore.kernel.org/loongarch/20250331064116.32540-1-zhangtianyang@loongson.cn/" TargetMode="External"/><Relationship Id="rId3" Type="http://schemas.openxmlformats.org/officeDocument/2006/relationships/hyperlink" Target="https://lore.kernel.org/loongarch/20250408092756.22339-1-yangtiezhu@loongson.cn/" TargetMode="External"/><Relationship Id="rId2" Type="http://schemas.openxmlformats.org/officeDocument/2006/relationships/hyperlink" Target="https://lore.kernel.org/loongarch/20250408092907.22856-1-yangtiezhu@loongson.cn/" TargetMode="External"/><Relationship Id="rId1" Type="http://schemas.openxmlformats.org/officeDocument/2006/relationships/hyperlink" Target="https://lore.kernel.org/loongarch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/>
      <p:sp>
        <p:nvSpPr>
          <p:cNvPr id="1048586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欢迎</a:t>
            </a:r>
            <a:r>
              <a:rPr lang="zh-CN" altLang="en-US">
                <a:cs typeface="Arial" panose="020B0604020202020204" pitchFamily="34" charset="0"/>
              </a:rPr>
              <a:t>参加龙架构双周会</a:t>
            </a:r>
            <a:endParaRPr lang="zh-CN" altLang="en-US"/>
          </a:p>
        </p:txBody>
      </p:sp>
      <p:sp>
        <p:nvSpPr>
          <p:cNvPr id="1048587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2400" b="1"/>
              <a:t>编辑权限申请</a:t>
            </a:r>
            <a:endParaRPr lang="zh-CN" altLang="en-US" sz="2400" b="1"/>
          </a:p>
          <a:p>
            <a:pPr lvl="1"/>
            <a:r>
              <a:rPr lang="zh-CN" altLang="en-US" sz="1800"/>
              <a:t>计划好主讲的议题和大致用时</a:t>
            </a:r>
            <a:endParaRPr lang="zh-CN" altLang="en-US" sz="1800"/>
          </a:p>
          <a:p>
            <a:pPr lvl="1"/>
            <a:r>
              <a:rPr lang="zh-CN" altLang="en-US" sz="1800"/>
              <a:t>在本文档申请编辑权限且附上简短的申请理由</a:t>
            </a:r>
            <a:endParaRPr lang="zh-CN" altLang="en-US" sz="1800"/>
          </a:p>
          <a:p>
            <a:pPr lvl="1"/>
            <a:r>
              <a:rPr lang="zh-CN" altLang="en-US" sz="1800"/>
              <a:t>在龙架构双周会交流群中 </a:t>
            </a:r>
            <a:r>
              <a:rPr lang="zh-CN" altLang="en-US" sz="1800" b="1">
                <a:solidFill>
                  <a:srgbClr val="C00000"/>
                </a:solidFill>
              </a:rPr>
              <a:t>@群主</a:t>
            </a:r>
            <a:r>
              <a:rPr lang="zh-CN" altLang="en-US" sz="1800"/>
              <a:t> 或 </a:t>
            </a:r>
            <a:r>
              <a:rPr lang="zh-CN" altLang="en-US" sz="1800" b="1">
                <a:solidFill>
                  <a:srgbClr val="C00000"/>
                </a:solidFill>
              </a:rPr>
              <a:t>管理员</a:t>
            </a:r>
            <a:r>
              <a:rPr lang="zh-CN" altLang="en-US" sz="1800"/>
              <a:t> 获取权限</a:t>
            </a:r>
            <a:endParaRPr lang="zh-CN" altLang="en-US" sz="1800"/>
          </a:p>
          <a:p>
            <a:pPr lvl="1"/>
            <a:r>
              <a:rPr lang="zh-CN" altLang="en-US" sz="1800"/>
              <a:t>向 </a:t>
            </a:r>
            <a:r>
              <a:rPr lang="en-US" altLang="zh-CN" sz="1800">
                <a:latin typeface="Fira Code" charset="0"/>
                <a:ea typeface="Fira Code" charset="0"/>
                <a:cs typeface="Fira Code" charset="0"/>
                <a:hlinkClick r:id="rId1"/>
              </a:rPr>
              <a:t>loongarch</a:t>
            </a:r>
            <a:r>
              <a:rPr lang="zh-CN" altLang="en-US" sz="1800">
                <a:latin typeface="Fira Code" charset="0"/>
                <a:ea typeface="Fira Code" charset="0"/>
                <a:cs typeface="Fira Code" charset="0"/>
                <a:hlinkClick r:id="rId1"/>
              </a:rPr>
              <a:t>@</a:t>
            </a:r>
            <a:r>
              <a:rPr lang="en-US" altLang="zh-CN" sz="1800">
                <a:latin typeface="Fira Code" charset="0"/>
                <a:ea typeface="Fira Code" charset="0"/>
                <a:cs typeface="Fira Code" charset="0"/>
                <a:hlinkClick r:id="rId1"/>
              </a:rPr>
              <a:t>whlug.cn</a:t>
            </a:r>
            <a:r>
              <a:rPr lang="en-US" altLang="zh-CN" sz="1800"/>
              <a:t> </a:t>
            </a:r>
            <a:r>
              <a:rPr lang="zh-CN" altLang="en-US" sz="1800"/>
              <a:t>发送主题为龙架构双周会报告的邮件</a:t>
            </a:r>
            <a:endParaRPr lang="zh-CN" altLang="en-US" sz="1800"/>
          </a:p>
          <a:p>
            <a:pPr lvl="2"/>
            <a:r>
              <a:rPr lang="zh-CN" altLang="en-US" sz="1800"/>
              <a:t>邮件内请简要说明您将要报告的内容，我们将在收到邮件后同您取得联系，为您提供文档的编辑权限</a:t>
            </a:r>
            <a:endParaRPr lang="zh-CN" altLang="en-US" sz="1800"/>
          </a:p>
          <a:p>
            <a:r>
              <a:rPr lang="zh-CN" altLang="en-US" sz="2400" b="1"/>
              <a:t>内容编辑</a:t>
            </a:r>
            <a:endParaRPr lang="zh-CN" altLang="en-US" sz="2400" b="1"/>
          </a:p>
          <a:p>
            <a:pPr lvl="1"/>
            <a:r>
              <a:rPr lang="zh-CN" altLang="en-US" sz="1800"/>
              <a:t>请在对应的议题版块下添加您想要分享的内容</a:t>
            </a:r>
            <a:endParaRPr lang="zh-CN" altLang="en-US" sz="1800"/>
          </a:p>
          <a:p>
            <a:pPr lvl="1"/>
            <a:r>
              <a:rPr lang="zh-CN" altLang="en-US" sz="1800"/>
              <a:t>若无对应议题，请直接在幻灯片其他议题最前方添加</a:t>
            </a:r>
            <a:endParaRPr lang="zh-CN" altLang="en-US" sz="1800"/>
          </a:p>
          <a:p>
            <a:pPr lvl="1"/>
            <a:r>
              <a:rPr lang="zh-CN" altLang="en-US" sz="1800"/>
              <a:t>快速报告一页控制在 </a:t>
            </a:r>
            <a:r>
              <a:rPr lang="en-US" altLang="zh-CN" sz="1800"/>
              <a:t>3 </a:t>
            </a:r>
            <a:r>
              <a:rPr lang="zh-CN" altLang="en-US" sz="1800"/>
              <a:t>分钟以内，报告期间请勿讨论发言</a:t>
            </a:r>
            <a:endParaRPr lang="zh-CN" altLang="en-US" sz="1800"/>
          </a:p>
          <a:p>
            <a:pPr lvl="1"/>
            <a:r>
              <a:rPr lang="zh-CN" altLang="en-US" sz="1800"/>
              <a:t>专题报告 </a:t>
            </a:r>
            <a:r>
              <a:rPr lang="en-US" altLang="zh-CN" sz="1800"/>
              <a:t>15~30 </a:t>
            </a:r>
            <a:r>
              <a:rPr lang="zh-CN" altLang="en-US" sz="1800"/>
              <a:t>分钟，分享结束后可讨论交流</a:t>
            </a:r>
            <a:endParaRPr lang="zh-CN" altLang="en-US"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Linux </a:t>
            </a:r>
            <a:r>
              <a:rPr lang="zh-CN" altLang="en-US"/>
              <a:t>内核（</a:t>
            </a:r>
            <a:r>
              <a:rPr lang="en-US" altLang="zh-CN">
                <a:cs typeface="Arial" panose="020B0604020202020204" pitchFamily="34" charset="0"/>
                <a:hlinkClick r:id="rId1"/>
              </a:rPr>
              <a:t>loongarch</a:t>
            </a:r>
            <a:r>
              <a:rPr lang="en-US" altLang="zh-CN"/>
              <a:t> </a:t>
            </a:r>
            <a:r>
              <a:rPr lang="zh-CN" altLang="en-US"/>
              <a:t>列表）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B</a:t>
            </a:r>
            <a:r>
              <a:rPr lang="en-US" altLang="zh-CN"/>
              <a:t>inbin Zhou</a:t>
            </a:r>
            <a:endParaRPr lang="en-US" altLang="zh-CN"/>
          </a:p>
          <a:p>
            <a:pPr lvl="1"/>
            <a:r>
              <a:rPr lang="zh-CN" altLang="en-US"/>
              <a:t>龙芯</a:t>
            </a:r>
            <a:r>
              <a:rPr lang="en-US" altLang="zh-CN"/>
              <a:t> 2K0500/2K1000/2K2000 MMC </a:t>
            </a:r>
            <a:r>
              <a:rPr lang="zh-CN" altLang="en-US"/>
              <a:t>控制器支持（</a:t>
            </a:r>
            <a:r>
              <a:rPr lang="zh-CN" altLang="en-US">
                <a:hlinkClick r:id="rId2"/>
              </a:rPr>
              <a:t>第 </a:t>
            </a:r>
            <a:r>
              <a:rPr lang="en-US" altLang="zh-CN">
                <a:hlinkClick r:id="rId2"/>
              </a:rPr>
              <a:t>1 </a:t>
            </a:r>
            <a:r>
              <a:rPr lang="zh-CN" altLang="en-US">
                <a:hlinkClick r:id="rId2"/>
              </a:rPr>
              <a:t>版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）</a:t>
            </a:r>
            <a:endParaRPr lang="en-US" altLang="zh-CN"/>
          </a:p>
          <a:p>
            <a:pPr lvl="1"/>
            <a:r>
              <a:rPr lang="zh-CN" altLang="en-US"/>
              <a:t>龙架构平台</a:t>
            </a:r>
            <a:r>
              <a:rPr lang="en-US" altLang="zh-CN"/>
              <a:t> PWM </a:t>
            </a:r>
            <a:r>
              <a:rPr lang="zh-CN" altLang="en-US"/>
              <a:t>支持（</a:t>
            </a:r>
            <a:r>
              <a:rPr lang="zh-CN" altLang="en-US">
                <a:hlinkClick r:id="rId3"/>
              </a:rPr>
              <a:t>第</a:t>
            </a:r>
            <a:r>
              <a:rPr lang="en-US" altLang="zh-CN">
                <a:hlinkClick r:id="rId3"/>
              </a:rPr>
              <a:t> 10 </a:t>
            </a:r>
            <a:r>
              <a:rPr lang="zh-CN" altLang="en-US">
                <a:hlinkClick r:id="rId3"/>
              </a:rPr>
              <a:t>版</a:t>
            </a:r>
            <a:r>
              <a:rPr lang="zh-CN" altLang="en-US"/>
              <a:t>）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xen0n</a:t>
            </a:r>
            <a:endParaRPr lang="en-US" altLang="zh-CN"/>
          </a:p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Python Wheel </a:t>
            </a:r>
            <a:r>
              <a:rPr lang="zh-CN" altLang="en-US"/>
              <a:t>生态自举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>
                <a:cs typeface="Arial" panose="020B0604020202020204" pitchFamily="34" charset="0"/>
              </a:rPr>
              <a:t>有同学尝试在龙架构上做学术，需要一套 </a:t>
            </a:r>
            <a:r>
              <a:rPr lang="en-US" altLang="zh-CN">
                <a:cs typeface="Arial" panose="020B0604020202020204" pitchFamily="34" charset="0"/>
              </a:rPr>
              <a:t>Python </a:t>
            </a:r>
            <a:r>
              <a:rPr lang="zh-CN" altLang="en-US">
                <a:cs typeface="Arial" panose="020B0604020202020204" pitchFamily="34" charset="0"/>
              </a:rPr>
              <a:t>技术栈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xen0n</a:t>
            </a:r>
            <a:endParaRPr lang="zh-CN" altLang="en-US"/>
          </a:p>
        </p:txBody>
      </p:sp>
      <p:pic>
        <p:nvPicPr>
          <p:cNvPr id="6" name="图片 5" descr="upload_post_object_v2_3886630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569" y="1927256"/>
            <a:ext cx="4048125" cy="1323975"/>
          </a:xfrm>
          <a:prstGeom prst="rect">
            <a:avLst/>
          </a:prstGeom>
        </p:spPr>
      </p:pic>
      <p:pic>
        <p:nvPicPr>
          <p:cNvPr id="7" name="图片 6" descr="upload_post_object_v2_40132894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81" y="2043715"/>
            <a:ext cx="4219575" cy="2085975"/>
          </a:xfrm>
          <a:prstGeom prst="rect">
            <a:avLst/>
          </a:prstGeom>
        </p:spPr>
      </p:pic>
      <p:pic>
        <p:nvPicPr>
          <p:cNvPr id="8" name="图片 7" descr="upload_post_object_v2_11182676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9755" y="3141512"/>
            <a:ext cx="4238625" cy="1266825"/>
          </a:xfrm>
          <a:prstGeom prst="rect">
            <a:avLst/>
          </a:prstGeom>
        </p:spPr>
      </p:pic>
      <p:pic>
        <p:nvPicPr>
          <p:cNvPr id="9" name="图片 8" descr="upload_post_object_v2_3734663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2838" y="3333223"/>
            <a:ext cx="4114800" cy="1847850"/>
          </a:xfrm>
          <a:prstGeom prst="rect">
            <a:avLst/>
          </a:prstGeom>
        </p:spPr>
      </p:pic>
      <p:pic>
        <p:nvPicPr>
          <p:cNvPr id="10" name="图片 9" descr="upload_post_object_v2_6328879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8171" y="4129743"/>
            <a:ext cx="3400425" cy="1419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Python Wheel </a:t>
            </a:r>
            <a:r>
              <a:rPr lang="zh-CN" altLang="en-US"/>
              <a:t>生态自举：社区立场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10474524" cy="4657501"/>
          </a:xfrm>
        </p:spPr>
        <p:txBody>
          <a:bodyPr/>
          <a:p>
            <a:r>
              <a:rPr lang="zh-CN" altLang="en-US"/>
              <a:t>“尽量避免在用户的电脑上在 </a:t>
            </a:r>
            <a:r>
              <a:rPr lang="en-US" altLang="zh-CN"/>
              <a:t>pip install </a:t>
            </a:r>
            <a:r>
              <a:rPr lang="zh-CN" altLang="en-US"/>
              <a:t>阶段编译”是合理的</a:t>
            </a:r>
            <a:endParaRPr lang="zh-CN" altLang="en-US"/>
          </a:p>
          <a:p>
            <a:r>
              <a:rPr lang="zh-CN" altLang="en-US"/>
              <a:t>虽然不是故意的，但龙芯 </a:t>
            </a:r>
            <a:r>
              <a:rPr lang="en-US" altLang="zh-CN"/>
              <a:t>PyPI </a:t>
            </a:r>
            <a:r>
              <a:rPr lang="zh-CN" altLang="en-US"/>
              <a:t>补充源确实会困扰到新世界用户</a:t>
            </a:r>
            <a:endParaRPr lang="zh-CN" altLang="en-US"/>
          </a:p>
          <a:p>
            <a:r>
              <a:rPr lang="zh-CN" altLang="en-US"/>
              <a:t>目前确实缺乏新世界的 </a:t>
            </a:r>
            <a:r>
              <a:rPr lang="en-US" altLang="zh-CN"/>
              <a:t>PyPI </a:t>
            </a:r>
            <a:r>
              <a:rPr lang="zh-CN" altLang="en-US"/>
              <a:t>补充源，很遗憾，这是应当完成的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xen0n</a:t>
            </a:r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Python Wheel </a:t>
            </a:r>
            <a:r>
              <a:rPr lang="zh-CN" altLang="en-US"/>
              <a:t>生态自举：路线图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10810959" cy="4657501"/>
          </a:xfrm>
        </p:spPr>
        <p:txBody>
          <a:bodyPr/>
          <a:p>
            <a:r>
              <a:rPr lang="zh-CN" altLang="en-US">
                <a:cs typeface="Arial" panose="020B0604020202020204" pitchFamily="34" charset="0"/>
              </a:rPr>
              <a:t>继续推进</a:t>
            </a:r>
            <a:r>
              <a:rPr lang="zh-CN" altLang="en-US">
                <a:cs typeface="Arial" panose="020B0604020202020204" pitchFamily="34" charset="0"/>
                <a:hlinkClick r:id="rId1"/>
              </a:rPr>
              <a:t>龙架构容器化生态的自举工作</a:t>
            </a:r>
            <a:endParaRPr lang="zh-CN" altLang="en-US">
              <a:cs typeface="Arial" panose="020B0604020202020204" pitchFamily="34" charset="0"/>
              <a:hlinkClick r:id="rId1"/>
            </a:endParaRPr>
          </a:p>
          <a:p>
            <a:pPr lvl="1"/>
            <a:r>
              <a:rPr lang="zh-CN" altLang="en-US">
                <a:cs typeface="Arial" panose="020B0604020202020204" pitchFamily="34" charset="0"/>
              </a:rPr>
              <a:t>为了基础镜像</a:t>
            </a:r>
            <a:r>
              <a:rPr lang="en-US" altLang="zh-CN">
                <a:cs typeface="Arial" panose="020B0604020202020204" pitchFamily="34" charset="0"/>
              </a:rPr>
              <a:t>: manylinux (glibc linux)</a:t>
            </a:r>
            <a:r>
              <a:rPr lang="zh-CN" altLang="en-US">
                <a:cs typeface="Arial" panose="020B0604020202020204" pitchFamily="34" charset="0"/>
              </a:rPr>
              <a:t>、</a:t>
            </a:r>
            <a:r>
              <a:rPr lang="en-US" altLang="zh-CN">
                <a:cs typeface="Arial" panose="020B0604020202020204" pitchFamily="34" charset="0"/>
              </a:rPr>
              <a:t>musllinux</a:t>
            </a:r>
            <a:endParaRPr lang="en-US" altLang="zh-CN">
              <a:cs typeface="Arial" panose="020B0604020202020204" pitchFamily="34" charset="0"/>
            </a:endParaRPr>
          </a:p>
          <a:p>
            <a:pPr lvl="1"/>
            <a:r>
              <a:rPr lang="en-US" altLang="zh-CN">
                <a:cs typeface="Arial" panose="020B0604020202020204" pitchFamily="34" charset="0"/>
              </a:rPr>
              <a:t>musllinux </a:t>
            </a:r>
            <a:r>
              <a:rPr lang="zh-CN" altLang="en-US">
                <a:cs typeface="Arial" panose="020B0604020202020204" pitchFamily="34" charset="0"/>
              </a:rPr>
              <a:t>基线</a:t>
            </a:r>
            <a:r>
              <a:rPr lang="en-US" altLang="zh-CN">
                <a:cs typeface="Arial" panose="020B0604020202020204" pitchFamily="34" charset="0"/>
              </a:rPr>
              <a:t>: </a:t>
            </a:r>
            <a:r>
              <a:rPr lang="zh-CN" altLang="en-US">
                <a:cs typeface="Arial" panose="020B0604020202020204" pitchFamily="34" charset="0"/>
              </a:rPr>
              <a:t>完成，</a:t>
            </a:r>
            <a:r>
              <a:rPr lang="en-US" altLang="zh-CN">
                <a:cs typeface="Arial" panose="020B0604020202020204" pitchFamily="34" charset="0"/>
              </a:rPr>
              <a:t>Alpine Linux 3.21</a:t>
            </a:r>
            <a:endParaRPr lang="en-US" altLang="zh-CN">
              <a:cs typeface="Arial" panose="020B0604020202020204" pitchFamily="34" charset="0"/>
            </a:endParaRPr>
          </a:p>
          <a:p>
            <a:pPr lvl="1"/>
            <a:r>
              <a:rPr lang="en-US" altLang="zh-CN">
                <a:cs typeface="Arial" panose="020B0604020202020204" pitchFamily="34" charset="0"/>
              </a:rPr>
              <a:t>manylinux </a:t>
            </a:r>
            <a:r>
              <a:rPr lang="zh-CN" altLang="en-US">
                <a:cs typeface="Arial" panose="020B0604020202020204" pitchFamily="34" charset="0"/>
              </a:rPr>
              <a:t>基线</a:t>
            </a:r>
            <a:r>
              <a:rPr lang="en-US" altLang="zh-CN">
                <a:cs typeface="Arial" panose="020B0604020202020204" pitchFamily="34" charset="0"/>
              </a:rPr>
              <a:t>: </a:t>
            </a:r>
            <a:r>
              <a:rPr lang="zh-CN" altLang="en-US">
                <a:cs typeface="Arial" panose="020B0604020202020204" pitchFamily="34" charset="0"/>
              </a:rPr>
              <a:t>令人头大</a:t>
            </a:r>
            <a:endParaRPr lang="zh-CN" altLang="en-US">
              <a:cs typeface="Arial" panose="020B0604020202020204" pitchFamily="34" charset="0"/>
            </a:endParaRPr>
          </a:p>
          <a:p>
            <a:pPr lvl="2"/>
            <a:r>
              <a:rPr lang="zh-CN" altLang="en-US">
                <a:cs typeface="Arial" panose="020B0604020202020204" pitchFamily="34" charset="0"/>
              </a:rPr>
              <a:t>《开源生态发展合作倡议》？</a:t>
            </a:r>
            <a:endParaRPr lang="zh-CN" altLang="en-US">
              <a:cs typeface="Arial" panose="020B0604020202020204" pitchFamily="34" charset="0"/>
            </a:endParaRPr>
          </a:p>
          <a:p>
            <a:pPr lvl="3"/>
            <a:r>
              <a:rPr lang="en-US" altLang="zh-CN">
                <a:cs typeface="Arial" panose="020B0604020202020204" pitchFamily="34" charset="0"/>
              </a:rPr>
              <a:t>Linux 6.6, glibc 2.38, gcc 12, llvm 17...</a:t>
            </a:r>
            <a:endParaRPr lang="en-US" altLang="zh-CN">
              <a:cs typeface="Arial" panose="020B0604020202020204" pitchFamily="34" charset="0"/>
            </a:endParaRPr>
          </a:p>
          <a:p>
            <a:pPr lvl="3"/>
            <a:r>
              <a:rPr lang="zh-CN" altLang="en-US">
                <a:cs typeface="Arial" panose="020B0604020202020204" pitchFamily="34" charset="0"/>
              </a:rPr>
              <a:t>要么工具链版本过低（</a:t>
            </a:r>
            <a:r>
              <a:rPr lang="en-US" altLang="zh-CN">
                <a:cs typeface="Arial" panose="020B0604020202020204" pitchFamily="34" charset="0"/>
              </a:rPr>
              <a:t>e.g. </a:t>
            </a:r>
            <a:r>
              <a:rPr lang="zh-CN" altLang="en-US">
                <a:cs typeface="Arial" panose="020B0604020202020204" pitchFamily="34" charset="0"/>
              </a:rPr>
              <a:t>没有 </a:t>
            </a:r>
            <a:r>
              <a:rPr lang="en-US" altLang="zh-CN">
                <a:cs typeface="Arial" panose="020B0604020202020204" pitchFamily="34" charset="0"/>
              </a:rPr>
              <a:t>LSX</a:t>
            </a:r>
            <a:r>
              <a:rPr lang="zh-CN" altLang="en-US">
                <a:cs typeface="Arial" panose="020B0604020202020204" pitchFamily="34" charset="0"/>
              </a:rPr>
              <a:t>），要么加入一吨重的 </a:t>
            </a:r>
            <a:r>
              <a:rPr lang="en-US" altLang="zh-CN">
                <a:cs typeface="Arial" panose="020B0604020202020204" pitchFamily="34" charset="0"/>
              </a:rPr>
              <a:t>backports</a:t>
            </a:r>
            <a:endParaRPr lang="en-US" altLang="zh-CN">
              <a:cs typeface="Arial" panose="020B0604020202020204" pitchFamily="34" charset="0"/>
            </a:endParaRPr>
          </a:p>
          <a:p>
            <a:pPr lvl="3"/>
            <a:r>
              <a:rPr lang="en-US" altLang="zh-CN">
                <a:cs typeface="Arial" panose="020B0604020202020204" pitchFamily="34" charset="0"/>
              </a:rPr>
              <a:t>xen0n </a:t>
            </a:r>
            <a:r>
              <a:rPr lang="zh-CN" altLang="en-US">
                <a:cs typeface="Arial" panose="020B0604020202020204" pitchFamily="34" charset="0"/>
              </a:rPr>
              <a:t>正在尝试基于 </a:t>
            </a:r>
            <a:r>
              <a:rPr lang="en-US" altLang="zh-CN">
                <a:cs typeface="Arial" panose="020B0604020202020204" pitchFamily="34" charset="0"/>
              </a:rPr>
              <a:t>Gentoo </a:t>
            </a:r>
            <a:r>
              <a:rPr lang="zh-CN" altLang="en-US">
                <a:cs typeface="Arial" panose="020B0604020202020204" pitchFamily="34" charset="0"/>
              </a:rPr>
              <a:t>构建 </a:t>
            </a:r>
            <a:r>
              <a:rPr lang="en-US" altLang="zh-CN">
                <a:cs typeface="Arial" panose="020B0604020202020204" pitchFamily="34" charset="0"/>
              </a:rPr>
              <a:t>glibc 2.38 </a:t>
            </a:r>
            <a:r>
              <a:rPr lang="zh-CN" altLang="en-US">
                <a:cs typeface="Arial" panose="020B0604020202020204" pitchFamily="34" charset="0"/>
              </a:rPr>
              <a:t>的基础镜像</a:t>
            </a:r>
            <a:endParaRPr lang="en-US" altLang="zh-CN">
              <a:cs typeface="Arial" panose="020B0604020202020204" pitchFamily="34" charset="0"/>
            </a:endParaRPr>
          </a:p>
          <a:p>
            <a:pPr lvl="2"/>
            <a:r>
              <a:rPr lang="en-US" altLang="zh-CN">
                <a:cs typeface="Arial" panose="020B0604020202020204" pitchFamily="34" charset="0"/>
              </a:rPr>
              <a:t>Debian 13?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xen0n</a:t>
            </a:r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Python Wheel </a:t>
            </a:r>
            <a:r>
              <a:rPr lang="zh-CN" altLang="en-US"/>
              <a:t>生态自举：路线图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10655681" cy="4657501"/>
          </a:xfrm>
        </p:spPr>
        <p:txBody>
          <a:bodyPr/>
          <a:p>
            <a:r>
              <a:rPr lang="zh-CN" altLang="en-US">
                <a:cs typeface="Arial" panose="020B0604020202020204" pitchFamily="34" charset="0"/>
              </a:rPr>
              <a:t>将龙架构支持推入 </a:t>
            </a:r>
            <a:r>
              <a:rPr lang="en-US" altLang="zh-CN">
                <a:cs typeface="Arial" panose="020B0604020202020204" pitchFamily="34" charset="0"/>
              </a:rPr>
              <a:t>Python </a:t>
            </a:r>
            <a:r>
              <a:rPr lang="zh-CN" altLang="en-US">
                <a:cs typeface="Arial" panose="020B0604020202020204" pitchFamily="34" charset="0"/>
              </a:rPr>
              <a:t>打包生态上游</a:t>
            </a:r>
            <a:endParaRPr lang="en-US" altLang="zh-CN"/>
          </a:p>
          <a:p>
            <a:pPr lvl="1"/>
            <a:r>
              <a:rPr lang="en-US" altLang="zh-CN"/>
              <a:t>auditwheel: 2025 </a:t>
            </a:r>
            <a:r>
              <a:rPr lang="zh-CN" altLang="en-US"/>
              <a:t>年 </a:t>
            </a:r>
            <a:r>
              <a:rPr lang="en-US" altLang="zh-CN"/>
              <a:t>1 </a:t>
            </a:r>
            <a:r>
              <a:rPr lang="zh-CN" altLang="en-US"/>
              <a:t>月 </a:t>
            </a:r>
            <a:r>
              <a:rPr lang="en-US" altLang="zh-CN"/>
              <a:t>wangweijie </a:t>
            </a:r>
            <a:r>
              <a:rPr lang="zh-CN" altLang="en-US"/>
              <a:t>默默地</a:t>
            </a:r>
            <a:r>
              <a:rPr lang="zh-CN" altLang="en-US">
                <a:hlinkClick r:id="rId1"/>
              </a:rPr>
              <a:t>增加了</a:t>
            </a:r>
            <a:r>
              <a:rPr lang="zh-CN" altLang="en-US"/>
              <a:t>支持（</a:t>
            </a:r>
            <a:r>
              <a:rPr lang="en-US" altLang="zh-CN"/>
              <a:t>6.3.0 </a:t>
            </a:r>
            <a:r>
              <a:rPr lang="zh-CN" altLang="en-US"/>
              <a:t>版本起）</a:t>
            </a:r>
            <a:endParaRPr lang="zh-CN" altLang="en-US"/>
          </a:p>
          <a:p>
            <a:pPr lvl="2"/>
            <a:r>
              <a:rPr lang="zh-CN" altLang="en-US"/>
              <a:t>仅新世界。只从代码上看应该不识别旧世界，我没有实测</a:t>
            </a:r>
            <a:endParaRPr lang="zh-CN" altLang="en-US"/>
          </a:p>
          <a:p>
            <a:pPr lvl="1"/>
            <a:r>
              <a:rPr lang="en-US" altLang="zh-CN"/>
              <a:t>uv</a:t>
            </a:r>
            <a:r>
              <a:rPr lang="zh-CN" altLang="en-US"/>
              <a:t>、</a:t>
            </a:r>
            <a:r>
              <a:rPr lang="en-US" altLang="zh-CN"/>
              <a:t>maturin</a:t>
            </a:r>
            <a:r>
              <a:rPr lang="zh-CN" altLang="en-US"/>
              <a:t>、</a:t>
            </a:r>
            <a:r>
              <a:rPr lang="en-US" altLang="zh-CN"/>
              <a:t>rust</a:t>
            </a:r>
            <a:r>
              <a:rPr lang="zh-CN" altLang="en-US"/>
              <a:t>-</a:t>
            </a:r>
            <a:r>
              <a:rPr lang="en-US" altLang="zh-CN"/>
              <a:t>cross/manylinux</a:t>
            </a:r>
            <a:r>
              <a:rPr lang="zh-CN" altLang="en-US"/>
              <a:t>-</a:t>
            </a:r>
            <a:r>
              <a:rPr lang="en-US" altLang="zh-CN"/>
              <a:t>cross: </a:t>
            </a:r>
            <a:r>
              <a:rPr lang="zh-CN" altLang="en-US">
                <a:hlinkClick r:id="rId2"/>
              </a:rPr>
              <a:t>吴小白</a:t>
            </a:r>
            <a:r>
              <a:rPr lang="zh-CN" altLang="en-US"/>
              <a:t>增加了支持</a:t>
            </a:r>
            <a:endParaRPr lang="zh-CN" altLang="en-US"/>
          </a:p>
          <a:p>
            <a:pPr lvl="2"/>
            <a:r>
              <a:rPr lang="en-US" altLang="zh-CN">
                <a:hlinkClick r:id="rId3"/>
              </a:rPr>
              <a:t>https://github.com/loong64</a:t>
            </a:r>
            <a:r>
              <a:rPr lang="zh-CN" altLang="en-US"/>
              <a:t>、</a:t>
            </a:r>
            <a:r>
              <a:rPr lang="en-US" altLang="zh-CN">
                <a:hlinkClick r:id="rId4"/>
              </a:rPr>
              <a:t>https://loong64.com</a:t>
            </a:r>
            <a:r>
              <a:rPr lang="en-US" altLang="zh-CN"/>
              <a:t> (</a:t>
            </a:r>
            <a:r>
              <a:rPr lang="zh-CN" altLang="en-US"/>
              <a:t>居然重定向到了 </a:t>
            </a:r>
            <a:r>
              <a:rPr lang="en-US" altLang="zh-CN"/>
              <a:t>Loongnix </a:t>
            </a:r>
            <a:r>
              <a:rPr lang="zh-CN" altLang="en-US"/>
              <a:t>官网</a:t>
            </a:r>
            <a:r>
              <a:rPr lang="en-US" altLang="zh-CN"/>
              <a:t>)</a:t>
            </a:r>
            <a:endParaRPr lang="en-US" altLang="zh-CN"/>
          </a:p>
          <a:p>
            <a:pPr lvl="2"/>
            <a:r>
              <a:rPr lang="zh-CN" altLang="en-US"/>
              <a:t>没在社区渠道见过这位同学，请冒泡！</a:t>
            </a:r>
            <a:endParaRPr lang="zh-CN" altLang="en-US"/>
          </a:p>
          <a:p>
            <a:pPr lvl="1"/>
            <a:r>
              <a:rPr lang="en-US" altLang="zh-CN"/>
              <a:t>pypi/warehouse (PyPI </a:t>
            </a:r>
            <a:r>
              <a:rPr lang="zh-CN" altLang="en-US"/>
              <a:t>官方源</a:t>
            </a:r>
            <a:r>
              <a:rPr lang="en-US" altLang="zh-CN"/>
              <a:t>): </a:t>
            </a:r>
            <a:r>
              <a:rPr lang="zh-CN" altLang="en-US"/>
              <a:t>改为允许 </a:t>
            </a:r>
            <a:r>
              <a:rPr lang="en-US" altLang="zh-CN"/>
              <a:t>loongarch64 wheels </a:t>
            </a:r>
            <a:r>
              <a:rPr lang="zh-CN" altLang="en-US"/>
              <a:t>的上传</a:t>
            </a:r>
            <a:endParaRPr lang="zh-CN" altLang="en-US"/>
          </a:p>
          <a:p>
            <a:pPr lvl="2"/>
            <a:r>
              <a:rPr lang="en-US" altLang="zh-CN"/>
              <a:t>TODO</a:t>
            </a:r>
            <a:endParaRPr lang="zh-CN" altLang="en-US"/>
          </a:p>
          <a:p>
            <a:pPr lvl="0"/>
            <a:r>
              <a:rPr lang="en-US" altLang="zh-CN"/>
              <a:t>TODO: </a:t>
            </a:r>
            <a:r>
              <a:rPr lang="zh-CN" altLang="en-US"/>
              <a:t>给关键软件包的上游挨个添加支持并推动发版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xen0n</a:t>
            </a:r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/>
      <p:sp>
        <p:nvSpPr>
          <p:cNvPr id="1048619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快速</a:t>
            </a:r>
            <a:r>
              <a:rPr lang="zh-CN" altLang="en-US">
                <a:cs typeface="Arial" panose="020B0604020202020204" pitchFamily="34" charset="0"/>
              </a:rPr>
              <a:t>报告</a:t>
            </a:r>
            <a:endParaRPr lang="zh-CN" altLang="en-US"/>
          </a:p>
        </p:txBody>
      </p:sp>
      <p:sp>
        <p:nvSpPr>
          <p:cNvPr id="1048620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zh-CN" altLang="en-US"/>
              <a:t>龙架构</a:t>
            </a:r>
            <a:r>
              <a:rPr lang="zh-CN" altLang="en-US">
                <a:solidFill>
                  <a:schemeClr val="tx1"/>
                </a:solidFill>
                <a:ea typeface="Source Han Sans CN" panose="020B0500000000000000" charset="-122"/>
              </a:rPr>
              <a:t>发行版变动</a:t>
            </a:r>
            <a:endParaRPr lang="zh-CN" altLang="en-US">
              <a:ea typeface="Source Han Sans CN" panose="020B0500000000000000" charset="-122"/>
            </a:endParaRPr>
          </a:p>
        </p:txBody>
      </p:sp>
      <p:sp>
        <p:nvSpPr>
          <p:cNvPr id="1048621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Arch </a:t>
            </a:r>
            <a:r>
              <a:rPr lang="en-US" altLang="zh-CN">
                <a:cs typeface="Arial" panose="020B0604020202020204" pitchFamily="34" charset="0"/>
              </a:rPr>
              <a:t>Linux for Loong64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999" y="1259762"/>
            <a:ext cx="9999906" cy="4657501"/>
          </a:xfrm>
        </p:spPr>
        <p:txBody>
          <a:bodyPr/>
          <a:p>
            <a:r>
              <a:rPr lang="en-US" altLang="zh-CN"/>
              <a:t>Arch </a:t>
            </a:r>
            <a:r>
              <a:rPr lang="en-US" altLang="zh-CN">
                <a:cs typeface="Arial" panose="020B0604020202020204" pitchFamily="34" charset="0"/>
              </a:rPr>
              <a:t>Linux</a:t>
            </a:r>
            <a:r>
              <a:rPr lang="zh-CN" altLang="en-US">
                <a:cs typeface="Arial" panose="020B0604020202020204" pitchFamily="34" charset="0"/>
              </a:rPr>
              <a:t>特有工具修复</a:t>
            </a:r>
            <a:r>
              <a:rPr lang="en-US" altLang="zh-CN">
                <a:solidFill>
                  <a:srgbClr val="00B0F0"/>
                </a:solidFill>
              </a:rPr>
              <a:t> (by wszqkzqk)</a:t>
            </a:r>
            <a:endParaRPr lang="zh-CN" altLang="en-US">
              <a:solidFill>
                <a:srgbClr val="00B0F0"/>
              </a:solidFill>
            </a:endParaRPr>
          </a:p>
          <a:p>
            <a:r>
              <a:rPr lang="zh-CN" altLang="en-US"/>
              <a:t>集成式安装工具</a:t>
            </a:r>
            <a:r>
              <a:rPr lang="en-US" altLang="zh-CN"/>
              <a:t>archinstall</a:t>
            </a:r>
            <a:r>
              <a:rPr lang="zh-CN" altLang="en-US"/>
              <a:t>修复 </a:t>
            </a:r>
            <a:r>
              <a:rPr lang="en-US" altLang="zh-CN">
                <a:solidFill>
                  <a:srgbClr val="00B0F0"/>
                </a:solidFill>
                <a:cs typeface="Arial" panose="020B0604020202020204" pitchFamily="34" charset="0"/>
              </a:rPr>
              <a:t>(by wszqkzqk)</a:t>
            </a:r>
            <a:endParaRPr lang="en-US" altLang="zh-CN">
              <a:solidFill>
                <a:srgbClr val="00B0F0"/>
              </a:solidFill>
              <a:cs typeface="Arial" panose="020B0604020202020204" pitchFamily="34" charset="0"/>
            </a:endParaRPr>
          </a:p>
          <a:p>
            <a:pPr lvl="1"/>
            <a:r>
              <a:rPr lang="zh-CN" altLang="en-US"/>
              <a:t>修复</a:t>
            </a:r>
            <a:r>
              <a:rPr lang="en-US" altLang="zh-CN"/>
              <a:t>grub target</a:t>
            </a:r>
            <a:r>
              <a:rPr lang="zh-CN" altLang="en-US"/>
              <a:t>的硬编码</a:t>
            </a:r>
            <a:endParaRPr lang="zh-CN" altLang="en-US"/>
          </a:p>
          <a:p>
            <a:pPr lvl="1"/>
            <a:r>
              <a:rPr lang="zh-CN" altLang="en-US"/>
              <a:t>修复非</a:t>
            </a:r>
            <a:r>
              <a:rPr lang="en-US" altLang="zh-CN"/>
              <a:t>x86_64</a:t>
            </a:r>
            <a:r>
              <a:rPr lang="zh-CN" altLang="en-US"/>
              <a:t>架构下</a:t>
            </a:r>
            <a:r>
              <a:rPr lang="en-US" altLang="zh-CN"/>
              <a:t>grub</a:t>
            </a:r>
            <a:r>
              <a:rPr lang="zh-CN" altLang="en-US"/>
              <a:t>因为</a:t>
            </a:r>
            <a:r>
              <a:rPr lang="en-US" altLang="zh-CN"/>
              <a:t>efi target</a:t>
            </a:r>
            <a:r>
              <a:rPr lang="zh-CN" altLang="en-US"/>
              <a:t>不匹配安装失败的问题</a:t>
            </a:r>
            <a:endParaRPr lang="zh-CN" altLang="en-US"/>
          </a:p>
          <a:p>
            <a:pPr lvl="1"/>
            <a:r>
              <a:rPr lang="zh-CN" altLang="en-US" b="1">
                <a:solidFill>
                  <a:srgbClr val="C00000"/>
                </a:solidFill>
              </a:rPr>
              <a:t>已上游化并得到合并</a:t>
            </a:r>
            <a:endParaRPr lang="zh-CN" altLang="en-US">
              <a:solidFill>
                <a:srgbClr val="000000"/>
              </a:solidFill>
            </a:endParaRPr>
          </a:p>
          <a:p>
            <a:pPr lvl="1"/>
            <a:r>
              <a:rPr lang="en-US" altLang="zh-CN">
                <a:hlinkClick r:id="rId1"/>
              </a:rPr>
              <a:t>https://github.com/archlinux/archinstall/pull/3320</a:t>
            </a:r>
            <a:endParaRPr lang="en-US" altLang="zh-CN">
              <a:hlinkClick r:id="rId1"/>
            </a:endParaRPr>
          </a:p>
          <a:p>
            <a:pPr lvl="0"/>
            <a:r>
              <a:rPr lang="zh-CN" altLang="en-US"/>
              <a:t>高效率包文件列表检索工具</a:t>
            </a:r>
            <a:r>
              <a:rPr lang="en-US" altLang="zh-CN"/>
              <a:t>pkgfile</a:t>
            </a:r>
            <a:r>
              <a:rPr lang="zh-CN" altLang="en-US"/>
              <a:t>的修复 </a:t>
            </a:r>
            <a:r>
              <a:rPr lang="en-US" altLang="zh-CN">
                <a:solidFill>
                  <a:srgbClr val="00B0F0"/>
                </a:solidFill>
              </a:rPr>
              <a:t>(by wszqkzqk)</a:t>
            </a:r>
            <a:endParaRPr lang="zh-CN" altLang="en-US">
              <a:solidFill>
                <a:srgbClr val="00B0F0"/>
              </a:solidFill>
            </a:endParaRPr>
          </a:p>
          <a:p>
            <a:pPr lvl="1"/>
            <a:r>
              <a:rPr lang="zh-CN" altLang="en-US"/>
              <a:t>该工具没有使用</a:t>
            </a:r>
            <a:r>
              <a:rPr lang="en-US" altLang="zh-CN"/>
              <a:t>libalpm</a:t>
            </a:r>
            <a:r>
              <a:rPr lang="zh-CN" altLang="en-US"/>
              <a:t>的</a:t>
            </a:r>
            <a:r>
              <a:rPr lang="en-US" altLang="zh-CN"/>
              <a:t>CARCH</a:t>
            </a:r>
            <a:r>
              <a:rPr lang="zh-CN" altLang="en-US"/>
              <a:t>机制，而是自己从</a:t>
            </a:r>
            <a:r>
              <a:rPr lang="en-US" altLang="zh-CN"/>
              <a:t>conf/uname</a:t>
            </a:r>
            <a:r>
              <a:rPr lang="zh-CN" altLang="en-US"/>
              <a:t>读取</a:t>
            </a:r>
            <a:endParaRPr lang="zh-CN" altLang="en-US"/>
          </a:p>
          <a:p>
            <a:pPr lvl="1"/>
            <a:r>
              <a:rPr lang="zh-CN" altLang="en-US"/>
              <a:t>修改：读取到</a:t>
            </a:r>
            <a:r>
              <a:rPr lang="en-US" altLang="zh-CN"/>
              <a:t>loongarch64</a:t>
            </a:r>
            <a:r>
              <a:rPr lang="zh-CN" altLang="en-US"/>
              <a:t>时设定</a:t>
            </a:r>
            <a:r>
              <a:rPr lang="en-US" altLang="zh-CN"/>
              <a:t>CARCH</a:t>
            </a:r>
            <a:r>
              <a:rPr lang="zh-CN" altLang="en-US"/>
              <a:t>为</a:t>
            </a:r>
            <a:r>
              <a:rPr lang="en-US" altLang="zh-CN"/>
              <a:t>loong64</a:t>
            </a:r>
            <a:r>
              <a:rPr lang="zh-CN" altLang="en-US"/>
              <a:t>，否则</a:t>
            </a:r>
            <a:r>
              <a:rPr lang="en-US" altLang="zh-CN"/>
              <a:t>link 404</a:t>
            </a:r>
            <a:endParaRPr lang="en-US" altLang="zh-CN"/>
          </a:p>
          <a:p>
            <a:endParaRPr lang="en-US" altLang="zh-CN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Arch </a:t>
            </a:r>
            <a:r>
              <a:rPr lang="en-US" altLang="zh-CN">
                <a:cs typeface="Arial" panose="020B0604020202020204" pitchFamily="34" charset="0"/>
              </a:rPr>
              <a:t>Linux for Loong64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999" y="1259762"/>
            <a:ext cx="11319193" cy="4657501"/>
          </a:xfrm>
        </p:spPr>
        <p:txBody>
          <a:bodyPr/>
          <a:p>
            <a:r>
              <a:rPr lang="en-US" altLang="zh-CN"/>
              <a:t>Chromium/Electron</a:t>
            </a:r>
            <a:r>
              <a:rPr lang="zh-CN" altLang="en-US"/>
              <a:t>修复</a:t>
            </a:r>
            <a:r>
              <a:rPr lang="en-US" altLang="zh-CN"/>
              <a:t> </a:t>
            </a:r>
            <a:r>
              <a:rPr lang="en-US" altLang="zh-CN">
                <a:solidFill>
                  <a:srgbClr val="00B0F0"/>
                </a:solidFill>
              </a:rPr>
              <a:t>(by wszqkzqk)</a:t>
            </a:r>
            <a:endParaRPr lang="en-US" altLang="zh-CN">
              <a:solidFill>
                <a:srgbClr val="00B0F0"/>
              </a:solidFill>
            </a:endParaRPr>
          </a:p>
          <a:p>
            <a:r>
              <a:rPr lang="zh-CN" altLang="en-US"/>
              <a:t>升级</a:t>
            </a:r>
            <a:r>
              <a:rPr lang="en-US" altLang="zh-CN"/>
              <a:t>Chromium 135</a:t>
            </a:r>
            <a:r>
              <a:rPr lang="zh-CN" altLang="en-US"/>
              <a:t>，不再需要</a:t>
            </a:r>
            <a:r>
              <a:rPr lang="en-US" altLang="zh-CN"/>
              <a:t>Swiftshader</a:t>
            </a:r>
            <a:r>
              <a:rPr lang="zh-CN" altLang="en-US"/>
              <a:t>的额外补丁</a:t>
            </a:r>
            <a:r>
              <a:rPr lang="zh-CN" altLang="en-US">
                <a:solidFill>
                  <a:srgbClr val="00B0F0"/>
                </a:solidFill>
              </a:rPr>
              <a:t> </a:t>
            </a:r>
            <a:r>
              <a:rPr lang="en-US" altLang="zh-CN">
                <a:solidFill>
                  <a:srgbClr val="00B0F0"/>
                </a:solidFill>
              </a:rPr>
              <a:t>(by wszqkzqk)</a:t>
            </a:r>
            <a:endParaRPr lang="zh-CN" altLang="en-US">
              <a:solidFill>
                <a:srgbClr val="00B0F0"/>
              </a:solidFill>
            </a:endParaRPr>
          </a:p>
          <a:p>
            <a:r>
              <a:rPr lang="zh-CN" altLang="en-US"/>
              <a:t>新增</a:t>
            </a:r>
            <a:r>
              <a:rPr lang="en-US" altLang="zh-CN"/>
              <a:t>Electron 35</a:t>
            </a:r>
            <a:r>
              <a:rPr lang="zh-CN" altLang="en-US"/>
              <a:t>支持</a:t>
            </a:r>
            <a:r>
              <a:rPr lang="en-US" altLang="zh-CN">
                <a:solidFill>
                  <a:srgbClr val="00B0F0"/>
                </a:solidFill>
              </a:rPr>
              <a:t> (by wszqkzqk)</a:t>
            </a:r>
            <a:endParaRPr lang="zh-CN" altLang="en-US">
              <a:solidFill>
                <a:srgbClr val="00B0F0"/>
              </a:solidFill>
            </a:endParaRPr>
          </a:p>
          <a:p>
            <a:pPr lvl="1"/>
            <a:r>
              <a:rPr lang="zh-CN" altLang="en-US"/>
              <a:t>基于</a:t>
            </a:r>
            <a:r>
              <a:rPr lang="en-US" altLang="zh-CN"/>
              <a:t>Chromium 134</a:t>
            </a:r>
            <a:r>
              <a:rPr lang="zh-CN" altLang="en-US"/>
              <a:t>补丁与</a:t>
            </a:r>
            <a:r>
              <a:rPr lang="en-US" altLang="zh-CN"/>
              <a:t>electron 34</a:t>
            </a:r>
            <a:r>
              <a:rPr lang="zh-CN" altLang="en-US"/>
              <a:t>补丁</a:t>
            </a:r>
            <a:endParaRPr lang="en-US" altLang="zh-CN"/>
          </a:p>
          <a:p>
            <a:pPr lvl="1"/>
            <a:r>
              <a:rPr lang="en-US" altLang="zh-CN">
                <a:hlinkClick r:id="rId1"/>
              </a:rPr>
              <a:t>https://github.com/lcpu</a:t>
            </a:r>
            <a:r>
              <a:rPr lang="zh-CN" altLang="en-US">
                <a:hlinkClick r:id="rId1"/>
              </a:rPr>
              <a:t>-</a:t>
            </a:r>
            <a:r>
              <a:rPr lang="en-US" altLang="zh-CN">
                <a:hlinkClick r:id="rId1"/>
              </a:rPr>
              <a:t>club/loongarch</a:t>
            </a:r>
            <a:r>
              <a:rPr lang="zh-CN" altLang="en-US">
                <a:hlinkClick r:id="rId1"/>
              </a:rPr>
              <a:t>-</a:t>
            </a:r>
            <a:r>
              <a:rPr lang="en-US" altLang="zh-CN">
                <a:hlinkClick r:id="rId1"/>
              </a:rPr>
              <a:t>packages/pull/547</a:t>
            </a:r>
            <a:endParaRPr lang="en-US" altLang="zh-CN"/>
          </a:p>
          <a:p>
            <a:r>
              <a:rPr lang="zh-CN" altLang="en-US"/>
              <a:t>修复构建</a:t>
            </a:r>
            <a:r>
              <a:rPr lang="en-US" altLang="zh-CN"/>
              <a:t>Electron</a:t>
            </a:r>
            <a:r>
              <a:rPr lang="zh-CN" altLang="en-US"/>
              <a:t> </a:t>
            </a:r>
            <a:r>
              <a:rPr lang="en-US" altLang="zh-CN"/>
              <a:t>33/34</a:t>
            </a:r>
            <a:r>
              <a:rPr lang="en-US" altLang="zh-CN">
                <a:solidFill>
                  <a:srgbClr val="00B0F0"/>
                </a:solidFill>
              </a:rPr>
              <a:t> (by wszqkzqk)</a:t>
            </a:r>
            <a:endParaRPr lang="en-US" altLang="zh-CN">
              <a:solidFill>
                <a:srgbClr val="00B0F0"/>
              </a:solidFill>
            </a:endParaRPr>
          </a:p>
          <a:p>
            <a:pPr lvl="1"/>
            <a:r>
              <a:rPr lang="zh-CN" altLang="en-US"/>
              <a:t>与</a:t>
            </a:r>
            <a:r>
              <a:rPr lang="en-US" altLang="zh-CN"/>
              <a:t>Arch Linux</a:t>
            </a:r>
            <a:r>
              <a:rPr lang="zh-CN" altLang="en-US"/>
              <a:t>上游讨论以后改回从</a:t>
            </a:r>
            <a:r>
              <a:rPr lang="en-US" altLang="zh-CN"/>
              <a:t>npm</a:t>
            </a:r>
            <a:r>
              <a:rPr lang="zh-CN" altLang="en-US"/>
              <a:t>获取</a:t>
            </a:r>
            <a:r>
              <a:rPr lang="en-US" altLang="zh-CN"/>
              <a:t>esbuild</a:t>
            </a:r>
            <a:endParaRPr lang="en-US" altLang="zh-CN"/>
          </a:p>
          <a:p>
            <a:pPr lvl="1"/>
            <a:r>
              <a:rPr lang="en-US" altLang="zh-CN">
                <a:hlinkClick r:id="rId2"/>
              </a:rPr>
              <a:t>https://gitlab.archlinux.org/archlinux/packaging/packages/electron34/</a:t>
            </a:r>
            <a:r>
              <a:rPr lang="zh-CN" altLang="en-US">
                <a:hlinkClick r:id="rId2"/>
              </a:rPr>
              <a:t>-</a:t>
            </a:r>
            <a:r>
              <a:rPr lang="en-US" altLang="zh-CN">
                <a:hlinkClick r:id="rId2"/>
              </a:rPr>
              <a:t>/issues/2</a:t>
            </a:r>
            <a:endParaRPr lang="en-US" altLang="zh-CN"/>
          </a:p>
          <a:p>
            <a:endParaRPr lang="en-US" altLang="zh-CN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Arch </a:t>
            </a:r>
            <a:r>
              <a:rPr lang="en-US" altLang="zh-CN">
                <a:cs typeface="Arial" panose="020B0604020202020204" pitchFamily="34" charset="0"/>
              </a:rPr>
              <a:t>Linux for Loong64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999" y="1259762"/>
            <a:ext cx="9999906" cy="4657501"/>
          </a:xfrm>
        </p:spPr>
        <p:txBody>
          <a:bodyPr/>
          <a:p>
            <a:r>
              <a:rPr lang="en-US" altLang="zh-CN"/>
              <a:t>Qt </a:t>
            </a:r>
            <a:r>
              <a:rPr lang="en-US" altLang="zh-CN">
                <a:cs typeface="Arial" panose="020B0604020202020204" pitchFamily="34" charset="0"/>
              </a:rPr>
              <a:t>6.9</a:t>
            </a:r>
            <a:r>
              <a:rPr lang="zh-CN" altLang="en-US">
                <a:cs typeface="Arial" panose="020B0604020202020204" pitchFamily="34" charset="0"/>
              </a:rPr>
              <a:t>修复 </a:t>
            </a:r>
            <a:r>
              <a:rPr lang="en-US" altLang="zh-CN">
                <a:solidFill>
                  <a:srgbClr val="00B0F0"/>
                </a:solidFill>
                <a:cs typeface="Arial" panose="020B0604020202020204" pitchFamily="34" charset="0"/>
              </a:rPr>
              <a:t>(by wszqkzqk)</a:t>
            </a:r>
            <a:endParaRPr lang="zh-CN" altLang="en-US">
              <a:solidFill>
                <a:srgbClr val="00B0F0"/>
              </a:solidFill>
              <a:cs typeface="Arial" panose="020B0604020202020204" pitchFamily="34" charset="0"/>
            </a:endParaRPr>
          </a:p>
          <a:p>
            <a:pPr lvl="1"/>
            <a:r>
              <a:rPr lang="zh-CN" altLang="en-US">
                <a:cs typeface="Arial" panose="020B0604020202020204" pitchFamily="34" charset="0"/>
              </a:rPr>
              <a:t>修复</a:t>
            </a:r>
            <a:r>
              <a:rPr lang="en-US" altLang="zh-CN">
                <a:cs typeface="Arial" panose="020B0604020202020204" pitchFamily="34" charset="0"/>
              </a:rPr>
              <a:t>Qt6</a:t>
            </a:r>
            <a:r>
              <a:rPr lang="zh-CN" altLang="en-US">
                <a:cs typeface="Arial" panose="020B0604020202020204" pitchFamily="34" charset="0"/>
              </a:rPr>
              <a:t> </a:t>
            </a:r>
            <a:r>
              <a:rPr lang="en-US" altLang="zh-CN">
                <a:cs typeface="Arial" panose="020B0604020202020204" pitchFamily="34" charset="0"/>
              </a:rPr>
              <a:t>Webengine</a:t>
            </a:r>
            <a:r>
              <a:rPr lang="zh-CN" altLang="en-US">
                <a:cs typeface="Arial" panose="020B0604020202020204" pitchFamily="34" charset="0"/>
              </a:rPr>
              <a:t>，不再需要</a:t>
            </a:r>
            <a:r>
              <a:rPr lang="en-US" altLang="zh-CN">
                <a:cs typeface="Arial" panose="020B0604020202020204" pitchFamily="34" charset="0"/>
              </a:rPr>
              <a:t>libyuv</a:t>
            </a:r>
            <a:r>
              <a:rPr lang="zh-CN" altLang="en-US">
                <a:cs typeface="Arial" panose="020B0604020202020204" pitchFamily="34" charset="0"/>
              </a:rPr>
              <a:t>补丁</a:t>
            </a:r>
            <a:endParaRPr lang="zh-CN" altLang="en-US">
              <a:cs typeface="Arial" panose="020B0604020202020204" pitchFamily="34" charset="0"/>
            </a:endParaRPr>
          </a:p>
          <a:p>
            <a:pPr lvl="1"/>
            <a:r>
              <a:rPr lang="en-US" altLang="zh-CN">
                <a:cs typeface="Arial" panose="020B0604020202020204" pitchFamily="34" charset="0"/>
                <a:hlinkClick r:id="rId1"/>
              </a:rPr>
              <a:t>https://github.com/lcpu</a:t>
            </a:r>
            <a:r>
              <a:rPr lang="zh-CN" altLang="en-US">
                <a:cs typeface="Arial" panose="020B0604020202020204" pitchFamily="34" charset="0"/>
                <a:hlinkClick r:id="rId1"/>
              </a:rPr>
              <a:t>-</a:t>
            </a:r>
            <a:r>
              <a:rPr lang="en-US" altLang="zh-CN">
                <a:cs typeface="Arial" panose="020B0604020202020204" pitchFamily="34" charset="0"/>
                <a:hlinkClick r:id="rId1"/>
              </a:rPr>
              <a:t>club/loongarch</a:t>
            </a:r>
            <a:r>
              <a:rPr lang="zh-CN" altLang="en-US">
                <a:cs typeface="Arial" panose="020B0604020202020204" pitchFamily="34" charset="0"/>
                <a:hlinkClick r:id="rId1"/>
              </a:rPr>
              <a:t>-</a:t>
            </a:r>
            <a:r>
              <a:rPr lang="en-US" altLang="zh-CN">
                <a:cs typeface="Arial" panose="020B0604020202020204" pitchFamily="34" charset="0"/>
                <a:hlinkClick r:id="rId1"/>
              </a:rPr>
              <a:t>packages/pull/551</a:t>
            </a:r>
            <a:endParaRPr lang="en-US" altLang="zh-CN"/>
          </a:p>
          <a:p>
            <a:r>
              <a:rPr lang="en-US" altLang="zh-CN"/>
              <a:t>Lua</a:t>
            </a:r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JIT</a:t>
            </a:r>
            <a:r>
              <a:rPr lang="en-US" altLang="zh-CN"/>
              <a:t>/</a:t>
            </a:r>
            <a:r>
              <a:rPr lang="en-US" altLang="zh-CN">
                <a:cs typeface="Arial" panose="020B0604020202020204" pitchFamily="34" charset="0"/>
              </a:rPr>
              <a:t>TexLive</a:t>
            </a:r>
            <a:r>
              <a:rPr lang="zh-CN" altLang="en-US">
                <a:cs typeface="Arial" panose="020B0604020202020204" pitchFamily="34" charset="0"/>
              </a:rPr>
              <a:t>修复</a:t>
            </a:r>
            <a:r>
              <a:rPr lang="zh-CN" altLang="en-US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  <a:r>
              <a:rPr lang="en-US" altLang="zh-CN">
                <a:solidFill>
                  <a:srgbClr val="00B0F0"/>
                </a:solidFill>
                <a:cs typeface="Arial" panose="020B0604020202020204" pitchFamily="34" charset="0"/>
              </a:rPr>
              <a:t>(by Pluto Yang, Wu Xiaotian)</a:t>
            </a:r>
            <a:endParaRPr lang="en-US" altLang="zh-CN">
              <a:solidFill>
                <a:srgbClr val="00B0F0"/>
              </a:solidFill>
              <a:cs typeface="Arial" panose="020B0604020202020204" pitchFamily="34" charset="0"/>
            </a:endParaRPr>
          </a:p>
          <a:p>
            <a:pPr lvl="1"/>
            <a:r>
              <a:rPr lang="zh-CN" altLang="en-US">
                <a:solidFill>
                  <a:srgbClr val="000000"/>
                </a:solidFill>
                <a:cs typeface="Arial" panose="020B0604020202020204" pitchFamily="34" charset="0"/>
              </a:rPr>
              <a:t>更新</a:t>
            </a:r>
            <a:r>
              <a:rPr lang="en-US" altLang="zh-CN">
                <a:solidFill>
                  <a:srgbClr val="000000"/>
                </a:solidFill>
                <a:cs typeface="Arial" panose="020B0604020202020204" pitchFamily="34" charset="0"/>
              </a:rPr>
              <a:t>TexLive</a:t>
            </a:r>
            <a:r>
              <a:rPr lang="zh-CN" altLang="en-US">
                <a:solidFill>
                  <a:srgbClr val="000000"/>
                </a:solidFill>
                <a:cs typeface="Arial" panose="020B0604020202020204" pitchFamily="34" charset="0"/>
              </a:rPr>
              <a:t>；使用新补丁修复</a:t>
            </a:r>
            <a:r>
              <a:rPr lang="en-US" altLang="zh-CN">
                <a:solidFill>
                  <a:srgbClr val="000000"/>
                </a:solidFill>
                <a:cs typeface="Arial" panose="020B0604020202020204" pitchFamily="34" charset="0"/>
              </a:rPr>
              <a:t>LuaJIT</a:t>
            </a:r>
            <a:r>
              <a:rPr lang="zh-CN" altLang="en-US">
                <a:solidFill>
                  <a:srgbClr val="000000"/>
                </a:solidFill>
                <a:cs typeface="Arial" panose="020B0604020202020204" pitchFamily="34" charset="0"/>
              </a:rPr>
              <a:t>解决</a:t>
            </a:r>
            <a:r>
              <a:rPr lang="en-US" altLang="zh-CN">
                <a:solidFill>
                  <a:srgbClr val="000000"/>
                </a:solidFill>
                <a:cs typeface="Arial" panose="020B0604020202020204" pitchFamily="34" charset="0"/>
              </a:rPr>
              <a:t>LazyVim</a:t>
            </a:r>
            <a:r>
              <a:rPr lang="zh-CN" altLang="en-US">
                <a:solidFill>
                  <a:srgbClr val="000000"/>
                </a:solidFill>
                <a:cs typeface="Arial" panose="020B0604020202020204" pitchFamily="34" charset="0"/>
              </a:rPr>
              <a:t>运行</a:t>
            </a:r>
            <a:r>
              <a:rPr lang="en-US" altLang="zh-CN">
                <a:solidFill>
                  <a:srgbClr val="000000"/>
                </a:solidFill>
                <a:cs typeface="Arial" panose="020B0604020202020204" pitchFamily="34" charset="0"/>
              </a:rPr>
              <a:t>bug</a:t>
            </a:r>
            <a:endParaRPr lang="en-US" altLang="zh-CN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/>
            <a:r>
              <a:rPr lang="en-US" altLang="zh-CN">
                <a:solidFill>
                  <a:srgbClr val="00B0F0"/>
                </a:solidFill>
                <a:hlinkClick r:id="rId2"/>
              </a:rPr>
              <a:t>https://github.com/lcpu</a:t>
            </a:r>
            <a:r>
              <a:rPr lang="zh-CN" altLang="en-US">
                <a:solidFill>
                  <a:srgbClr val="00B0F0"/>
                </a:solidFill>
                <a:hlinkClick r:id="rId2"/>
              </a:rPr>
              <a:t>-</a:t>
            </a:r>
            <a:r>
              <a:rPr lang="en-US" altLang="zh-CN">
                <a:solidFill>
                  <a:srgbClr val="00B0F0"/>
                </a:solidFill>
                <a:hlinkClick r:id="rId2"/>
              </a:rPr>
              <a:t>club/loongarch</a:t>
            </a:r>
            <a:r>
              <a:rPr lang="zh-CN" altLang="en-US">
                <a:solidFill>
                  <a:srgbClr val="00B0F0"/>
                </a:solidFill>
                <a:hlinkClick r:id="rId2"/>
              </a:rPr>
              <a:t>-</a:t>
            </a:r>
            <a:r>
              <a:rPr lang="en-US" altLang="zh-CN">
                <a:solidFill>
                  <a:srgbClr val="00B0F0"/>
                </a:solidFill>
                <a:hlinkClick r:id="rId2"/>
              </a:rPr>
              <a:t>packages/pull/543</a:t>
            </a:r>
            <a:endParaRPr lang="en-US" altLang="zh-CN">
              <a:solidFill>
                <a:srgbClr val="00B0F0"/>
              </a:solidFill>
            </a:endParaRPr>
          </a:p>
          <a:p>
            <a:r>
              <a:rPr lang="en-US" altLang="zh-CN">
                <a:solidFill>
                  <a:srgbClr val="000000"/>
                </a:solidFill>
              </a:rPr>
              <a:t>QEMU</a:t>
            </a:r>
            <a:r>
              <a:rPr lang="zh-CN" altLang="en-US">
                <a:solidFill>
                  <a:srgbClr val="000000"/>
                </a:solidFill>
              </a:rPr>
              <a:t>依赖更改 </a:t>
            </a:r>
            <a:r>
              <a:rPr lang="en-US" altLang="zh-CN">
                <a:solidFill>
                  <a:srgbClr val="00B0F0"/>
                </a:solidFill>
              </a:rPr>
              <a:t>(by wszqkzqk)</a:t>
            </a:r>
            <a:endParaRPr lang="zh-CN" altLang="en-US">
              <a:solidFill>
                <a:srgbClr val="00B0F0"/>
              </a:solidFill>
            </a:endParaRPr>
          </a:p>
          <a:p>
            <a:pPr lvl="1"/>
            <a:r>
              <a:rPr lang="zh-CN" altLang="en-US">
                <a:solidFill>
                  <a:srgbClr val="000000"/>
                </a:solidFill>
              </a:rPr>
              <a:t>此前一直复用上游依赖，</a:t>
            </a:r>
            <a:r>
              <a:rPr lang="en-US" altLang="zh-CN">
                <a:solidFill>
                  <a:srgbClr val="000000"/>
                </a:solidFill>
              </a:rPr>
              <a:t>qemu</a:t>
            </a:r>
            <a:r>
              <a:rPr lang="zh-CN" altLang="en-US">
                <a:solidFill>
                  <a:srgbClr val="000000"/>
                </a:solidFill>
              </a:rPr>
              <a:t>-</a:t>
            </a:r>
            <a:r>
              <a:rPr lang="en-US" altLang="zh-CN">
                <a:solidFill>
                  <a:srgbClr val="000000"/>
                </a:solidFill>
              </a:rPr>
              <a:t>base</a:t>
            </a:r>
            <a:r>
              <a:rPr lang="zh-CN" altLang="en-US">
                <a:solidFill>
                  <a:srgbClr val="000000"/>
                </a:solidFill>
              </a:rPr>
              <a:t>依赖</a:t>
            </a:r>
            <a:r>
              <a:rPr lang="en-US" altLang="zh-CN">
                <a:solidFill>
                  <a:srgbClr val="000000"/>
                </a:solidFill>
              </a:rPr>
              <a:t>qemu</a:t>
            </a:r>
            <a:r>
              <a:rPr lang="zh-CN" altLang="en-US">
                <a:solidFill>
                  <a:srgbClr val="000000"/>
                </a:solidFill>
              </a:rPr>
              <a:t>-</a:t>
            </a:r>
            <a:r>
              <a:rPr lang="en-US" altLang="zh-CN">
                <a:solidFill>
                  <a:srgbClr val="000000"/>
                </a:solidFill>
              </a:rPr>
              <a:t>system</a:t>
            </a:r>
            <a:r>
              <a:rPr lang="zh-CN" altLang="en-US">
                <a:solidFill>
                  <a:srgbClr val="000000"/>
                </a:solidFill>
              </a:rPr>
              <a:t>-</a:t>
            </a:r>
            <a:r>
              <a:rPr lang="en-US" altLang="zh-CN">
                <a:solidFill>
                  <a:srgbClr val="000000"/>
                </a:solidFill>
              </a:rPr>
              <a:t>x86</a:t>
            </a:r>
            <a:r>
              <a:rPr lang="zh-CN" altLang="en-US">
                <a:solidFill>
                  <a:srgbClr val="000000"/>
                </a:solidFill>
              </a:rPr>
              <a:t>不合理</a:t>
            </a:r>
            <a:endParaRPr lang="zh-CN" altLang="en-US">
              <a:solidFill>
                <a:srgbClr val="000000"/>
              </a:solidFill>
            </a:endParaRPr>
          </a:p>
          <a:p>
            <a:pPr lvl="1"/>
            <a:r>
              <a:rPr lang="zh-CN" altLang="en-US">
                <a:solidFill>
                  <a:srgbClr val="000000"/>
                </a:solidFill>
              </a:rPr>
              <a:t>目前改为依赖</a:t>
            </a:r>
            <a:r>
              <a:rPr lang="en-US" altLang="zh-CN">
                <a:solidFill>
                  <a:srgbClr val="000000"/>
                </a:solidFill>
              </a:rPr>
              <a:t>qemu</a:t>
            </a:r>
            <a:r>
              <a:rPr lang="zh-CN" altLang="en-US">
                <a:solidFill>
                  <a:srgbClr val="000000"/>
                </a:solidFill>
              </a:rPr>
              <a:t>-</a:t>
            </a:r>
            <a:r>
              <a:rPr lang="en-US" altLang="zh-CN">
                <a:solidFill>
                  <a:srgbClr val="000000"/>
                </a:solidFill>
              </a:rPr>
              <a:t>system</a:t>
            </a:r>
            <a:r>
              <a:rPr lang="zh-CN" altLang="en-US">
                <a:solidFill>
                  <a:srgbClr val="000000"/>
                </a:solidFill>
              </a:rPr>
              <a:t>-</a:t>
            </a:r>
            <a:r>
              <a:rPr lang="en-US" altLang="zh-CN">
                <a:solidFill>
                  <a:srgbClr val="000000"/>
                </a:solidFill>
              </a:rPr>
              <a:t>loongarch</a:t>
            </a:r>
            <a:endParaRPr lang="en-US" altLang="zh-CN">
              <a:solidFill>
                <a:srgbClr val="000000"/>
              </a:solidFill>
            </a:endParaRPr>
          </a:p>
          <a:p>
            <a:pPr lvl="1"/>
            <a:r>
              <a:rPr lang="zh-CN" altLang="en-US">
                <a:solidFill>
                  <a:srgbClr val="000000"/>
                </a:solidFill>
              </a:rPr>
              <a:t>类比</a:t>
            </a:r>
            <a:r>
              <a:rPr lang="en-US" altLang="zh-CN">
                <a:solidFill>
                  <a:srgbClr val="000000"/>
                </a:solidFill>
              </a:rPr>
              <a:t>x86_64</a:t>
            </a:r>
            <a:r>
              <a:rPr lang="zh-CN" altLang="en-US">
                <a:solidFill>
                  <a:srgbClr val="000000"/>
                </a:solidFill>
              </a:rPr>
              <a:t>下行为，额外为</a:t>
            </a:r>
            <a:r>
              <a:rPr lang="en-US" altLang="zh-CN">
                <a:solidFill>
                  <a:srgbClr val="000000"/>
                </a:solidFill>
              </a:rPr>
              <a:t>qemu-system-loongarch</a:t>
            </a:r>
            <a:r>
              <a:rPr lang="zh-CN" altLang="en-US">
                <a:solidFill>
                  <a:srgbClr val="000000"/>
                </a:solidFill>
              </a:rPr>
              <a:t>添加固件依赖（</a:t>
            </a:r>
            <a:r>
              <a:rPr lang="en-US" altLang="zh-CN">
                <a:solidFill>
                  <a:srgbClr val="000000"/>
                </a:solidFill>
              </a:rPr>
              <a:t>edk2-loongarch64</a:t>
            </a:r>
            <a:r>
              <a:rPr lang="zh-CN" altLang="en-US">
                <a:solidFill>
                  <a:srgbClr val="000000"/>
                </a:solidFill>
              </a:rPr>
              <a:t>）</a:t>
            </a:r>
            <a:endParaRPr lang="zh-CN" altLang="en-US">
              <a:solidFill>
                <a:srgbClr val="000000"/>
              </a:solidFill>
            </a:endParaRPr>
          </a:p>
          <a:p>
            <a:pPr lvl="1"/>
            <a:r>
              <a:rPr lang="en-US" altLang="zh-CN">
                <a:solidFill>
                  <a:srgbClr val="000000"/>
                </a:solidFill>
                <a:hlinkClick r:id="rId3"/>
              </a:rPr>
              <a:t>https://github.com/lcpu</a:t>
            </a:r>
            <a:r>
              <a:rPr lang="zh-CN" altLang="en-US">
                <a:solidFill>
                  <a:srgbClr val="000000"/>
                </a:solidFill>
                <a:hlinkClick r:id="rId3"/>
              </a:rPr>
              <a:t>-</a:t>
            </a:r>
            <a:r>
              <a:rPr lang="en-US" altLang="zh-CN">
                <a:solidFill>
                  <a:srgbClr val="000000"/>
                </a:solidFill>
                <a:hlinkClick r:id="rId3"/>
              </a:rPr>
              <a:t>club/loongarch</a:t>
            </a:r>
            <a:r>
              <a:rPr lang="zh-CN" altLang="en-US">
                <a:solidFill>
                  <a:srgbClr val="000000"/>
                </a:solidFill>
                <a:hlinkClick r:id="rId3"/>
              </a:rPr>
              <a:t>-</a:t>
            </a:r>
            <a:r>
              <a:rPr lang="en-US" altLang="zh-CN">
                <a:solidFill>
                  <a:srgbClr val="000000"/>
                </a:solidFill>
                <a:hlinkClick r:id="rId3"/>
              </a:rPr>
              <a:t>packages/pull/558</a:t>
            </a:r>
            <a:endParaRPr lang="en-US" altLang="zh-CN">
              <a:solidFill>
                <a:srgbClr val="000000"/>
              </a:solidFill>
            </a:endParaRPr>
          </a:p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Arch </a:t>
            </a:r>
            <a:r>
              <a:rPr lang="en-US" altLang="zh-CN">
                <a:cs typeface="Arial" panose="020B0604020202020204" pitchFamily="34" charset="0"/>
              </a:rPr>
              <a:t>Linux for Loong64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999" y="1259762"/>
            <a:ext cx="11319193" cy="4657501"/>
          </a:xfrm>
        </p:spPr>
        <p:txBody>
          <a:bodyPr/>
          <a:p>
            <a:r>
              <a:rPr lang="en-US" altLang="zh-CN">
                <a:solidFill>
                  <a:srgbClr val="000000"/>
                </a:solidFill>
                <a:cs typeface="Arial" panose="020B0604020202020204" pitchFamily="34" charset="0"/>
              </a:rPr>
              <a:t>AI</a:t>
            </a:r>
            <a:r>
              <a:rPr lang="zh-CN" altLang="en-US">
                <a:solidFill>
                  <a:srgbClr val="000000"/>
                </a:solidFill>
                <a:cs typeface="Arial" panose="020B0604020202020204" pitchFamily="34" charset="0"/>
              </a:rPr>
              <a:t>相关修复</a:t>
            </a:r>
            <a:endParaRPr lang="en-US" altLang="zh-CN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zh-CN" altLang="en-US">
                <a:solidFill>
                  <a:srgbClr val="000000"/>
                </a:solidFill>
                <a:cs typeface="Arial" panose="020B0604020202020204" pitchFamily="34" charset="0"/>
              </a:rPr>
              <a:t>修复</a:t>
            </a:r>
            <a:r>
              <a:rPr lang="en-US" altLang="zh-CN">
                <a:solidFill>
                  <a:srgbClr val="000000"/>
                </a:solidFill>
                <a:cs typeface="Arial" panose="020B0604020202020204" pitchFamily="34" charset="0"/>
              </a:rPr>
              <a:t>onnxruntime</a:t>
            </a:r>
            <a:r>
              <a:rPr lang="zh-CN" altLang="en-US">
                <a:solidFill>
                  <a:srgbClr val="000000"/>
                </a:solidFill>
                <a:cs typeface="Arial" panose="020B0604020202020204" pitchFamily="34" charset="0"/>
              </a:rPr>
              <a:t>构建</a:t>
            </a:r>
            <a:r>
              <a:rPr lang="en-US" altLang="zh-CN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zh-CN">
                <a:solidFill>
                  <a:srgbClr val="00B0F0"/>
                </a:solidFill>
                <a:cs typeface="Arial" panose="020B0604020202020204" pitchFamily="34" charset="0"/>
              </a:rPr>
              <a:t>(by wszqkzqk)</a:t>
            </a:r>
            <a:endParaRPr lang="en-US" altLang="zh-CN">
              <a:solidFill>
                <a:srgbClr val="00B0F0"/>
              </a:solidFill>
              <a:cs typeface="Arial" panose="020B0604020202020204" pitchFamily="34" charset="0"/>
            </a:endParaRPr>
          </a:p>
          <a:p>
            <a:pPr lvl="1"/>
            <a:r>
              <a:rPr lang="en-US" altLang="zh-CN">
                <a:solidFill>
                  <a:srgbClr val="000000"/>
                </a:solidFill>
                <a:cs typeface="Arial" panose="020B0604020202020204" pitchFamily="34" charset="0"/>
              </a:rPr>
              <a:t>LSX</a:t>
            </a:r>
            <a:r>
              <a:rPr lang="zh-CN" altLang="en-US">
                <a:solidFill>
                  <a:srgbClr val="000000"/>
                </a:solidFill>
                <a:cs typeface="Arial" panose="020B0604020202020204" pitchFamily="34" charset="0"/>
              </a:rPr>
              <a:t>实现中缺少</a:t>
            </a:r>
            <a:r>
              <a:rPr lang="en-US" altLang="zh-CN">
                <a:solidFill>
                  <a:srgbClr val="000000"/>
                </a:solidFill>
                <a:cs typeface="Arial" panose="020B0604020202020204" pitchFamily="34" charset="0"/>
              </a:rPr>
              <a:t>S8S8/S8U8</a:t>
            </a:r>
            <a:r>
              <a:rPr lang="zh-CN" altLang="en-US">
                <a:solidFill>
                  <a:srgbClr val="000000"/>
                </a:solidFill>
                <a:cs typeface="Arial" panose="020B0604020202020204" pitchFamily="34" charset="0"/>
              </a:rPr>
              <a:t>实现：最初暂时对</a:t>
            </a:r>
            <a:r>
              <a:rPr lang="en-US" altLang="zh-CN">
                <a:solidFill>
                  <a:srgbClr val="000000"/>
                </a:solidFill>
                <a:cs typeface="Arial" panose="020B0604020202020204" pitchFamily="34" charset="0"/>
              </a:rPr>
              <a:t>S8S8/S8U8</a:t>
            </a:r>
            <a:r>
              <a:rPr lang="zh-CN" altLang="en-US" b="1">
                <a:solidFill>
                  <a:srgbClr val="000000"/>
                </a:solidFill>
                <a:cs typeface="Arial" panose="020B0604020202020204" pitchFamily="34" charset="0"/>
              </a:rPr>
              <a:t>使用默认</a:t>
            </a:r>
            <a:r>
              <a:rPr lang="en-US" altLang="zh-CN" b="1">
                <a:solidFill>
                  <a:srgbClr val="000000"/>
                </a:solidFill>
                <a:cs typeface="Arial" panose="020B0604020202020204" pitchFamily="34" charset="0"/>
              </a:rPr>
              <a:t>kernel</a:t>
            </a:r>
            <a:endParaRPr lang="en-US" altLang="zh-CN" b="1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2"/>
            <a:r>
              <a:rPr lang="en-US" altLang="zh-CN">
                <a:solidFill>
                  <a:srgbClr val="000000"/>
                </a:solidFill>
                <a:cs typeface="Arial" panose="020B0604020202020204" pitchFamily="34" charset="0"/>
                <a:hlinkClick r:id="rId1"/>
              </a:rPr>
              <a:t>https://github.com/lcpu</a:t>
            </a:r>
            <a:r>
              <a:rPr lang="zh-CN" altLang="en-US">
                <a:solidFill>
                  <a:srgbClr val="000000"/>
                </a:solidFill>
                <a:cs typeface="Arial" panose="020B0604020202020204" pitchFamily="34" charset="0"/>
                <a:hlinkClick r:id="rId1"/>
              </a:rPr>
              <a:t>-</a:t>
            </a:r>
            <a:r>
              <a:rPr lang="en-US" altLang="zh-CN">
                <a:solidFill>
                  <a:srgbClr val="000000"/>
                </a:solidFill>
                <a:cs typeface="Arial" panose="020B0604020202020204" pitchFamily="34" charset="0"/>
                <a:hlinkClick r:id="rId1"/>
              </a:rPr>
              <a:t>club/loongarch</a:t>
            </a:r>
            <a:r>
              <a:rPr lang="zh-CN" altLang="en-US">
                <a:solidFill>
                  <a:srgbClr val="000000"/>
                </a:solidFill>
                <a:cs typeface="Arial" panose="020B0604020202020204" pitchFamily="34" charset="0"/>
                <a:hlinkClick r:id="rId1"/>
              </a:rPr>
              <a:t>-</a:t>
            </a:r>
            <a:r>
              <a:rPr lang="en-US" altLang="zh-CN">
                <a:solidFill>
                  <a:srgbClr val="000000"/>
                </a:solidFill>
                <a:cs typeface="Arial" panose="020B0604020202020204" pitchFamily="34" charset="0"/>
                <a:hlinkClick r:id="rId1"/>
              </a:rPr>
              <a:t>packages/pull/563</a:t>
            </a:r>
            <a:endParaRPr lang="en-US" altLang="zh-CN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/>
            <a:r>
              <a:rPr lang="zh-CN" altLang="en-US" b="1">
                <a:solidFill>
                  <a:srgbClr val="000000"/>
                </a:solidFill>
                <a:cs typeface="Arial" panose="020B0604020202020204" pitchFamily="34" charset="0"/>
              </a:rPr>
              <a:t>后续</a:t>
            </a:r>
            <a:r>
              <a:rPr lang="zh-CN" altLang="en-US">
                <a:solidFill>
                  <a:srgbClr val="000000"/>
                </a:solidFill>
                <a:cs typeface="Arial" panose="020B0604020202020204" pitchFamily="34" charset="0"/>
              </a:rPr>
              <a:t>：为</a:t>
            </a:r>
            <a:r>
              <a:rPr lang="en-US" altLang="zh-CN">
                <a:solidFill>
                  <a:srgbClr val="000000"/>
                </a:solidFill>
                <a:cs typeface="Arial" panose="020B0604020202020204" pitchFamily="34" charset="0"/>
              </a:rPr>
              <a:t>LSX</a:t>
            </a:r>
            <a:r>
              <a:rPr lang="zh-CN" altLang="en-US">
                <a:solidFill>
                  <a:srgbClr val="000000"/>
                </a:solidFill>
                <a:cs typeface="Arial" panose="020B0604020202020204" pitchFamily="34" charset="0"/>
              </a:rPr>
              <a:t>本身</a:t>
            </a:r>
            <a:r>
              <a:rPr lang="zh-CN" altLang="en-US" b="1">
                <a:solidFill>
                  <a:srgbClr val="C00000"/>
                </a:solidFill>
                <a:cs typeface="Arial" panose="020B0604020202020204" pitchFamily="34" charset="0"/>
              </a:rPr>
              <a:t>增加</a:t>
            </a:r>
            <a:r>
              <a:rPr lang="en-US" altLang="zh-CN" b="1">
                <a:solidFill>
                  <a:srgbClr val="C00000"/>
                </a:solidFill>
                <a:cs typeface="Arial" panose="020B0604020202020204" pitchFamily="34" charset="0"/>
              </a:rPr>
              <a:t>S8S8/S8U8</a:t>
            </a:r>
            <a:r>
              <a:rPr lang="zh-CN" altLang="en-US">
                <a:solidFill>
                  <a:srgbClr val="000000"/>
                </a:solidFill>
                <a:cs typeface="Arial" panose="020B0604020202020204" pitchFamily="34" charset="0"/>
              </a:rPr>
              <a:t>实现的修复：</a:t>
            </a:r>
            <a:r>
              <a:rPr lang="zh-CN" altLang="en-US" b="1">
                <a:solidFill>
                  <a:srgbClr val="000000"/>
                </a:solidFill>
                <a:cs typeface="Arial" panose="020B0604020202020204" pitchFamily="34" charset="0"/>
              </a:rPr>
              <a:t>已成功构建并提交上游</a:t>
            </a:r>
            <a:endParaRPr lang="zh-CN" altLang="en-US" b="1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2"/>
            <a:r>
              <a:rPr lang="en-US" altLang="zh-CN">
                <a:solidFill>
                  <a:srgbClr val="000000"/>
                </a:solidFill>
                <a:cs typeface="Arial" panose="020B0604020202020204" pitchFamily="34" charset="0"/>
                <a:hlinkClick r:id="rId2"/>
              </a:rPr>
              <a:t>https://github.com/microsoft/onnxruntime/pull/24397</a:t>
            </a:r>
            <a:endParaRPr lang="zh-CN" altLang="en-US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/>
            <a:r>
              <a:rPr lang="zh-CN" altLang="en-US">
                <a:solidFill>
                  <a:srgbClr val="000000"/>
                </a:solidFill>
                <a:cs typeface="Arial" panose="020B0604020202020204" pitchFamily="34" charset="0"/>
              </a:rPr>
              <a:t>新启用</a:t>
            </a:r>
            <a:r>
              <a:rPr lang="en-US" altLang="zh-CN" b="1">
                <a:solidFill>
                  <a:srgbClr val="000000"/>
                </a:solidFill>
                <a:cs typeface="Arial" panose="020B0604020202020204" pitchFamily="34" charset="0"/>
              </a:rPr>
              <a:t>LASX</a:t>
            </a:r>
            <a:r>
              <a:rPr lang="zh-CN" altLang="en-US">
                <a:solidFill>
                  <a:srgbClr val="000000"/>
                </a:solidFill>
                <a:cs typeface="Arial" panose="020B0604020202020204" pitchFamily="34" charset="0"/>
              </a:rPr>
              <a:t>优化包（-</a:t>
            </a:r>
            <a:r>
              <a:rPr lang="en-US" altLang="zh-CN">
                <a:solidFill>
                  <a:srgbClr val="000000"/>
                </a:solidFill>
                <a:cs typeface="Arial" panose="020B0604020202020204" pitchFamily="34" charset="0"/>
              </a:rPr>
              <a:t>opt</a:t>
            </a:r>
            <a:r>
              <a:rPr lang="zh-CN" altLang="en-US">
                <a:solidFill>
                  <a:srgbClr val="000000"/>
                </a:solidFill>
                <a:cs typeface="Arial" panose="020B0604020202020204" pitchFamily="34" charset="0"/>
              </a:rPr>
              <a:t>）与集成</a:t>
            </a:r>
            <a:r>
              <a:rPr lang="en-US" altLang="zh-CN" b="1">
                <a:solidFill>
                  <a:srgbClr val="000000"/>
                </a:solidFill>
                <a:cs typeface="Arial" panose="020B0604020202020204" pitchFamily="34" charset="0"/>
              </a:rPr>
              <a:t>ROCm</a:t>
            </a:r>
            <a:r>
              <a:rPr lang="zh-CN" altLang="en-US">
                <a:solidFill>
                  <a:srgbClr val="000000"/>
                </a:solidFill>
                <a:cs typeface="Arial" panose="020B0604020202020204" pitchFamily="34" charset="0"/>
              </a:rPr>
              <a:t>的包（-</a:t>
            </a:r>
            <a:r>
              <a:rPr lang="en-US" altLang="zh-CN">
                <a:solidFill>
                  <a:srgbClr val="000000"/>
                </a:solidFill>
                <a:cs typeface="Arial" panose="020B0604020202020204" pitchFamily="34" charset="0"/>
              </a:rPr>
              <a:t>rocm</a:t>
            </a:r>
            <a:r>
              <a:rPr lang="zh-CN" altLang="en-US">
                <a:solidFill>
                  <a:srgbClr val="000000"/>
                </a:solidFill>
                <a:cs typeface="Arial" panose="020B0604020202020204" pitchFamily="34" charset="0"/>
              </a:rPr>
              <a:t>），选择矩阵：</a:t>
            </a:r>
            <a:endParaRPr lang="zh-CN" altLang="en-US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2"/>
            <a:r>
              <a:rPr lang="en-US" altLang="zh-CN">
                <a:solidFill>
                  <a:srgbClr val="000000"/>
                </a:solidFill>
                <a:cs typeface="Arial" panose="020B0604020202020204" pitchFamily="34" charset="0"/>
              </a:rPr>
              <a:t>onnxruntime/python-onnxruntime</a:t>
            </a:r>
            <a:endParaRPr lang="en-US" altLang="zh-CN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2"/>
            <a:r>
              <a:rPr lang="en-US" altLang="zh-CN">
                <a:solidFill>
                  <a:srgbClr val="000000"/>
                </a:solidFill>
                <a:cs typeface="Arial" panose="020B0604020202020204" pitchFamily="34" charset="0"/>
              </a:rPr>
              <a:t>onnxruntime-opt/python-onnxruntime-opt</a:t>
            </a:r>
            <a:endParaRPr lang="en-US" altLang="zh-CN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2"/>
            <a:r>
              <a:rPr lang="en-US" altLang="zh-CN">
                <a:solidFill>
                  <a:srgbClr val="000000"/>
                </a:solidFill>
                <a:cs typeface="Arial" panose="020B0604020202020204" pitchFamily="34" charset="0"/>
              </a:rPr>
              <a:t>onnxruntime-rocm/python-onnxruntime</a:t>
            </a:r>
            <a:r>
              <a:rPr lang="zh-CN" altLang="en-US">
                <a:solidFill>
                  <a:srgbClr val="000000"/>
                </a:solidFill>
                <a:cs typeface="Arial" panose="020B0604020202020204" pitchFamily="34" charset="0"/>
              </a:rPr>
              <a:t>-</a:t>
            </a:r>
            <a:r>
              <a:rPr lang="en-US" altLang="zh-CN">
                <a:solidFill>
                  <a:srgbClr val="000000"/>
                </a:solidFill>
                <a:cs typeface="Arial" panose="020B0604020202020204" pitchFamily="34" charset="0"/>
              </a:rPr>
              <a:t>rocm</a:t>
            </a:r>
            <a:endParaRPr lang="en-US" altLang="zh-CN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2"/>
            <a:r>
              <a:rPr lang="en-US" altLang="zh-CN">
                <a:solidFill>
                  <a:srgbClr val="000000"/>
                </a:solidFill>
                <a:cs typeface="Arial" panose="020B0604020202020204" pitchFamily="34" charset="0"/>
              </a:rPr>
              <a:t>onnxruntime-opt-rocm/python-onnxruntime-opt-rocm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/>
      <p:sp>
        <p:nvSpPr>
          <p:cNvPr id="1048593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</a:rPr>
              <a:t>龙架构</a:t>
            </a:r>
            <a:r>
              <a:rPr lang="zh-CN" altLang="en-US"/>
              <a:t>双周会</a:t>
            </a:r>
            <a:endParaRPr lang="zh-CN" altLang="en-US"/>
          </a:p>
        </p:txBody>
      </p:sp>
      <p:sp>
        <p:nvSpPr>
          <p:cNvPr id="1048594" name="副标题 2"/>
          <p:cNvSpPr>
            <a:spLocks noGrp="1"/>
          </p:cNvSpPr>
          <p:nvPr>
            <p:ph type="subTitle" idx="1"/>
          </p:nvPr>
        </p:nvSpPr>
        <p:spPr>
          <a:xfrm>
            <a:off x="828448" y="3509470"/>
            <a:ext cx="4418126" cy="497923"/>
          </a:xfrm>
        </p:spPr>
        <p:txBody>
          <a:bodyPr/>
          <a:p>
            <a:r>
              <a:rPr lang="en-US" altLang="zh-CN"/>
              <a:t>2025 </a:t>
            </a:r>
            <a:r>
              <a:rPr lang="zh-CN" altLang="en-US"/>
              <a:t>年 </a:t>
            </a:r>
            <a:r>
              <a:rPr lang="en-US" altLang="zh-CN"/>
              <a:t>4 </a:t>
            </a:r>
            <a:r>
              <a:rPr lang="zh-CN" altLang="en-US"/>
              <a:t>月 </a:t>
            </a:r>
            <a:r>
              <a:rPr lang="en-US" altLang="zh-CN"/>
              <a:t>13 </a:t>
            </a:r>
            <a:r>
              <a:rPr lang="zh-CN" altLang="en-US"/>
              <a:t>日</a:t>
            </a:r>
            <a:r>
              <a:rPr lang="ja-JP" altLang="en-US"/>
              <a:t>・</a:t>
            </a:r>
            <a:r>
              <a:rPr lang="zh-CN" altLang="en-US"/>
              <a:t>第 </a:t>
            </a:r>
            <a:r>
              <a:rPr lang="en-US" altLang="zh-CN"/>
              <a:t>9 </a:t>
            </a:r>
            <a:r>
              <a:rPr lang="zh-CN" altLang="en-US"/>
              <a:t>次</a:t>
            </a:r>
            <a:endParaRPr lang="zh-CN" altLang="en-US"/>
          </a:p>
        </p:txBody>
      </p:sp>
      <p:pic>
        <p:nvPicPr>
          <p:cNvPr id="2097152" name="图片 3" descr="upload_post_object_v2_3573890905"/>
          <p:cNvPicPr>
            <a:picLocks noChangeAspect="1"/>
          </p:cNvPicPr>
          <p:nvPr/>
        </p:nvPicPr>
        <p:blipFill>
          <a:blip r:embed="rId1"/>
          <a:srcRect l="9880" t="30263" r="9431" b="26132"/>
          <a:stretch>
            <a:fillRect/>
          </a:stretch>
        </p:blipFill>
        <p:spPr>
          <a:xfrm>
            <a:off x="9123352" y="572452"/>
            <a:ext cx="2468139" cy="2404885"/>
          </a:xfrm>
          <a:prstGeom prst="rect">
            <a:avLst/>
          </a:prstGeom>
        </p:spPr>
      </p:pic>
      <p:pic>
        <p:nvPicPr>
          <p:cNvPr id="2097153" name="图片 6" descr="upload_post_object_v2_4238616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752" y="572430"/>
            <a:ext cx="2581652" cy="240486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Arch </a:t>
            </a:r>
            <a:r>
              <a:rPr lang="en-US" altLang="zh-CN">
                <a:cs typeface="Arial" panose="020B0604020202020204" pitchFamily="34" charset="0"/>
              </a:rPr>
              <a:t>Linux for Loong64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999" y="1259762"/>
            <a:ext cx="11319193" cy="4657501"/>
          </a:xfrm>
        </p:spPr>
        <p:txBody>
          <a:bodyPr/>
          <a:p>
            <a:r>
              <a:rPr lang="en-US" altLang="zh-CN">
                <a:solidFill>
                  <a:srgbClr val="000000"/>
                </a:solidFill>
                <a:cs typeface="Arial" panose="020B0604020202020204" pitchFamily="34" charset="0"/>
              </a:rPr>
              <a:t>AI</a:t>
            </a:r>
            <a:r>
              <a:rPr lang="zh-CN" altLang="en-US">
                <a:solidFill>
                  <a:srgbClr val="000000"/>
                </a:solidFill>
                <a:cs typeface="Arial" panose="020B0604020202020204" pitchFamily="34" charset="0"/>
              </a:rPr>
              <a:t>相关修复</a:t>
            </a:r>
            <a:endParaRPr lang="en-US" altLang="zh-CN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zh-CN" altLang="en-US">
                <a:solidFill>
                  <a:srgbClr val="000000"/>
                </a:solidFill>
                <a:cs typeface="Arial" panose="020B0604020202020204" pitchFamily="34" charset="0"/>
              </a:rPr>
              <a:t>新增</a:t>
            </a:r>
            <a:r>
              <a:rPr lang="en-US" altLang="zh-CN">
                <a:solidFill>
                  <a:srgbClr val="000000"/>
                </a:solidFill>
                <a:cs typeface="Arial" panose="020B0604020202020204" pitchFamily="34" charset="0"/>
              </a:rPr>
              <a:t>aichat</a:t>
            </a:r>
            <a:r>
              <a:rPr lang="zh-CN" altLang="en-US">
                <a:solidFill>
                  <a:srgbClr val="000000"/>
                </a:solidFill>
                <a:cs typeface="Arial" panose="020B0604020202020204" pitchFamily="34" charset="0"/>
              </a:rPr>
              <a:t>支持</a:t>
            </a:r>
            <a:r>
              <a:rPr lang="en-US" altLang="zh-CN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zh-CN">
                <a:solidFill>
                  <a:srgbClr val="00B0F0"/>
                </a:solidFill>
                <a:cs typeface="Arial" panose="020B0604020202020204" pitchFamily="34" charset="0"/>
              </a:rPr>
              <a:t>(by wszqkzqk)</a:t>
            </a:r>
            <a:endParaRPr lang="en-US" altLang="zh-CN">
              <a:solidFill>
                <a:srgbClr val="00B0F0"/>
              </a:solidFill>
              <a:cs typeface="Arial" panose="020B0604020202020204" pitchFamily="34" charset="0"/>
            </a:endParaRPr>
          </a:p>
          <a:p>
            <a:pPr lvl="1"/>
            <a:r>
              <a:rPr lang="en-US" altLang="zh-CN">
                <a:solidFill>
                  <a:srgbClr val="000000"/>
                </a:solidFill>
                <a:cs typeface="Arial" panose="020B0604020202020204" pitchFamily="34" charset="0"/>
              </a:rPr>
              <a:t>carogo</a:t>
            </a:r>
            <a:r>
              <a:rPr lang="zh-CN" altLang="en-US">
                <a:solidFill>
                  <a:srgbClr val="000000"/>
                </a:solidFill>
                <a:cs typeface="Arial" panose="020B0604020202020204" pitchFamily="34" charset="0"/>
              </a:rPr>
              <a:t>依赖链：</a:t>
            </a:r>
            <a:r>
              <a:rPr lang="en-US" altLang="zh-CN">
                <a:solidFill>
                  <a:srgbClr val="000000"/>
                </a:solidFill>
                <a:cs typeface="Arial" panose="020B0604020202020204" pitchFamily="34" charset="0"/>
              </a:rPr>
              <a:t>aichat → hnsw_rs </a:t>
            </a:r>
            <a:r>
              <a:rPr lang="en-US" altLang="zh-CN">
                <a:solidFill>
                  <a:srgbClr val="000000"/>
                </a:solidFill>
                <a:ea typeface="Source Han Sans CN" charset="0"/>
                <a:cs typeface="Arial" panose="020B0604020202020204" pitchFamily="34" charset="0"/>
              </a:rPr>
              <a:t>→</a:t>
            </a:r>
            <a:r>
              <a:rPr lang="en-US" altLang="zh-CN">
                <a:solidFill>
                  <a:srgbClr val="000000"/>
                </a:solidFill>
                <a:cs typeface="Arial" panose="020B0604020202020204" pitchFamily="34" charset="0"/>
              </a:rPr>
              <a:t> mmap-rs </a:t>
            </a:r>
            <a:r>
              <a:rPr lang="en-US" altLang="zh-CN">
                <a:solidFill>
                  <a:srgbClr val="000000"/>
                </a:solidFill>
                <a:ea typeface="Source Han Sans CN" charset="0"/>
                <a:cs typeface="Arial" panose="020B0604020202020204" pitchFamily="34" charset="0"/>
              </a:rPr>
              <a:t>→</a:t>
            </a:r>
            <a:r>
              <a:rPr lang="en-US" altLang="zh-CN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zh-CN" b="1">
                <a:solidFill>
                  <a:srgbClr val="000000"/>
                </a:solidFill>
                <a:cs typeface="Arial" panose="020B0604020202020204" pitchFamily="34" charset="0"/>
              </a:rPr>
              <a:t>nix </a:t>
            </a:r>
            <a:r>
              <a:rPr lang="en-US" altLang="zh-CN" b="1">
                <a:solidFill>
                  <a:srgbClr val="C00000"/>
                </a:solidFill>
                <a:cs typeface="Arial" panose="020B0604020202020204" pitchFamily="34" charset="0"/>
              </a:rPr>
              <a:t>0.26</a:t>
            </a:r>
            <a:endParaRPr lang="en-US" altLang="zh-CN" b="1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lvl="2"/>
            <a:r>
              <a:rPr lang="zh-CN" altLang="en-US">
                <a:solidFill>
                  <a:srgbClr val="000000"/>
                </a:solidFill>
                <a:cs typeface="Arial" panose="020B0604020202020204" pitchFamily="34" charset="0"/>
              </a:rPr>
              <a:t>依赖</a:t>
            </a:r>
            <a:r>
              <a:rPr lang="en-US" altLang="zh-CN">
                <a:solidFill>
                  <a:srgbClr val="000000"/>
                </a:solidFill>
                <a:cs typeface="Arial" panose="020B0604020202020204" pitchFamily="34" charset="0"/>
              </a:rPr>
              <a:t>nix</a:t>
            </a:r>
            <a:r>
              <a:rPr lang="zh-CN" altLang="en-US">
                <a:solidFill>
                  <a:srgbClr val="000000"/>
                </a:solidFill>
                <a:cs typeface="Arial" panose="020B0604020202020204" pitchFamily="34" charset="0"/>
              </a:rPr>
              <a:t>版本过低，不支持</a:t>
            </a:r>
            <a:r>
              <a:rPr lang="en-US" altLang="zh-CN">
                <a:solidFill>
                  <a:srgbClr val="000000"/>
                </a:solidFill>
                <a:cs typeface="Arial" panose="020B0604020202020204" pitchFamily="34" charset="0"/>
              </a:rPr>
              <a:t>loong64</a:t>
            </a:r>
            <a:endParaRPr lang="zh-CN" altLang="en-US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/>
            <a:r>
              <a:rPr lang="zh-CN" altLang="en-US">
                <a:solidFill>
                  <a:srgbClr val="000000"/>
                </a:solidFill>
                <a:cs typeface="Arial" panose="020B0604020202020204" pitchFamily="34" charset="0"/>
              </a:rPr>
              <a:t>修复方式：对 </a:t>
            </a:r>
            <a:r>
              <a:rPr lang="en-US" altLang="zh-CN">
                <a:solidFill>
                  <a:srgbClr val="000000"/>
                </a:solidFill>
                <a:cs typeface="Arial" panose="020B0604020202020204" pitchFamily="34" charset="0"/>
              </a:rPr>
              <a:t>hnsw_rs PR</a:t>
            </a:r>
            <a:r>
              <a:rPr lang="zh-CN" altLang="en-US">
                <a:solidFill>
                  <a:srgbClr val="000000"/>
                </a:solidFill>
                <a:cs typeface="Arial" panose="020B0604020202020204" pitchFamily="34" charset="0"/>
              </a:rPr>
              <a:t>，用积极维护的 </a:t>
            </a:r>
            <a:r>
              <a:rPr lang="en-US" altLang="zh-CN">
                <a:solidFill>
                  <a:srgbClr val="000000"/>
                </a:solidFill>
                <a:cs typeface="Arial" panose="020B0604020202020204" pitchFamily="34" charset="0"/>
              </a:rPr>
              <a:t>memmap2 </a:t>
            </a:r>
            <a:r>
              <a:rPr lang="zh-CN" altLang="en-US">
                <a:solidFill>
                  <a:srgbClr val="000000"/>
                </a:solidFill>
                <a:cs typeface="Arial" panose="020B0604020202020204" pitchFamily="34" charset="0"/>
              </a:rPr>
              <a:t>替代 </a:t>
            </a:r>
            <a:r>
              <a:rPr lang="en-US" altLang="zh-CN">
                <a:solidFill>
                  <a:srgbClr val="000000"/>
                </a:solidFill>
                <a:cs typeface="Arial" panose="020B0604020202020204" pitchFamily="34" charset="0"/>
              </a:rPr>
              <a:t>mmap-rs</a:t>
            </a:r>
            <a:endParaRPr lang="en-US" altLang="zh-CN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2"/>
            <a:r>
              <a:rPr lang="zh-CN" altLang="en-US">
                <a:solidFill>
                  <a:srgbClr val="000000"/>
                </a:solidFill>
                <a:cs typeface="Arial" panose="020B0604020202020204" pitchFamily="34" charset="0"/>
              </a:rPr>
              <a:t>维护者回应较积极但暂未接受</a:t>
            </a:r>
            <a:endParaRPr lang="zh-CN" altLang="en-US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/>
            <a:r>
              <a:rPr lang="en-US" altLang="zh-CN">
                <a:solidFill>
                  <a:srgbClr val="000000"/>
                </a:solidFill>
                <a:cs typeface="Arial" panose="020B0604020202020204" pitchFamily="34" charset="0"/>
                <a:hlinkClick r:id="rId1"/>
              </a:rPr>
              <a:t>https://github.com/jean</a:t>
            </a:r>
            <a:r>
              <a:rPr lang="zh-CN" altLang="en-US">
                <a:solidFill>
                  <a:srgbClr val="000000"/>
                </a:solidFill>
                <a:cs typeface="Arial" panose="020B0604020202020204" pitchFamily="34" charset="0"/>
                <a:hlinkClick r:id="rId1"/>
              </a:rPr>
              <a:t>-</a:t>
            </a:r>
            <a:r>
              <a:rPr lang="en-US" altLang="zh-CN">
                <a:solidFill>
                  <a:srgbClr val="000000"/>
                </a:solidFill>
                <a:cs typeface="Arial" panose="020B0604020202020204" pitchFamily="34" charset="0"/>
                <a:hlinkClick r:id="rId1"/>
              </a:rPr>
              <a:t>pierreBoth/hnswlib</a:t>
            </a:r>
            <a:r>
              <a:rPr lang="zh-CN" altLang="en-US">
                <a:solidFill>
                  <a:srgbClr val="000000"/>
                </a:solidFill>
                <a:cs typeface="Arial" panose="020B0604020202020204" pitchFamily="34" charset="0"/>
                <a:hlinkClick r:id="rId1"/>
              </a:rPr>
              <a:t>-</a:t>
            </a:r>
            <a:r>
              <a:rPr lang="en-US" altLang="zh-CN">
                <a:solidFill>
                  <a:srgbClr val="000000"/>
                </a:solidFill>
                <a:cs typeface="Arial" panose="020B0604020202020204" pitchFamily="34" charset="0"/>
                <a:hlinkClick r:id="rId1"/>
              </a:rPr>
              <a:t>rs/pull/23</a:t>
            </a:r>
            <a:endParaRPr lang="en-US" altLang="zh-CN">
              <a:solidFill>
                <a:srgbClr val="000000"/>
              </a:solidFill>
              <a:cs typeface="Arial" panose="020B0604020202020204" pitchFamily="34" charset="0"/>
            </a:endParaRPr>
          </a:p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Arch </a:t>
            </a:r>
            <a:r>
              <a:rPr lang="en-US" altLang="zh-CN">
                <a:cs typeface="Arial" panose="020B0604020202020204" pitchFamily="34" charset="0"/>
              </a:rPr>
              <a:t>Linux for Loong64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999" y="1259762"/>
            <a:ext cx="11319193" cy="4657501"/>
          </a:xfrm>
        </p:spPr>
        <p:txBody>
          <a:bodyPr/>
          <a:p>
            <a:r>
              <a:rPr lang="zh-CN" altLang="en-US">
                <a:solidFill>
                  <a:srgbClr val="000000"/>
                </a:solidFill>
              </a:rPr>
              <a:t>为社区引入</a:t>
            </a:r>
            <a:r>
              <a:rPr lang="en-US" altLang="zh-CN">
                <a:solidFill>
                  <a:srgbClr val="000000"/>
                </a:solidFill>
              </a:rPr>
              <a:t>LLM</a:t>
            </a:r>
            <a:r>
              <a:rPr lang="zh-CN" altLang="en-US">
                <a:solidFill>
                  <a:srgbClr val="000000"/>
                </a:solidFill>
              </a:rPr>
              <a:t>辅助的尝试 </a:t>
            </a:r>
            <a:r>
              <a:rPr lang="en-US" altLang="zh-CN">
                <a:solidFill>
                  <a:srgbClr val="00B0F0"/>
                </a:solidFill>
                <a:cs typeface="Arial" panose="020B0604020202020204" pitchFamily="34" charset="0"/>
              </a:rPr>
              <a:t>(by wszqkzqk)</a:t>
            </a:r>
            <a:endParaRPr lang="zh-CN" altLang="en-US">
              <a:solidFill>
                <a:srgbClr val="00B0F0"/>
              </a:solidFill>
              <a:cs typeface="Arial" panose="020B0604020202020204" pitchFamily="34" charset="0"/>
            </a:endParaRPr>
          </a:p>
          <a:p>
            <a:pPr lvl="1"/>
            <a:r>
              <a:rPr lang="zh-CN" altLang="en-US">
                <a:solidFill>
                  <a:srgbClr val="000000"/>
                </a:solidFill>
              </a:rPr>
              <a:t>支持</a:t>
            </a:r>
            <a:r>
              <a:rPr lang="en-US" altLang="zh-CN">
                <a:solidFill>
                  <a:srgbClr val="000000"/>
                </a:solidFill>
              </a:rPr>
              <a:t>AIChat</a:t>
            </a:r>
            <a:r>
              <a:rPr lang="zh-CN" altLang="en-US">
                <a:solidFill>
                  <a:srgbClr val="000000"/>
                </a:solidFill>
              </a:rPr>
              <a:t>后理论上可以方便地集成</a:t>
            </a:r>
            <a:r>
              <a:rPr lang="en-US" altLang="zh-CN">
                <a:solidFill>
                  <a:srgbClr val="000000"/>
                </a:solidFill>
              </a:rPr>
              <a:t>RAG</a:t>
            </a:r>
            <a:r>
              <a:rPr lang="zh-CN" altLang="en-US">
                <a:solidFill>
                  <a:srgbClr val="000000"/>
                </a:solidFill>
              </a:rPr>
              <a:t>增强问答</a:t>
            </a:r>
            <a:endParaRPr lang="zh-CN" altLang="en-US">
              <a:solidFill>
                <a:srgbClr val="000000"/>
              </a:solidFill>
            </a:endParaRPr>
          </a:p>
          <a:p>
            <a:pPr lvl="0"/>
            <a:r>
              <a:rPr lang="zh-CN" altLang="en-US">
                <a:solidFill>
                  <a:srgbClr val="000000"/>
                </a:solidFill>
              </a:rPr>
              <a:t>利用项目</a:t>
            </a:r>
            <a:r>
              <a:rPr lang="en-US" altLang="zh-CN">
                <a:solidFill>
                  <a:srgbClr val="000000"/>
                </a:solidFill>
              </a:rPr>
              <a:t>wiki/wszqkzqk</a:t>
            </a:r>
            <a:r>
              <a:rPr lang="zh-CN" altLang="en-US">
                <a:solidFill>
                  <a:srgbClr val="000000"/>
                </a:solidFill>
              </a:rPr>
              <a:t>博客相关内容建立</a:t>
            </a:r>
            <a:r>
              <a:rPr lang="en-US" altLang="zh-CN">
                <a:solidFill>
                  <a:srgbClr val="000000"/>
                </a:solidFill>
              </a:rPr>
              <a:t>RAG</a:t>
            </a:r>
            <a:r>
              <a:rPr lang="zh-CN" altLang="en-US">
                <a:solidFill>
                  <a:srgbClr val="000000"/>
                </a:solidFill>
              </a:rPr>
              <a:t>库，使用</a:t>
            </a:r>
            <a:r>
              <a:rPr lang="en-US" altLang="zh-CN">
                <a:solidFill>
                  <a:srgbClr val="000000"/>
                </a:solidFill>
              </a:rPr>
              <a:t>LLM</a:t>
            </a:r>
            <a:r>
              <a:rPr lang="zh-CN" altLang="en-US">
                <a:solidFill>
                  <a:srgbClr val="000000"/>
                </a:solidFill>
              </a:rPr>
              <a:t>解答问题</a:t>
            </a:r>
            <a:endParaRPr lang="zh-CN" altLang="en-US">
              <a:solidFill>
                <a:srgbClr val="000000"/>
              </a:solidFill>
            </a:endParaRPr>
          </a:p>
          <a:p>
            <a:pPr lvl="1"/>
            <a:r>
              <a:rPr lang="zh-CN" altLang="en-US">
                <a:solidFill>
                  <a:srgbClr val="000000"/>
                </a:solidFill>
              </a:rPr>
              <a:t>帮助新参与者学习，降低社区参与门槛</a:t>
            </a:r>
            <a:endParaRPr lang="zh-CN" altLang="en-US">
              <a:solidFill>
                <a:srgbClr val="000000"/>
              </a:solidFill>
            </a:endParaRPr>
          </a:p>
          <a:p>
            <a:pPr lvl="1"/>
            <a:r>
              <a:rPr lang="zh-CN" altLang="en-US">
                <a:solidFill>
                  <a:srgbClr val="000000"/>
                </a:solidFill>
              </a:rPr>
              <a:t>尝试</a:t>
            </a:r>
            <a:r>
              <a:rPr lang="en-US" altLang="zh-CN">
                <a:solidFill>
                  <a:srgbClr val="000000"/>
                </a:solidFill>
              </a:rPr>
              <a:t>Gemini 2.5 Pro/DeepSeek v3 0324/DeepSeek R1/QwQ 32B</a:t>
            </a:r>
            <a:r>
              <a:rPr lang="zh-CN" altLang="en-US">
                <a:solidFill>
                  <a:srgbClr val="000000"/>
                </a:solidFill>
              </a:rPr>
              <a:t>等，</a:t>
            </a:r>
            <a:r>
              <a:rPr lang="zh-CN" altLang="en-US" b="1">
                <a:solidFill>
                  <a:srgbClr val="C00000"/>
                </a:solidFill>
              </a:rPr>
              <a:t>效果不佳</a:t>
            </a:r>
            <a:endParaRPr lang="zh-CN" altLang="en-US" b="1">
              <a:solidFill>
                <a:srgbClr val="C00000"/>
              </a:solidFill>
            </a:endParaRPr>
          </a:p>
          <a:p>
            <a:pPr lvl="1"/>
            <a:r>
              <a:rPr lang="zh-CN" altLang="en-US">
                <a:solidFill>
                  <a:srgbClr val="000000"/>
                </a:solidFill>
              </a:rPr>
              <a:t>可能</a:t>
            </a:r>
            <a:r>
              <a:rPr lang="en-US" altLang="zh-CN">
                <a:solidFill>
                  <a:srgbClr val="000000"/>
                </a:solidFill>
              </a:rPr>
              <a:t>RAG</a:t>
            </a:r>
            <a:r>
              <a:rPr lang="zh-CN" altLang="en-US">
                <a:solidFill>
                  <a:srgbClr val="000000"/>
                </a:solidFill>
              </a:rPr>
              <a:t>参数设置待优化</a:t>
            </a:r>
            <a:endParaRPr lang="en-US" altLang="zh-CN">
              <a:solidFill>
                <a:srgbClr val="000000"/>
              </a:solidFill>
            </a:endParaRPr>
          </a:p>
          <a:p>
            <a:r>
              <a:rPr lang="en-US" altLang="zh-CN">
                <a:solidFill>
                  <a:srgbClr val="000000"/>
                </a:solidFill>
              </a:rPr>
              <a:t>LLM</a:t>
            </a:r>
            <a:r>
              <a:rPr lang="zh-CN" altLang="en-US">
                <a:solidFill>
                  <a:srgbClr val="000000"/>
                </a:solidFill>
              </a:rPr>
              <a:t>+</a:t>
            </a:r>
            <a:r>
              <a:rPr lang="en-US" altLang="zh-CN">
                <a:solidFill>
                  <a:srgbClr val="000000"/>
                </a:solidFill>
              </a:rPr>
              <a:t>RAG</a:t>
            </a:r>
            <a:r>
              <a:rPr lang="zh-CN" altLang="en-US">
                <a:solidFill>
                  <a:srgbClr val="000000"/>
                </a:solidFill>
              </a:rPr>
              <a:t>辅助补丁审阅：同样效果不达预期</a:t>
            </a:r>
            <a:endParaRPr lang="zh-CN" altLang="en-US">
              <a:solidFill>
                <a:srgbClr val="000000"/>
              </a:solidFill>
            </a:endParaRPr>
          </a:p>
          <a:p>
            <a:r>
              <a:rPr lang="zh-CN" altLang="en-US">
                <a:solidFill>
                  <a:srgbClr val="000000"/>
                </a:solidFill>
              </a:rPr>
              <a:t>辅助生成社区工作摘要：相对较好，已在本次利用</a:t>
            </a:r>
            <a:endParaRPr lang="zh-CN" altLang="en-US">
              <a:solidFill>
                <a:srgbClr val="000000"/>
              </a:solidFill>
            </a:endParaRPr>
          </a:p>
          <a:p>
            <a:pPr lvl="1"/>
            <a:r>
              <a:rPr lang="en-US" altLang="zh-CN">
                <a:solidFill>
                  <a:srgbClr val="000000"/>
                </a:solidFill>
                <a:hlinkClick r:id="rId1"/>
              </a:rPr>
              <a:t>https://wszqkzqk.github.io/2025/03/30/config</a:t>
            </a:r>
            <a:r>
              <a:rPr lang="zh-CN" altLang="en-US">
                <a:solidFill>
                  <a:srgbClr val="000000"/>
                </a:solidFill>
                <a:hlinkClick r:id="rId1"/>
              </a:rPr>
              <a:t>-</a:t>
            </a:r>
            <a:r>
              <a:rPr lang="en-US" altLang="zh-CN">
                <a:solidFill>
                  <a:srgbClr val="000000"/>
                </a:solidFill>
                <a:hlinkClick r:id="rId1"/>
              </a:rPr>
              <a:t>and</a:t>
            </a:r>
            <a:r>
              <a:rPr lang="zh-CN" altLang="en-US">
                <a:solidFill>
                  <a:srgbClr val="000000"/>
                </a:solidFill>
                <a:hlinkClick r:id="rId1"/>
              </a:rPr>
              <a:t>-</a:t>
            </a:r>
            <a:r>
              <a:rPr lang="en-US" altLang="zh-CN">
                <a:solidFill>
                  <a:srgbClr val="000000"/>
                </a:solidFill>
                <a:hlinkClick r:id="rId1"/>
              </a:rPr>
              <a:t>use</a:t>
            </a:r>
            <a:r>
              <a:rPr lang="zh-CN" altLang="en-US">
                <a:solidFill>
                  <a:srgbClr val="000000"/>
                </a:solidFill>
                <a:hlinkClick r:id="rId1"/>
              </a:rPr>
              <a:t>-</a:t>
            </a:r>
            <a:r>
              <a:rPr lang="en-US" altLang="zh-CN">
                <a:solidFill>
                  <a:srgbClr val="000000"/>
                </a:solidFill>
                <a:hlinkClick r:id="rId1"/>
              </a:rPr>
              <a:t>aichat/</a:t>
            </a:r>
            <a:endParaRPr lang="en-US" altLang="zh-CN">
              <a:solidFill>
                <a:srgbClr val="000000"/>
              </a:solidFill>
            </a:endParaRPr>
          </a:p>
          <a:p>
            <a:r>
              <a:rPr lang="zh-CN" altLang="en-US">
                <a:solidFill>
                  <a:srgbClr val="000000"/>
                </a:solidFill>
              </a:rPr>
              <a:t>处理用户反馈：多模态模型有助解析拍屏的信息（）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安同</a:t>
            </a:r>
            <a:r>
              <a:rPr lang="zh-CN" altLang="en-US" sz="2200"/>
              <a:t> </a:t>
            </a:r>
            <a:r>
              <a:rPr lang="en-US" altLang="zh-CN"/>
              <a:t>OS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p>
            <a:r>
              <a:rPr lang="en-US" altLang="zh-CN" sz="2000"/>
              <a:t>Linux</a:t>
            </a:r>
            <a:r>
              <a:rPr lang="zh-CN" altLang="en-US" sz="2000"/>
              <a:t> </a:t>
            </a:r>
            <a:r>
              <a:rPr lang="en-US" altLang="zh-CN" sz="2000">
                <a:cs typeface="Arial" panose="020B0604020202020204" pitchFamily="34" charset="0"/>
              </a:rPr>
              <a:t>6.14.1</a:t>
            </a:r>
            <a:r>
              <a:rPr lang="zh-CN" altLang="en-US" sz="2000">
                <a:cs typeface="Arial" panose="020B0604020202020204" pitchFamily="34" charset="0"/>
              </a:rPr>
              <a:t> 内核正式推送</a:t>
            </a:r>
            <a:endParaRPr lang="zh-CN" altLang="en-US" sz="2000">
              <a:cs typeface="Arial" panose="020B0604020202020204" pitchFamily="34" charset="0"/>
            </a:endParaRPr>
          </a:p>
          <a:p>
            <a:pPr lvl="1"/>
            <a:r>
              <a:rPr lang="zh-CN" altLang="en-US" sz="1600"/>
              <a:t>处理器核心数限制提升至 </a:t>
            </a:r>
            <a:r>
              <a:rPr lang="en-US" altLang="zh-CN" sz="1600"/>
              <a:t>256</a:t>
            </a:r>
            <a:r>
              <a:rPr lang="zh-CN" altLang="en-US" sz="1600"/>
              <a:t>（理论上：</a:t>
            </a:r>
            <a:r>
              <a:rPr lang="en-US" altLang="zh-CN" sz="1600"/>
              <a:t>3C6000/Q</a:t>
            </a:r>
            <a:r>
              <a:rPr lang="zh-CN" altLang="en-US" sz="1600"/>
              <a:t> </a:t>
            </a:r>
            <a:r>
              <a:rPr lang="en-US" altLang="zh-CN" sz="1600"/>
              <a:t>x</a:t>
            </a:r>
            <a:r>
              <a:rPr lang="zh-CN" altLang="en-US" sz="1600"/>
              <a:t> </a:t>
            </a:r>
            <a:r>
              <a:rPr lang="en-US" altLang="zh-CN" sz="1600"/>
              <a:t>2</a:t>
            </a:r>
            <a:r>
              <a:rPr lang="zh-CN" altLang="en-US" sz="1600"/>
              <a:t>）</a:t>
            </a:r>
            <a:endParaRPr lang="zh-CN" altLang="en-US" sz="1600"/>
          </a:p>
          <a:p>
            <a:pPr lvl="1"/>
            <a:r>
              <a:rPr lang="zh-CN" altLang="en-US" sz="1600"/>
              <a:t>修复攀升等 </a:t>
            </a:r>
            <a:r>
              <a:rPr lang="en-US" altLang="zh-CN" sz="1600"/>
              <a:t>3A6000 </a:t>
            </a:r>
            <a:r>
              <a:rPr lang="zh-CN" altLang="en-US" sz="1600"/>
              <a:t>笔记本上触摸板指针极慢的问题</a:t>
            </a:r>
            <a:endParaRPr lang="zh-CN" altLang="en-US" sz="1600"/>
          </a:p>
          <a:p>
            <a:pPr lvl="1"/>
            <a:r>
              <a:rPr lang="zh-CN" altLang="en-US" sz="1600"/>
              <a:t>修复 </a:t>
            </a:r>
            <a:r>
              <a:rPr lang="en-US" altLang="zh-CN" sz="1600"/>
              <a:t>AMD Radeon RX 9000 </a:t>
            </a:r>
            <a:r>
              <a:rPr lang="zh-CN" altLang="en-US" sz="1600"/>
              <a:t>系列显卡无法驱动的问题</a:t>
            </a:r>
            <a:endParaRPr lang="zh-CN" altLang="en-US" sz="1600"/>
          </a:p>
          <a:p>
            <a:pPr lvl="1"/>
            <a:r>
              <a:rPr lang="zh-CN" altLang="en-US" sz="1600"/>
              <a:t>修复 </a:t>
            </a:r>
            <a:r>
              <a:rPr lang="en-US" altLang="zh-CN" sz="1600"/>
              <a:t>3C6000/D </a:t>
            </a:r>
            <a:r>
              <a:rPr lang="zh-CN" altLang="en-US" sz="1600"/>
              <a:t>双路机型无法启动的问题</a:t>
            </a:r>
            <a:endParaRPr lang="zh-CN" altLang="en-US" sz="1600"/>
          </a:p>
          <a:p>
            <a:pPr lvl="1"/>
            <a:r>
              <a:rPr lang="zh-CN" altLang="en-US" sz="1600"/>
              <a:t>引入准上游 </a:t>
            </a:r>
            <a:r>
              <a:rPr lang="en-US" altLang="zh-CN" sz="1600"/>
              <a:t>Intel xe </a:t>
            </a:r>
            <a:r>
              <a:rPr lang="zh-CN" altLang="en-US" sz="1600"/>
              <a:t>补丁集，支持 </a:t>
            </a:r>
            <a:r>
              <a:rPr lang="en-US" altLang="zh-CN" sz="1600"/>
              <a:t>DG1/DG2/Battlemage</a:t>
            </a:r>
            <a:endParaRPr lang="en-US" altLang="zh-CN" sz="1600"/>
          </a:p>
          <a:p>
            <a:pPr lvl="0"/>
            <a:r>
              <a:rPr lang="en-US" altLang="zh-CN" sz="2000"/>
              <a:t>Mesa 25.0.3</a:t>
            </a:r>
            <a:endParaRPr lang="en-US" altLang="zh-CN" sz="2000"/>
          </a:p>
          <a:p>
            <a:pPr lvl="1"/>
            <a:r>
              <a:rPr lang="zh-CN" altLang="en-US" sz="1800"/>
              <a:t>回合</a:t>
            </a:r>
            <a:r>
              <a:rPr lang="en-US" altLang="zh-CN" sz="1800"/>
              <a:t> AMD Radeon RX 9000 </a:t>
            </a:r>
            <a:r>
              <a:rPr lang="zh-CN" altLang="en-US" sz="1800"/>
              <a:t>系列显卡在</a:t>
            </a:r>
            <a:r>
              <a:rPr lang="en-US" altLang="zh-CN" sz="1800"/>
              <a:t> S3 </a:t>
            </a:r>
            <a:r>
              <a:rPr lang="zh-CN" altLang="en-US" sz="1800"/>
              <a:t>唤醒后可能死机的问题修复</a:t>
            </a:r>
            <a:endParaRPr lang="zh-CN" altLang="en-US" sz="1800"/>
          </a:p>
          <a:p>
            <a:pPr lvl="0"/>
            <a:r>
              <a:rPr lang="en-US" altLang="zh-CN" sz="2000"/>
              <a:t>Chromium 135 </a:t>
            </a:r>
            <a:r>
              <a:rPr lang="zh-CN" altLang="en-US" sz="2000"/>
              <a:t>开放测试，开启 </a:t>
            </a:r>
            <a:r>
              <a:rPr lang="en-US" altLang="zh-CN" sz="2000"/>
              <a:t>VA</a:t>
            </a:r>
            <a:r>
              <a:rPr lang="zh-CN" altLang="en-US" sz="2000"/>
              <a:t>-</a:t>
            </a:r>
            <a:r>
              <a:rPr lang="en-US" altLang="zh-CN" sz="2000"/>
              <a:t>API </a:t>
            </a:r>
            <a:r>
              <a:rPr lang="zh-CN" altLang="en-US" sz="2000"/>
              <a:t>视频硬解码功能</a:t>
            </a:r>
            <a:endParaRPr lang="zh-CN" altLang="en-US" sz="2000"/>
          </a:p>
          <a:p>
            <a:pPr lvl="1"/>
            <a:r>
              <a:rPr lang="en-US" altLang="zh-CN" sz="1600">
                <a:latin typeface="Fira Code" charset="0"/>
                <a:ea typeface="Fira Code" charset="0"/>
                <a:cs typeface="Fira Code" charset="0"/>
              </a:rPr>
              <a:t>oma topics </a:t>
            </a:r>
            <a:r>
              <a:rPr lang="zh-CN" altLang="en-US" sz="1600">
                <a:latin typeface="Fira Code" charset="0"/>
                <a:ea typeface="Fira Code" charset="0"/>
                <a:cs typeface="Fira Code" charset="0"/>
              </a:rPr>
              <a:t>--</a:t>
            </a:r>
            <a:r>
              <a:rPr lang="en-US" altLang="zh-CN" sz="1600">
                <a:latin typeface="Fira Code" charset="0"/>
                <a:ea typeface="Fira Code" charset="0"/>
                <a:cs typeface="Fira Code" charset="0"/>
              </a:rPr>
              <a:t>opt</a:t>
            </a:r>
            <a:r>
              <a:rPr lang="zh-CN" altLang="en-US" sz="1600">
                <a:latin typeface="Fira Code" charset="0"/>
                <a:ea typeface="Fira Code" charset="0"/>
                <a:cs typeface="Fira Code" charset="0"/>
              </a:rPr>
              <a:t>-</a:t>
            </a:r>
            <a:r>
              <a:rPr lang="en-US" altLang="zh-CN" sz="1600">
                <a:latin typeface="Fira Code" charset="0"/>
                <a:ea typeface="Fira Code" charset="0"/>
                <a:cs typeface="Fira Code" charset="0"/>
              </a:rPr>
              <a:t>in chromium</a:t>
            </a:r>
            <a:r>
              <a:rPr lang="zh-CN" altLang="en-US" sz="1600">
                <a:latin typeface="Fira Code" charset="0"/>
                <a:ea typeface="Fira Code" charset="0"/>
                <a:cs typeface="Fira Code" charset="0"/>
              </a:rPr>
              <a:t>-</a:t>
            </a:r>
            <a:r>
              <a:rPr lang="en-US" altLang="zh-CN" sz="1600">
                <a:latin typeface="Fira Code" charset="0"/>
                <a:ea typeface="Fira Code" charset="0"/>
                <a:cs typeface="Fira Code" charset="0"/>
              </a:rPr>
              <a:t>135.0.7049.84</a:t>
            </a:r>
            <a:endParaRPr lang="en-US" altLang="zh-CN" sz="1600">
              <a:latin typeface="Fira Code" charset="0"/>
              <a:ea typeface="Fira Code" charset="0"/>
              <a:cs typeface="Fira Code" charset="0"/>
            </a:endParaRPr>
          </a:p>
          <a:p>
            <a:pPr lvl="0"/>
            <a:r>
              <a:rPr lang="en-US" altLang="zh-CN" sz="2000"/>
              <a:t>Go 1.24 </a:t>
            </a:r>
            <a:r>
              <a:rPr lang="zh-CN" altLang="en-US" sz="2000"/>
              <a:t>包含</a:t>
            </a:r>
            <a:r>
              <a:rPr lang="en-US" altLang="zh-CN" sz="2000"/>
              <a:t> LSX/LASX </a:t>
            </a:r>
            <a:r>
              <a:rPr lang="zh-CN" altLang="en-US" sz="2000"/>
              <a:t>优化支持，助力后续</a:t>
            </a:r>
            <a:r>
              <a:rPr lang="en-US" altLang="zh-CN" sz="2000"/>
              <a:t> ollama </a:t>
            </a:r>
            <a:r>
              <a:rPr lang="zh-CN" altLang="en-US" sz="2000"/>
              <a:t>适配</a:t>
            </a:r>
            <a:endParaRPr lang="zh-CN" altLang="en-US" sz="2000"/>
          </a:p>
          <a:p>
            <a:pPr lvl="0"/>
            <a:r>
              <a:rPr lang="en-US" altLang="zh-CN" sz="2000"/>
              <a:t>LATX</a:t>
            </a:r>
            <a:r>
              <a:rPr lang="zh-CN" altLang="en-US" sz="2000"/>
              <a:t> </a:t>
            </a:r>
            <a:r>
              <a:rPr lang="en-US" altLang="zh-CN" sz="2000"/>
              <a:t>1.6.0</a:t>
            </a:r>
            <a:r>
              <a:rPr lang="zh-CN" altLang="en-US" sz="2000"/>
              <a:t> 已推送稳定源</a:t>
            </a:r>
            <a:endParaRPr lang="zh-CN" altLang="en-US" sz="2000"/>
          </a:p>
          <a:p>
            <a:pPr lvl="1"/>
            <a:r>
              <a:rPr lang="en-US" altLang="zh-CN" sz="1600"/>
              <a:t>x86</a:t>
            </a:r>
            <a:r>
              <a:rPr lang="zh-CN" altLang="en-US" sz="1600"/>
              <a:t> 运行时更新仍有问题（</a:t>
            </a:r>
            <a:r>
              <a:rPr lang="en-US" altLang="zh-CN" sz="1600"/>
              <a:t>Wine &gt;</a:t>
            </a:r>
            <a:r>
              <a:rPr lang="zh-CN" altLang="en-US" sz="1600"/>
              <a:t>= </a:t>
            </a:r>
            <a:r>
              <a:rPr lang="en-US" altLang="zh-CN" sz="1600"/>
              <a:t>9 </a:t>
            </a:r>
            <a:r>
              <a:rPr lang="zh-CN" altLang="en-US" sz="1600"/>
              <a:t>无法启动，详见：</a:t>
            </a:r>
            <a:r>
              <a:rPr lang="en-US" altLang="zh-CN" sz="1600">
                <a:hlinkClick r:id="rId1"/>
              </a:rPr>
              <a:t>lat</a:t>
            </a:r>
            <a:r>
              <a:rPr lang="zh-CN" altLang="en-US" sz="1600">
                <a:hlinkClick r:id="rId1"/>
              </a:rPr>
              <a:t>-</a:t>
            </a:r>
            <a:r>
              <a:rPr lang="en-US" altLang="zh-CN" sz="1600">
                <a:hlinkClick r:id="rId1"/>
              </a:rPr>
              <a:t>opensource/lat</a:t>
            </a:r>
            <a:r>
              <a:rPr lang="en-US" altLang="zh-CN" sz="1600">
                <a:solidFill>
                  <a:schemeClr val="tx1"/>
                </a:solidFill>
                <a:ea typeface="Source Han Sans CN" charset="0"/>
                <a:hlinkClick r:id="rId1"/>
              </a:rPr>
              <a:t>#</a:t>
            </a:r>
            <a:r>
              <a:rPr lang="en-US" altLang="zh-CN" sz="1600">
                <a:hlinkClick r:id="rId1"/>
              </a:rPr>
              <a:t>31</a:t>
            </a:r>
            <a:r>
              <a:rPr lang="zh-CN" altLang="en-US" sz="1600"/>
              <a:t>）</a:t>
            </a:r>
            <a:endParaRPr lang="zh-CN" altLang="en-US" sz="1600"/>
          </a:p>
          <a:p>
            <a:pPr lvl="0"/>
            <a:r>
              <a:rPr lang="en-US" altLang="zh-CN" sz="2000"/>
              <a:t>Ren'Py </a:t>
            </a:r>
            <a:r>
              <a:rPr lang="zh-CN" altLang="en-US" sz="2000"/>
              <a:t>视觉小说游戏引擎已进入软件源，可原生运行部分此类游戏</a:t>
            </a:r>
            <a:endParaRPr lang="zh-CN" altLang="en-US" sz="2200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Kexy Biscuit</a:t>
            </a:r>
            <a:endParaRPr lang="zh-CN" altLang="en-US"/>
          </a:p>
        </p:txBody>
      </p:sp>
      <p:pic>
        <p:nvPicPr>
          <p:cNvPr id="7" name="图片 6" descr="upload_post_object_v2_3539254031"/>
          <p:cNvPicPr>
            <a:picLocks noChangeAspect="1"/>
          </p:cNvPicPr>
          <p:nvPr/>
        </p:nvPicPr>
        <p:blipFill>
          <a:blip r:embed="rId2"/>
          <a:srcRect t="14007" b="19075"/>
          <a:stretch>
            <a:fillRect/>
          </a:stretch>
        </p:blipFill>
        <p:spPr>
          <a:xfrm>
            <a:off x="8905056" y="114828"/>
            <a:ext cx="3153054" cy="375650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安同</a:t>
            </a:r>
            <a:r>
              <a:rPr lang="zh-CN" altLang="en-US" sz="2200"/>
              <a:t> </a:t>
            </a:r>
            <a:r>
              <a:rPr lang="en-US" altLang="zh-CN"/>
              <a:t>OS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p>
            <a:pPr lvl="0"/>
            <a:r>
              <a:rPr lang="zh-CN" altLang="en-US" sz="2200">
                <a:solidFill>
                  <a:schemeClr val="tx1"/>
                </a:solidFill>
              </a:rPr>
              <a:t>修复</a:t>
            </a:r>
            <a:r>
              <a:rPr lang="en-US" altLang="zh-CN" sz="2200">
                <a:solidFill>
                  <a:schemeClr val="tx1"/>
                </a:solidFill>
              </a:rPr>
              <a:t> Docker </a:t>
            </a:r>
            <a:r>
              <a:rPr lang="zh-CN" altLang="en-US" sz="2200">
                <a:solidFill>
                  <a:schemeClr val="tx1"/>
                </a:solidFill>
              </a:rPr>
              <a:t>在近期更新</a:t>
            </a:r>
            <a:r>
              <a:rPr lang="en-US" altLang="zh-CN" sz="2200">
                <a:solidFill>
                  <a:schemeClr val="tx1"/>
                </a:solidFill>
              </a:rPr>
              <a:t> runc </a:t>
            </a:r>
            <a:r>
              <a:rPr lang="zh-CN" altLang="en-US" sz="2200">
                <a:solidFill>
                  <a:schemeClr val="tx1"/>
                </a:solidFill>
              </a:rPr>
              <a:t>组件后无法启动的问题</a:t>
            </a:r>
            <a:endParaRPr lang="zh-CN" altLang="en-US" sz="2200">
              <a:solidFill>
                <a:schemeClr val="tx1"/>
              </a:solidFill>
            </a:endParaRPr>
          </a:p>
          <a:p>
            <a:pPr lvl="1"/>
            <a:r>
              <a:rPr lang="zh-CN" altLang="en-US" sz="1885">
                <a:solidFill>
                  <a:schemeClr val="tx1"/>
                </a:solidFill>
              </a:rPr>
              <a:t>依赖</a:t>
            </a:r>
            <a:r>
              <a:rPr lang="en-US" altLang="zh-CN" sz="1885">
                <a:solidFill>
                  <a:schemeClr val="tx1"/>
                </a:solidFill>
              </a:rPr>
              <a:t> libseccomp-golang </a:t>
            </a:r>
            <a:r>
              <a:rPr lang="zh-CN" altLang="en-US" sz="1885">
                <a:solidFill>
                  <a:schemeClr val="tx1"/>
                </a:solidFill>
              </a:rPr>
              <a:t>未定义</a:t>
            </a:r>
            <a:r>
              <a:rPr lang="en-US" altLang="zh-CN" sz="1885">
                <a:solidFill>
                  <a:schemeClr val="tx1"/>
                </a:solidFill>
              </a:rPr>
              <a:t>“</a:t>
            </a:r>
            <a:r>
              <a:rPr lang="zh-CN" altLang="en-US" sz="1885">
                <a:solidFill>
                  <a:schemeClr val="tx1"/>
                </a:solidFill>
              </a:rPr>
              <a:t>原生架构</a:t>
            </a:r>
            <a:r>
              <a:rPr lang="en-US" altLang="zh-CN" sz="1885">
                <a:solidFill>
                  <a:schemeClr val="tx1"/>
                </a:solidFill>
              </a:rPr>
              <a:t>”</a:t>
            </a:r>
            <a:r>
              <a:rPr lang="zh-CN" altLang="en-US" sz="1885">
                <a:solidFill>
                  <a:schemeClr val="tx1"/>
                </a:solidFill>
              </a:rPr>
              <a:t>，</a:t>
            </a:r>
            <a:r>
              <a:rPr lang="zh-CN" altLang="en-US" sz="1885">
                <a:solidFill>
                  <a:schemeClr val="tx1"/>
                </a:solidFill>
                <a:hlinkClick r:id="rId1"/>
              </a:rPr>
              <a:t>上游已修复</a:t>
            </a:r>
            <a:r>
              <a:rPr lang="zh-CN" altLang="en-US" sz="1885">
                <a:solidFill>
                  <a:schemeClr val="tx1"/>
                </a:solidFill>
              </a:rPr>
              <a:t>但未发版</a:t>
            </a:r>
            <a:endParaRPr lang="zh-CN" altLang="en-US" sz="1885">
              <a:solidFill>
                <a:schemeClr val="tx1"/>
              </a:solidFill>
            </a:endParaRPr>
          </a:p>
          <a:p>
            <a:pPr lvl="0"/>
            <a:r>
              <a:rPr lang="zh-CN" altLang="en-US" sz="2200">
                <a:solidFill>
                  <a:schemeClr val="tx1"/>
                </a:solidFill>
              </a:rPr>
              <a:t>待办项目</a:t>
            </a:r>
            <a:endParaRPr lang="zh-CN" altLang="en-US" sz="2200"/>
          </a:p>
          <a:p>
            <a:pPr lvl="1"/>
            <a:r>
              <a:rPr lang="zh-CN" altLang="en-US" sz="2000">
                <a:solidFill>
                  <a:schemeClr val="tx1"/>
                </a:solidFill>
              </a:rPr>
              <a:t>发布 </a:t>
            </a:r>
            <a:r>
              <a:rPr lang="en-US" altLang="zh-CN" sz="2000">
                <a:solidFill>
                  <a:schemeClr val="tx1"/>
                </a:solidFill>
              </a:rPr>
              <a:t>4 </a:t>
            </a:r>
            <a:r>
              <a:rPr lang="zh-CN" altLang="en-US" sz="2000">
                <a:solidFill>
                  <a:schemeClr val="tx1"/>
                </a:solidFill>
              </a:rPr>
              <a:t>月系统发行更新（</a:t>
            </a:r>
            <a:r>
              <a:rPr lang="en-US" altLang="zh-CN" sz="2000">
                <a:solidFill>
                  <a:schemeClr val="tx1"/>
                </a:solidFill>
              </a:rPr>
              <a:t>4 </a:t>
            </a:r>
            <a:r>
              <a:rPr lang="zh-CN" altLang="en-US" sz="2000">
                <a:solidFill>
                  <a:schemeClr val="tx1"/>
                </a:solidFill>
              </a:rPr>
              <a:t>月 </a:t>
            </a:r>
            <a:r>
              <a:rPr lang="en-US" altLang="zh-CN" sz="2000">
                <a:solidFill>
                  <a:schemeClr val="tx1"/>
                </a:solidFill>
              </a:rPr>
              <a:t>15 </a:t>
            </a:r>
            <a:r>
              <a:rPr lang="zh-CN" altLang="en-US" sz="2000">
                <a:solidFill>
                  <a:schemeClr val="tx1"/>
                </a:solidFill>
              </a:rPr>
              <a:t>日前）</a:t>
            </a:r>
            <a:endParaRPr lang="zh-CN" altLang="en-US" sz="2000">
              <a:solidFill>
                <a:schemeClr val="tx1"/>
              </a:solidFill>
            </a:endParaRPr>
          </a:p>
          <a:p>
            <a:pPr lvl="1"/>
            <a:r>
              <a:rPr lang="zh-CN" altLang="en-US" sz="2000">
                <a:solidFill>
                  <a:schemeClr val="tx1"/>
                </a:solidFill>
              </a:rPr>
              <a:t>引入</a:t>
            </a:r>
            <a:r>
              <a:rPr lang="en-US" altLang="zh-CN" sz="2000"/>
              <a:t> Box64 </a:t>
            </a:r>
            <a:r>
              <a:rPr lang="zh-CN" altLang="en-US" sz="2000"/>
              <a:t>及 </a:t>
            </a:r>
            <a:r>
              <a:rPr lang="en-US" altLang="zh-CN" sz="2000"/>
              <a:t>4K/16K </a:t>
            </a:r>
            <a:r>
              <a:rPr lang="zh-CN" altLang="en-US" sz="2000"/>
              <a:t>双内核测试</a:t>
            </a:r>
            <a:endParaRPr lang="zh-CN" altLang="en-US" sz="2000"/>
          </a:p>
          <a:p>
            <a:pPr lvl="1"/>
            <a:r>
              <a:rPr lang="zh-CN" altLang="en-US" sz="2000"/>
              <a:t>引入支持 </a:t>
            </a:r>
            <a:r>
              <a:rPr lang="en-US" altLang="zh-CN" sz="2000"/>
              <a:t>CPU/Vulkan </a:t>
            </a:r>
            <a:r>
              <a:rPr lang="zh-CN" altLang="en-US" sz="2000"/>
              <a:t>后端的 </a:t>
            </a:r>
            <a:r>
              <a:rPr lang="en-US" altLang="zh-CN" sz="2000"/>
              <a:t>ollama</a:t>
            </a:r>
            <a:endParaRPr lang="en-US" altLang="zh-CN" sz="2000"/>
          </a:p>
          <a:p>
            <a:pPr lvl="1"/>
            <a:r>
              <a:rPr lang="zh-CN" altLang="en-US" sz="2000"/>
              <a:t>修缮</a:t>
            </a:r>
            <a:r>
              <a:rPr lang="en-US" altLang="zh-CN" sz="2000"/>
              <a:t> ROCm </a:t>
            </a:r>
            <a:r>
              <a:rPr lang="zh-CN" altLang="en-US" sz="2000"/>
              <a:t>的龙架构支持</a:t>
            </a:r>
            <a:endParaRPr lang="zh-CN" altLang="en-US" sz="2000"/>
          </a:p>
          <a:p>
            <a:pPr lvl="1"/>
            <a:r>
              <a:rPr lang="en-US" altLang="zh-CN" sz="2000"/>
              <a:t>Linux  6.15</a:t>
            </a:r>
            <a:r>
              <a:rPr lang="zh-CN" altLang="en-US" sz="2000"/>
              <a:t>-</a:t>
            </a:r>
            <a:r>
              <a:rPr lang="en-US" altLang="zh-CN" sz="2000"/>
              <a:t>rc </a:t>
            </a:r>
            <a:r>
              <a:rPr lang="zh-CN" altLang="en-US" sz="2000"/>
              <a:t>内核测试</a:t>
            </a:r>
            <a:endParaRPr lang="zh-CN" altLang="en-US" sz="2000"/>
          </a:p>
          <a:p>
            <a:pPr lvl="1"/>
            <a:r>
              <a:rPr lang="en-US" altLang="zh-CN" sz="2000"/>
              <a:t>libLoL </a:t>
            </a:r>
            <a:r>
              <a:rPr lang="zh-CN" altLang="en-US" sz="2000"/>
              <a:t>软件支持情况排查、更新软件安装和兼容性指南等</a:t>
            </a:r>
            <a:endParaRPr lang="zh-CN" altLang="en-US" sz="2000"/>
          </a:p>
          <a:p>
            <a:r>
              <a:rPr lang="zh-CN" altLang="en-US" sz="2200"/>
              <a:t>安全更新与用户公告</a:t>
            </a:r>
            <a:endParaRPr lang="zh-CN" altLang="en-US" sz="2200"/>
          </a:p>
          <a:p>
            <a:pPr lvl="1"/>
            <a:r>
              <a:rPr lang="zh-CN" altLang="en-US" sz="2000" b="1"/>
              <a:t>由于先前出现更新问题导致镜像发布延迟，社区软件源公钥迭代</a:t>
            </a:r>
            <a:br>
              <a:rPr lang="zh-CN" altLang="en-US" sz="2000" b="1"/>
            </a:br>
            <a:r>
              <a:rPr lang="zh-CN" altLang="en-US" sz="2000" b="1">
                <a:solidFill>
                  <a:schemeClr val="tx1"/>
                </a:solidFill>
                <a:ea typeface="Source Han Sans CN" charset="0"/>
              </a:rPr>
              <a:t>推迟至 4 月 15</a:t>
            </a:r>
            <a:r>
              <a:rPr lang="en-US" altLang="zh-CN" sz="2000" b="1"/>
              <a:t> </a:t>
            </a:r>
            <a:r>
              <a:rPr lang="zh-CN" altLang="en-US" sz="2000" b="1"/>
              <a:t>日，请确保在此日期前至少完整更新一次系统</a:t>
            </a:r>
            <a:endParaRPr lang="zh-CN" altLang="en-US" sz="1830" b="1"/>
          </a:p>
          <a:p>
            <a:pPr lvl="1"/>
            <a:r>
              <a:rPr lang="zh-CN" altLang="en-US" sz="2000"/>
              <a:t>建议关注公众号</a:t>
            </a:r>
            <a:r>
              <a:rPr lang="en-US" altLang="zh-CN" sz="2000"/>
              <a:t>“</a:t>
            </a:r>
            <a:r>
              <a:rPr lang="zh-CN" altLang="en-US" sz="2000"/>
              <a:t>安同开源</a:t>
            </a:r>
            <a:r>
              <a:rPr lang="en-US" altLang="zh-CN" sz="2000"/>
              <a:t>”</a:t>
            </a:r>
            <a:r>
              <a:rPr lang="zh-CN" altLang="en-US" sz="2000"/>
              <a:t>或社区主页</a:t>
            </a:r>
            <a:r>
              <a:rPr lang="en-US" altLang="zh-CN" sz="2000"/>
              <a:t> (aosc.io) </a:t>
            </a:r>
            <a:r>
              <a:rPr lang="zh-CN" altLang="en-US" sz="2000"/>
              <a:t>新闻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Kexy Biscuit</a:t>
            </a:r>
            <a:endParaRPr lang="zh-CN" altLang="en-US"/>
          </a:p>
        </p:txBody>
      </p:sp>
      <p:pic>
        <p:nvPicPr>
          <p:cNvPr id="7" name="图片 6" descr="upload_post_object_v2_3539254031"/>
          <p:cNvPicPr>
            <a:picLocks noChangeAspect="1"/>
          </p:cNvPicPr>
          <p:nvPr/>
        </p:nvPicPr>
        <p:blipFill>
          <a:blip r:embed="rId2"/>
          <a:srcRect t="14007" b="19075"/>
          <a:stretch>
            <a:fillRect/>
          </a:stretch>
        </p:blipFill>
        <p:spPr>
          <a:xfrm>
            <a:off x="8905056" y="114828"/>
            <a:ext cx="3153054" cy="375650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/>
      <p:sp>
        <p:nvSpPr>
          <p:cNvPr id="1048630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快速</a:t>
            </a:r>
            <a:r>
              <a:rPr lang="zh-CN" altLang="en-US">
                <a:cs typeface="Arial" panose="020B0604020202020204" pitchFamily="34" charset="0"/>
              </a:rPr>
              <a:t>报告</a:t>
            </a:r>
            <a:endParaRPr lang="zh-CN" altLang="en-US"/>
          </a:p>
        </p:txBody>
      </p:sp>
      <p:sp>
        <p:nvSpPr>
          <p:cNvPr id="1048631" name="副标题 2"/>
          <p:cNvSpPr>
            <a:spLocks noGrp="1"/>
          </p:cNvSpPr>
          <p:nvPr>
            <p:ph type="subTitle" idx="1"/>
          </p:nvPr>
        </p:nvSpPr>
        <p:spPr>
          <a:xfrm>
            <a:off x="795286" y="3370802"/>
            <a:ext cx="4418126" cy="497923"/>
          </a:xfrm>
        </p:spPr>
        <p:txBody>
          <a:bodyPr/>
          <a:p>
            <a:r>
              <a:rPr lang="zh-CN" altLang="en-US">
                <a:solidFill>
                  <a:schemeClr val="tx1"/>
                </a:solidFill>
                <a:ea typeface="Source Han Sans CN" panose="020B0500000000000000" charset="-122"/>
              </a:rPr>
              <a:t>社区事务</a:t>
            </a:r>
            <a:endParaRPr lang="zh-CN" altLang="en-US">
              <a:ea typeface="Source Han Sans CN" panose="020B0500000000000000" charset="-122"/>
            </a:endParaRPr>
          </a:p>
        </p:txBody>
      </p:sp>
      <p:sp>
        <p:nvSpPr>
          <p:cNvPr id="1048632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龙架构</a:t>
            </a:r>
            <a:r>
              <a:rPr lang="zh-CN" altLang="en-US">
                <a:cs typeface="Arial" panose="020B0604020202020204" pitchFamily="34" charset="0"/>
              </a:rPr>
              <a:t>漂流板卡计划重构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999" y="1259762"/>
            <a:ext cx="9808125" cy="4657501"/>
          </a:xfrm>
        </p:spPr>
        <p:txBody>
          <a:bodyPr>
            <a:noAutofit/>
          </a:bodyPr>
          <a:p>
            <a:r>
              <a:rPr lang="zh-CN" altLang="en-US" sz="2600"/>
              <a:t>龙架构漂流板卡计划现已重构</a:t>
            </a:r>
            <a:r>
              <a:rPr lang="zh-CN" altLang="en-US" sz="2600">
                <a:solidFill>
                  <a:schemeClr val="tx1"/>
                </a:solidFill>
                <a:ea typeface="Source Han Sans CN" charset="0"/>
              </a:rPr>
              <a:t>，</a:t>
            </a:r>
            <a:r>
              <a:rPr lang="zh-CN" altLang="en-US" sz="2600"/>
              <a:t>并在 </a:t>
            </a:r>
            <a:r>
              <a:rPr lang="en-US" altLang="zh-CN" sz="2600"/>
              <a:t>Git</a:t>
            </a:r>
            <a:r>
              <a:rPr lang="en-US" altLang="zh-CN" sz="2600">
                <a:solidFill>
                  <a:schemeClr val="tx1"/>
                </a:solidFill>
                <a:ea typeface="Source Han Sans CN" charset="0"/>
              </a:rPr>
              <a:t>H</a:t>
            </a:r>
            <a:r>
              <a:rPr lang="en-US" altLang="zh-CN" sz="2600"/>
              <a:t>ub </a:t>
            </a:r>
            <a:r>
              <a:rPr lang="zh-CN" altLang="en-US" sz="2600"/>
              <a:t>同步发布</a:t>
            </a:r>
            <a:endParaRPr lang="zh-CN" altLang="en-US" sz="2600"/>
          </a:p>
          <a:p>
            <a:pPr lvl="1"/>
            <a:r>
              <a:rPr lang="en-US" altLang="zh-CN" sz="2200">
                <a:hlinkClick r:id="rId1"/>
              </a:rPr>
              <a:t>https://github.com/loongson</a:t>
            </a:r>
            <a:r>
              <a:rPr lang="zh-CN" altLang="en-US" sz="2200">
                <a:hlinkClick r:id="rId1"/>
              </a:rPr>
              <a:t>-</a:t>
            </a:r>
            <a:r>
              <a:rPr lang="en-US" altLang="zh-CN" sz="2200">
                <a:hlinkClick r:id="rId1"/>
              </a:rPr>
              <a:t>community/1024</a:t>
            </a:r>
            <a:endParaRPr lang="en-US" altLang="zh-CN" sz="2200">
              <a:hlinkClick r:id="rId1"/>
            </a:endParaRPr>
          </a:p>
          <a:p>
            <a:r>
              <a:rPr lang="zh-CN" altLang="en-US" sz="2600"/>
              <a:t>主要变化：</a:t>
            </a:r>
            <a:endParaRPr lang="en-US" altLang="zh-CN" sz="2600"/>
          </a:p>
          <a:p>
            <a:pPr lvl="1"/>
            <a:r>
              <a:rPr lang="zh-CN" altLang="en-US" sz="2200"/>
              <a:t>信息同步在</a:t>
            </a:r>
            <a:r>
              <a:rPr lang="en-US" altLang="zh-CN" sz="2200"/>
              <a:t>Git</a:t>
            </a:r>
            <a:r>
              <a:rPr lang="en-US" altLang="zh-CN" sz="2200">
                <a:solidFill>
                  <a:schemeClr val="tx1"/>
                </a:solidFill>
                <a:ea typeface="Source Han Sans CN" charset="0"/>
              </a:rPr>
              <a:t>H</a:t>
            </a:r>
            <a:r>
              <a:rPr lang="en-US" altLang="zh-CN" sz="2200"/>
              <a:t>ub</a:t>
            </a:r>
            <a:r>
              <a:rPr lang="zh-CN" altLang="en-US" sz="2200"/>
              <a:t>中</a:t>
            </a:r>
            <a:r>
              <a:rPr lang="zh-CN" altLang="en-US" sz="2200">
                <a:solidFill>
                  <a:schemeClr val="tx1"/>
                </a:solidFill>
                <a:ea typeface="Source Han Sans CN" charset="0"/>
              </a:rPr>
              <a:t>（</a:t>
            </a:r>
            <a:r>
              <a:rPr lang="zh-CN" altLang="en-US" sz="2200"/>
              <a:t>原漂流板计划一直运维在自建 </a:t>
            </a:r>
            <a:r>
              <a:rPr lang="en-US" altLang="zh-CN" sz="2200"/>
              <a:t>Gitea </a:t>
            </a:r>
            <a:r>
              <a:rPr lang="zh-CN" altLang="en-US" sz="2200"/>
              <a:t>中）</a:t>
            </a:r>
            <a:endParaRPr lang="en-US" altLang="zh-CN" sz="2200"/>
          </a:p>
          <a:p>
            <a:pPr lvl="1"/>
            <a:r>
              <a:rPr lang="zh-CN" altLang="en-US" sz="2200"/>
              <a:t>新增更详细的库存和借出信息</a:t>
            </a:r>
            <a:endParaRPr lang="zh-CN" altLang="en-US" sz="2200"/>
          </a:p>
          <a:p>
            <a:pPr lvl="1"/>
            <a:r>
              <a:rPr lang="zh-CN" altLang="en-US" sz="2200"/>
              <a:t>新增龙架构虚拟机物品和一些用于奖励的</a:t>
            </a:r>
            <a:r>
              <a:rPr lang="zh-CN" altLang="en-US" sz="2200">
                <a:solidFill>
                  <a:schemeClr val="tx1"/>
                </a:solidFill>
                <a:ea typeface="Source Han Sans CN" charset="0"/>
              </a:rPr>
              <a:t>纪念品</a:t>
            </a:r>
            <a:endParaRPr lang="zh-CN" altLang="en-US" sz="1710"/>
          </a:p>
          <a:p>
            <a:pPr marL="0" indent="0">
              <a:buNone/>
            </a:pPr>
            <a:endParaRPr lang="zh-CN" altLang="en-US" sz="2000">
              <a:solidFill>
                <a:schemeClr val="tx1"/>
              </a:solidFill>
              <a:ea typeface="Source Han Sans CN" charset="0"/>
            </a:endParaRPr>
          </a:p>
          <a:p>
            <a:pPr marL="0" indent="0">
              <a:buNone/>
            </a:pPr>
            <a:r>
              <a:rPr lang="zh-CN" altLang="en-US" sz="2000">
                <a:solidFill>
                  <a:schemeClr val="tx1"/>
                </a:solidFill>
                <a:ea typeface="Source Han Sans CN" charset="0"/>
              </a:rPr>
              <a:t>备注：</a:t>
            </a:r>
            <a:r>
              <a:rPr lang="zh-CN" altLang="en-US" sz="2000"/>
              <a:t>目前 </a:t>
            </a:r>
            <a:r>
              <a:rPr lang="en-US" altLang="zh-CN" sz="2000"/>
              <a:t>3A6000 </a:t>
            </a:r>
            <a:r>
              <a:rPr lang="zh-CN" altLang="en-US" sz="2000"/>
              <a:t>整机和主板漂流板卡数量较少</a:t>
            </a:r>
            <a:r>
              <a:rPr lang="zh-CN" altLang="en-US" sz="2000">
                <a:solidFill>
                  <a:schemeClr val="tx1"/>
                </a:solidFill>
                <a:ea typeface="Source Han Sans CN" charset="0"/>
              </a:rPr>
              <a:t>，</a:t>
            </a:r>
            <a:r>
              <a:rPr lang="en-US" altLang="zh-CN" sz="2000"/>
              <a:t>2K0300 </a:t>
            </a:r>
            <a:r>
              <a:rPr lang="zh-CN" altLang="en-US" sz="2000"/>
              <a:t>芯片库存较多</a:t>
            </a:r>
            <a:r>
              <a:rPr lang="zh-CN" altLang="en-US" sz="2000">
                <a:solidFill>
                  <a:schemeClr val="tx1"/>
                </a:solidFill>
                <a:ea typeface="Source Han Sans CN" charset="0"/>
              </a:rPr>
              <a:t>，</a:t>
            </a:r>
            <a:r>
              <a:rPr lang="zh-CN" altLang="en-US" sz="2000"/>
              <a:t>欢迎大家借出使用；如有 </a:t>
            </a:r>
            <a:r>
              <a:rPr lang="en-US" altLang="zh-CN" sz="2000"/>
              <a:t>W</a:t>
            </a:r>
            <a:r>
              <a:rPr lang="en-US" altLang="zh-CN" sz="2000">
                <a:solidFill>
                  <a:schemeClr val="tx1"/>
                </a:solidFill>
                <a:ea typeface="Source Han Sans CN" charset="0"/>
              </a:rPr>
              <a:t>eb </a:t>
            </a:r>
            <a:r>
              <a:rPr lang="zh-CN" altLang="en-US" sz="2000"/>
              <a:t>类或非 </a:t>
            </a:r>
            <a:r>
              <a:rPr lang="en-US" altLang="zh-CN" sz="2000"/>
              <a:t>UI </a:t>
            </a:r>
            <a:r>
              <a:rPr lang="zh-CN" altLang="en-US" sz="2000"/>
              <a:t>类应用移植业务可申请虚拟机使用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zh-CN" altLang="en-US"/>
              <a:t>寻觅</a:t>
            </a:r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龙架构</a:t>
            </a:r>
            <a:r>
              <a:rPr lang="zh-CN" altLang="en-US">
                <a:cs typeface="Arial" panose="020B0604020202020204" pitchFamily="34" charset="0"/>
              </a:rPr>
              <a:t>双周会线下交流会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634810"/>
            <a:ext cx="6547562" cy="3071266"/>
          </a:xfrm>
        </p:spPr>
        <p:txBody>
          <a:bodyPr/>
          <a:p>
            <a:r>
              <a:rPr lang="zh-CN" altLang="en-US" sz="2200"/>
              <a:t>时间：</a:t>
            </a:r>
            <a:r>
              <a:rPr lang="en-US" altLang="zh-CN" sz="2200"/>
              <a:t>4 </a:t>
            </a:r>
            <a:r>
              <a:rPr lang="zh-CN" altLang="en-US" sz="2200"/>
              <a:t>月 </a:t>
            </a:r>
            <a:r>
              <a:rPr lang="en-US" altLang="zh-CN" sz="2200"/>
              <a:t>26 </a:t>
            </a:r>
            <a:r>
              <a:rPr lang="zh-CN" altLang="en-US" sz="2200"/>
              <a:t>日</a:t>
            </a:r>
            <a:r>
              <a:rPr lang="zh-CN" altLang="en-US" sz="2200">
                <a:solidFill>
                  <a:schemeClr val="tx1"/>
                </a:solidFill>
                <a:ea typeface="Source Han Sans CN" charset="0"/>
              </a:rPr>
              <a:t>或 </a:t>
            </a:r>
            <a:r>
              <a:rPr lang="en-US" altLang="zh-CN" sz="2200">
                <a:solidFill>
                  <a:schemeClr val="tx1"/>
                </a:solidFill>
                <a:ea typeface="Source Han Sans CN" charset="0"/>
              </a:rPr>
              <a:t>4 </a:t>
            </a:r>
            <a:r>
              <a:rPr lang="zh-CN" altLang="en-US" sz="2200">
                <a:solidFill>
                  <a:schemeClr val="tx1"/>
                </a:solidFill>
                <a:ea typeface="Source Han Sans CN" charset="0"/>
              </a:rPr>
              <a:t>月 </a:t>
            </a:r>
            <a:r>
              <a:rPr lang="en-US" altLang="zh-CN" sz="2200"/>
              <a:t>27 </a:t>
            </a:r>
            <a:r>
              <a:rPr lang="zh-CN" altLang="en-US" sz="2200"/>
              <a:t>日</a:t>
            </a:r>
            <a:endParaRPr lang="zh-CN" altLang="en-US" sz="2200"/>
          </a:p>
          <a:p>
            <a:r>
              <a:rPr lang="zh-CN" altLang="en-US" sz="2200"/>
              <a:t>地点：湖北</a:t>
            </a:r>
            <a:r>
              <a:rPr lang="zh-CN" altLang="en-US" sz="2200">
                <a:solidFill>
                  <a:schemeClr val="tx1"/>
                </a:solidFill>
                <a:ea typeface="Source Han Sans CN" charset="0"/>
              </a:rPr>
              <a:t>（</a:t>
            </a:r>
            <a:r>
              <a:rPr lang="zh-CN" altLang="en-US" sz="2200"/>
              <a:t>具体地点待定）</a:t>
            </a:r>
            <a:endParaRPr lang="en-US" altLang="zh-CN" sz="2200"/>
          </a:p>
          <a:p>
            <a:r>
              <a:rPr lang="zh-CN" altLang="en-US" sz="2200"/>
              <a:t>线下参与会发放龙架构纪念品</a:t>
            </a:r>
            <a:endParaRPr lang="zh-CN" altLang="en-US" sz="2200"/>
          </a:p>
          <a:p>
            <a:pPr lvl="1"/>
            <a:r>
              <a:rPr lang="zh-CN" altLang="en-US" sz="2200"/>
              <a:t>抽奖</a:t>
            </a:r>
            <a:r>
              <a:rPr lang="zh-CN" altLang="en-US" sz="2200">
                <a:solidFill>
                  <a:schemeClr val="tx1"/>
                </a:solidFill>
                <a:ea typeface="Source Han Sans CN" charset="0"/>
              </a:rPr>
              <a:t>：</a:t>
            </a:r>
            <a:r>
              <a:rPr lang="en-US" altLang="zh-CN" sz="2200"/>
              <a:t>2K0300 </a:t>
            </a:r>
            <a:r>
              <a:rPr lang="zh-CN" altLang="en-US" sz="2200"/>
              <a:t>系列板卡、龙芯定制水杯、</a:t>
            </a:r>
            <a:r>
              <a:rPr lang="en-US" altLang="zh-CN" sz="2200"/>
              <a:t>3A6000 </a:t>
            </a:r>
            <a:r>
              <a:rPr lang="zh-CN" altLang="en-US" sz="2200"/>
              <a:t>钥匙扣</a:t>
            </a:r>
            <a:r>
              <a:rPr lang="en-US" altLang="zh-CN" sz="2200"/>
              <a:t>,  </a:t>
            </a:r>
            <a:r>
              <a:rPr lang="zh-CN" altLang="en-US" sz="2200" b="1"/>
              <a:t>必中</a:t>
            </a:r>
            <a:endParaRPr lang="zh-CN" altLang="en-US" sz="2200" b="1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zh-CN" altLang="en-US"/>
              <a:t>寻觅</a:t>
            </a:r>
            <a:endParaRPr lang="zh-CN" altLang="en-US"/>
          </a:p>
        </p:txBody>
      </p:sp>
      <p:pic>
        <p:nvPicPr>
          <p:cNvPr id="6" name="图片 5" descr="upload_post_object_v2_39479608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43729" y="442146"/>
            <a:ext cx="3909851" cy="3811490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7576631" y="4255976"/>
            <a:ext cx="2697480" cy="368300"/>
          </a:xfrm>
          <a:prstGeom prst="rect">
            <a:avLst/>
          </a:prstGeom>
        </p:spPr>
        <p:txBody>
          <a:bodyPr wrap="none" rtlCol="0">
            <a:spAutoFit/>
          </a:bodyPr>
          <a:p>
            <a:r>
              <a:rPr lang="zh-CN" altLang="en-US">
                <a:cs typeface="Arial" panose="020B0604020202020204" pitchFamily="34" charset="0"/>
              </a:rPr>
              <a:t>扫描二维码填写报名问卷</a:t>
            </a:r>
            <a:endParaRPr lang="zh-CN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L</a:t>
            </a:r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oongArch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兼容性数据库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634810"/>
            <a:ext cx="11089840" cy="4282453"/>
          </a:xfrm>
        </p:spPr>
        <p:txBody>
          <a:bodyPr/>
          <a:p>
            <a:r>
              <a:rPr lang="zh-CN" altLang="en-US" sz="2400">
                <a:solidFill>
                  <a:schemeClr val="tx1"/>
                </a:solidFill>
                <a:ea typeface="Source Han Sans CN" charset="0"/>
              </a:rPr>
              <a:t>在徐老师和社区工作人员的帮助下完成域名备案，在此表示感谢</a:t>
            </a:r>
            <a:endParaRPr lang="zh-CN" altLang="en-US" sz="2400"/>
          </a:p>
          <a:p>
            <a:r>
              <a:rPr lang="zh-CN" altLang="en-US" sz="2400">
                <a:solidFill>
                  <a:schemeClr val="tx1"/>
                </a:solidFill>
              </a:rPr>
              <a:t>现可使用 </a:t>
            </a:r>
            <a:r>
              <a:rPr lang="en-US" altLang="zh-CN" sz="2400">
                <a:solidFill>
                  <a:schemeClr val="tx1"/>
                </a:solidFill>
                <a:latin typeface="Fira Code" charset="0"/>
                <a:ea typeface="Fira Code" charset="0"/>
                <a:cs typeface="Fira Code" charset="0"/>
              </a:rPr>
              <a:t>https://loong123.cn</a:t>
            </a:r>
            <a:r>
              <a:rPr lang="en-US" altLang="zh-CN" sz="2400">
                <a:solidFill>
                  <a:schemeClr val="tx1"/>
                </a:solidFill>
              </a:rPr>
              <a:t> </a:t>
            </a:r>
            <a:r>
              <a:rPr lang="zh-CN" altLang="en-US" sz="2400">
                <a:solidFill>
                  <a:schemeClr val="tx1"/>
                </a:solidFill>
              </a:rPr>
              <a:t>访问本数据库</a:t>
            </a:r>
            <a:endParaRPr lang="zh-CN" altLang="en-US" sz="2400"/>
          </a:p>
          <a:p>
            <a:r>
              <a:rPr lang="zh-CN" altLang="en-US" sz="2400"/>
              <a:t>原</a:t>
            </a:r>
            <a:r>
              <a:rPr lang="zh-CN" altLang="en-US" sz="2400">
                <a:latin typeface="Source Han Sans CN" charset="0"/>
                <a:ea typeface="Source Han Sans CN" charset="0"/>
                <a:cs typeface="Source Han Sans CN" charset="0"/>
              </a:rPr>
              <a:t> </a:t>
            </a:r>
            <a:r>
              <a:rPr lang="en-US" altLang="zh-CN" sz="2400">
                <a:latin typeface="Source Han Sans CN" charset="0"/>
                <a:ea typeface="Source Han Sans CN" charset="0"/>
                <a:cs typeface="Source Han Sans CN" charset="0"/>
              </a:rPr>
              <a:t>loongarch.liaronce.com </a:t>
            </a:r>
            <a:r>
              <a:rPr lang="zh-CN" altLang="en-US" sz="2400"/>
              <a:t>现已 </a:t>
            </a:r>
            <a:r>
              <a:rPr lang="en-US" altLang="zh-CN" sz="2400"/>
              <a:t>301 </a:t>
            </a:r>
            <a:r>
              <a:rPr lang="zh-CN" altLang="en-US" sz="2400"/>
              <a:t>跳转到新域名</a:t>
            </a:r>
            <a:endParaRPr lang="zh-CN" altLang="en-US" sz="2400"/>
          </a:p>
          <a:p>
            <a:pPr lvl="1"/>
            <a:r>
              <a:rPr lang="zh-CN" altLang="en-US" sz="2400" strike="sngStrike"/>
              <a:t>部分地区可能会失效，原因不明</a:t>
            </a:r>
            <a:endParaRPr lang="zh-CN" altLang="en-US" sz="2400" strike="sngStrike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LiarOnce</a:t>
            </a:r>
            <a:endParaRPr lang="zh-CN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/>
      <p:sp>
        <p:nvSpPr>
          <p:cNvPr id="1048630" name="标题 1"/>
          <p:cNvSpPr>
            <a:spLocks noGrp="1"/>
          </p:cNvSpPr>
          <p:nvPr>
            <p:ph type="ctrTitle"/>
          </p:nvPr>
        </p:nvSpPr>
        <p:spPr>
          <a:xfrm>
            <a:off x="634612" y="2613014"/>
            <a:ext cx="9923769" cy="1229761"/>
          </a:xfrm>
        </p:spPr>
        <p:txBody>
          <a:bodyPr/>
          <a:p>
            <a:r>
              <a:rPr lang="zh-CN" altLang="en-US">
                <a:cs typeface="Arial" panose="020B0604020202020204" pitchFamily="34" charset="0"/>
              </a:rPr>
              <a:t>专题报告</a:t>
            </a:r>
            <a:endParaRPr lang="zh-CN" altLang="en-US"/>
          </a:p>
        </p:txBody>
      </p:sp>
      <p:sp>
        <p:nvSpPr>
          <p:cNvPr id="1048632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049" y="442081"/>
            <a:ext cx="10805638" cy="758458"/>
          </a:xfrm>
        </p:spPr>
        <p:txBody>
          <a:bodyPr/>
          <a:p>
            <a:r>
              <a:rPr lang="zh-CN" altLang="en-US"/>
              <a:t>洛书（</a:t>
            </a:r>
            <a:r>
              <a:rPr lang="en-US" altLang="zh-CN"/>
              <a:t>Losu</a:t>
            </a:r>
            <a:r>
              <a:rPr lang="zh-CN" altLang="en-US"/>
              <a:t>）</a:t>
            </a:r>
            <a:r>
              <a:rPr lang="en-US" altLang="zh-CN"/>
              <a:t>— </a:t>
            </a:r>
            <a:r>
              <a:rPr lang="zh-CN" altLang="en-US"/>
              <a:t>超轻量级多用途编程语言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999" y="1259762"/>
            <a:ext cx="9261313" cy="2516200"/>
          </a:xfrm>
        </p:spPr>
        <p:txBody>
          <a:bodyPr/>
          <a:p>
            <a:r>
              <a:rPr lang="zh-CN" altLang="en-US" sz="2600"/>
              <a:t>洛书简介：特性、语法与技术路线</a:t>
            </a:r>
            <a:endParaRPr lang="zh-CN" altLang="en-US" sz="2600"/>
          </a:p>
          <a:p>
            <a:r>
              <a:rPr lang="zh-CN" altLang="en-US" sz="2600"/>
              <a:t>移植与测试（</a:t>
            </a:r>
            <a:r>
              <a:rPr lang="en-US" altLang="zh-CN" sz="2600"/>
              <a:t>3A6000</a:t>
            </a:r>
            <a:r>
              <a:rPr lang="zh-CN" altLang="en-US" sz="2600"/>
              <a:t>）</a:t>
            </a:r>
            <a:endParaRPr lang="zh-CN" altLang="en-US" sz="2600"/>
          </a:p>
          <a:p>
            <a:r>
              <a:rPr lang="zh-CN" altLang="en-US" sz="2600"/>
              <a:t>快速体验（</a:t>
            </a:r>
            <a:r>
              <a:rPr lang="en-US" altLang="zh-CN" sz="2600"/>
              <a:t>Losu4Wasm</a:t>
            </a:r>
            <a:r>
              <a:rPr lang="zh-CN" altLang="en-US" sz="2600"/>
              <a:t>）</a:t>
            </a:r>
            <a:endParaRPr lang="zh-CN" altLang="en-US" sz="2600"/>
          </a:p>
          <a:p>
            <a:r>
              <a:rPr lang="zh-CN" altLang="en-US" sz="2600"/>
              <a:t>总结</a:t>
            </a:r>
            <a:endParaRPr lang="en-US" sz="260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zh-CN" altLang="en-US"/>
              <a:t>陈朝臣</a:t>
            </a:r>
            <a:endParaRPr lang="en-US"/>
          </a:p>
        </p:txBody>
      </p:sp>
      <p:pic>
        <p:nvPicPr>
          <p:cNvPr id="7" name="图片 6" descr="upload_post_object_v2_3477717144"/>
          <p:cNvPicPr>
            <a:picLocks noChangeAspect="1"/>
          </p:cNvPicPr>
          <p:nvPr/>
        </p:nvPicPr>
        <p:blipFill>
          <a:blip r:embed="rId1"/>
          <a:srcRect l="12243" t="33081" r="10039" b="18070"/>
          <a:stretch>
            <a:fillRect/>
          </a:stretch>
        </p:blipFill>
        <p:spPr>
          <a:xfrm>
            <a:off x="514114" y="3444703"/>
            <a:ext cx="7448783" cy="2709156"/>
          </a:xfrm>
          <a:prstGeom prst="rect">
            <a:avLst/>
          </a:prstGeom>
          <a:effectLst>
            <a:softEdge rad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/>
      <p:sp>
        <p:nvSpPr>
          <p:cNvPr id="1048607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快速</a:t>
            </a:r>
            <a:r>
              <a:rPr lang="zh-CN" altLang="en-US">
                <a:cs typeface="Arial" panose="020B0604020202020204" pitchFamily="34" charset="0"/>
              </a:rPr>
              <a:t>报告</a:t>
            </a:r>
            <a:endParaRPr lang="zh-CN" altLang="en-US"/>
          </a:p>
        </p:txBody>
      </p:sp>
      <p:sp>
        <p:nvSpPr>
          <p:cNvPr id="1048608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zh-CN" altLang="en-US"/>
              <a:t>龙架构上游动向</a:t>
            </a:r>
            <a:endParaRPr lang="zh-CN" altLang="en-US"/>
          </a:p>
        </p:txBody>
      </p:sp>
      <p:sp>
        <p:nvSpPr>
          <p:cNvPr id="1048609" name="文本占位符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2215247" cy="367665"/>
          </a:xfrm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问答环节</a:t>
            </a:r>
            <a:endParaRPr lang="zh-CN" alt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zh-CN" altLang="en-US"/>
              <a:t>社区问答及意见反馈</a:t>
            </a:r>
            <a:endParaRPr lang="zh-CN" alt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/>
      <p:sp>
        <p:nvSpPr>
          <p:cNvPr id="1048648" name="副标题 2"/>
          <p:cNvSpPr>
            <a:spLocks noGrp="1"/>
          </p:cNvSpPr>
          <p:nvPr>
            <p:ph type="subTitle" idx="1"/>
          </p:nvPr>
        </p:nvSpPr>
        <p:spPr>
          <a:xfrm>
            <a:off x="1758201" y="4401115"/>
            <a:ext cx="4418126" cy="497923"/>
          </a:xfrm>
        </p:spPr>
        <p:txBody>
          <a:bodyPr/>
          <a:p>
            <a:pPr algn="ctr"/>
            <a:r>
              <a:rPr lang="zh-CN" altLang="en-US">
                <a:solidFill>
                  <a:schemeClr val="tx1"/>
                </a:solidFill>
              </a:rPr>
              <a:t>双周会讨论（请先添加管理员）</a:t>
            </a:r>
            <a:endParaRPr lang="zh-CN" altLang="en-US"/>
          </a:p>
        </p:txBody>
      </p:sp>
      <p:pic>
        <p:nvPicPr>
          <p:cNvPr id="2097155" name="图片 3" descr="upload_post_object_v2_3573890905"/>
          <p:cNvPicPr>
            <a:picLocks noChangeAspect="1"/>
          </p:cNvPicPr>
          <p:nvPr/>
        </p:nvPicPr>
        <p:blipFill>
          <a:blip r:embed="rId1"/>
          <a:srcRect l="9880" t="30263" r="9431" b="26132"/>
          <a:stretch>
            <a:fillRect/>
          </a:stretch>
        </p:blipFill>
        <p:spPr>
          <a:xfrm>
            <a:off x="7245290" y="1587626"/>
            <a:ext cx="2468139" cy="2404885"/>
          </a:xfrm>
          <a:prstGeom prst="rect">
            <a:avLst/>
          </a:prstGeom>
        </p:spPr>
      </p:pic>
      <p:pic>
        <p:nvPicPr>
          <p:cNvPr id="2097156" name="图片 6" descr="upload_post_object_v2_4238616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100" y="1587626"/>
            <a:ext cx="2581652" cy="2404868"/>
          </a:xfrm>
          <a:prstGeom prst="rect">
            <a:avLst/>
          </a:prstGeom>
        </p:spPr>
      </p:pic>
      <p:sp>
        <p:nvSpPr>
          <p:cNvPr id="1048649" name="副标题 2"/>
          <p:cNvSpPr>
            <a:spLocks noGrp="1"/>
          </p:cNvSpPr>
          <p:nvPr/>
        </p:nvSpPr>
        <p:spPr>
          <a:xfrm>
            <a:off x="6419109" y="4401091"/>
            <a:ext cx="4418126" cy="49792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2860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kern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altLang="zh-CN" sz="1600" kern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altLang="zh-CN" sz="1600" kern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altLang="zh-CN" sz="1600" kern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9pPr>
          </a:lstStyle>
          <a:p>
            <a:pPr algn="ctr"/>
            <a:r>
              <a:rPr lang="zh-CN" altLang="en-US">
                <a:solidFill>
                  <a:schemeClr val="tx1"/>
                </a:solidFill>
                <a:latin typeface="Source Han Sans CN" panose="020B0500000000000000" charset="-122"/>
                <a:ea typeface="Source Han Sans CN" panose="020B0500000000000000" charset="-122"/>
                <a:cs typeface="Source Sans 3" panose="020B0503030403020204" charset="0"/>
              </a:rPr>
              <a:t>爱好者</a:t>
            </a:r>
            <a:r>
              <a:rPr lang="zh-CN" altLang="en-US">
                <a:solidFill>
                  <a:schemeClr val="tx1"/>
                </a:solidFill>
                <a:latin typeface="Source Han Sans CN" panose="020B0500000000000000" charset="-122"/>
                <a:ea typeface="Source Han Sans CN" panose="020B0500000000000000" charset="-122"/>
                <a:cs typeface="Arial" panose="020B0604020202020204" pitchFamily="34" charset="0"/>
              </a:rPr>
              <a:t>交流群</a:t>
            </a:r>
            <a:endParaRPr lang="zh-CN" altLang="en-US">
              <a:latin typeface="Source Han Sans CN" panose="020B0500000000000000" charset="-122"/>
              <a:ea typeface="Source Han Sans CN" panose="020B0500000000000000" charset="-122"/>
              <a:cs typeface="Source Sans 3" panose="020B05030304030202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049" y="442081"/>
            <a:ext cx="9667107" cy="758458"/>
          </a:xfrm>
        </p:spPr>
        <p:txBody>
          <a:bodyPr/>
          <a:p>
            <a:r>
              <a:rPr lang="en-US" altLang="zh-CN"/>
              <a:t>PlatformIO </a:t>
            </a:r>
            <a:r>
              <a:rPr lang="zh-CN" altLang="en-US"/>
              <a:t>新增 </a:t>
            </a:r>
            <a:r>
              <a:rPr lang="en-US" altLang="zh-CN"/>
              <a:t>2K0300 </a:t>
            </a:r>
            <a:r>
              <a:rPr lang="zh-CN" altLang="en-US"/>
              <a:t>开发板支持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999" y="1259762"/>
            <a:ext cx="10365303" cy="4657501"/>
          </a:xfrm>
        </p:spPr>
        <p:txBody>
          <a:bodyPr/>
          <a:p>
            <a:r>
              <a:rPr lang="zh-CN" altLang="en-US"/>
              <a:t>社区开发者们为嵌入式软件开发平台 </a:t>
            </a:r>
            <a:r>
              <a:rPr lang="en-US" altLang="zh-CN"/>
              <a:t>PlatformIO </a:t>
            </a:r>
            <a:r>
              <a:rPr lang="zh-CN" altLang="en-US"/>
              <a:t>实现了</a:t>
            </a:r>
            <a:br>
              <a:rPr lang="zh-CN" altLang="en-US"/>
            </a:br>
            <a:r>
              <a:rPr lang="en-US" altLang="zh-CN"/>
              <a:t>2K0300 </a:t>
            </a:r>
            <a:r>
              <a:rPr lang="zh-CN" altLang="en-US"/>
              <a:t>开发板支持</a:t>
            </a:r>
            <a:endParaRPr lang="zh-CN" altLang="en-US"/>
          </a:p>
          <a:p>
            <a:pPr lvl="1"/>
            <a:r>
              <a:rPr lang="zh-CN" altLang="en-US"/>
              <a:t>平台支持：</a:t>
            </a:r>
            <a:r>
              <a:rPr lang="en-US" altLang="zh-CN">
                <a:hlinkClick r:id="rId1"/>
              </a:rPr>
              <a:t>loongson</a:t>
            </a:r>
            <a:r>
              <a:rPr lang="zh-CN" altLang="en-US">
                <a:hlinkClick r:id="rId1"/>
              </a:rPr>
              <a:t>-</a:t>
            </a:r>
            <a:r>
              <a:rPr lang="en-US" altLang="zh-CN">
                <a:hlinkClick r:id="rId1"/>
              </a:rPr>
              <a:t>community/platform</a:t>
            </a:r>
            <a:r>
              <a:rPr lang="zh-CN" altLang="en-US">
                <a:hlinkClick r:id="rId1"/>
              </a:rPr>
              <a:t>-</a:t>
            </a:r>
            <a:r>
              <a:rPr lang="en-US" altLang="zh-CN">
                <a:hlinkClick r:id="rId1"/>
              </a:rPr>
              <a:t>loongsonla64</a:t>
            </a:r>
            <a:endParaRPr lang="zh-CN" altLang="en-US"/>
          </a:p>
          <a:p>
            <a:pPr lvl="1"/>
            <a:r>
              <a:rPr lang="zh-CN" altLang="en-US"/>
              <a:t>构建框架：</a:t>
            </a:r>
            <a:r>
              <a:rPr lang="en-US" altLang="zh-CN">
                <a:hlinkClick r:id="rId2"/>
              </a:rPr>
              <a:t>loongson</a:t>
            </a:r>
            <a:r>
              <a:rPr lang="zh-CN" altLang="en-US">
                <a:hlinkClick r:id="rId2"/>
              </a:rPr>
              <a:t>-</a:t>
            </a:r>
            <a:r>
              <a:rPr lang="en-US" altLang="zh-CN">
                <a:hlinkClick r:id="rId2"/>
              </a:rPr>
              <a:t>community/builder</a:t>
            </a:r>
            <a:r>
              <a:rPr lang="zh-CN" altLang="en-US">
                <a:hlinkClick r:id="rId2"/>
              </a:rPr>
              <a:t>-</a:t>
            </a:r>
            <a:r>
              <a:rPr lang="en-US" altLang="zh-CN">
                <a:hlinkClick r:id="rId2"/>
              </a:rPr>
              <a:t>framework</a:t>
            </a:r>
            <a:r>
              <a:rPr lang="zh-CN" altLang="en-US">
                <a:hlinkClick r:id="rId2"/>
              </a:rPr>
              <a:t>-</a:t>
            </a:r>
            <a:r>
              <a:rPr lang="en-US" altLang="zh-CN">
                <a:hlinkClick r:id="rId2"/>
              </a:rPr>
              <a:t>loongarch</a:t>
            </a:r>
            <a:endParaRPr lang="zh-CN" altLang="en-US"/>
          </a:p>
          <a:p>
            <a:pPr lvl="1"/>
            <a:r>
              <a:rPr lang="zh-CN" altLang="en-US"/>
              <a:t>工具链（</a:t>
            </a:r>
            <a:r>
              <a:rPr lang="en-US" altLang="zh-CN"/>
              <a:t>x86</a:t>
            </a:r>
            <a:r>
              <a:rPr lang="zh-CN" altLang="en-US"/>
              <a:t>-</a:t>
            </a:r>
            <a:r>
              <a:rPr lang="en-US" altLang="zh-CN"/>
              <a:t>64</a:t>
            </a:r>
            <a:r>
              <a:rPr lang="zh-CN" altLang="en-US"/>
              <a:t> 交叉）：</a:t>
            </a:r>
            <a:r>
              <a:rPr lang="en-US" altLang="zh-CN">
                <a:hlinkClick r:id="rId3"/>
              </a:rPr>
              <a:t>loongson</a:t>
            </a:r>
            <a:r>
              <a:rPr lang="zh-CN" altLang="en-US">
                <a:hlinkClick r:id="rId3"/>
              </a:rPr>
              <a:t>-</a:t>
            </a:r>
            <a:r>
              <a:rPr lang="en-US" altLang="zh-CN">
                <a:hlinkClick r:id="rId3"/>
              </a:rPr>
              <a:t>community/toolchain</a:t>
            </a:r>
            <a:r>
              <a:rPr lang="zh-CN" altLang="en-US">
                <a:hlinkClick r:id="rId3"/>
              </a:rPr>
              <a:t>-</a:t>
            </a:r>
            <a:r>
              <a:rPr lang="en-US" altLang="zh-CN">
                <a:hlinkClick r:id="rId3"/>
              </a:rPr>
              <a:t>loongarch64</a:t>
            </a:r>
            <a:endParaRPr lang="zh-CN" altLang="en-US"/>
          </a:p>
          <a:p>
            <a:pPr lvl="0"/>
            <a:r>
              <a:rPr lang="zh-CN" altLang="en-US"/>
              <a:t>目前 </a:t>
            </a:r>
            <a:r>
              <a:rPr lang="en-US" altLang="zh-CN"/>
              <a:t>2K0300 </a:t>
            </a:r>
            <a:r>
              <a:rPr lang="zh-CN" altLang="en-US"/>
              <a:t>开发板支持已在其社区论坛发布</a:t>
            </a:r>
            <a:endParaRPr lang="zh-CN" altLang="en-US"/>
          </a:p>
          <a:p>
            <a:pPr lvl="1"/>
            <a:r>
              <a:rPr lang="zh-CN" altLang="en-US"/>
              <a:t>有待联络上游化工作</a:t>
            </a:r>
            <a:endParaRPr lang="zh-CN" altLang="en-US"/>
          </a:p>
          <a:p>
            <a:pPr lvl="1"/>
            <a:r>
              <a:rPr lang="en-US" altLang="zh-CN">
                <a:hlinkClick r:id="rId4"/>
              </a:rPr>
              <a:t>https://community.platformio.org/t/new</a:t>
            </a:r>
            <a:r>
              <a:rPr lang="zh-CN" altLang="en-US">
                <a:hlinkClick r:id="rId4"/>
              </a:rPr>
              <a:t>-</a:t>
            </a:r>
            <a:r>
              <a:rPr lang="en-US" altLang="zh-CN">
                <a:hlinkClick r:id="rId4"/>
              </a:rPr>
              <a:t>platform</a:t>
            </a:r>
            <a:r>
              <a:rPr lang="zh-CN" altLang="en-US">
                <a:hlinkClick r:id="rId4"/>
              </a:rPr>
              <a:t>-</a:t>
            </a:r>
            <a:r>
              <a:rPr lang="en-US" altLang="zh-CN">
                <a:hlinkClick r:id="rId4"/>
              </a:rPr>
              <a:t>loongson</a:t>
            </a:r>
            <a:r>
              <a:rPr lang="zh-CN" altLang="en-US">
                <a:hlinkClick r:id="rId4"/>
              </a:rPr>
              <a:t>-</a:t>
            </a:r>
            <a:r>
              <a:rPr lang="en-US" altLang="zh-CN">
                <a:hlinkClick r:id="rId4"/>
              </a:rPr>
              <a:t>loongarch64/46991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zh-CN" altLang="en-US"/>
              <a:t>白铭骢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049" y="442081"/>
            <a:ext cx="9667107" cy="758458"/>
          </a:xfrm>
        </p:spPr>
        <p:txBody>
          <a:bodyPr/>
          <a:p>
            <a:r>
              <a:rPr lang="en-US">
                <a:solidFill>
                  <a:schemeClr val="tx1"/>
                </a:solidFill>
                <a:ea typeface="Source Han Sans CN" charset="0"/>
              </a:rPr>
              <a:t>U</a:t>
            </a:r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nicorn 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处理器仿真框架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999" y="1259762"/>
            <a:ext cx="10365303" cy="4657501"/>
          </a:xfrm>
        </p:spPr>
        <p:txBody>
          <a:bodyPr/>
          <a:p>
            <a:r>
              <a:rPr lang="en-US">
                <a:solidFill>
                  <a:schemeClr val="tx1"/>
                </a:solidFill>
                <a:ea typeface="Source Han Sans CN" charset="0"/>
              </a:rPr>
              <a:t>U</a:t>
            </a:r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nicorn 2.2.0 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将包含龙架构支持</a:t>
            </a:r>
            <a:endParaRPr lang="zh-CN" altLang="en-US">
              <a:solidFill>
                <a:schemeClr val="tx1"/>
              </a:solidFill>
              <a:ea typeface="Source Han Sans CN" charset="0"/>
            </a:endParaRPr>
          </a:p>
          <a:p>
            <a:pPr lvl="1"/>
            <a:r>
              <a:rPr lang="en-US" altLang="zh-CN">
                <a:solidFill>
                  <a:schemeClr val="tx1"/>
                </a:solidFill>
                <a:ea typeface="Source Han Sans CN" charset="0"/>
                <a:hlinkClick r:id="rId1"/>
              </a:rPr>
              <a:t>unicorn</a:t>
            </a:r>
            <a:r>
              <a:rPr lang="zh-CN" altLang="en-US">
                <a:solidFill>
                  <a:schemeClr val="tx1"/>
                </a:solidFill>
                <a:ea typeface="Source Han Sans CN" charset="0"/>
                <a:hlinkClick r:id="rId1"/>
              </a:rPr>
              <a:t>-</a:t>
            </a:r>
            <a:r>
              <a:rPr lang="en-US" altLang="zh-CN">
                <a:solidFill>
                  <a:schemeClr val="tx1"/>
                </a:solidFill>
                <a:ea typeface="Source Han Sans CN" charset="0"/>
                <a:hlinkClick r:id="rId1"/>
              </a:rPr>
              <a:t>engine/unicorn</a:t>
            </a:r>
            <a:r>
              <a:rPr lang="en-US" altLang="zh-CN">
                <a:solidFill>
                  <a:schemeClr val="tx1"/>
                </a:solidFill>
                <a:ea typeface="Source Han Sans CN" charset="0"/>
                <a:hlinkClick r:id="rId1"/>
              </a:rPr>
              <a:t>#</a:t>
            </a:r>
            <a:r>
              <a:rPr lang="en-US" altLang="zh-CN">
                <a:solidFill>
                  <a:schemeClr val="tx1"/>
                </a:solidFill>
                <a:ea typeface="Source Han Sans CN" charset="0"/>
                <a:hlinkClick r:id="rId1"/>
              </a:rPr>
              <a:t>1903</a:t>
            </a:r>
            <a:endParaRPr lang="en-US" altLang="zh-CN">
              <a:solidFill>
                <a:schemeClr val="tx1"/>
              </a:solidFill>
              <a:ea typeface="Source Han Sans CN" charset="0"/>
              <a:hlinkClick r:id="rId1"/>
            </a:endParaRPr>
          </a:p>
          <a:p>
            <a:pPr lvl="0"/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上游维护者联系爱好者社区，希望获得构建</a:t>
            </a:r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/CI 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测试硬件支持</a:t>
            </a:r>
            <a:endParaRPr lang="zh-CN" altLang="en-US">
              <a:solidFill>
                <a:schemeClr val="tx1"/>
              </a:solidFill>
              <a:ea typeface="Source Han Sans CN" charset="0"/>
            </a:endParaRPr>
          </a:p>
          <a:p>
            <a:pPr lvl="1"/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爱好者社区将为该项目提供一台 </a:t>
            </a:r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3C5000 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虚拟机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zh-CN" altLang="en-US"/>
              <a:t>白铭骢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GCC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Lulu Cheng </a:t>
            </a:r>
            <a:r>
              <a:rPr lang="zh-CN" altLang="en-US">
                <a:hlinkClick r:id="rId1"/>
              </a:rPr>
              <a:t>禁止了</a:t>
            </a:r>
            <a:r>
              <a:rPr lang="zh-CN" altLang="en-US"/>
              <a:t> </a:t>
            </a:r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libquadmath</a:t>
            </a:r>
            <a:r>
              <a:rPr lang="en-US" altLang="zh-CN"/>
              <a:t> </a:t>
            </a:r>
            <a:r>
              <a:rPr lang="zh-CN" altLang="en-US"/>
              <a:t>的构建</a:t>
            </a:r>
            <a:endParaRPr lang="zh-CN" altLang="en-US"/>
          </a:p>
          <a:p>
            <a:pPr lvl="1"/>
            <a:r>
              <a:rPr lang="zh-CN" altLang="en-US"/>
              <a:t>在 </a:t>
            </a:r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long double</a:t>
            </a:r>
            <a:r>
              <a:rPr lang="en-US" altLang="zh-CN"/>
              <a:t> </a:t>
            </a:r>
            <a:r>
              <a:rPr lang="zh-CN" altLang="en-US"/>
              <a:t>本身就是 </a:t>
            </a:r>
            <a:r>
              <a:rPr lang="en-US" altLang="zh-CN"/>
              <a:t>IEEE 128 </a:t>
            </a:r>
            <a:r>
              <a:rPr lang="zh-CN" altLang="en-US"/>
              <a:t>位格式的情况下，这个库是 </a:t>
            </a:r>
            <a:r>
              <a:rPr lang="en-US" altLang="zh-CN"/>
              <a:t>libm </a:t>
            </a:r>
            <a:r>
              <a:rPr lang="zh-CN" altLang="en-US"/>
              <a:t>中 </a:t>
            </a:r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long double</a:t>
            </a:r>
            <a:r>
              <a:rPr lang="en-US" altLang="zh-CN"/>
              <a:t> </a:t>
            </a:r>
            <a:r>
              <a:rPr lang="zh-CN" altLang="en-US"/>
              <a:t>相关代码的重复，因此是无意义的浪费</a:t>
            </a:r>
            <a:endParaRPr lang="zh-CN" altLang="en-US"/>
          </a:p>
          <a:p>
            <a:pPr lvl="1"/>
            <a:r>
              <a:rPr lang="zh-CN" altLang="en-US"/>
              <a:t>而且会使得使用 </a:t>
            </a:r>
            <a:r>
              <a:rPr lang="en-US" altLang="zh-CN"/>
              <a:t>128 </a:t>
            </a:r>
            <a:r>
              <a:rPr lang="zh-CN" altLang="en-US"/>
              <a:t>位浮点的 </a:t>
            </a:r>
            <a:r>
              <a:rPr lang="en-US" altLang="zh-CN"/>
              <a:t>Fortran </a:t>
            </a:r>
            <a:r>
              <a:rPr lang="zh-CN" altLang="en-US"/>
              <a:t>代码不必要地依赖这个库</a:t>
            </a:r>
            <a:endParaRPr lang="zh-CN" altLang="en-US"/>
          </a:p>
          <a:p>
            <a:pPr lvl="1"/>
            <a:r>
              <a:rPr lang="zh-CN" altLang="en-US"/>
              <a:t>触发构建的原因是 </a:t>
            </a:r>
            <a:r>
              <a:rPr lang="en-US" altLang="zh-CN"/>
              <a:t>LoongArch </a:t>
            </a:r>
            <a:r>
              <a:rPr lang="zh-CN" altLang="en-US"/>
              <a:t>为了“兼容存量代码”同时提供了 </a:t>
            </a:r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__float128</a:t>
            </a:r>
            <a:r>
              <a:rPr lang="en-US" altLang="zh-CN"/>
              <a:t> </a:t>
            </a:r>
            <a:r>
              <a:rPr lang="zh-CN" altLang="en-US"/>
              <a:t>和 </a:t>
            </a:r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Q</a:t>
            </a:r>
            <a:r>
              <a:rPr lang="en-US" altLang="zh-CN"/>
              <a:t> </a:t>
            </a:r>
            <a:r>
              <a:rPr lang="zh-CN" altLang="en-US"/>
              <a:t>后缀的支持</a:t>
            </a:r>
            <a:endParaRPr lang="zh-CN" altLang="en-US"/>
          </a:p>
          <a:p>
            <a:pPr lvl="2"/>
            <a:r>
              <a:rPr lang="zh-CN" altLang="en-US"/>
              <a:t>理论上这里应改为判断 </a:t>
            </a:r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long double</a:t>
            </a:r>
            <a:r>
              <a:rPr lang="en-US" altLang="zh-CN"/>
              <a:t> </a:t>
            </a:r>
            <a:r>
              <a:rPr lang="zh-CN" altLang="en-US"/>
              <a:t>是否是 </a:t>
            </a:r>
            <a:r>
              <a:rPr lang="en-US" altLang="zh-CN"/>
              <a:t>IEEE 128 </a:t>
            </a:r>
            <a:r>
              <a:rPr lang="zh-CN" altLang="en-US"/>
              <a:t>位格式，但这样会导致 </a:t>
            </a:r>
            <a:r>
              <a:rPr lang="en-US" altLang="zh-CN"/>
              <a:t>PowerPC </a:t>
            </a:r>
            <a:r>
              <a:rPr lang="zh-CN" altLang="en-US"/>
              <a:t>（其 </a:t>
            </a:r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long double</a:t>
            </a:r>
            <a:r>
              <a:rPr lang="en-US" altLang="zh-CN"/>
              <a:t> </a:t>
            </a:r>
            <a:r>
              <a:rPr lang="zh-CN" altLang="en-US"/>
              <a:t>格式可以用命令行参数修改）出现问题，因此目前是针对 </a:t>
            </a:r>
            <a:r>
              <a:rPr lang="en-US" altLang="zh-CN"/>
              <a:t>LoongArch </a:t>
            </a:r>
            <a:r>
              <a:rPr lang="zh-CN" altLang="en-US"/>
              <a:t>做了特判</a:t>
            </a:r>
            <a:endParaRPr lang="zh-CN" altLang="en-US"/>
          </a:p>
          <a:p>
            <a:pPr lvl="1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xry111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GCC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Yang Yujie </a:t>
            </a:r>
            <a:r>
              <a:rPr lang="zh-CN" altLang="en-US">
                <a:hlinkClick r:id="rId1"/>
              </a:rPr>
              <a:t>提升了</a:t>
            </a:r>
            <a:r>
              <a:rPr lang="en-US" altLang="zh-CN"/>
              <a:t> genopts </a:t>
            </a:r>
            <a:r>
              <a:rPr lang="zh-CN" altLang="en-US"/>
              <a:t>脚本的兼容性（为</a:t>
            </a:r>
            <a:r>
              <a:rPr lang="en-US" altLang="zh-CN"/>
              <a:t> FreeBSD </a:t>
            </a:r>
            <a:r>
              <a:rPr lang="zh-CN" altLang="en-US"/>
              <a:t>支持做准备）</a:t>
            </a:r>
            <a:endParaRPr lang="zh-CN" altLang="en-US"/>
          </a:p>
          <a:p>
            <a:pPr lvl="1"/>
            <a:r>
              <a:rPr lang="zh-CN" altLang="en-US"/>
              <a:t>某</a:t>
            </a:r>
            <a:r>
              <a:rPr lang="en-US" altLang="zh-CN"/>
              <a:t> BSD </a:t>
            </a:r>
            <a:r>
              <a:rPr lang="zh-CN" altLang="en-US"/>
              <a:t>开发者：可以把</a:t>
            </a:r>
            <a:r>
              <a:rPr lang="en-US" altLang="zh-CN"/>
              <a:t> genopts </a:t>
            </a:r>
            <a:r>
              <a:rPr lang="zh-CN" altLang="en-US"/>
              <a:t>脚本生成的代码放到</a:t>
            </a:r>
            <a:r>
              <a:rPr lang="en-US" altLang="zh-CN"/>
              <a:t> build </a:t>
            </a:r>
            <a:r>
              <a:rPr lang="zh-CN" altLang="en-US"/>
              <a:t>目录而非</a:t>
            </a:r>
            <a:r>
              <a:rPr lang="en-US" altLang="zh-CN"/>
              <a:t> source </a:t>
            </a:r>
            <a:r>
              <a:rPr lang="zh-CN" altLang="en-US"/>
              <a:t>目录</a:t>
            </a:r>
            <a:endParaRPr lang="zh-CN" altLang="en-US"/>
          </a:p>
          <a:p>
            <a:pPr lvl="2"/>
            <a:r>
              <a:rPr lang="zh-CN" altLang="en-US"/>
              <a:t>最初放到</a:t>
            </a:r>
            <a:r>
              <a:rPr lang="en-US" altLang="zh-CN"/>
              <a:t> source </a:t>
            </a:r>
            <a:r>
              <a:rPr lang="zh-CN" altLang="en-US"/>
              <a:t>目录的目的是允许在没有</a:t>
            </a:r>
            <a:r>
              <a:rPr lang="en-US" altLang="zh-CN"/>
              <a:t> GNU awk/sed </a:t>
            </a:r>
            <a:r>
              <a:rPr lang="zh-CN" altLang="en-US"/>
              <a:t>的情况下构建，但实际并未成功达到该目的（不然在</a:t>
            </a:r>
            <a:r>
              <a:rPr lang="en-US" altLang="zh-CN"/>
              <a:t> BSD </a:t>
            </a:r>
            <a:r>
              <a:rPr lang="zh-CN" altLang="en-US"/>
              <a:t>构建也不会触发兼容性问题）</a:t>
            </a:r>
            <a:endParaRPr lang="zh-CN" altLang="en-US"/>
          </a:p>
          <a:p>
            <a:pPr lvl="2"/>
            <a:r>
              <a:rPr lang="zh-CN" altLang="en-US"/>
              <a:t>现在只需要一个</a:t>
            </a:r>
            <a:r>
              <a:rPr lang="en-US" altLang="zh-CN"/>
              <a:t>“</a:t>
            </a:r>
            <a:r>
              <a:rPr lang="zh-CN" altLang="en-US"/>
              <a:t>能用的</a:t>
            </a:r>
            <a:r>
              <a:rPr lang="en-US" altLang="zh-CN"/>
              <a:t>” awk</a:t>
            </a:r>
            <a:r>
              <a:rPr lang="zh-CN" altLang="en-US"/>
              <a:t>，而</a:t>
            </a:r>
            <a:r>
              <a:rPr lang="en-US" altLang="zh-CN"/>
              <a:t> GCC </a:t>
            </a:r>
            <a:r>
              <a:rPr lang="zh-CN" altLang="en-US"/>
              <a:t>文档明确指出构建</a:t>
            </a:r>
            <a:r>
              <a:rPr lang="en-US" altLang="zh-CN"/>
              <a:t> GCC </a:t>
            </a:r>
            <a:r>
              <a:rPr lang="zh-CN" altLang="en-US"/>
              <a:t>需要</a:t>
            </a:r>
            <a:r>
              <a:rPr lang="en-US" altLang="zh-CN"/>
              <a:t> awk</a:t>
            </a:r>
            <a:r>
              <a:rPr lang="zh-CN" altLang="en-US"/>
              <a:t>，因此后续确实可以这样改</a:t>
            </a:r>
            <a:endParaRPr lang="zh-CN" altLang="en-US"/>
          </a:p>
          <a:p>
            <a:pPr lvl="1"/>
            <a:r>
              <a:rPr lang="zh-CN" altLang="en-US"/>
              <a:t>据该开发者说已经成功在</a:t>
            </a:r>
            <a:r>
              <a:rPr lang="en-US" altLang="zh-CN"/>
              <a:t> BSD </a:t>
            </a:r>
            <a:r>
              <a:rPr lang="zh-CN" altLang="en-US"/>
              <a:t>上构建出</a:t>
            </a:r>
            <a:r>
              <a:rPr lang="en-US" altLang="zh-CN"/>
              <a:t> GCC </a:t>
            </a:r>
            <a:r>
              <a:rPr lang="zh-CN" altLang="en-US"/>
              <a:t>了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xry111</a:t>
            </a:r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Linux </a:t>
            </a:r>
            <a:r>
              <a:rPr lang="zh-CN" altLang="en-US"/>
              <a:t>内核（</a:t>
            </a:r>
            <a:r>
              <a:rPr lang="en-US" altLang="zh-CN">
                <a:cs typeface="Arial" panose="020B0604020202020204" pitchFamily="34" charset="0"/>
                <a:hlinkClick r:id="rId1"/>
              </a:rPr>
              <a:t>loongarch</a:t>
            </a:r>
            <a:r>
              <a:rPr lang="en-US" altLang="zh-CN"/>
              <a:t> </a:t>
            </a:r>
            <a:r>
              <a:rPr lang="zh-CN" altLang="en-US"/>
              <a:t>列表）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999" y="1259762"/>
            <a:ext cx="10875658" cy="4657501"/>
          </a:xfrm>
        </p:spPr>
        <p:txBody>
          <a:bodyPr/>
          <a:p>
            <a:r>
              <a:rPr lang="en-US" altLang="zh-CN"/>
              <a:t>Huacai Chen</a:t>
            </a:r>
            <a:endParaRPr lang="en-US" altLang="zh-CN"/>
          </a:p>
          <a:p>
            <a:pPr lvl="1"/>
            <a:r>
              <a:rPr lang="zh-CN" altLang="en-US"/>
              <a:t>按需保留（而非重分配）</a:t>
            </a:r>
            <a:r>
              <a:rPr lang="en-US" altLang="zh-CN"/>
              <a:t>PCI </a:t>
            </a:r>
            <a:r>
              <a:rPr lang="zh-CN" altLang="en-US"/>
              <a:t>设备的固件资源（</a:t>
            </a:r>
            <a:r>
              <a:rPr lang="zh-CN" altLang="en-US">
                <a:hlinkClick r:id="rId2"/>
              </a:rPr>
              <a:t>第 </a:t>
            </a:r>
            <a:r>
              <a:rPr lang="en-US" altLang="zh-CN">
                <a:hlinkClick r:id="rId2"/>
              </a:rPr>
              <a:t>1 </a:t>
            </a:r>
            <a:r>
              <a:rPr lang="zh-CN" altLang="en-US">
                <a:hlinkClick r:id="rId2"/>
              </a:rPr>
              <a:t>版</a:t>
            </a:r>
            <a:r>
              <a:rPr lang="zh-CN" altLang="en-US"/>
              <a:t>）</a:t>
            </a:r>
            <a:endParaRPr lang="zh-CN" altLang="en-US"/>
          </a:p>
          <a:p>
            <a:pPr lvl="1"/>
            <a:r>
              <a:rPr lang="zh-CN" altLang="en-US"/>
              <a:t>为</a:t>
            </a:r>
            <a:r>
              <a:rPr lang="en-US" altLang="zh-CN"/>
              <a:t> LIONTC</a:t>
            </a:r>
            <a:r>
              <a:rPr lang="zh-CN" altLang="en-US"/>
              <a:t>（传统</a:t>
            </a:r>
            <a:r>
              <a:rPr lang="en-US" altLang="zh-CN"/>
              <a:t> I/O </a:t>
            </a:r>
            <a:r>
              <a:rPr lang="zh-CN" altLang="en-US"/>
              <a:t>中断控制器）设置</a:t>
            </a:r>
            <a:r>
              <a:rPr lang="en-US" altLang="zh-CN"/>
              <a:t> </a:t>
            </a:r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IRQ_TYPE_EDGE_BOTH</a:t>
            </a:r>
            <a:r>
              <a:rPr lang="en-US" altLang="zh-CN"/>
              <a:t> </a:t>
            </a:r>
            <a:r>
              <a:rPr lang="zh-CN" altLang="en-US"/>
              <a:t>属性（</a:t>
            </a:r>
            <a:r>
              <a:rPr lang="zh-CN" altLang="en-US">
                <a:hlinkClick r:id="rId3"/>
              </a:rPr>
              <a:t>第 </a:t>
            </a:r>
            <a:r>
              <a:rPr lang="en-US" altLang="zh-CN">
                <a:hlinkClick r:id="rId3"/>
              </a:rPr>
              <a:t>1 </a:t>
            </a:r>
            <a:r>
              <a:rPr lang="zh-CN" altLang="en-US">
                <a:hlinkClick r:id="rId3"/>
              </a:rPr>
              <a:t>版</a:t>
            </a:r>
            <a:r>
              <a:rPr lang="zh-CN" altLang="en-US"/>
              <a:t>）</a:t>
            </a:r>
            <a:endParaRPr lang="zh-CN" altLang="en-US"/>
          </a:p>
          <a:p>
            <a:pPr lvl="2"/>
            <a:r>
              <a:rPr lang="zh-CN" altLang="en-US"/>
              <a:t>是个 </a:t>
            </a:r>
            <a:r>
              <a:rPr lang="en-US" altLang="zh-CN"/>
              <a:t>hack</a:t>
            </a:r>
            <a:r>
              <a:rPr lang="zh-CN" altLang="en-US"/>
              <a:t>，《龙芯</a:t>
            </a:r>
            <a:r>
              <a:rPr lang="en-US" altLang="zh-CN"/>
              <a:t>3A6000</a:t>
            </a:r>
            <a:r>
              <a:rPr lang="zh-CN" altLang="en-US"/>
              <a:t>处理器用户手册》</a:t>
            </a:r>
            <a:r>
              <a:rPr lang="en-US" altLang="zh-CN"/>
              <a:t>11.1 </a:t>
            </a:r>
            <a:r>
              <a:rPr lang="zh-CN" altLang="en-US"/>
              <a:t>节没有提到是否支持配置“边缘触发”到底是上升沿还是下降沿触发</a:t>
            </a:r>
            <a:endParaRPr lang="zh-CN" altLang="en-US"/>
          </a:p>
          <a:p>
            <a:pPr lvl="2"/>
            <a:r>
              <a:rPr lang="zh-CN" altLang="en-US"/>
              <a:t>受到了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正当质疑，</a:t>
            </a:r>
            <a:r>
              <a:rPr lang="zh-CN" altLang="en-US"/>
              <a:t>大概不会有结果</a:t>
            </a:r>
            <a:endParaRPr lang="en-US" altLang="zh-CN"/>
          </a:p>
          <a:p>
            <a:r>
              <a:rPr lang="en-US" altLang="zh-CN"/>
              <a:t>Petr Tesarik</a:t>
            </a:r>
            <a:endParaRPr lang="en-US" altLang="zh-CN"/>
          </a:p>
          <a:p>
            <a:pPr lvl="1"/>
            <a:r>
              <a:rPr lang="zh-CN" altLang="en-US"/>
              <a:t>删除未使用的 </a:t>
            </a:r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ZONE_DMA</a:t>
            </a:r>
            <a:r>
              <a:rPr lang="en-US" altLang="zh-CN"/>
              <a:t> </a:t>
            </a:r>
            <a:r>
              <a:rPr lang="zh-CN" altLang="en-US"/>
              <a:t>及 </a:t>
            </a:r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MAX_DMA_PFN</a:t>
            </a:r>
            <a:r>
              <a:rPr lang="en-US" altLang="zh-CN"/>
              <a:t> </a:t>
            </a:r>
            <a:r>
              <a:rPr lang="zh-CN" altLang="en-US"/>
              <a:t>引用（</a:t>
            </a:r>
            <a:r>
              <a:rPr lang="zh-CN" altLang="en-US">
                <a:hlinkClick r:id="rId4"/>
              </a:rPr>
              <a:t>第 </a:t>
            </a:r>
            <a:r>
              <a:rPr lang="en-US" altLang="zh-CN">
                <a:hlinkClick r:id="rId4"/>
              </a:rPr>
              <a:t>1 </a:t>
            </a:r>
            <a:r>
              <a:rPr lang="zh-CN" altLang="en-US">
                <a:hlinkClick r:id="rId4"/>
              </a:rPr>
              <a:t>版</a:t>
            </a:r>
            <a:r>
              <a:rPr lang="zh-CN" altLang="en-US"/>
              <a:t>）</a:t>
            </a:r>
            <a:endParaRPr lang="zh-CN" altLang="en-US"/>
          </a:p>
          <a:p>
            <a:pPr lvl="0"/>
            <a:r>
              <a:rPr lang="en-US" altLang="zh-CN"/>
              <a:t>Yuquan</a:t>
            </a:r>
            <a:r>
              <a:rPr lang="zh-CN" altLang="en-US"/>
              <a:t> </a:t>
            </a:r>
            <a:r>
              <a:rPr lang="en-US" altLang="zh-CN"/>
              <a:t>Wang</a:t>
            </a:r>
            <a:endParaRPr lang="en-US" altLang="zh-CN"/>
          </a:p>
          <a:p>
            <a:pPr lvl="1"/>
            <a:r>
              <a:rPr lang="zh-CN" altLang="en-US"/>
              <a:t>删除龙架构专属 </a:t>
            </a:r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numa_memblks</a:t>
            </a:r>
            <a:r>
              <a:rPr lang="en-US" altLang="zh-CN"/>
              <a:t> </a:t>
            </a:r>
            <a:r>
              <a:rPr lang="zh-CN" altLang="en-US"/>
              <a:t>转而使用通用实现（</a:t>
            </a:r>
            <a:r>
              <a:rPr lang="zh-CN" altLang="en-US">
                <a:hlinkClick r:id="rId5"/>
              </a:rPr>
              <a:t>第 </a:t>
            </a:r>
            <a:r>
              <a:rPr lang="en-US" altLang="zh-CN">
                <a:hlinkClick r:id="rId5"/>
              </a:rPr>
              <a:t>1 </a:t>
            </a:r>
            <a:r>
              <a:rPr lang="zh-CN" altLang="en-US">
                <a:hlinkClick r:id="rId5"/>
              </a:rPr>
              <a:t>版</a:t>
            </a:r>
            <a:r>
              <a:rPr lang="zh-CN" altLang="en-US"/>
              <a:t>）</a:t>
            </a:r>
            <a:endParaRPr lang="zh-CN" altLang="en-US"/>
          </a:p>
          <a:p>
            <a:pPr lvl="2"/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原则上</a:t>
            </a:r>
            <a:r>
              <a:rPr lang="en-US">
                <a:solidFill>
                  <a:schemeClr val="tx1"/>
                </a:solidFill>
                <a:ea typeface="Source Han Sans CN" charset="0"/>
              </a:rPr>
              <a:t>可以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接受，</a:t>
            </a:r>
            <a:r>
              <a:rPr lang="en-US">
                <a:solidFill>
                  <a:schemeClr val="tx1"/>
                </a:solidFill>
                <a:ea typeface="Source Han Sans CN" charset="0"/>
              </a:rPr>
              <a:t>降低维护成本，但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编译不通过，在看怎么改</a:t>
            </a:r>
            <a:endParaRPr lang="en-US">
              <a:ea typeface="Source Han Sans C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xen0n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Linux </a:t>
            </a:r>
            <a:r>
              <a:rPr lang="zh-CN" altLang="en-US"/>
              <a:t>内核（</a:t>
            </a:r>
            <a:r>
              <a:rPr lang="en-US" altLang="zh-CN">
                <a:cs typeface="Arial" panose="020B0604020202020204" pitchFamily="34" charset="0"/>
                <a:hlinkClick r:id="rId1"/>
              </a:rPr>
              <a:t>loongarch</a:t>
            </a:r>
            <a:r>
              <a:rPr lang="en-US" altLang="zh-CN"/>
              <a:t> </a:t>
            </a:r>
            <a:r>
              <a:rPr lang="zh-CN" altLang="en-US"/>
              <a:t>列表）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Tiezhu Yang</a:t>
            </a:r>
            <a:endParaRPr lang="en-US" altLang="zh-CN"/>
          </a:p>
          <a:p>
            <a:pPr lvl="1"/>
            <a:r>
              <a:rPr lang="zh-CN" altLang="en-US"/>
              <a:t>将 </a:t>
            </a:r>
            <a:r>
              <a:rPr lang="en-US" altLang="zh-CN">
                <a:cs typeface="Arial" panose="020B0604020202020204" pitchFamily="34" charset="0"/>
              </a:rPr>
              <a:t>fp, lsx, lasx </a:t>
            </a:r>
            <a:r>
              <a:rPr lang="zh-CN" altLang="en-US">
                <a:cs typeface="Arial" panose="020B0604020202020204" pitchFamily="34" charset="0"/>
              </a:rPr>
              <a:t>及 </a:t>
            </a:r>
            <a:r>
              <a:rPr lang="en-US" altLang="zh-CN">
                <a:cs typeface="Arial" panose="020B0604020202020204" pitchFamily="34" charset="0"/>
              </a:rPr>
              <a:t>lbt </a:t>
            </a:r>
            <a:r>
              <a:rPr lang="zh-CN" altLang="en-US">
                <a:cs typeface="Arial" panose="020B0604020202020204" pitchFamily="34" charset="0"/>
              </a:rPr>
              <a:t>相关符号导出到架构头文件中（</a:t>
            </a:r>
            <a:r>
              <a:rPr lang="zh-CN" altLang="en-US">
                <a:cs typeface="Arial" panose="020B0604020202020204" pitchFamily="34" charset="0"/>
                <a:hlinkClick r:id="rId2"/>
              </a:rPr>
              <a:t>第 </a:t>
            </a:r>
            <a:r>
              <a:rPr lang="en-US" altLang="zh-CN">
                <a:cs typeface="Arial" panose="020B0604020202020204" pitchFamily="34" charset="0"/>
                <a:hlinkClick r:id="rId2"/>
              </a:rPr>
              <a:t>1 </a:t>
            </a:r>
            <a:r>
              <a:rPr lang="zh-CN" altLang="en-US">
                <a:cs typeface="Arial" panose="020B0604020202020204" pitchFamily="34" charset="0"/>
                <a:hlinkClick r:id="rId2"/>
              </a:rPr>
              <a:t>版</a:t>
            </a:r>
            <a:r>
              <a:rPr lang="zh-CN" altLang="en-US">
                <a:cs typeface="Arial" panose="020B0604020202020204" pitchFamily="34" charset="0"/>
              </a:rPr>
              <a:t>）</a:t>
            </a:r>
            <a:endParaRPr lang="zh-CN" altLang="en-US">
              <a:cs typeface="Arial" panose="020B0604020202020204" pitchFamily="34" charset="0"/>
            </a:endParaRPr>
          </a:p>
          <a:p>
            <a:pPr lvl="2"/>
            <a:r>
              <a:rPr lang="zh-CN" altLang="en-US">
                <a:cs typeface="Arial" panose="020B0604020202020204" pitchFamily="34" charset="0"/>
              </a:rPr>
              <a:t>必要性存疑，待回复邮件</a:t>
            </a:r>
            <a:endParaRPr lang="zh-CN" altLang="en-US">
              <a:cs typeface="Arial" panose="020B0604020202020204" pitchFamily="34" charset="0"/>
            </a:endParaRPr>
          </a:p>
          <a:p>
            <a:pPr lvl="1"/>
            <a:r>
              <a:rPr lang="zh-CN" altLang="en-US"/>
              <a:t>改善 </a:t>
            </a:r>
            <a:r>
              <a:rPr lang="en-US" altLang="zh-CN"/>
              <a:t>kprobe </a:t>
            </a:r>
            <a:r>
              <a:rPr lang="zh-CN" altLang="en-US"/>
              <a:t>的健壮性（</a:t>
            </a:r>
            <a:r>
              <a:rPr lang="zh-CN" altLang="en-US">
                <a:hlinkClick r:id="rId3"/>
              </a:rPr>
              <a:t>第 </a:t>
            </a:r>
            <a:r>
              <a:rPr lang="en-US" altLang="zh-CN">
                <a:hlinkClick r:id="rId3"/>
              </a:rPr>
              <a:t>1 </a:t>
            </a:r>
            <a:r>
              <a:rPr lang="zh-CN" altLang="en-US">
                <a:hlinkClick r:id="rId3"/>
              </a:rPr>
              <a:t>版</a:t>
            </a:r>
            <a:r>
              <a:rPr lang="zh-CN" altLang="en-US"/>
              <a:t>）</a:t>
            </a:r>
            <a:endParaRPr lang="zh-CN" altLang="en-US"/>
          </a:p>
          <a:p>
            <a:pPr lvl="2"/>
            <a:r>
              <a:rPr lang="zh-CN" altLang="en-US"/>
              <a:t>带出了一些后续讨论，等翻新</a:t>
            </a:r>
            <a:endParaRPr lang="en-US" altLang="zh-CN"/>
          </a:p>
          <a:p>
            <a:r>
              <a:rPr lang="en-US" altLang="zh-CN"/>
              <a:t>Tianyang Zhang</a:t>
            </a:r>
            <a:endParaRPr lang="en-US" altLang="zh-CN"/>
          </a:p>
          <a:p>
            <a:pPr lvl="1"/>
            <a:r>
              <a:rPr lang="zh-CN" altLang="en-US"/>
              <a:t>新增</a:t>
            </a:r>
            <a:r>
              <a:rPr lang="en-US" altLang="zh-CN"/>
              <a:t> irq-redirect</a:t>
            </a:r>
            <a:r>
              <a:rPr lang="zh-CN" altLang="en-US"/>
              <a:t>（</a:t>
            </a:r>
            <a:r>
              <a:rPr lang="en-US" altLang="zh-CN"/>
              <a:t>IRQ </a:t>
            </a:r>
            <a:r>
              <a:rPr lang="zh-CN" altLang="en-US"/>
              <a:t>重定向）控制器支持（</a:t>
            </a:r>
            <a:r>
              <a:rPr lang="zh-CN" altLang="en-US">
                <a:hlinkClick r:id="rId4"/>
              </a:rPr>
              <a:t>第</a:t>
            </a:r>
            <a:r>
              <a:rPr lang="en-US" altLang="zh-CN">
                <a:hlinkClick r:id="rId4"/>
              </a:rPr>
              <a:t> 2 </a:t>
            </a:r>
            <a:r>
              <a:rPr lang="zh-CN" altLang="en-US">
                <a:hlinkClick r:id="rId4"/>
              </a:rPr>
              <a:t>版</a:t>
            </a:r>
            <a:r>
              <a:rPr lang="zh-CN" altLang="en-US"/>
              <a:t>）</a:t>
            </a:r>
            <a:endParaRPr lang="zh-CN" altLang="en-US"/>
          </a:p>
          <a:p>
            <a:pPr lvl="0"/>
            <a:r>
              <a:rPr lang="en-US" altLang="zh-CN"/>
              <a:t>Qunqin Zhao</a:t>
            </a:r>
            <a:endParaRPr lang="en-US" altLang="zh-CN"/>
          </a:p>
          <a:p>
            <a:pPr lvl="1"/>
            <a:r>
              <a:rPr lang="zh-CN" altLang="en-US"/>
              <a:t>龙芯安全引擎、</a:t>
            </a:r>
            <a:r>
              <a:rPr lang="en-US" altLang="zh-CN"/>
              <a:t>TPM </a:t>
            </a:r>
            <a:r>
              <a:rPr lang="zh-CN" altLang="en-US"/>
              <a:t>设备支持（</a:t>
            </a:r>
            <a:r>
              <a:rPr lang="zh-CN" altLang="en-US">
                <a:hlinkClick r:id="rId5"/>
              </a:rPr>
              <a:t>第</a:t>
            </a:r>
            <a:r>
              <a:rPr lang="en-US" altLang="zh-CN">
                <a:hlinkClick r:id="rId5"/>
              </a:rPr>
              <a:t> 7 </a:t>
            </a:r>
            <a:r>
              <a:rPr lang="zh-CN" altLang="en-US">
                <a:hlinkClick r:id="rId5"/>
              </a:rPr>
              <a:t>版</a:t>
            </a:r>
            <a:r>
              <a:rPr lang="zh-CN" altLang="en-US"/>
              <a:t>）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xen0n</a:t>
            </a:r>
            <a:endParaRPr lang="en-US" altLang="zh-CN"/>
          </a:p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龙架构双周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spect">
      <a:majorFont>
        <a:latin typeface="Source Han Sans CN"/>
        <a:ea typeface=""/>
        <a:cs typeface=""/>
        <a:font script="Jpan" typeface="ＭＳ ゴシック"/>
        <a:font script="Hang" typeface="굴림"/>
        <a:font script="Hans" typeface="Source Han Sans CN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Source Han Sans CN"/>
        <a:ea typeface=""/>
        <a:cs typeface=""/>
        <a:font script="Jpan" typeface="ＭＳ ゴシック"/>
        <a:font script="Hang" typeface="굴림"/>
        <a:font script="Hans" typeface="Source Han Sans CN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ource Sans 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Source Sans 3"/>
        <a:font script="Hebr" typeface="Source Sans 3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Source Sans 3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ource Sans 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Source Sans 3"/>
        <a:font script="Hebr" typeface="Source Sans 3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Source Sans 3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6292</Words>
  <Application>WPS Office WWO_wpscloud_20250423215414-41395dff3a</Application>
  <PresentationFormat/>
  <Paragraphs>320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6" baseType="lpstr">
      <vt:lpstr>Arial</vt:lpstr>
      <vt:lpstr>宋体</vt:lpstr>
      <vt:lpstr>Wingdings</vt:lpstr>
      <vt:lpstr>Source Sans 3</vt:lpstr>
      <vt:lpstr>Noto Sans Thai</vt:lpstr>
      <vt:lpstr>Source Han Sans CN</vt:lpstr>
      <vt:lpstr>Noto Sans Mono CJK JP</vt:lpstr>
      <vt:lpstr>微软雅黑</vt:lpstr>
      <vt:lpstr>汉仪旗黑KW 55S</vt:lpstr>
      <vt:lpstr>Fira Code</vt:lpstr>
      <vt:lpstr>Source Han Sans CN</vt:lpstr>
      <vt:lpstr>汉仪书宋二KW</vt:lpstr>
      <vt:lpstr>Kingsoft Confetti</vt:lpstr>
      <vt:lpstr>宋体</vt:lpstr>
      <vt:lpstr>龙架构双周会</vt:lpstr>
      <vt:lpstr>欢迎参加龙架构双周会</vt:lpstr>
      <vt:lpstr>龙架构双周会</vt:lpstr>
      <vt:lpstr>快速报告</vt:lpstr>
      <vt:lpstr>PlatformIO 新增 2K0300 开发板支持</vt:lpstr>
      <vt:lpstr>Unicorn 处理器仿真框架</vt:lpstr>
      <vt:lpstr>GCC</vt:lpstr>
      <vt:lpstr>GCC</vt:lpstr>
      <vt:lpstr>Linux 内核（loongarch 列表）</vt:lpstr>
      <vt:lpstr>Linux 内核（loongarch 列表）</vt:lpstr>
      <vt:lpstr>Linux 内核（loongarch 列表）</vt:lpstr>
      <vt:lpstr>Python Wheel 生态自举</vt:lpstr>
      <vt:lpstr>Python Wheel 生态自举：社区立场</vt:lpstr>
      <vt:lpstr>Python Wheel 生态自举：路线图</vt:lpstr>
      <vt:lpstr>Python Wheel 生态自举：路线图</vt:lpstr>
      <vt:lpstr>快速报告</vt:lpstr>
      <vt:lpstr>Arch Linux for Loong64</vt:lpstr>
      <vt:lpstr>Arch Linux for Loong64</vt:lpstr>
      <vt:lpstr>Arch Linux for Loong64</vt:lpstr>
      <vt:lpstr>Arch Linux for Loong64</vt:lpstr>
      <vt:lpstr>Arch Linux for Loong64</vt:lpstr>
      <vt:lpstr>Arch Linux for Loong64</vt:lpstr>
      <vt:lpstr>安同 OS</vt:lpstr>
      <vt:lpstr>安同 OS</vt:lpstr>
      <vt:lpstr>快速报告</vt:lpstr>
      <vt:lpstr>龙架构漂流板卡计划重构</vt:lpstr>
      <vt:lpstr>龙架构双周会线下交流会</vt:lpstr>
      <vt:lpstr>LoongArch兼容性数据库</vt:lpstr>
      <vt:lpstr>专题报告</vt:lpstr>
      <vt:lpstr>洛书（Losu）— 超轻量级多用途编程语言</vt:lpstr>
      <vt:lpstr>问答环节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欢迎参加龙架构双周会</dc:title>
  <dc:creator>DBY2-W00</dc:creator>
  <cp:lastModifiedBy>weboffice</cp:lastModifiedBy>
  <dcterms:created xsi:type="dcterms:W3CDTF">2025-04-25T16:12:29Z</dcterms:created>
  <dcterms:modified xsi:type="dcterms:W3CDTF">2025-04-25T16:12:29Z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2052-12.9.0.21184</vt:lpwstr>
  </property>
  <property fmtid="{D5CDD505-2E9C-101B-9397-08002B2CF9AE}" pid="3" name="ICV">
    <vt:lpwstr>47B5133B91E7D92B8904E1676A1AE32D_43</vt:lpwstr>
  </property>
</Properties>
</file>