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华文细黑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200">
        <a:latin typeface="+mn-lt"/>
        <a:ea typeface="+mn-ea"/>
        <a:cs typeface="+mn-cs"/>
        <a:sym typeface="华文细黑"/>
      </a:defRPr>
    </a:lvl1pPr>
    <a:lvl2pPr indent="228600" defTabSz="1828800" latinLnBrk="0">
      <a:defRPr sz="2200">
        <a:latin typeface="+mn-lt"/>
        <a:ea typeface="+mn-ea"/>
        <a:cs typeface="+mn-cs"/>
        <a:sym typeface="华文细黑"/>
      </a:defRPr>
    </a:lvl2pPr>
    <a:lvl3pPr indent="457200" defTabSz="1828800" latinLnBrk="0">
      <a:defRPr sz="2200">
        <a:latin typeface="+mn-lt"/>
        <a:ea typeface="+mn-ea"/>
        <a:cs typeface="+mn-cs"/>
        <a:sym typeface="华文细黑"/>
      </a:defRPr>
    </a:lvl3pPr>
    <a:lvl4pPr indent="685800" defTabSz="1828800" latinLnBrk="0">
      <a:defRPr sz="2200">
        <a:latin typeface="+mn-lt"/>
        <a:ea typeface="+mn-ea"/>
        <a:cs typeface="+mn-cs"/>
        <a:sym typeface="华文细黑"/>
      </a:defRPr>
    </a:lvl4pPr>
    <a:lvl5pPr indent="914400" defTabSz="1828800" latinLnBrk="0">
      <a:defRPr sz="2200">
        <a:latin typeface="+mn-lt"/>
        <a:ea typeface="+mn-ea"/>
        <a:cs typeface="+mn-cs"/>
        <a:sym typeface="华文细黑"/>
      </a:defRPr>
    </a:lvl5pPr>
    <a:lvl6pPr indent="1143000" defTabSz="1828800" latinLnBrk="0">
      <a:defRPr sz="2200">
        <a:latin typeface="+mn-lt"/>
        <a:ea typeface="+mn-ea"/>
        <a:cs typeface="+mn-cs"/>
        <a:sym typeface="华文细黑"/>
      </a:defRPr>
    </a:lvl6pPr>
    <a:lvl7pPr indent="1371600" defTabSz="1828800" latinLnBrk="0">
      <a:defRPr sz="2200">
        <a:latin typeface="+mn-lt"/>
        <a:ea typeface="+mn-ea"/>
        <a:cs typeface="+mn-cs"/>
        <a:sym typeface="华文细黑"/>
      </a:defRPr>
    </a:lvl7pPr>
    <a:lvl8pPr indent="1600200" defTabSz="1828800" latinLnBrk="0">
      <a:defRPr sz="2200">
        <a:latin typeface="+mn-lt"/>
        <a:ea typeface="+mn-ea"/>
        <a:cs typeface="+mn-cs"/>
        <a:sym typeface="华文细黑"/>
      </a:defRPr>
    </a:lvl8pPr>
    <a:lvl9pPr indent="1828800" defTabSz="1828800" latinLnBrk="0">
      <a:defRPr sz="2200">
        <a:latin typeface="+mn-lt"/>
        <a:ea typeface="+mn-ea"/>
        <a:cs typeface="+mn-cs"/>
        <a:sym typeface="华文细黑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/>
          <p:nvPr>
            <p:ph type="title"/>
          </p:nvPr>
        </p:nvSpPr>
        <p:spPr>
          <a:xfrm>
            <a:off x="4060163" y="4926122"/>
            <a:ext cx="14885655" cy="184464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1800"/>
            </a:lvl1pPr>
          </a:lstStyle>
          <a:p>
            <a:pPr/>
            <a:r>
              <a:t>标题文本</a:t>
            </a:r>
          </a:p>
        </p:txBody>
      </p:sp>
      <p:sp>
        <p:nvSpPr>
          <p:cNvPr id="13" name="正文级别 1…"/>
          <p:cNvSpPr txBox="1"/>
          <p:nvPr>
            <p:ph type="body" sz="quarter" idx="1"/>
          </p:nvPr>
        </p:nvSpPr>
        <p:spPr>
          <a:xfrm>
            <a:off x="4060188" y="6675437"/>
            <a:ext cx="6627191" cy="74688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文本"/>
          <p:cNvSpPr txBox="1"/>
          <p:nvPr>
            <p:ph type="title"/>
          </p:nvPr>
        </p:nvSpPr>
        <p:spPr>
          <a:xfrm>
            <a:off x="3819073" y="2377621"/>
            <a:ext cx="14178419" cy="11376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half" idx="1"/>
          </p:nvPr>
        </p:nvSpPr>
        <p:spPr>
          <a:xfrm>
            <a:off x="3818997" y="3604142"/>
            <a:ext cx="14178420" cy="6986253"/>
          </a:xfrm>
          <a:prstGeom prst="rect">
            <a:avLst/>
          </a:prstGeom>
        </p:spPr>
        <p:txBody>
          <a:bodyPr/>
          <a:lstStyle>
            <a:lvl1pPr marL="424542" indent="-424542">
              <a:defRPr sz="5200"/>
            </a:lvl1pPr>
            <a:lvl2pPr marL="952500" indent="-495300">
              <a:defRPr sz="5200"/>
            </a:lvl2pPr>
            <a:lvl3pPr marL="1454727" indent="-540327">
              <a:defRPr sz="5200"/>
            </a:lvl3pPr>
            <a:lvl4pPr marL="1911927" indent="-540327">
              <a:defRPr sz="5200"/>
            </a:lvl4pPr>
            <a:lvl5pPr marL="2369127" indent="-540327">
              <a:defRPr sz="5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Text Placeholder 3"/>
          <p:cNvSpPr/>
          <p:nvPr>
            <p:ph type="body" sz="quarter" idx="21"/>
          </p:nvPr>
        </p:nvSpPr>
        <p:spPr>
          <a:xfrm>
            <a:off x="5527357" y="11244262"/>
            <a:ext cx="2893694" cy="5514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>
                <a:solidFill>
                  <a:srgbClr val="BFBFBF"/>
                </a:solidFill>
              </a:defRPr>
            </a:pPr>
          </a:p>
        </p:txBody>
      </p:sp>
      <p:sp>
        <p:nvSpPr>
          <p:cNvPr id="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xfrm>
            <a:off x="4060163" y="4926122"/>
            <a:ext cx="14885655" cy="184464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1800"/>
            </a:lvl1pPr>
          </a:lstStyle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quarter" idx="1"/>
          </p:nvPr>
        </p:nvSpPr>
        <p:spPr>
          <a:xfrm>
            <a:off x="4060188" y="6675437"/>
            <a:ext cx="6627191" cy="74688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Text Placeholder 3"/>
          <p:cNvSpPr/>
          <p:nvPr>
            <p:ph type="body" sz="quarter" idx="21"/>
          </p:nvPr>
        </p:nvSpPr>
        <p:spPr>
          <a:xfrm>
            <a:off x="5527357" y="11244262"/>
            <a:ext cx="2893694" cy="5514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>
                <a:solidFill>
                  <a:srgbClr val="BFBFBF"/>
                </a:solidFill>
              </a:defRPr>
            </a:pP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xfrm>
            <a:off x="4305275" y="2499145"/>
            <a:ext cx="15773403" cy="198834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9" name="正文级别 1…"/>
          <p:cNvSpPr txBox="1"/>
          <p:nvPr>
            <p:ph type="body" sz="quarter" idx="1"/>
          </p:nvPr>
        </p:nvSpPr>
        <p:spPr>
          <a:xfrm>
            <a:off x="4305275" y="4689895"/>
            <a:ext cx="7772402" cy="652700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Text Placeholder 7"/>
          <p:cNvSpPr/>
          <p:nvPr>
            <p:ph type="body" sz="quarter" idx="21"/>
          </p:nvPr>
        </p:nvSpPr>
        <p:spPr>
          <a:xfrm>
            <a:off x="5527357" y="11244262"/>
            <a:ext cx="2893694" cy="5514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>
                <a:solidFill>
                  <a:srgbClr val="BFBFBF"/>
                </a:solidFill>
              </a:defRPr>
            </a:pPr>
          </a:p>
        </p:txBody>
      </p:sp>
      <p:sp>
        <p:nvSpPr>
          <p:cNvPr id="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文本"/>
          <p:cNvSpPr txBox="1"/>
          <p:nvPr>
            <p:ph type="title"/>
          </p:nvPr>
        </p:nvSpPr>
        <p:spPr>
          <a:xfrm>
            <a:off x="3631814" y="2215616"/>
            <a:ext cx="15773402" cy="19883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59" name="幻灯片编号"/>
          <p:cNvSpPr txBox="1"/>
          <p:nvPr>
            <p:ph type="sldNum" sz="quarter" idx="2"/>
          </p:nvPr>
        </p:nvSpPr>
        <p:spPr>
          <a:xfrm>
            <a:off x="11887199" y="10975181"/>
            <a:ext cx="4267202" cy="54768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文本"/>
          <p:cNvSpPr txBox="1"/>
          <p:nvPr>
            <p:ph type="title"/>
          </p:nvPr>
        </p:nvSpPr>
        <p:spPr>
          <a:xfrm>
            <a:off x="4305275" y="2799182"/>
            <a:ext cx="6248025" cy="24003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67" name="图片占位符 2"/>
          <p:cNvSpPr/>
          <p:nvPr>
            <p:ph type="pic" sz="half" idx="21"/>
          </p:nvPr>
        </p:nvSpPr>
        <p:spPr>
          <a:xfrm>
            <a:off x="10820375" y="2799184"/>
            <a:ext cx="9258302" cy="81057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8" name="正文级别 1…"/>
          <p:cNvSpPr txBox="1"/>
          <p:nvPr>
            <p:ph type="body" sz="quarter" idx="1"/>
          </p:nvPr>
        </p:nvSpPr>
        <p:spPr>
          <a:xfrm>
            <a:off x="4305275" y="5199483"/>
            <a:ext cx="6248025" cy="57173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800"/>
            </a:lvl1pPr>
            <a:lvl2pPr marL="0" indent="457200">
              <a:buSzTx/>
              <a:buFontTx/>
              <a:buNone/>
              <a:defRPr sz="3800"/>
            </a:lvl2pPr>
            <a:lvl3pPr marL="0" indent="914400">
              <a:buSzTx/>
              <a:buFontTx/>
              <a:buNone/>
              <a:defRPr sz="3800"/>
            </a:lvl3pPr>
            <a:lvl4pPr marL="0" indent="1371600">
              <a:buSzTx/>
              <a:buFontTx/>
              <a:buNone/>
              <a:defRPr sz="3800"/>
            </a:lvl4pPr>
            <a:lvl5pPr marL="0" indent="1828800">
              <a:buSzTx/>
              <a:buFontTx/>
              <a:buNone/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Text Placeholder 7"/>
          <p:cNvSpPr/>
          <p:nvPr>
            <p:ph type="body" sz="quarter" idx="22"/>
          </p:nvPr>
        </p:nvSpPr>
        <p:spPr>
          <a:xfrm>
            <a:off x="5527357" y="11244262"/>
            <a:ext cx="2893694" cy="5514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>
                <a:solidFill>
                  <a:srgbClr val="BFBFBF"/>
                </a:solidFill>
              </a:defRPr>
            </a:pPr>
          </a:p>
        </p:txBody>
      </p:sp>
      <p:sp>
        <p:nvSpPr>
          <p:cNvPr id="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Text Placeholder 5"/>
          <p:cNvSpPr/>
          <p:nvPr>
            <p:ph type="body" sz="quarter" idx="21"/>
          </p:nvPr>
        </p:nvSpPr>
        <p:spPr>
          <a:xfrm>
            <a:off x="5527357" y="11244262"/>
            <a:ext cx="2893694" cy="5514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>
                <a:solidFill>
                  <a:srgbClr val="BFBFBF"/>
                </a:solidFill>
              </a:defRPr>
            </a:pPr>
          </a:p>
        </p:txBody>
      </p:sp>
      <p:sp>
        <p:nvSpPr>
          <p:cNvPr id="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/>
          <p:nvPr>
            <p:ph type="body" idx="1"/>
          </p:nvPr>
        </p:nvSpPr>
        <p:spPr>
          <a:xfrm>
            <a:off x="4305275" y="2499145"/>
            <a:ext cx="15773403" cy="871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3116579" y="11244262"/>
            <a:ext cx="2588261" cy="543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79" tIns="68579" rIns="68579" bIns="68579">
            <a:spAutoFit/>
          </a:bodyPr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/>
            <a:r>
              <a:t>本页预定讲者</a:t>
            </a:r>
          </a:p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3962399" y="2126456"/>
            <a:ext cx="1645920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/>
          <a:lstStyle/>
          <a:p>
            <a:pPr/>
            <a:r>
              <a:t>标题文本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19619264" y="11314588"/>
            <a:ext cx="459437" cy="416561"/>
          </a:xfrm>
          <a:prstGeom prst="rect">
            <a:avLst/>
          </a:prstGeom>
          <a:ln w="12700">
            <a:miter lim="400000"/>
          </a:ln>
        </p:spPr>
        <p:txBody>
          <a:bodyPr wrap="none" lIns="68579" tIns="68579" rIns="68579" bIns="68579" anchor="ctr">
            <a:spAutoFit/>
          </a:bodyPr>
          <a:lstStyle>
            <a:lvl1pPr algn="r">
              <a:defRPr sz="2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9pPr>
    </p:titleStyle>
    <p:bodyStyle>
      <a:lvl1pPr marL="4381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1pPr>
      <a:lvl2pPr marL="8953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2pPr>
      <a:lvl3pPr marL="13525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3pPr>
      <a:lvl4pPr marL="18097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4pPr>
      <a:lvl5pPr marL="22669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5pPr>
      <a:lvl6pPr marL="27241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6pPr>
      <a:lvl7pPr marL="31813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7pPr>
      <a:lvl8pPr marL="3638550" marR="0" indent="-43815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8pPr>
      <a:lvl9pPr marL="0" marR="0" indent="3657600" algn="l" defTabSz="1828800" rtl="0" latinLnBrk="0">
        <a:lnSpc>
          <a:spcPct val="100000"/>
        </a:lnSpc>
        <a:spcBef>
          <a:spcPts val="2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+mn-lt"/>
          <a:ea typeface="+mn-ea"/>
          <a:cs typeface="+mn-cs"/>
          <a:sym typeface="华文细黑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华文细黑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losu-logo.svg" descr="losu-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21554" y="2498312"/>
            <a:ext cx="2421283" cy="242128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洛书（Losu）— 超轻量级多用途编程语言"/>
          <p:cNvSpPr txBox="1"/>
          <p:nvPr/>
        </p:nvSpPr>
        <p:spPr>
          <a:xfrm>
            <a:off x="949325" y="3239079"/>
            <a:ext cx="1852701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400"/>
            </a:lvl1pPr>
          </a:lstStyle>
          <a:p>
            <a:pPr/>
            <a:r>
              <a:t>洛书（Losu）— 超轻量级多用途编程语言</a:t>
            </a:r>
          </a:p>
        </p:txBody>
      </p:sp>
      <p:sp>
        <p:nvSpPr>
          <p:cNvPr id="90" name="洛书简介：特性、语法与技术路线…"/>
          <p:cNvSpPr txBox="1"/>
          <p:nvPr/>
        </p:nvSpPr>
        <p:spPr>
          <a:xfrm>
            <a:off x="1139229" y="5321300"/>
            <a:ext cx="11270451" cy="307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53165" indent="-753165">
              <a:lnSpc>
                <a:spcPct val="150000"/>
              </a:lnSpc>
              <a:buSzPct val="100000"/>
              <a:buChar char="•"/>
              <a:defRPr sz="4400"/>
            </a:pPr>
            <a:r>
              <a:t>洛书简介：特性、语法与技术路线</a:t>
            </a:r>
          </a:p>
          <a:p>
            <a:pPr marL="753165" indent="-753165">
              <a:lnSpc>
                <a:spcPct val="150000"/>
              </a:lnSpc>
              <a:buSzPct val="100000"/>
              <a:buChar char="•"/>
              <a:defRPr sz="4400"/>
            </a:pPr>
            <a:r>
              <a:t>移植与测试（3A6000）</a:t>
            </a:r>
          </a:p>
          <a:p>
            <a:pPr marL="753165" indent="-753165">
              <a:lnSpc>
                <a:spcPct val="150000"/>
              </a:lnSpc>
              <a:buSzPct val="100000"/>
              <a:buChar char="•"/>
              <a:defRPr sz="4400"/>
            </a:pPr>
            <a:r>
              <a:t>快速体验（Losu4Wasm）</a:t>
            </a:r>
          </a:p>
          <a:p>
            <a:pPr marL="753165" indent="-753165">
              <a:lnSpc>
                <a:spcPct val="150000"/>
              </a:lnSpc>
              <a:buSzPct val="100000"/>
              <a:buChar char="•"/>
              <a:defRPr sz="4400"/>
            </a:pPr>
            <a:r>
              <a:t>应用场景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"/>
          <p:cNvSpPr/>
          <p:nvPr/>
        </p:nvSpPr>
        <p:spPr>
          <a:xfrm>
            <a:off x="14841205" y="6108014"/>
            <a:ext cx="9623823" cy="7594457"/>
          </a:xfrm>
          <a:prstGeom prst="rect">
            <a:avLst/>
          </a:prstGeom>
          <a:solidFill>
            <a:srgbClr val="F9F5F1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3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7895" t="15221" r="23643" b="9542"/>
          <a:stretch>
            <a:fillRect/>
          </a:stretch>
        </p:blipFill>
        <p:spPr>
          <a:xfrm>
            <a:off x="13250853" y="4206775"/>
            <a:ext cx="10454836" cy="929077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94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rcRect l="9667" t="30778" r="9667" b="20110"/>
          <a:stretch>
            <a:fillRect/>
          </a:stretch>
        </p:blipFill>
        <p:spPr>
          <a:xfrm>
            <a:off x="13247678" y="370913"/>
            <a:ext cx="10461053" cy="3403465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95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rcRect l="9694" t="21071" r="8014" b="18997"/>
          <a:stretch>
            <a:fillRect/>
          </a:stretch>
        </p:blipFill>
        <p:spPr>
          <a:xfrm>
            <a:off x="662888" y="383045"/>
            <a:ext cx="12171232" cy="7214534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96" name="超轻量级的多用途语言，支持定制 DSL…"/>
          <p:cNvSpPr txBox="1"/>
          <p:nvPr/>
        </p:nvSpPr>
        <p:spPr>
          <a:xfrm>
            <a:off x="690930" y="8190742"/>
            <a:ext cx="12115279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超轻量级的多用途语言，支持定制 DSL </a:t>
            </a:r>
          </a:p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类 </a:t>
            </a:r>
            <a:r>
              <a:rPr>
                <a:solidFill>
                  <a:srgbClr val="FF0009"/>
                </a:solidFill>
              </a:rPr>
              <a:t>Python</a:t>
            </a:r>
            <a:r>
              <a:t> 风格代码、</a:t>
            </a:r>
            <a:r>
              <a:t>强调代码可读性与实用性</a:t>
            </a:r>
          </a:p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多范式编程支持：OOP、FP、元编程</a:t>
            </a:r>
          </a:p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并发支持：原生协程（裸机可用）</a:t>
            </a:r>
          </a:p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性能良好，资源占用低，可移植性高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7354" t="6504" r="7354" b="12598"/>
          <a:stretch>
            <a:fillRect/>
          </a:stretch>
        </p:blipFill>
        <p:spPr>
          <a:xfrm>
            <a:off x="1112261" y="524658"/>
            <a:ext cx="8493446" cy="6133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rcRect l="8848" t="26290" r="8848" b="12765"/>
          <a:stretch>
            <a:fillRect/>
          </a:stretch>
        </p:blipFill>
        <p:spPr>
          <a:xfrm>
            <a:off x="1066980" y="7278384"/>
            <a:ext cx="9045393" cy="444480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移植(any os, any where)：…"/>
          <p:cNvSpPr txBox="1"/>
          <p:nvPr/>
        </p:nvSpPr>
        <p:spPr>
          <a:xfrm>
            <a:off x="10767405" y="7278384"/>
            <a:ext cx="11396159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移植(any os, any where)：</a:t>
            </a:r>
          </a:p>
          <a:p>
            <a:pPr lvl="2" marL="988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C Compiler, std &gt;= c99</a:t>
            </a:r>
          </a:p>
          <a:p>
            <a:pPr lvl="2" marL="988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libc: glibc, musl, newlib, MicroLIB</a:t>
            </a:r>
          </a:p>
          <a:p>
            <a:pPr lvl="2" marL="988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RAM &gt;= 4/8 KB, Codespace &gt;= 32/64 KB</a:t>
            </a:r>
          </a:p>
          <a:p>
            <a:pPr marL="226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测试：</a:t>
            </a:r>
          </a:p>
          <a:p>
            <a:pPr lvl="2" marL="988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UOS Desktop 20，3A6000(loongarch64)</a:t>
            </a:r>
          </a:p>
          <a:p>
            <a:pPr lvl="2" marL="988476" indent="-226476" defTabSz="914400">
              <a:buSzPct val="100000"/>
              <a:buChar char="•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 Naive Fibonacci 40 (benjdd.com) </a:t>
            </a:r>
          </a:p>
        </p:txBody>
      </p:sp>
      <p:pic>
        <p:nvPicPr>
          <p:cNvPr id="101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rcRect l="0" t="70083" r="59678" b="208"/>
          <a:stretch>
            <a:fillRect/>
          </a:stretch>
        </p:blipFill>
        <p:spPr>
          <a:xfrm>
            <a:off x="10748158" y="537359"/>
            <a:ext cx="8409317" cy="6108159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4279" y="5545067"/>
            <a:ext cx="2625866" cy="2625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799" y="1101589"/>
            <a:ext cx="16988006" cy="1042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451" y="2469888"/>
            <a:ext cx="16987823" cy="10423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成组"/>
          <p:cNvGrpSpPr/>
          <p:nvPr/>
        </p:nvGrpSpPr>
        <p:grpSpPr>
          <a:xfrm>
            <a:off x="2376535" y="2064899"/>
            <a:ext cx="19630930" cy="9586202"/>
            <a:chOff x="0" y="0"/>
            <a:chExt cx="19630929" cy="9586199"/>
          </a:xfrm>
        </p:grpSpPr>
        <p:pic>
          <p:nvPicPr>
            <p:cNvPr id="107" name="已粘贴的影片.png" descr="已粘贴的影片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8874783" y="388852"/>
              <a:ext cx="10756147" cy="6600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脚本开发，可以用于各类IoT场景…"/>
            <p:cNvSpPr txBox="1"/>
            <p:nvPr/>
          </p:nvSpPr>
          <p:spPr>
            <a:xfrm>
              <a:off x="5203664" y="8214600"/>
              <a:ext cx="9607233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914400">
                <a:defRPr sz="3900">
                  <a:latin typeface="+mj-lt"/>
                  <a:ea typeface="+mj-ea"/>
                  <a:cs typeface="+mj-cs"/>
                  <a:sym typeface="Helvetica"/>
                </a:defRPr>
              </a:pPr>
              <a:r>
                <a:t>脚本开发，可以用于各类IoT场景</a:t>
              </a:r>
            </a:p>
            <a:p>
              <a:pPr algn="ctr" defTabSz="914400">
                <a:defRPr sz="3900">
                  <a:latin typeface="+mj-lt"/>
                  <a:ea typeface="+mj-ea"/>
                  <a:cs typeface="+mj-cs"/>
                  <a:sym typeface="Helvetica"/>
                </a:defRPr>
              </a:pPr>
              <a:r>
                <a:t>定制化 DSL，适用于专用领域</a:t>
              </a:r>
            </a:p>
          </p:txBody>
        </p:sp>
        <p:grpSp>
          <p:nvGrpSpPr>
            <p:cNvPr id="112" name="成组"/>
            <p:cNvGrpSpPr/>
            <p:nvPr/>
          </p:nvGrpSpPr>
          <p:grpSpPr>
            <a:xfrm>
              <a:off x="0" y="0"/>
              <a:ext cx="8612554" cy="7377737"/>
              <a:chOff x="0" y="0"/>
              <a:chExt cx="8612552" cy="7377736"/>
            </a:xfrm>
          </p:grpSpPr>
          <p:pic>
            <p:nvPicPr>
              <p:cNvPr id="109" name="IMG_20230923_021642.jpg" descr="IMG_20230923_021642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876" t="12105" r="14402" b="32708"/>
              <a:stretch>
                <a:fillRect/>
              </a:stretch>
            </p:blipFill>
            <p:spPr>
              <a:xfrm rot="16201910">
                <a:off x="1180157" y="-1177150"/>
                <a:ext cx="4235887" cy="65938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" name="ec25c13b79bfbd0bdb7cdfc22b6197d8.jpg" descr="ec25c13b79bfbd0bdb7cdfc22b6197d8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189" t="5334" r="3156" b="2532"/>
              <a:stretch>
                <a:fillRect/>
              </a:stretch>
            </p:blipFill>
            <p:spPr>
              <a:xfrm>
                <a:off x="717940" y="1330792"/>
                <a:ext cx="6687394" cy="44352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" name="300bd2b4cf10ff05fba713ae5c2a6d38.jpg" descr="300bd2b4cf10ff05fba713ae5c2a6d38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783" t="23143" r="15943" b="24353"/>
              <a:stretch>
                <a:fillRect/>
              </a:stretch>
            </p:blipFill>
            <p:spPr>
              <a:xfrm rot="16200000">
                <a:off x="3135039" y="1900223"/>
                <a:ext cx="4358988" cy="65960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33526" t="0" r="0" b="0"/>
          <a:stretch>
            <a:fillRect/>
          </a:stretch>
        </p:blipFill>
        <p:spPr>
          <a:xfrm>
            <a:off x="1244003" y="1683543"/>
            <a:ext cx="13911677" cy="10348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losu-logo.svg" descr="losu-logo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31961" y="5647332"/>
            <a:ext cx="2421283" cy="242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d2470f29a13b7badc5250ff3eb5ce436_720.jpg" descr="d2470f29a13b7badc5250ff3eb5ce436_720.jpg"/>
          <p:cNvPicPr>
            <a:picLocks noChangeAspect="1"/>
          </p:cNvPicPr>
          <p:nvPr/>
        </p:nvPicPr>
        <p:blipFill>
          <a:blip r:embed="rId4">
            <a:extLst/>
          </a:blip>
          <a:srcRect l="13447" t="25855" r="13447" b="20116"/>
          <a:stretch>
            <a:fillRect/>
          </a:stretch>
        </p:blipFill>
        <p:spPr>
          <a:xfrm>
            <a:off x="16009365" y="5273675"/>
            <a:ext cx="3142109" cy="3168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龙架构双周会">
  <a:themeElements>
    <a:clrScheme name="龙架构双周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龙架构双周会">
      <a:majorFont>
        <a:latin typeface="Helvetica"/>
        <a:ea typeface="Helvetica"/>
        <a:cs typeface="Helvetica"/>
      </a:majorFont>
      <a:minorFont>
        <a:latin typeface="华文细黑"/>
        <a:ea typeface="华文细黑"/>
        <a:cs typeface="华文细黑"/>
      </a:minorFont>
    </a:fontScheme>
    <a:fmtScheme name="龙架构双周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华文细黑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华文细黑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龙架构双周会">
  <a:themeElements>
    <a:clrScheme name="龙架构双周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龙架构双周会">
      <a:majorFont>
        <a:latin typeface="Helvetica"/>
        <a:ea typeface="Helvetica"/>
        <a:cs typeface="Helvetica"/>
      </a:majorFont>
      <a:minorFont>
        <a:latin typeface="华文细黑"/>
        <a:ea typeface="华文细黑"/>
        <a:cs typeface="华文细黑"/>
      </a:minorFont>
    </a:fontScheme>
    <a:fmtScheme name="龙架构双周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华文细黑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华文细黑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