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32"/>
  </p:handoutMasterIdLst>
  <p:sldIdLst>
    <p:sldId id="257" r:id="rId3"/>
    <p:sldId id="258" r:id="rId4"/>
    <p:sldId id="259" r:id="rId5"/>
    <p:sldId id="316" r:id="rId6"/>
    <p:sldId id="299" r:id="rId7"/>
    <p:sldId id="311" r:id="rId8"/>
    <p:sldId id="308" r:id="rId9"/>
    <p:sldId id="261" r:id="rId10"/>
    <p:sldId id="305" r:id="rId11"/>
    <p:sldId id="315" r:id="rId12"/>
    <p:sldId id="300" r:id="rId13"/>
    <p:sldId id="313" r:id="rId14"/>
    <p:sldId id="318" r:id="rId15"/>
    <p:sldId id="319" r:id="rId16"/>
    <p:sldId id="265" r:id="rId17"/>
    <p:sldId id="301" r:id="rId18"/>
    <p:sldId id="306" r:id="rId19"/>
    <p:sldId id="307" r:id="rId20"/>
    <p:sldId id="309" r:id="rId21"/>
    <p:sldId id="310" r:id="rId22"/>
    <p:sldId id="314" r:id="rId23"/>
    <p:sldId id="320" r:id="rId24"/>
    <p:sldId id="269" r:id="rId26"/>
    <p:sldId id="317" r:id="rId27"/>
    <p:sldId id="302" r:id="rId28"/>
    <p:sldId id="321" r:id="rId29"/>
    <p:sldId id="303" r:id="rId30"/>
    <p:sldId id="275" r:id="rId31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1. </a:t>
            </a:r>
            <a:r>
              <a:rPr lang="zh-CN" altLang="en-US"/>
              <a:t>过去两周的工作主要围绕各种常规组件维护，因此龙架构专属的修复不多
</a:t>
            </a:r>
            <a:r>
              <a:rPr lang="en-US" altLang="zh-CN"/>
              <a:t>2. </a:t>
            </a:r>
            <a:r>
              <a:rPr lang="zh-CN" altLang="en-US"/>
              <a:t>内核方面，测试了 </a:t>
            </a:r>
            <a:r>
              <a:rPr lang="en-US" altLang="zh-CN"/>
              <a:t>RDNA4</a:t>
            </a:r>
            <a:r>
              <a:rPr lang="zh-CN" altLang="en-US"/>
              <a:t>（最近发布的 </a:t>
            </a:r>
            <a:r>
              <a:rPr lang="en-US" altLang="zh-CN"/>
              <a:t>AMD Radeon RX 9070 </a:t>
            </a:r>
            <a:r>
              <a:rPr lang="zh-CN" altLang="en-US"/>
              <a:t>及 </a:t>
            </a:r>
            <a:r>
              <a:rPr lang="en-US" altLang="zh-CN"/>
              <a:t>9070 XT</a:t>
            </a:r>
            <a:r>
              <a:rPr lang="zh-CN" altLang="en-US"/>
              <a:t>）的补丁，确认可用，后续将随 </a:t>
            </a:r>
            <a:r>
              <a:rPr lang="en-US" altLang="zh-CN"/>
              <a:t>6.14 </a:t>
            </a:r>
            <a:r>
              <a:rPr lang="zh-CN" altLang="en-US"/>
              <a:t>推送</a:t>
            </a:r>
            <a:r>
              <a:rPr lang="zh-CN" altLang="en-US" sz="1800">
                <a:solidFill>
                  <a:schemeClr val="tx1"/>
                </a:solidFill>
              </a:rPr>
              <a:t>
</a:t>
            </a:r>
            <a:r>
              <a:rPr lang="en-US" altLang="zh-CN" sz="1800">
                <a:solidFill>
                  <a:schemeClr val="tx1"/>
                </a:solidFill>
              </a:rPr>
              <a:t>2a. </a:t>
            </a:r>
            <a:r>
              <a:rPr lang="zh-CN" altLang="en-US" sz="1800">
                <a:solidFill>
                  <a:schemeClr val="tx1"/>
                </a:solidFill>
              </a:rPr>
              <a:t>内核部分的支持补丁已提交邮件列表，前面内核动向部分已提到
</a:t>
            </a:r>
            <a:r>
              <a:rPr lang="en-US" altLang="zh-CN" sz="1800">
                <a:solidFill>
                  <a:schemeClr val="tx1"/>
                </a:solidFill>
              </a:rPr>
              <a:t>3. </a:t>
            </a:r>
            <a:r>
              <a:rPr lang="zh-CN" altLang="en-US" sz="1800">
                <a:solidFill>
                  <a:schemeClr val="tx1"/>
                </a:solidFill>
              </a:rPr>
              <a:t>未来两周要点：刚刚开源的 </a:t>
            </a:r>
            <a:r>
              <a:rPr lang="en-US" altLang="zh-CN" sz="1800">
                <a:solidFill>
                  <a:schemeClr val="tx1"/>
                </a:solidFill>
              </a:rPr>
              <a:t>LATX 1.6</a:t>
            </a:r>
            <a:r>
              <a:rPr lang="zh-CN" altLang="en-US" sz="1800">
                <a:solidFill>
                  <a:schemeClr val="tx1"/>
                </a:solidFill>
              </a:rPr>
              <a:t>、</a:t>
            </a:r>
            <a:r>
              <a:rPr lang="en-US" altLang="zh-CN" sz="1800">
                <a:solidFill>
                  <a:schemeClr val="tx1"/>
                </a:solidFill>
              </a:rPr>
              <a:t>ollama </a:t>
            </a:r>
            <a:r>
              <a:rPr lang="zh-CN" altLang="en-US" sz="1800">
                <a:solidFill>
                  <a:schemeClr val="tx1"/>
                </a:solidFill>
              </a:rPr>
              <a:t>支持和 </a:t>
            </a:r>
            <a:r>
              <a:rPr lang="en-US" altLang="zh-CN" sz="1800">
                <a:solidFill>
                  <a:schemeClr val="tx1"/>
                </a:solidFill>
              </a:rPr>
              <a:t>ROCm </a:t>
            </a:r>
            <a:r>
              <a:rPr lang="zh-CN" altLang="en-US" sz="1800">
                <a:solidFill>
                  <a:schemeClr val="tx1"/>
                </a:solidFill>
              </a:rPr>
              <a:t>支持修缮，如有时间会推送 </a:t>
            </a:r>
            <a:r>
              <a:rPr lang="en-US" altLang="zh-CN" sz="1800">
                <a:solidFill>
                  <a:schemeClr val="tx1"/>
                </a:solidFill>
              </a:rPr>
              <a:t>Box64 </a:t>
            </a:r>
            <a:r>
              <a:rPr lang="zh-CN" altLang="en-US" sz="1800">
                <a:solidFill>
                  <a:schemeClr val="tx1"/>
                </a:solidFill>
              </a:rPr>
              <a:t>的第一版测试；</a:t>
            </a:r>
            <a:r>
              <a:rPr lang="en-US" altLang="zh-CN" sz="1800">
                <a:solidFill>
                  <a:schemeClr val="tx1"/>
                </a:solidFill>
              </a:rPr>
              <a:t>libLoL </a:t>
            </a:r>
            <a:r>
              <a:rPr lang="zh-CN" altLang="en-US" sz="1800">
                <a:solidFill>
                  <a:schemeClr val="tx1"/>
                </a:solidFill>
              </a:rPr>
              <a:t>软件支持排查；推送 </a:t>
            </a:r>
            <a:r>
              <a:rPr lang="en-US" altLang="zh-CN" sz="1800">
                <a:solidFill>
                  <a:schemeClr val="tx1"/>
                </a:solidFill>
              </a:rPr>
              <a:t>Chromium 134</a:t>
            </a:r>
            <a:r>
              <a:rPr lang="zh-CN" altLang="en-US" sz="1800">
                <a:solidFill>
                  <a:schemeClr val="tx1"/>
                </a:solidFill>
              </a:rPr>
              <a:t>，带有完整硬解支持
</a:t>
            </a:r>
            <a:r>
              <a:rPr lang="en-US" altLang="zh-CN" sz="1800">
                <a:solidFill>
                  <a:schemeClr val="tx1"/>
                </a:solidFill>
              </a:rPr>
              <a:t>4. </a:t>
            </a:r>
            <a:r>
              <a:rPr lang="zh-CN" altLang="en-US" sz="1800">
                <a:solidFill>
                  <a:schemeClr val="tx1"/>
                </a:solidFill>
              </a:rPr>
              <a:t>用户公告：请在 </a:t>
            </a:r>
            <a:r>
              <a:rPr lang="en-US" altLang="zh-CN" sz="1800">
                <a:solidFill>
                  <a:schemeClr val="tx1"/>
                </a:solidFill>
              </a:rPr>
              <a:t>4/10 </a:t>
            </a:r>
            <a:r>
              <a:rPr lang="zh-CN" altLang="en-US" sz="1800">
                <a:solidFill>
                  <a:schemeClr val="tx1"/>
                </a:solidFill>
              </a:rPr>
              <a:t>前更新系统，以便切换到新签名上；预计 </a:t>
            </a:r>
            <a:r>
              <a:rPr lang="en-US" altLang="zh-CN" sz="1800">
                <a:solidFill>
                  <a:schemeClr val="tx1"/>
                </a:solidFill>
              </a:rPr>
              <a:t>4/5 </a:t>
            </a:r>
            <a:r>
              <a:rPr lang="zh-CN" altLang="en-US" sz="1800">
                <a:solidFill>
                  <a:schemeClr val="tx1"/>
                </a:solidFill>
              </a:rPr>
              <a:t>日切换到自动跳转镜像，可优化绝大多数情况下的软件包安装和更新体验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loongarch@whlug.cn" TargetMode="Externa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gcc.gnu.org/r15-9022" TargetMode="External"/><Relationship Id="rId4" Type="http://schemas.openxmlformats.org/officeDocument/2006/relationships/hyperlink" Target="https://gcc.gnu.org/r14-11456" TargetMode="External"/><Relationship Id="rId3" Type="http://schemas.openxmlformats.org/officeDocument/2006/relationships/hyperlink" Target="https://gcc.gnu.org/r15-8962" TargetMode="External"/><Relationship Id="rId2" Type="http://schemas.openxmlformats.org/officeDocument/2006/relationships/hyperlink" Target="https://gcc.gnu.org/PR119408" TargetMode="External"/><Relationship Id="rId1" Type="http://schemas.openxmlformats.org/officeDocument/2006/relationships/hyperlink" Target="https://gcc.gnu.org/r15-8284" TargetMode="Externa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github.com/llvm/llvm-project/pull/129485" TargetMode="External"/><Relationship Id="rId5" Type="http://schemas.openxmlformats.org/officeDocument/2006/relationships/hyperlink" Target="https://github.com/llvm/llvm-project/pull/130938" TargetMode="External"/><Relationship Id="rId4" Type="http://schemas.openxmlformats.org/officeDocument/2006/relationships/hyperlink" Target="https://github.com/llvm/llvm-project/pull/132173" TargetMode="External"/><Relationship Id="rId3" Type="http://schemas.openxmlformats.org/officeDocument/2006/relationships/hyperlink" Target="https://github.com/llvm/llvm-project/pull/133225" TargetMode="External"/><Relationship Id="rId2" Type="http://schemas.openxmlformats.org/officeDocument/2006/relationships/hyperlink" Target="https://github.com/llvm/llvm-project/pull/132900" TargetMode="External"/><Relationship Id="rId1" Type="http://schemas.openxmlformats.org/officeDocument/2006/relationships/hyperlink" Target="https://github.com/llvm/llvm-project/pull/13262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patchew.org/QEMU/20241010063536.2276871-1-gaosong@loongson.cn/" TargetMode="External"/><Relationship Id="rId6" Type="http://schemas.openxmlformats.org/officeDocument/2006/relationships/hyperlink" Target="https://patchew.org/QEMU/20231023153029.269211-2-c@jia.je/" TargetMode="External"/><Relationship Id="rId5" Type="http://schemas.openxmlformats.org/officeDocument/2006/relationships/hyperlink" Target="https://github.com/loongson/LoongArch-Documentation/releases/download/2023.04.20/LoongArch-Vol1-v1.10-CN.pdf" TargetMode="External"/><Relationship Id="rId4" Type="http://schemas.openxmlformats.org/officeDocument/2006/relationships/hyperlink" Target="https://patchew.org/QEMU/20250225120041.1652869-1-maobibo@loongson.cn/20250225120041.1652869-12-maobibo@loongson.cn/" TargetMode="External"/><Relationship Id="rId3" Type="http://schemas.openxmlformats.org/officeDocument/2006/relationships/hyperlink" Target="https://patchew.org/QEMU/20250225120041.1652869-1-maobibo@loongson.cn/20250225120041.1652869-11-maobibo@loongson.cn/" TargetMode="External"/><Relationship Id="rId2" Type="http://schemas.openxmlformats.org/officeDocument/2006/relationships/hyperlink" Target="https://patchew.org/QEMU/20250225120041.1652869-1-maobibo@loongson.cn/20250225120041.1652869-8-maobibo@loongson.cn/" TargetMode="External"/><Relationship Id="rId1" Type="http://schemas.openxmlformats.org/officeDocument/2006/relationships/hyperlink" Target="https://patchew.org/QEMU/20250305061250.1908444-1-maobibo@loongson.cn/" TargetMode="Externa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hyperlink" Target="https://lore.kernel.org/loongarch/20250319025413.67014-1-linmq006@gmail.com/" TargetMode="External"/><Relationship Id="rId8" Type="http://schemas.openxmlformats.org/officeDocument/2006/relationships/hyperlink" Target="https://lore.kernel.org/all/20250328040059.3672979-1-chenhuacai@loongson.cn/" TargetMode="External"/><Relationship Id="rId7" Type="http://schemas.openxmlformats.org/officeDocument/2006/relationships/hyperlink" Target="https://lore.kernel.org/all/20250327095334.3327111-1-chenhuacai@loongson.cn/" TargetMode="External"/><Relationship Id="rId6" Type="http://schemas.openxmlformats.org/officeDocument/2006/relationships/hyperlink" Target="https://lore.kernel.org/loongarch/20250327101520.3328657-1-chenhuacai@loongson.cn/" TargetMode="External"/><Relationship Id="rId5" Type="http://schemas.openxmlformats.org/officeDocument/2006/relationships/hyperlink" Target="https://lore.kernel.org/loongarch/20250326102051.2313133-1-chenhuacai@loongson.cn/" TargetMode="External"/><Relationship Id="rId4" Type="http://schemas.openxmlformats.org/officeDocument/2006/relationships/hyperlink" Target="https://lore.kernel.org/loongarch/CAEyhmHTA55=r2VzsTvRMeoqJnX+7_S7NQW4kT1TG-JD6FyUzWA@mail.gmail.com/" TargetMode="External"/><Relationship Id="rId3" Type="http://schemas.openxmlformats.org/officeDocument/2006/relationships/hyperlink" Target="https://lore.kernel.org/loongarch/CAK3+h2zts0v7dGjL6P0Pr05bfLDyhn+kQEYVCMr0ShzxymFW5Q@mail.gmail.com/" TargetMode="External"/><Relationship Id="rId2" Type="http://schemas.openxmlformats.org/officeDocument/2006/relationships/hyperlink" Target="https://lore.kernel.org/loongarch/CAK3+h2xxwarw1uBo0R9r=4zVA6rEwDDz=de-cr4RqSBPSLvF=Q@mail.gmail.com/https://lore.kernel.org/loongarch/CAK3+h2xxwarw1uBo0R9r=4zVA6rEwDDz=de-cr4RqSBPSLvF=Q@mail.gmail.com/" TargetMode="External"/><Relationship Id="rId10" Type="http://schemas.openxmlformats.org/officeDocument/2006/relationships/slideLayout" Target="../slideLayouts/slideLayout2.xml"/><Relationship Id="rId1" Type="http://schemas.openxmlformats.org/officeDocument/2006/relationships/hyperlink" Target="https://lore.kernel.org/loongarch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lore.kernel.org/loongarch/20250327021809.29954-1-zhaoqunqin@loongson.cn/" TargetMode="External"/><Relationship Id="rId6" Type="http://schemas.openxmlformats.org/officeDocument/2006/relationships/hyperlink" Target="https://lore.kernel.org/loongarch/20250317082253.20520-1-zhangtianyang@loongson.cn/" TargetMode="External"/><Relationship Id="rId5" Type="http://schemas.openxmlformats.org/officeDocument/2006/relationships/hyperlink" Target="https://lore.kernel.org/loongarch/CAAhV-H5T3DLFfzPg4Zgzn7JbzqoNZdYn5_F06QNHS230xq-1MA@mail.gmail.com/" TargetMode="External"/><Relationship Id="rId4" Type="http://schemas.openxmlformats.org/officeDocument/2006/relationships/hyperlink" Target="https://lore.kernel.org/loongarch/CAAhV-H7vg=Vh40phqu4btsZU39o+Rfo0mAsrKF9P0nX=UvaO_g@mail.gmail.com/" TargetMode="External"/><Relationship Id="rId3" Type="http://schemas.openxmlformats.org/officeDocument/2006/relationships/hyperlink" Target="https://lore.kernel.org/loongarch/CAAhV-H5Yc8d4qSN0Fwe=wShXHzJrdJ0KX87kV0_0ToQiHBEECQ@mail.gmail.com/" TargetMode="External"/><Relationship Id="rId2" Type="http://schemas.openxmlformats.org/officeDocument/2006/relationships/hyperlink" Target="https://lore.kernel.org/loongarch/310c31c9-226a-3417-2a76-e7cbc97f169f@loongson.cn/" TargetMode="External"/><Relationship Id="rId1" Type="http://schemas.openxmlformats.org/officeDocument/2006/relationships/hyperlink" Target="https://lore.kernel.org/loongarch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dc-developers/ldc/pull/4864/file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loongbbs.cn/d/222-arch-linux-for-loong64-%E9%A1%B9%E7%9B%AE-debuginfod-%E8%B0%83%E8%AF%95%E7%AC%A6%E5%8F%B7%E6%9C%8D%E5%8A%A1%E6%AD%A3%E5%BC%8F%E4%B8%8A%E7%BA%B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cpu-club/loongarch-packages/pull/53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shibatch/sleef/pull/672" TargetMode="External"/><Relationship Id="rId1" Type="http://schemas.openxmlformats.org/officeDocument/2006/relationships/hyperlink" Target="https://github.com/shibatch/sleef/issues/67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at-opensource/la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mono/SkiaSharp/pull/3198" TargetMode="External"/><Relationship Id="rId2" Type="http://schemas.openxmlformats.org/officeDocument/2006/relationships/hyperlink" Target="https://dev.azure.com/xamarin/public/_build/results?buildId=138744&amp;view=results" TargetMode="External"/><Relationship Id="rId1" Type="http://schemas.openxmlformats.org/officeDocument/2006/relationships/hyperlink" Target="https://pkgs.dev.azure.com/xamarin/public/_packaging/SkiaSharp/nuget/v3/index.jso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sourceware.org/pipermail/binutils/2025-March/140136.html" TargetMode="External"/><Relationship Id="rId1" Type="http://schemas.openxmlformats.org/officeDocument/2006/relationships/hyperlink" Target="https://sourceware.org/pipermail/binutils/2025-March/14013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1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根据</a:t>
            </a:r>
            <a:r>
              <a:rPr lang="zh-CN" altLang="en-US">
                <a:cs typeface="Arial" panose="020B0604020202020204" pitchFamily="34" charset="0"/>
              </a:rPr>
              <a:t>上次双周会提出的意见，增加了对浮点寄存器 </a:t>
            </a:r>
            <a:r>
              <a:rPr lang="en-US" altLang="zh-CN">
                <a:cs typeface="Arial" panose="020B0604020202020204" pitchFamily="34" charset="0"/>
              </a:rPr>
              <a:t>ABI </a:t>
            </a:r>
            <a:r>
              <a:rPr lang="zh-CN" altLang="en-US">
                <a:cs typeface="Arial" panose="020B0604020202020204" pitchFamily="34" charset="0"/>
              </a:rPr>
              <a:t>别名（</a:t>
            </a:r>
            <a:r>
              <a:rPr lang="en-US" altLang="zh-CN">
                <a:cs typeface="Arial" panose="020B0604020202020204" pitchFamily="34" charset="0"/>
              </a:rPr>
              <a:t>fa0</a:t>
            </a:r>
            <a:r>
              <a:rPr lang="zh-CN" altLang="en-US">
                <a:cs typeface="Arial" panose="020B0604020202020204" pitchFamily="34" charset="0"/>
              </a:rPr>
              <a:t>-</a:t>
            </a:r>
            <a:r>
              <a:rPr lang="en-US" altLang="zh-CN">
                <a:cs typeface="Arial" panose="020B0604020202020204" pitchFamily="34" charset="0"/>
              </a:rPr>
              <a:t>fa7</a:t>
            </a:r>
            <a:r>
              <a:rPr lang="zh-CN" altLang="en-US">
                <a:cs typeface="Arial" panose="020B0604020202020204" pitchFamily="34" charset="0"/>
              </a:rPr>
              <a:t>，</a:t>
            </a:r>
            <a:r>
              <a:rPr lang="en-US" altLang="zh-CN">
                <a:cs typeface="Arial" panose="020B0604020202020204" pitchFamily="34" charset="0"/>
              </a:rPr>
              <a:t>ft0</a:t>
            </a:r>
            <a:r>
              <a:rPr lang="zh-CN" altLang="en-US">
                <a:cs typeface="Arial" panose="020B0604020202020204" pitchFamily="34" charset="0"/>
              </a:rPr>
              <a:t>-</a:t>
            </a:r>
            <a:r>
              <a:rPr lang="en-US" altLang="zh-CN">
                <a:cs typeface="Arial" panose="020B0604020202020204" pitchFamily="34" charset="0"/>
              </a:rPr>
              <a:t>ft15</a:t>
            </a:r>
            <a:r>
              <a:rPr lang="zh-CN" altLang="en-US">
                <a:cs typeface="Arial" panose="020B0604020202020204" pitchFamily="34" charset="0"/>
              </a:rPr>
              <a:t>，</a:t>
            </a:r>
            <a:r>
              <a:rPr lang="en-US" altLang="zh-CN">
                <a:cs typeface="Arial" panose="020B0604020202020204" pitchFamily="34" charset="0"/>
              </a:rPr>
              <a:t>fs0</a:t>
            </a:r>
            <a:r>
              <a:rPr lang="zh-CN" altLang="en-US">
                <a:cs typeface="Arial" panose="020B0604020202020204" pitchFamily="34" charset="0"/>
              </a:rPr>
              <a:t>-</a:t>
            </a:r>
            <a:r>
              <a:rPr lang="en-US" altLang="zh-CN">
                <a:cs typeface="Arial" panose="020B0604020202020204" pitchFamily="34" charset="0"/>
              </a:rPr>
              <a:t>fs7</a:t>
            </a:r>
            <a:r>
              <a:rPr lang="zh-CN" altLang="en-US">
                <a:cs typeface="Arial" panose="020B0604020202020204" pitchFamily="34" charset="0"/>
              </a:rPr>
              <a:t>）的支持（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r15</a:t>
            </a:r>
            <a:r>
              <a:rPr lang="zh-CN" altLang="en-US"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8284</a:t>
            </a:r>
            <a:r>
              <a:rPr lang="zh-CN" altLang="en-US">
                <a:cs typeface="Arial" panose="020B0604020202020204" pitchFamily="34" charset="0"/>
              </a:rPr>
              <a:t>）</a:t>
            </a:r>
            <a:endParaRPr lang="zh-CN" altLang="en-US">
              <a:cs typeface="Arial" panose="020B0604020202020204" pitchFamily="34" charset="0"/>
            </a:endParaRPr>
          </a:p>
          <a:p>
            <a:r>
              <a:rPr lang="zh-CN" altLang="en-US"/>
              <a:t>为了兼容存量代码并与 </a:t>
            </a:r>
            <a:r>
              <a:rPr lang="en-US" altLang="zh-CN"/>
              <a:t>GCC </a:t>
            </a:r>
            <a:r>
              <a:rPr lang="zh-CN" altLang="en-US"/>
              <a:t>文档相一致，增加了浮点常量值非标准后缀 </a:t>
            </a:r>
            <a:r>
              <a:rPr lang="en-US" altLang="zh-CN"/>
              <a:t>q</a:t>
            </a:r>
            <a:r>
              <a:rPr lang="zh-CN" altLang="en-US"/>
              <a:t>、</a:t>
            </a:r>
            <a:r>
              <a:rPr lang="en-US" altLang="zh-CN"/>
              <a:t>Q </a:t>
            </a:r>
            <a:r>
              <a:rPr lang="zh-CN" altLang="en-US"/>
              <a:t>的支持（</a:t>
            </a:r>
            <a:r>
              <a:rPr lang="en-US" altLang="zh-CN">
                <a:hlinkClick r:id="rId2"/>
              </a:rPr>
              <a:t>PR119408</a:t>
            </a:r>
            <a:r>
              <a:rPr lang="zh-CN" altLang="en-US"/>
              <a:t>，</a:t>
            </a:r>
            <a:r>
              <a:rPr lang="en-US" altLang="zh-CN">
                <a:hlinkClick r:id="rId3"/>
              </a:rPr>
              <a:t>r15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8962</a:t>
            </a:r>
            <a:r>
              <a:rPr lang="zh-CN" altLang="en-US"/>
              <a:t>，</a:t>
            </a:r>
            <a:r>
              <a:rPr lang="en-US" altLang="zh-CN">
                <a:hlinkClick r:id="rId4"/>
              </a:rPr>
              <a:t>r14</a:t>
            </a:r>
            <a:r>
              <a:rPr lang="zh-CN" altLang="en-US">
                <a:hlinkClick r:id="rId4"/>
              </a:rPr>
              <a:t>-</a:t>
            </a:r>
            <a:r>
              <a:rPr lang="en-US" altLang="zh-CN">
                <a:hlinkClick r:id="rId4"/>
              </a:rPr>
              <a:t>11456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建议新代码使用 </a:t>
            </a:r>
            <a:r>
              <a:rPr lang="en-US" altLang="zh-CN"/>
              <a:t>C23 </a:t>
            </a:r>
            <a:r>
              <a:rPr lang="zh-CN" altLang="en-US"/>
              <a:t>风格的 </a:t>
            </a:r>
            <a:r>
              <a:rPr lang="en-US" altLang="zh-CN"/>
              <a:t>_Float128 </a:t>
            </a:r>
            <a:r>
              <a:rPr lang="zh-CN" altLang="en-US"/>
              <a:t>类型和对应的 </a:t>
            </a:r>
            <a:r>
              <a:rPr lang="en-US" altLang="zh-CN"/>
              <a:t>f128 </a:t>
            </a:r>
            <a:r>
              <a:rPr lang="zh-CN" altLang="en-US"/>
              <a:t>后缀，而非标准化前 </a:t>
            </a:r>
            <a:r>
              <a:rPr lang="en-US" altLang="zh-CN"/>
              <a:t>GCC </a:t>
            </a:r>
            <a:r>
              <a:rPr lang="zh-CN" altLang="en-US"/>
              <a:t>为一些架构提供的 </a:t>
            </a:r>
            <a:r>
              <a:rPr lang="en-US" altLang="zh-CN"/>
              <a:t>__float128 </a:t>
            </a:r>
            <a:r>
              <a:rPr lang="zh-CN" altLang="en-US"/>
              <a:t>和 </a:t>
            </a:r>
            <a:r>
              <a:rPr lang="en-US" altLang="zh-CN"/>
              <a:t>q/Q </a:t>
            </a:r>
            <a:r>
              <a:rPr lang="zh-CN" altLang="en-US"/>
              <a:t>后缀</a:t>
            </a:r>
            <a:endParaRPr lang="en-US" altLang="zh-CN"/>
          </a:p>
          <a:p>
            <a:r>
              <a:rPr lang="zh-CN" altLang="en-US"/>
              <a:t>根据实测数据调整了默认的代码对齐（</a:t>
            </a:r>
            <a:r>
              <a:rPr lang="en-US" altLang="zh-CN">
                <a:hlinkClick r:id="rId5"/>
              </a:rPr>
              <a:t>r15</a:t>
            </a:r>
            <a:r>
              <a:rPr lang="zh-CN" altLang="en-US">
                <a:hlinkClick r:id="rId5"/>
              </a:rPr>
              <a:t>-</a:t>
            </a:r>
            <a:r>
              <a:rPr lang="en-US" altLang="zh-CN">
                <a:hlinkClick r:id="rId5"/>
              </a:rPr>
              <a:t>9022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LLVM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600">
                <a:hlinkClick r:id="rId1"/>
              </a:rPr>
              <a:t>支持</a:t>
            </a:r>
            <a:r>
              <a:rPr lang="zh-CN" altLang="en-US" sz="2600"/>
              <a:t>将 </a:t>
            </a:r>
            <a:r>
              <a:rPr lang="en-US" altLang="zh-CN" sz="2600">
                <a:latin typeface="Fira Code" charset="0"/>
                <a:ea typeface="Fira Code" charset="0"/>
                <a:cs typeface="Fira Code" charset="0"/>
              </a:rPr>
              <a:t>b{lt,gt,le,ge}z</a:t>
            </a:r>
            <a:r>
              <a:rPr lang="en-US" altLang="zh-CN" sz="2600"/>
              <a:t> </a:t>
            </a:r>
            <a:r>
              <a:rPr lang="zh-CN" altLang="en-US" sz="2600"/>
              <a:t>反汇编为相同形式，便于阅读</a:t>
            </a:r>
            <a:endParaRPr lang="zh-CN" altLang="en-US" sz="2600"/>
          </a:p>
          <a:p>
            <a:r>
              <a:rPr lang="zh-CN" altLang="en-US" sz="2600">
                <a:hlinkClick r:id="rId2" action="ppaction://hlinkfile"/>
              </a:rPr>
              <a:t>支持</a:t>
            </a:r>
            <a:r>
              <a:rPr lang="zh-CN" altLang="en-US" sz="2600"/>
              <a:t>反汇编选项</a:t>
            </a:r>
            <a:r>
              <a:rPr lang="en-US" altLang="zh-CN" sz="2600"/>
              <a:t> </a:t>
            </a:r>
            <a:r>
              <a:rPr lang="en-US" altLang="zh-CN" sz="2600">
                <a:latin typeface="Fira Code" charset="0"/>
                <a:cs typeface="Fira Code" charset="0"/>
              </a:rPr>
              <a:t>no-aliases</a:t>
            </a:r>
            <a:endParaRPr lang="en-US" altLang="zh-CN" sz="2600">
              <a:latin typeface="Fira Code" charset="0"/>
              <a:cs typeface="Fira Code" charset="0"/>
            </a:endParaRPr>
          </a:p>
          <a:p>
            <a:r>
              <a:rPr lang="zh-CN" altLang="en-US" sz="2600">
                <a:solidFill>
                  <a:schemeClr val="tx1"/>
                </a:solidFill>
                <a:ea typeface="Source Han Sans CN" charset="0"/>
                <a:hlinkClick r:id="rId3"/>
              </a:rPr>
              <a:t>支持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重定位浮点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</a:rPr>
              <a:t>/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向量访存指令 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</a:rPr>
              <a:t>{f,v,xv}{ld,st}</a:t>
            </a:r>
            <a:endParaRPr lang="en-US" altLang="zh-CN" sz="2600">
              <a:solidFill>
                <a:schemeClr val="tx1"/>
              </a:solidFill>
              <a:ea typeface="Source Han Sans CN" charset="0"/>
            </a:endParaRPr>
          </a:p>
          <a:p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将 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</a:rPr>
              <a:t>LA64 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平台默认的代码模型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  <a:hlinkClick r:id="rId4"/>
              </a:rPr>
              <a:t>扩大到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</a:rPr>
              <a:t>medium</a:t>
            </a:r>
            <a:endParaRPr lang="en-US" altLang="zh-CN" sz="2600">
              <a:solidFill>
                <a:schemeClr val="tx1"/>
              </a:solidFill>
              <a:ea typeface="Source Han Sans CN" charset="0"/>
            </a:endParaRPr>
          </a:p>
          <a:p>
            <a:r>
              <a:rPr lang="en-US" altLang="zh-CN">
                <a:ea typeface="Source Han Sans CN" charset="0"/>
              </a:rPr>
              <a:t>SIMD </a:t>
            </a:r>
            <a:r>
              <a:rPr lang="zh-CN" altLang="en-US">
                <a:ea typeface="Source Han Sans CN" charset="0"/>
              </a:rPr>
              <a:t>优化</a:t>
            </a:r>
            <a:endParaRPr lang="zh-CN" altLang="en-US">
              <a:ea typeface="Source Han Sans CN" charset="0"/>
            </a:endParaRPr>
          </a:p>
          <a:p>
            <a:pPr lvl="1"/>
            <a:r>
              <a:rPr lang="zh-CN" altLang="en-US">
                <a:ea typeface="Source Han Sans CN" charset="0"/>
                <a:hlinkClick r:id="rId5"/>
              </a:rPr>
              <a:t>向量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5"/>
              </a:rPr>
              <a:t>截断</a:t>
            </a:r>
            <a:endParaRPr lang="zh-CN" altLang="en-US">
              <a:solidFill>
                <a:schemeClr val="tx1"/>
              </a:solidFill>
              <a:ea typeface="Source Han Sans CN" charset="0"/>
              <a:hlinkClick r:id="rId5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6"/>
              </a:rPr>
              <a:t>向量符号扩展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6"/>
              </a:rPr>
              <a:t>/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6"/>
              </a:rPr>
              <a:t>零扩展</a:t>
            </a:r>
            <a:endParaRPr lang="zh-CN" altLang="en-US">
              <a:ea typeface="Source Han Sans C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QEMU	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5093443"/>
          </a:xfrm>
        </p:spPr>
        <p:txBody>
          <a:bodyPr/>
          <a:p>
            <a:r>
              <a:rPr lang="zh-CN" altLang="en-US"/>
              <a:t>新特性</a:t>
            </a:r>
            <a:endParaRPr lang="zh-CN" altLang="en-US"/>
          </a:p>
          <a:p>
            <a:pPr marL="971550" lvl="1" indent="-514350">
              <a:buAutoNum type="arabicPeriod"/>
            </a:pPr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1"/>
              </a:rPr>
              <a:t>cpu hotplug</a:t>
            </a:r>
            <a:endParaRPr lang="en-US" altLang="zh-CN">
              <a:solidFill>
                <a:schemeClr val="tx1"/>
              </a:solidFill>
              <a:ea typeface="Source Han Sans CN" charset="0"/>
            </a:endParaRPr>
          </a:p>
          <a:p>
            <a:pPr marL="971550" lvl="1" indent="-514350">
              <a:buAutoNum type="arabicPeriod"/>
            </a:pPr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2"/>
              </a:rPr>
              <a:t>paravirt ipi</a:t>
            </a:r>
            <a:endParaRPr lang="en-US" altLang="zh-CN">
              <a:solidFill>
                <a:schemeClr val="tx1"/>
              </a:solidFill>
              <a:ea typeface="Source Han Sans CN" charset="0"/>
            </a:endParaRPr>
          </a:p>
          <a:p>
            <a:pPr marL="971550" lvl="1" indent="-514350">
              <a:buAutoNum type="arabicPeriod"/>
            </a:pPr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3"/>
              </a:rPr>
              <a:t>kvm steal time</a:t>
            </a:r>
            <a:endParaRPr lang="en-US" altLang="zh-CN">
              <a:solidFill>
                <a:schemeClr val="tx1"/>
              </a:solidFill>
              <a:ea typeface="Source Han Sans CN" charset="0"/>
            </a:endParaRPr>
          </a:p>
          <a:p>
            <a:pPr marL="971550" lvl="1" indent="-514350">
              <a:buAutoNum type="arabicPeriod"/>
            </a:pPr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4"/>
              </a:rPr>
              <a:t>virtual extioi feature</a:t>
            </a:r>
            <a:endParaRPr lang="en-US" altLang="zh-CN">
              <a:solidFill>
                <a:schemeClr val="tx1"/>
              </a:solidFill>
              <a:ea typeface="Source Han Sans CN" charset="0"/>
            </a:endParaRPr>
          </a:p>
          <a:p>
            <a:pPr marL="457200" lvl="1" indent="0">
              <a:buNone/>
            </a:pPr>
            <a:endParaRPr lang="zh-CN" altLang="en-US"/>
          </a:p>
          <a:p>
            <a:pPr lvl="0" algn="just">
              <a:buChar char="•"/>
            </a:pP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后续支持</a:t>
            </a:r>
            <a:endParaRPr lang="zh-CN" altLang="en-US">
              <a:solidFill>
                <a:schemeClr val="tx1"/>
              </a:solidFill>
              <a:ea typeface="Source Han Sans CN" charset="0"/>
            </a:endParaRPr>
          </a:p>
          <a:p>
            <a:pPr marL="914400" lvl="1" indent="-457200" algn="just">
              <a:buAutoNum type="arabicPeriod"/>
            </a:pPr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5"/>
              </a:rPr>
              <a:t>3A6000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5"/>
              </a:rPr>
              <a:t>新特性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 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6"/>
              </a:rPr>
              <a:t>新指令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 新的中断模型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7"/>
              </a:rPr>
              <a:t>ptw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7"/>
              </a:rPr>
              <a:t>仿真</a:t>
            </a:r>
            <a:endParaRPr lang="zh-CN" altLang="en-US">
              <a:solidFill>
                <a:schemeClr val="tx1"/>
              </a:solidFill>
              <a:ea typeface="Source Han Sans CN" charset="0"/>
            </a:endParaRPr>
          </a:p>
          <a:p>
            <a:pPr marL="914400" lvl="1" indent="-457200" algn="just">
              <a:buAutoNum type="arabicPeriod"/>
            </a:pP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bug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修复</a:t>
            </a:r>
            <a:endParaRPr lang="zh-CN" altLang="en-US"/>
          </a:p>
          <a:p>
            <a:pPr marL="1428750" lvl="2" indent="-514350">
              <a:buAutoNum type="arabicPeriod"/>
            </a:pP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655436" cy="4657501"/>
          </a:xfrm>
        </p:spPr>
        <p:txBody>
          <a:bodyPr>
            <a:noAutofit/>
          </a:bodyPr>
          <a:p>
            <a:r>
              <a:rPr lang="en-US" altLang="zh-CN" sz="2400"/>
              <a:t>Hengqi Chen</a:t>
            </a:r>
            <a:endParaRPr lang="en-US" altLang="zh-CN" sz="2400"/>
          </a:p>
          <a:p>
            <a:pPr lvl="1"/>
            <a:r>
              <a:rPr lang="en-US" altLang="zh-CN" sz="20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修复 BPF 支持代码中</a:t>
            </a:r>
            <a:r>
              <a:rPr lang="en-US" altLang="zh-CN" sz="2000"/>
              <a:t> </a:t>
            </a:r>
            <a:r>
              <a:rPr lang="en-US" altLang="zh-CN" sz="2000">
                <a:latin typeface="Fira Code" charset="0"/>
                <a:ea typeface="Fira Code" charset="0"/>
                <a:cs typeface="Fira Code" charset="0"/>
              </a:rPr>
              <a:t>build_prologue()</a:t>
            </a:r>
            <a:r>
              <a:rPr lang="en-US" altLang="zh-CN" sz="2000"/>
              <a:t> </a:t>
            </a:r>
            <a:r>
              <a:rPr lang="zh-CN" altLang="en-US" sz="2000"/>
              <a:t>的差一 </a:t>
            </a:r>
            <a:r>
              <a:rPr lang="en-US" altLang="zh-CN" sz="2000"/>
              <a:t>(off</a:t>
            </a:r>
            <a:r>
              <a:rPr lang="zh-CN" altLang="en-US" sz="2000"/>
              <a:t>-</a:t>
            </a:r>
            <a:r>
              <a:rPr lang="en-US" altLang="zh-CN" sz="2000"/>
              <a:t>by</a:t>
            </a:r>
            <a:r>
              <a:rPr lang="zh-CN" altLang="en-US" sz="2000"/>
              <a:t>-</a:t>
            </a:r>
            <a:r>
              <a:rPr lang="en-US" altLang="zh-CN" sz="2000"/>
              <a:t>one) </a:t>
            </a:r>
            <a:r>
              <a:rPr lang="zh-CN" altLang="en-US" sz="2000"/>
              <a:t>错误（</a:t>
            </a:r>
            <a:r>
              <a:rPr lang="zh-CN" altLang="en-US" sz="2000">
                <a:hlinkClick r:id="rId2"/>
              </a:rPr>
              <a:t>第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  <a:hlinkClick r:id="rId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  <a:hlinkClick r:id="rId2"/>
              </a:rPr>
              <a:t>1 </a:t>
            </a:r>
            <a:r>
              <a:rPr lang="zh-CN" altLang="en-US" sz="2000">
                <a:hlinkClick r:id="rId2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使用 </a:t>
            </a:r>
            <a:r>
              <a:rPr lang="en-US" altLang="zh-CN" sz="2000">
                <a:latin typeface="Fira Code" charset="0"/>
                <a:ea typeface="Fira Code" charset="0"/>
                <a:cs typeface="Fira Code" charset="0"/>
              </a:rPr>
              <a:t>move_addr()</a:t>
            </a:r>
            <a:r>
              <a:rPr lang="en-US" altLang="zh-CN" sz="2000"/>
              <a:t> </a:t>
            </a:r>
            <a:r>
              <a:rPr lang="zh-CN" altLang="en-US" sz="2000"/>
              <a:t>实现 </a:t>
            </a:r>
            <a:r>
              <a:rPr lang="en-US" altLang="zh-CN" sz="2000">
                <a:latin typeface="Fira Code" charset="0"/>
                <a:ea typeface="Fira Code" charset="0"/>
                <a:cs typeface="Fira Code" charset="0"/>
              </a:rPr>
              <a:t>BPF_PSEUDO_FUNC</a:t>
            </a:r>
            <a:r>
              <a:rPr lang="zh-CN" altLang="en-US" sz="2000"/>
              <a:t>（</a:t>
            </a:r>
            <a:r>
              <a:rPr lang="zh-CN" altLang="en-US" sz="2000">
                <a:hlinkClick r:id="rId3"/>
              </a:rPr>
              <a:t>第 </a:t>
            </a:r>
            <a:r>
              <a:rPr lang="en-US" altLang="zh-CN" sz="2000">
                <a:hlinkClick r:id="rId3"/>
              </a:rPr>
              <a:t>1 </a:t>
            </a:r>
            <a:r>
              <a:rPr lang="zh-CN" altLang="en-US" sz="2000">
                <a:hlinkClick r:id="rId3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修复 </a:t>
            </a:r>
            <a:r>
              <a:rPr lang="en-US" altLang="zh-CN" sz="2000"/>
              <a:t>BPF</a:t>
            </a:r>
            <a:r>
              <a:rPr lang="zh-CN" altLang="en-US" sz="2000"/>
              <a:t> 子程序错误覆盖返回值的问题（</a:t>
            </a:r>
            <a:r>
              <a:rPr lang="zh-CN" altLang="en-US" sz="2000">
                <a:hlinkClick r:id="rId4"/>
              </a:rPr>
              <a:t>第 </a:t>
            </a:r>
            <a:r>
              <a:rPr lang="en-US" altLang="zh-CN" sz="2000">
                <a:hlinkClick r:id="rId4"/>
              </a:rPr>
              <a:t>1 </a:t>
            </a:r>
            <a:r>
              <a:rPr lang="zh-CN" altLang="en-US" sz="2000">
                <a:hlinkClick r:id="rId4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400"/>
              <a:t>Huacai</a:t>
            </a:r>
            <a:r>
              <a:rPr lang="zh-CN" altLang="en-US" sz="2400"/>
              <a:t> </a:t>
            </a:r>
            <a:r>
              <a:rPr lang="en-US" altLang="zh-CN" sz="2400"/>
              <a:t>Chen</a:t>
            </a:r>
            <a:endParaRPr lang="en-US" altLang="zh-CN" sz="2400"/>
          </a:p>
          <a:p>
            <a:pPr lvl="1"/>
            <a:r>
              <a:rPr lang="zh-CN" altLang="en-US" sz="2000"/>
              <a:t>将 </a:t>
            </a:r>
            <a:r>
              <a:rPr lang="en-US" altLang="zh-CN" sz="2000">
                <a:latin typeface="Fira Code" charset="0"/>
                <a:ea typeface="Fira Code" charset="0"/>
                <a:cs typeface="Fira Code" charset="0"/>
              </a:rPr>
              <a:t>ARCH_DMA_MINALIGN</a:t>
            </a:r>
            <a:r>
              <a:rPr lang="zh-CN" altLang="en-US" sz="2000"/>
              <a:t>（</a:t>
            </a:r>
            <a:r>
              <a:rPr lang="en-US" altLang="zh-CN" sz="2000"/>
              <a:t>DMA </a:t>
            </a:r>
            <a:r>
              <a:rPr lang="zh-CN" altLang="en-US" sz="2000"/>
              <a:t>最小对齐单位，</a:t>
            </a:r>
            <a:r>
              <a:rPr lang="en-US" altLang="zh-CN" sz="2000"/>
              <a:t>KiB</a:t>
            </a:r>
            <a:r>
              <a:rPr lang="zh-CN" altLang="en-US" sz="2000"/>
              <a:t>）设置为 </a:t>
            </a:r>
            <a:r>
              <a:rPr lang="en-US" altLang="zh-CN" sz="2000"/>
              <a:t>16</a:t>
            </a:r>
            <a:r>
              <a:rPr lang="zh-CN" altLang="en-US" sz="2000"/>
              <a:t>（</a:t>
            </a:r>
            <a:r>
              <a:rPr lang="zh-CN" altLang="en-US" sz="2000">
                <a:hlinkClick r:id="rId5"/>
              </a:rPr>
              <a:t>第 </a:t>
            </a:r>
            <a:r>
              <a:rPr lang="en-US" altLang="zh-CN" sz="2000">
                <a:hlinkClick r:id="rId5"/>
              </a:rPr>
              <a:t>1 </a:t>
            </a:r>
            <a:r>
              <a:rPr lang="zh-CN" altLang="en-US" sz="2000">
                <a:hlinkClick r:id="rId5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将 </a:t>
            </a:r>
            <a:r>
              <a:rPr lang="en-US" altLang="zh-CN" sz="2000"/>
              <a:t>I/O </a:t>
            </a:r>
            <a:r>
              <a:rPr lang="zh-CN" altLang="en-US" sz="2000"/>
              <a:t>可编程控制器数量提高到 </a:t>
            </a:r>
            <a:r>
              <a:rPr lang="en-US" altLang="zh-CN" sz="2000"/>
              <a:t>8</a:t>
            </a:r>
            <a:r>
              <a:rPr lang="zh-CN" altLang="en-US" sz="2000"/>
              <a:t>（</a:t>
            </a:r>
            <a:r>
              <a:rPr lang="zh-CN" altLang="en-US" sz="2000">
                <a:hlinkClick r:id="rId6"/>
              </a:rPr>
              <a:t>第 </a:t>
            </a:r>
            <a:r>
              <a:rPr lang="en-US" altLang="zh-CN" sz="2000">
                <a:hlinkClick r:id="rId6"/>
              </a:rPr>
              <a:t>1 </a:t>
            </a:r>
            <a:r>
              <a:rPr lang="zh-CN" altLang="en-US" sz="2000">
                <a:hlinkClick r:id="rId6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通过为 </a:t>
            </a:r>
            <a:r>
              <a:rPr lang="en-US" altLang="zh-CN" sz="2000">
                <a:latin typeface="Fira Code" charset="0"/>
                <a:ea typeface="Fira Code" charset="0"/>
                <a:cs typeface="Fira Code" charset="0"/>
              </a:rPr>
              <a:t>dml21_copy()</a:t>
            </a:r>
            <a:r>
              <a:rPr lang="en-US" altLang="zh-CN" sz="2000"/>
              <a:t> </a:t>
            </a:r>
            <a:r>
              <a:rPr lang="zh-CN" altLang="en-US" sz="2000"/>
              <a:t>函数新增 </a:t>
            </a:r>
            <a:r>
              <a:rPr lang="en-US" altLang="zh-CN" sz="2000"/>
              <a:t>FPU </a:t>
            </a:r>
            <a:r>
              <a:rPr lang="zh-CN" altLang="en-US" sz="2000"/>
              <a:t>上下文保护，修复龙架构上无法驱动 </a:t>
            </a:r>
            <a:r>
              <a:rPr lang="en-US" altLang="zh-CN" sz="2000"/>
              <a:t>AMD RDNA4 </a:t>
            </a:r>
            <a:r>
              <a:rPr lang="zh-CN" altLang="en-US" sz="2000"/>
              <a:t>显卡的问题（</a:t>
            </a:r>
            <a:r>
              <a:rPr lang="zh-CN" altLang="en-US" sz="2000">
                <a:hlinkClick r:id="rId7"/>
              </a:rPr>
              <a:t>第 </a:t>
            </a:r>
            <a:r>
              <a:rPr lang="en-US" altLang="zh-CN" sz="2000">
                <a:hlinkClick r:id="rId7"/>
              </a:rPr>
              <a:t>1 </a:t>
            </a:r>
            <a:r>
              <a:rPr lang="zh-CN" altLang="en-US" sz="2000">
                <a:hlinkClick r:id="rId7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修复部分龙芯主板（如华硕</a:t>
            </a:r>
            <a:r>
              <a:rPr lang="en-US" altLang="zh-CN" sz="2000"/>
              <a:t> XC</a:t>
            </a:r>
            <a:r>
              <a:rPr lang="zh-CN" altLang="en-US" sz="2000"/>
              <a:t>-</a:t>
            </a:r>
            <a:r>
              <a:rPr lang="en-US" altLang="zh-CN" sz="2000"/>
              <a:t>LS3A6M</a:t>
            </a:r>
            <a:r>
              <a:rPr lang="zh-CN" altLang="en-US" sz="2000"/>
              <a:t>）上随机丢失 </a:t>
            </a:r>
            <a:r>
              <a:rPr lang="en-US" altLang="zh-CN" sz="2000"/>
              <a:t>USB </a:t>
            </a:r>
            <a:r>
              <a:rPr lang="zh-CN" altLang="en-US" sz="2000"/>
              <a:t>设备的问题（</a:t>
            </a:r>
            <a:r>
              <a:rPr lang="zh-CN" altLang="en-US" sz="2000">
                <a:hlinkClick r:id="rId8"/>
              </a:rPr>
              <a:t>第 </a:t>
            </a:r>
            <a:r>
              <a:rPr lang="en-US" altLang="zh-CN" sz="2000">
                <a:hlinkClick r:id="rId8"/>
              </a:rPr>
              <a:t>3 </a:t>
            </a:r>
            <a:r>
              <a:rPr lang="zh-CN" altLang="en-US" sz="2000">
                <a:hlinkClick r:id="rId8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400"/>
              <a:t>Maoqian Lin</a:t>
            </a:r>
            <a:endParaRPr lang="en-US" altLang="zh-CN" sz="2400"/>
          </a:p>
          <a:p>
            <a:pPr lvl="1"/>
            <a:r>
              <a:rPr lang="zh-CN" altLang="en-US" sz="2000"/>
              <a:t>修复 </a:t>
            </a:r>
            <a:r>
              <a:rPr lang="en-US" altLang="zh-CN" sz="2000">
                <a:latin typeface="Fira Code" charset="0"/>
                <a:ea typeface="Fira Code" charset="0"/>
                <a:cs typeface="Fira Code" charset="0"/>
              </a:rPr>
              <a:t>fdt_cpu_clk_init()</a:t>
            </a:r>
            <a:r>
              <a:rPr lang="en-US" altLang="zh-CN" sz="2000"/>
              <a:t> </a:t>
            </a:r>
            <a:r>
              <a:rPr lang="zh-CN" altLang="en-US" sz="2000"/>
              <a:t>中一处 </a:t>
            </a:r>
            <a:r>
              <a:rPr lang="en-US" altLang="zh-CN" sz="2000"/>
              <a:t>refcount </a:t>
            </a:r>
            <a:r>
              <a:rPr lang="zh-CN" altLang="en-US" sz="2000"/>
              <a:t>泄漏（</a:t>
            </a:r>
            <a:r>
              <a:rPr lang="zh-CN" altLang="en-US" sz="2000">
                <a:hlinkClick r:id="rId9"/>
              </a:rPr>
              <a:t>第 </a:t>
            </a:r>
            <a:r>
              <a:rPr lang="en-US" altLang="zh-CN" sz="2000">
                <a:hlinkClick r:id="rId9"/>
              </a:rPr>
              <a:t>1 </a:t>
            </a:r>
            <a:r>
              <a:rPr lang="zh-CN" altLang="en-US" sz="2000">
                <a:hlinkClick r:id="rId9"/>
              </a:rPr>
              <a:t>版</a:t>
            </a:r>
            <a:r>
              <a:rPr lang="zh-CN" altLang="en-US" sz="2000"/>
              <a:t>）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xen0n/jeffbai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lvl="0"/>
            <a:r>
              <a:rPr lang="en-US" altLang="zh-CN" sz="2400"/>
              <a:t>Bibo Mao</a:t>
            </a:r>
            <a:endParaRPr lang="en-US" altLang="zh-CN" sz="2400"/>
          </a:p>
          <a:p>
            <a:pPr lvl="1"/>
            <a:r>
              <a:rPr lang="zh-CN" altLang="en-US" sz="2000"/>
              <a:t>提前</a:t>
            </a:r>
            <a:r>
              <a:rPr lang="en-US" altLang="zh-CN" sz="2000"/>
              <a:t> KVM </a:t>
            </a:r>
            <a:r>
              <a:rPr lang="zh-CN" altLang="en-US" sz="2000"/>
              <a:t>中断处理，优化</a:t>
            </a:r>
            <a:r>
              <a:rPr lang="en-US" altLang="zh-CN" sz="2000"/>
              <a:t> I/O </a:t>
            </a:r>
            <a:r>
              <a:rPr lang="zh-CN" altLang="en-US" sz="2000"/>
              <a:t>性能（征求意见，</a:t>
            </a:r>
            <a:r>
              <a:rPr lang="zh-CN" altLang="en-US" sz="2000">
                <a:hlinkClick r:id="rId2"/>
              </a:rPr>
              <a:t>第</a:t>
            </a:r>
            <a:r>
              <a:rPr lang="en-US" altLang="zh-CN" sz="2000">
                <a:hlinkClick r:id="rId2"/>
              </a:rPr>
              <a:t> 2 </a:t>
            </a:r>
            <a:r>
              <a:rPr lang="zh-CN" altLang="en-US" sz="2000">
                <a:hlinkClick r:id="rId2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400"/>
              <a:t>Rui</a:t>
            </a:r>
            <a:r>
              <a:rPr lang="zh-CN" altLang="en-US" sz="2400"/>
              <a:t> </a:t>
            </a:r>
            <a:r>
              <a:rPr lang="en-US" altLang="zh-CN" sz="2400"/>
              <a:t>Wang</a:t>
            </a:r>
            <a:endParaRPr lang="en-US" altLang="zh-CN" sz="2400"/>
          </a:p>
          <a:p>
            <a:pPr lvl="1"/>
            <a:r>
              <a:rPr lang="zh-CN" altLang="en-US" sz="2000"/>
              <a:t>修复使用 </a:t>
            </a:r>
            <a:r>
              <a:rPr lang="en-US" altLang="zh-CN" sz="2000"/>
              <a:t>GCC </a:t>
            </a:r>
            <a:r>
              <a:rPr lang="zh-CN" altLang="en-US" sz="2000"/>
              <a:t>构建 </a:t>
            </a:r>
            <a:r>
              <a:rPr lang="en-US" altLang="zh-CN" sz="2000"/>
              <a:t>Rust </a:t>
            </a:r>
            <a:r>
              <a:rPr lang="zh-CN" altLang="en-US" sz="2000"/>
              <a:t>组件的支持（</a:t>
            </a:r>
            <a:r>
              <a:rPr lang="zh-CN" altLang="en-US" sz="2000">
                <a:hlinkClick r:id="rId3"/>
              </a:rPr>
              <a:t>第 </a:t>
            </a:r>
            <a:r>
              <a:rPr lang="en-US" altLang="zh-CN" sz="2000">
                <a:hlinkClick r:id="rId3"/>
              </a:rPr>
              <a:t>1 </a:t>
            </a:r>
            <a:r>
              <a:rPr lang="zh-CN" altLang="en-US" sz="2000">
                <a:hlinkClick r:id="rId3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400"/>
              <a:t>Yuli</a:t>
            </a:r>
            <a:r>
              <a:rPr lang="zh-CN" altLang="en-US" sz="2400"/>
              <a:t> </a:t>
            </a:r>
            <a:r>
              <a:rPr lang="en-US" altLang="zh-CN" sz="2400"/>
              <a:t>Wang</a:t>
            </a:r>
            <a:endParaRPr lang="en-US" altLang="zh-CN" sz="2400"/>
          </a:p>
          <a:p>
            <a:pPr lvl="1"/>
            <a:r>
              <a:rPr lang="zh-CN" altLang="en-US" sz="2000"/>
              <a:t>重构 </a:t>
            </a:r>
            <a:r>
              <a:rPr lang="en-US" altLang="zh-CN" sz="2000">
                <a:latin typeface="Fira Code" charset="0"/>
                <a:ea typeface="Fira Code" charset="0"/>
                <a:cs typeface="Fira Code" charset="0"/>
              </a:rPr>
              <a:t>arch_kgdb_breakpoint()</a:t>
            </a:r>
            <a:r>
              <a:rPr lang="zh-CN" altLang="en-US" sz="2000"/>
              <a:t>（</a:t>
            </a:r>
            <a:r>
              <a:rPr lang="zh-CN" altLang="en-US" sz="2000">
                <a:hlinkClick r:id="rId4"/>
              </a:rPr>
              <a:t>第 </a:t>
            </a:r>
            <a:r>
              <a:rPr lang="en-US" altLang="zh-CN" sz="2000">
                <a:hlinkClick r:id="rId4"/>
              </a:rPr>
              <a:t>1 </a:t>
            </a:r>
            <a:r>
              <a:rPr lang="zh-CN" altLang="en-US" sz="2000">
                <a:hlinkClick r:id="rId4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400"/>
              <a:t>Zhibang</a:t>
            </a:r>
            <a:r>
              <a:rPr lang="zh-CN" altLang="en-US" sz="2400"/>
              <a:t> </a:t>
            </a:r>
            <a:r>
              <a:rPr lang="en-US" altLang="zh-CN" sz="2400"/>
              <a:t>Xie</a:t>
            </a:r>
            <a:endParaRPr lang="en-US" altLang="zh-CN" sz="2400"/>
          </a:p>
          <a:p>
            <a:pPr lvl="1"/>
            <a:r>
              <a:rPr lang="zh-CN" altLang="en-US" sz="2000"/>
              <a:t>修正</a:t>
            </a:r>
            <a:r>
              <a:rPr lang="en-US" altLang="zh-CN" sz="2000"/>
              <a:t> </a:t>
            </a:r>
            <a:r>
              <a:rPr lang="en-US" altLang="zh-CN" sz="2000">
                <a:latin typeface="Fira Code" charset="0"/>
                <a:ea typeface="Fira Code" charset="0"/>
                <a:cs typeface="Fira Code" charset="0"/>
              </a:rPr>
              <a:t>CMDLINE_EXTEND</a:t>
            </a:r>
            <a:r>
              <a:rPr lang="en-US" altLang="zh-CN" sz="2000"/>
              <a:t> </a:t>
            </a:r>
            <a:r>
              <a:rPr lang="zh-CN" altLang="en-US" sz="2000"/>
              <a:t>的帮助说明（</a:t>
            </a:r>
            <a:r>
              <a:rPr lang="zh-CN" altLang="en-US" sz="2000">
                <a:hlinkClick r:id="rId5"/>
              </a:rPr>
              <a:t>第 </a:t>
            </a:r>
            <a:r>
              <a:rPr lang="en-US" altLang="zh-CN" sz="2000">
                <a:hlinkClick r:id="rId5"/>
              </a:rPr>
              <a:t>1 </a:t>
            </a:r>
            <a:r>
              <a:rPr lang="zh-CN" altLang="en-US" sz="2000">
                <a:hlinkClick r:id="rId5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400"/>
              <a:t>Tianyang Zhang</a:t>
            </a:r>
            <a:endParaRPr lang="en-US" altLang="zh-CN" sz="2400"/>
          </a:p>
          <a:p>
            <a:pPr lvl="1"/>
            <a:r>
              <a:rPr lang="zh-CN" altLang="en-US" sz="2000"/>
              <a:t>新增 </a:t>
            </a:r>
            <a:r>
              <a:rPr lang="en-US" altLang="zh-CN" sz="2000"/>
              <a:t>irq</a:t>
            </a:r>
            <a:r>
              <a:rPr lang="zh-CN" altLang="en-US" sz="2000"/>
              <a:t>-</a:t>
            </a:r>
            <a:r>
              <a:rPr lang="en-US" altLang="zh-CN" sz="2000"/>
              <a:t>redirect</a:t>
            </a:r>
            <a:r>
              <a:rPr lang="zh-CN" altLang="en-US" sz="2000"/>
              <a:t>（</a:t>
            </a:r>
            <a:r>
              <a:rPr lang="en-US" altLang="zh-CN" sz="2000"/>
              <a:t>IRQ </a:t>
            </a:r>
            <a:r>
              <a:rPr lang="zh-CN" altLang="en-US" sz="2000"/>
              <a:t>重定向）控制器支持（</a:t>
            </a:r>
            <a:r>
              <a:rPr lang="zh-CN" altLang="en-US" sz="2000">
                <a:hlinkClick r:id="rId6"/>
              </a:rPr>
              <a:t>第 </a:t>
            </a:r>
            <a:r>
              <a:rPr lang="en-US" altLang="zh-CN" sz="2000">
                <a:hlinkClick r:id="rId6"/>
              </a:rPr>
              <a:t>1 </a:t>
            </a:r>
            <a:r>
              <a:rPr lang="zh-CN" altLang="en-US" sz="2000">
                <a:hlinkClick r:id="rId6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400"/>
              <a:t>Qunqin</a:t>
            </a:r>
            <a:r>
              <a:rPr lang="zh-CN" altLang="en-US" sz="2400"/>
              <a:t> </a:t>
            </a:r>
            <a:r>
              <a:rPr lang="en-US" altLang="zh-CN" sz="2400"/>
              <a:t>Zhao</a:t>
            </a:r>
            <a:endParaRPr lang="en-US" altLang="zh-CN" sz="2400"/>
          </a:p>
          <a:p>
            <a:pPr lvl="1"/>
            <a:r>
              <a:rPr lang="zh-CN" altLang="en-US" sz="2000"/>
              <a:t>龙芯安全引擎、</a:t>
            </a:r>
            <a:r>
              <a:rPr lang="en-US" altLang="zh-CN" sz="2000"/>
              <a:t>TPM </a:t>
            </a:r>
            <a:r>
              <a:rPr lang="zh-CN" altLang="en-US" sz="2000"/>
              <a:t>设备支持（</a:t>
            </a:r>
            <a:r>
              <a:rPr lang="zh-CN" altLang="en-US" sz="2000">
                <a:hlinkClick r:id="rId7"/>
              </a:rPr>
              <a:t>第</a:t>
            </a:r>
            <a:r>
              <a:rPr lang="en-US" altLang="zh-CN" sz="2000">
                <a:hlinkClick r:id="rId7"/>
              </a:rPr>
              <a:t> 6 </a:t>
            </a:r>
            <a:r>
              <a:rPr lang="zh-CN" altLang="en-US" sz="2000">
                <a:hlinkClick r:id="rId7"/>
              </a:rPr>
              <a:t>版</a:t>
            </a:r>
            <a:r>
              <a:rPr lang="zh-CN" altLang="en-US" sz="2000"/>
              <a:t>）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xen0n/jeffbai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/>
      <p:sp>
        <p:nvSpPr>
          <p:cNvPr id="1048619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20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发行版变动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1048621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 (</a:t>
            </a:r>
            <a:r>
              <a:rPr lang="zh-CN" altLang="en-US">
                <a:cs typeface="Arial" panose="020B0604020202020204" pitchFamily="34" charset="0"/>
              </a:rPr>
              <a:t>补上次</a:t>
            </a:r>
            <a:r>
              <a:rPr lang="en-US" altLang="zh-CN"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132501" cy="4657501"/>
          </a:xfrm>
        </p:spPr>
        <p:txBody>
          <a:bodyPr/>
          <a:p>
            <a:r>
              <a:rPr lang="en-US" altLang="zh-CN"/>
              <a:t>LDC's 16 byte atomic </a:t>
            </a:r>
            <a:r>
              <a:rPr lang="en-US" altLang="zh-CN">
                <a:solidFill>
                  <a:srgbClr val="00B0F0"/>
                </a:solidFill>
              </a:rPr>
              <a:t>(by kinke,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en-US" altLang="zh-CN">
                <a:cs typeface="Arial" panose="020B0604020202020204" pitchFamily="34" charset="0"/>
              </a:rPr>
              <a:t>test</a:t>
            </a:r>
            <a:r>
              <a:rPr lang="zh-CN" altLang="en-US">
                <a:cs typeface="Arial" panose="020B0604020202020204" pitchFamily="34" charset="0"/>
              </a:rPr>
              <a:t>所需的</a:t>
            </a:r>
            <a:r>
              <a:rPr lang="en-US" altLang="zh-CN">
                <a:cs typeface="Arial" panose="020B0604020202020204" pitchFamily="34" charset="0"/>
              </a:rPr>
              <a:t>druntime</a:t>
            </a:r>
            <a:r>
              <a:rPr lang="zh-CN" altLang="en-US">
                <a:cs typeface="Arial" panose="020B0604020202020204" pitchFamily="34" charset="0"/>
              </a:rPr>
              <a:t>使用了</a:t>
            </a:r>
            <a:r>
              <a:rPr lang="en-US" altLang="zh-CN">
                <a:cs typeface="Arial" panose="020B0604020202020204" pitchFamily="34" charset="0"/>
              </a:rPr>
              <a:t>16</a:t>
            </a:r>
            <a:r>
              <a:rPr lang="zh-CN" altLang="en-US">
                <a:cs typeface="Arial" panose="020B0604020202020204" pitchFamily="34" charset="0"/>
              </a:rPr>
              <a:t>字节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原子操作</a:t>
            </a:r>
            <a:endParaRPr lang="en-US" altLang="zh-CN">
              <a:cs typeface="Arial" panose="020B0604020202020204" pitchFamily="34" charset="0"/>
            </a:endParaRPr>
          </a:p>
          <a:p>
            <a:pPr lvl="1"/>
            <a:r>
              <a:rPr lang="zh-CN" altLang="en-US"/>
              <a:t>未默认链接到</a:t>
            </a:r>
            <a:r>
              <a:rPr lang="en-US" altLang="zh-CN"/>
              <a:t>libatomic</a:t>
            </a:r>
            <a:endParaRPr lang="en-US" altLang="zh-CN"/>
          </a:p>
          <a:p>
            <a:pPr lvl="1"/>
            <a:r>
              <a:rPr lang="en-US" altLang="zh-CN"/>
              <a:t>x86_64</a:t>
            </a:r>
            <a:r>
              <a:rPr lang="zh-CN" altLang="en-US"/>
              <a:t>等架构可以</a:t>
            </a:r>
            <a:r>
              <a:rPr lang="en-US" altLang="zh-CN"/>
              <a:t>inline</a:t>
            </a:r>
            <a:r>
              <a:rPr lang="zh-CN" altLang="en-US"/>
              <a:t>为指令，不受影响，但</a:t>
            </a:r>
            <a:r>
              <a:rPr lang="en-US" altLang="zh-CN"/>
              <a:t>loong</a:t>
            </a:r>
            <a:r>
              <a:rPr lang="zh-CN" altLang="en-US"/>
              <a:t>会</a:t>
            </a:r>
            <a:r>
              <a:rPr lang="en-US" altLang="zh-CN"/>
              <a:t>undefined reference</a:t>
            </a:r>
            <a:endParaRPr lang="en-US" altLang="zh-CN"/>
          </a:p>
          <a:p>
            <a:pPr lvl="1"/>
            <a:r>
              <a:rPr lang="zh-CN" altLang="en-US"/>
              <a:t>修复：现在构建</a:t>
            </a:r>
            <a:r>
              <a:rPr lang="en-US" altLang="zh-CN" b="1">
                <a:solidFill>
                  <a:srgbClr val="C00000"/>
                </a:solidFill>
              </a:rPr>
              <a:t>LDC</a:t>
            </a:r>
            <a:r>
              <a:rPr lang="zh-CN" altLang="en-US" b="1">
                <a:solidFill>
                  <a:srgbClr val="C00000"/>
                </a:solidFill>
              </a:rPr>
              <a:t>自身</a:t>
            </a:r>
            <a:r>
              <a:rPr lang="zh-CN" altLang="en-US"/>
              <a:t>时，在</a:t>
            </a:r>
            <a:r>
              <a:rPr lang="en-US" altLang="zh-CN"/>
              <a:t>loong64/riscv64</a:t>
            </a:r>
            <a:r>
              <a:rPr lang="zh-CN" altLang="en-US"/>
              <a:t>下会默认链接</a:t>
            </a:r>
            <a:r>
              <a:rPr lang="en-US" altLang="zh-CN"/>
              <a:t>libatomic</a:t>
            </a:r>
            <a:endParaRPr lang="en-US" altLang="zh-CN"/>
          </a:p>
          <a:p>
            <a:pPr lvl="2"/>
            <a:r>
              <a:rPr lang="en-US" altLang="zh-CN" sz="2400"/>
              <a:t>LDC</a:t>
            </a:r>
            <a:r>
              <a:rPr lang="zh-CN" altLang="en-US" sz="2400"/>
              <a:t>维护者希望的方式</a:t>
            </a:r>
            <a:endParaRPr lang="en-US" altLang="zh-CN" sz="2400"/>
          </a:p>
          <a:p>
            <a:pPr lvl="2"/>
            <a:r>
              <a:rPr lang="zh-CN" altLang="en-US" sz="2400"/>
              <a:t>与</a:t>
            </a:r>
            <a:r>
              <a:rPr lang="en-US" altLang="zh-CN" sz="2400"/>
              <a:t>gdc</a:t>
            </a:r>
            <a:r>
              <a:rPr lang="zh-CN" altLang="en-US" sz="2400"/>
              <a:t>存在行为差异：</a:t>
            </a:r>
            <a:r>
              <a:rPr lang="en-US" altLang="zh-CN" sz="2400"/>
              <a:t>gdc</a:t>
            </a:r>
            <a:r>
              <a:rPr lang="zh-CN" altLang="en-US" sz="2400"/>
              <a:t>似乎</a:t>
            </a:r>
            <a:r>
              <a:rPr lang="zh-CN" altLang="en-US" sz="2400" b="1"/>
              <a:t>默认</a:t>
            </a:r>
            <a:r>
              <a:rPr lang="zh-CN" altLang="en-US" sz="2400"/>
              <a:t>尝试将程序链接</a:t>
            </a:r>
            <a:r>
              <a:rPr lang="en-US" altLang="zh-CN" sz="2400"/>
              <a:t>libatomic</a:t>
            </a:r>
            <a:endParaRPr lang="en-US" altLang="zh-CN" sz="2400"/>
          </a:p>
          <a:p>
            <a:pPr lvl="2"/>
            <a:r>
              <a:rPr lang="en-US" altLang="zh-CN" sz="2400"/>
              <a:t>Arch Linux</a:t>
            </a:r>
            <a:r>
              <a:rPr lang="zh-CN" altLang="en-US" sz="2400"/>
              <a:t>中收录的其他</a:t>
            </a:r>
            <a:r>
              <a:rPr lang="en-US" altLang="zh-CN" sz="2400"/>
              <a:t>D</a:t>
            </a:r>
            <a:r>
              <a:rPr lang="zh-CN" altLang="en-US" sz="2400"/>
              <a:t>语言程序</a:t>
            </a:r>
            <a:r>
              <a:rPr lang="zh-CN" altLang="en-US" sz="2400" b="1">
                <a:solidFill>
                  <a:srgbClr val="C00000"/>
                </a:solidFill>
              </a:rPr>
              <a:t>均未</a:t>
            </a:r>
            <a:r>
              <a:rPr lang="zh-CN" altLang="en-US" sz="2400"/>
              <a:t>使用</a:t>
            </a:r>
            <a:r>
              <a:rPr lang="en-US" altLang="zh-CN" sz="2400"/>
              <a:t>16</a:t>
            </a:r>
            <a:r>
              <a:rPr lang="zh-CN" altLang="en-US" sz="2400"/>
              <a:t>字节原子操作，可能影响不大</a:t>
            </a:r>
            <a:endParaRPr lang="zh-CN" altLang="en-US" sz="2400"/>
          </a:p>
          <a:p>
            <a:pPr lvl="0"/>
            <a:r>
              <a:rPr lang="zh-CN" altLang="en-US"/>
              <a:t>已向后移植并推送升级</a:t>
            </a:r>
            <a:endParaRPr lang="zh-CN" altLang="en-US"/>
          </a:p>
          <a:p>
            <a:pPr lvl="0"/>
            <a:r>
              <a:rPr lang="en-US" altLang="zh-CN" sz="2400">
                <a:hlinkClick r:id="rId1"/>
              </a:rPr>
              <a:t>https://github.com/ldc</a:t>
            </a:r>
            <a:r>
              <a:rPr lang="zh-CN" altLang="en-US" sz="2400">
                <a:hlinkClick r:id="rId1"/>
              </a:rPr>
              <a:t>-</a:t>
            </a:r>
            <a:r>
              <a:rPr lang="en-US" altLang="zh-CN" sz="2400">
                <a:hlinkClick r:id="rId1"/>
              </a:rPr>
              <a:t>developers/ldc/pull/4864/files</a:t>
            </a:r>
            <a:endParaRPr lang="en-US" altLang="zh-CN" sz="3050"/>
          </a:p>
          <a:p>
            <a:pPr lvl="1"/>
            <a:endParaRPr lang="en-US" sz="2400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132501" cy="4657501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切换至全新的软件仓库结构 </a:t>
            </a:r>
            <a:r>
              <a:rPr lang="en-US" altLang="zh-CN">
                <a:solidFill>
                  <a:srgbClr val="00B0F0"/>
                </a:solidFill>
                <a:ea typeface="Source Han Sans CN" charset="0"/>
              </a:rPr>
              <a:t>(by Pluto Yang, wszqkzqk)</a:t>
            </a:r>
            <a:endParaRPr lang="zh-CN" altLang="en-US">
              <a:solidFill>
                <a:srgbClr val="00B0F0"/>
              </a:solidFill>
              <a:ea typeface="Source Han Sans CN" charset="0"/>
            </a:endParaRPr>
          </a:p>
          <a:p>
            <a:pPr lvl="1"/>
            <a:r>
              <a:rPr lang="zh-CN" altLang="en-US">
                <a:ea typeface="Source Han Sans CN" charset="0"/>
              </a:rPr>
              <a:t>跟进</a:t>
            </a:r>
            <a:r>
              <a:rPr lang="en-US" altLang="zh-CN">
                <a:ea typeface="Source Han Sans CN" charset="0"/>
              </a:rPr>
              <a:t>Arch Linux</a:t>
            </a:r>
            <a:r>
              <a:rPr lang="zh-CN" altLang="en-US">
                <a:ea typeface="Source Han Sans CN" charset="0"/>
              </a:rPr>
              <a:t>上游仓库维护方式</a:t>
            </a:r>
            <a:endParaRPr lang="zh-CN" altLang="en-US">
              <a:ea typeface="Source Han Sans CN" charset="0"/>
            </a:endParaRPr>
          </a:p>
          <a:p>
            <a:pPr lvl="1"/>
            <a:r>
              <a:rPr lang="zh-CN" altLang="en-US">
                <a:ea typeface="Source Han Sans CN" charset="0"/>
              </a:rPr>
              <a:t>软件包主体文件统一存放在</a:t>
            </a:r>
            <a:r>
              <a:rPr lang="en-US" altLang="zh-CN">
                <a:ea typeface="Source Han Sans CN" charset="0"/>
              </a:rPr>
              <a:t>pool/packages</a:t>
            </a:r>
            <a:r>
              <a:rPr lang="zh-CN" altLang="en-US">
                <a:ea typeface="Source Han Sans CN" charset="0"/>
              </a:rPr>
              <a:t>下</a:t>
            </a:r>
            <a:endParaRPr lang="zh-CN" altLang="en-US">
              <a:ea typeface="Source Han Sans CN" charset="0"/>
            </a:endParaRPr>
          </a:p>
          <a:p>
            <a:pPr lvl="1"/>
            <a:r>
              <a:rPr lang="en-US" altLang="zh-CN">
                <a:ea typeface="Source Han Sans CN" charset="0"/>
              </a:rPr>
              <a:t>extra/core/extra</a:t>
            </a:r>
            <a:r>
              <a:rPr lang="zh-CN" altLang="en-US">
                <a:ea typeface="Source Han Sans CN" charset="0"/>
              </a:rPr>
              <a:t>-</a:t>
            </a:r>
            <a:r>
              <a:rPr lang="en-US" altLang="zh-CN">
                <a:ea typeface="Source Han Sans CN" charset="0"/>
              </a:rPr>
              <a:t>testing/core</a:t>
            </a:r>
            <a:r>
              <a:rPr lang="zh-CN" altLang="en-US">
                <a:ea typeface="Source Han Sans CN" charset="0"/>
              </a:rPr>
              <a:t>-</a:t>
            </a:r>
            <a:r>
              <a:rPr lang="en-US" altLang="zh-CN">
                <a:ea typeface="Source Han Sans CN" charset="0"/>
              </a:rPr>
              <a:t>testing</a:t>
            </a:r>
            <a:r>
              <a:rPr lang="zh-CN" altLang="en-US">
                <a:ea typeface="Source Han Sans CN" charset="0"/>
              </a:rPr>
              <a:t>等目录下的软件包为</a:t>
            </a:r>
            <a:r>
              <a:rPr lang="zh-CN" altLang="en-US" b="1">
                <a:solidFill>
                  <a:srgbClr val="C00000"/>
                </a:solidFill>
                <a:ea typeface="Source Han Sans CN" charset="0"/>
              </a:rPr>
              <a:t>软链接</a:t>
            </a:r>
            <a:endParaRPr lang="zh-CN" altLang="en-US" b="1">
              <a:solidFill>
                <a:srgbClr val="C00000"/>
              </a:solidFill>
              <a:ea typeface="Source Han Sans CN" charset="0"/>
            </a:endParaRPr>
          </a:p>
          <a:p>
            <a:pPr lvl="2"/>
            <a:r>
              <a:rPr lang="zh-CN" altLang="en-US">
                <a:solidFill>
                  <a:srgbClr val="000000"/>
                </a:solidFill>
                <a:ea typeface="Source Han Sans CN" charset="0"/>
              </a:rPr>
              <a:t>减少镜像站同步压力</a:t>
            </a:r>
            <a:endParaRPr lang="zh-CN" altLang="en-US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>
                <a:ea typeface="Source Han Sans CN" charset="0"/>
              </a:rPr>
              <a:t>对普通用户完全透明</a:t>
            </a:r>
            <a:endParaRPr lang="zh-CN" altLang="en-US">
              <a:ea typeface="Source Han Sans CN" charset="0"/>
            </a:endParaRPr>
          </a:p>
          <a:p>
            <a:pPr lvl="1"/>
            <a:r>
              <a:rPr lang="zh-CN" altLang="en-US">
                <a:ea typeface="Source Han Sans CN" charset="0"/>
              </a:rPr>
              <a:t>开发者端：全新软件包上传脚本</a:t>
            </a:r>
            <a:endParaRPr lang="zh-CN" altLang="en-US">
              <a:ea typeface="Source Han Sans CN" charset="0"/>
            </a:endParaRPr>
          </a:p>
          <a:p>
            <a:pPr lvl="2"/>
            <a:r>
              <a:rPr lang="zh-CN" altLang="en-US">
                <a:ea typeface="Source Han Sans CN" charset="0"/>
              </a:rPr>
              <a:t>增加检查</a:t>
            </a:r>
            <a:endParaRPr lang="zh-CN" altLang="en-US">
              <a:ea typeface="Source Han Sans CN" charset="0"/>
            </a:endParaRPr>
          </a:p>
          <a:p>
            <a:pPr lvl="2"/>
            <a:r>
              <a:rPr lang="zh-CN" altLang="en-US">
                <a:ea typeface="Source Han Sans CN" charset="0"/>
              </a:rPr>
              <a:t>支持同步上传</a:t>
            </a:r>
            <a:r>
              <a:rPr lang="en-US" altLang="zh-CN" b="1">
                <a:solidFill>
                  <a:srgbClr val="C00000"/>
                </a:solidFill>
                <a:ea typeface="Source Han Sans CN" charset="0"/>
              </a:rPr>
              <a:t>debug</a:t>
            </a:r>
            <a:r>
              <a:rPr lang="zh-CN" altLang="en-US" b="1">
                <a:solidFill>
                  <a:srgbClr val="C00000"/>
                </a:solidFill>
                <a:ea typeface="Source Han Sans CN" charset="0"/>
              </a:rPr>
              <a:t>包</a:t>
            </a:r>
            <a:endParaRPr lang="zh-CN" altLang="en-US" b="1">
              <a:solidFill>
                <a:srgbClr val="C00000"/>
              </a:solidFill>
              <a:ea typeface="Source Han Sans CN" charset="0"/>
            </a:endParaRPr>
          </a:p>
          <a:p>
            <a:endParaRPr lang="zh-CN" altLang="en-US" b="1">
              <a:solidFill>
                <a:srgbClr val="000000"/>
              </a:solidFill>
              <a:ea typeface="Source Han Sans C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132501" cy="4657501"/>
          </a:xfrm>
        </p:spPr>
        <p:txBody>
          <a:bodyPr/>
          <a:p>
            <a:r>
              <a:rPr lang="en-US" altLang="zh-CN"/>
              <a:t>Debug</a:t>
            </a:r>
            <a:r>
              <a:rPr lang="en-US" altLang="zh-CN">
                <a:cs typeface="Arial" panose="020B0604020202020204" pitchFamily="34" charset="0"/>
              </a:rPr>
              <a:t>infod</a:t>
            </a:r>
            <a:r>
              <a:rPr lang="zh-CN" altLang="en-US">
                <a:cs typeface="Arial" panose="020B0604020202020204" pitchFamily="34" charset="0"/>
              </a:rPr>
              <a:t>服务上线 </a:t>
            </a:r>
            <a:r>
              <a:rPr lang="en-US" altLang="zh-CN">
                <a:solidFill>
                  <a:srgbClr val="00B0F0"/>
                </a:solidFill>
                <a:cs typeface="Arial" panose="020B0604020202020204" pitchFamily="34" charset="0"/>
              </a:rPr>
              <a:t>(by Pluto Yang, wszqkzqk)</a:t>
            </a:r>
            <a:endParaRPr lang="zh-CN" altLang="en-US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1"/>
            <a:r>
              <a:rPr lang="en-US" altLang="zh-CN"/>
              <a:t>elfutils </a:t>
            </a:r>
            <a:r>
              <a:rPr lang="zh-CN" altLang="en-US"/>
              <a:t>项目提供的调试符号分发服务</a:t>
            </a:r>
            <a:endParaRPr lang="zh-CN" altLang="en-US"/>
          </a:p>
          <a:p>
            <a:pPr lvl="1"/>
            <a:r>
              <a:rPr lang="zh-CN" altLang="en-US"/>
              <a:t>允许调试工具（如</a:t>
            </a:r>
            <a:r>
              <a:rPr lang="en-US" altLang="zh-CN"/>
              <a:t> gdb</a:t>
            </a:r>
            <a:r>
              <a:rPr lang="zh-CN" altLang="en-US"/>
              <a:t>）自动从远程服务器下载所需调试符号</a:t>
            </a:r>
            <a:endParaRPr lang="zh-CN" altLang="en-US"/>
          </a:p>
          <a:p>
            <a:pPr lvl="0"/>
            <a:r>
              <a:rPr lang="zh-CN" altLang="en-US"/>
              <a:t>开箱即用，只需将</a:t>
            </a:r>
            <a:r>
              <a:rPr lang="en-US" altLang="zh-CN"/>
              <a:t> libelf </a:t>
            </a:r>
            <a:r>
              <a:rPr lang="zh-CN" altLang="en-US"/>
              <a:t>升级至</a:t>
            </a:r>
            <a:r>
              <a:rPr lang="en-US" altLang="zh-CN"/>
              <a:t> 0.192-4.1 </a:t>
            </a:r>
            <a:r>
              <a:rPr lang="zh-CN" altLang="en-US"/>
              <a:t>或更高版本</a:t>
            </a:r>
            <a:endParaRPr lang="zh-CN" altLang="en-US"/>
          </a:p>
          <a:p>
            <a:pPr lvl="1"/>
            <a:r>
              <a:rPr lang="zh-CN" altLang="en-US"/>
              <a:t>支持</a:t>
            </a:r>
            <a:r>
              <a:rPr lang="en-US" altLang="zh-CN"/>
              <a:t> gdb</a:t>
            </a:r>
            <a:r>
              <a:rPr lang="zh-CN" altLang="en-US"/>
              <a:t>、</a:t>
            </a:r>
            <a:r>
              <a:rPr lang="en-US" altLang="zh-CN"/>
              <a:t>delve</a:t>
            </a:r>
            <a:r>
              <a:rPr lang="zh-CN" altLang="en-US"/>
              <a:t>、</a:t>
            </a:r>
            <a:r>
              <a:rPr lang="en-US" altLang="zh-CN"/>
              <a:t>valgrind</a:t>
            </a:r>
            <a:r>
              <a:rPr lang="zh-CN" altLang="en-US"/>
              <a:t>、</a:t>
            </a:r>
            <a:r>
              <a:rPr lang="en-US" altLang="zh-CN"/>
              <a:t>KDE Crash Report </a:t>
            </a:r>
            <a:r>
              <a:rPr lang="zh-CN" altLang="en-US"/>
              <a:t>等主流工具的自动获取符号</a:t>
            </a:r>
            <a:endParaRPr lang="zh-CN" altLang="en-US"/>
          </a:p>
          <a:p>
            <a:pPr lvl="0"/>
            <a:r>
              <a:rPr lang="en-US" altLang="zh-CN">
                <a:hlinkClick r:id="rId1"/>
              </a:rPr>
              <a:t>Arch Linux for Loong64 </a:t>
            </a:r>
            <a:r>
              <a:rPr lang="zh-CN" altLang="en-US">
                <a:hlinkClick r:id="rId1"/>
              </a:rPr>
              <a:t>项目</a:t>
            </a:r>
            <a:r>
              <a:rPr lang="en-US" altLang="zh-CN">
                <a:hlinkClick r:id="rId1"/>
              </a:rPr>
              <a:t> Debuginfod </a:t>
            </a:r>
            <a:r>
              <a:rPr lang="zh-CN" altLang="en-US">
                <a:hlinkClick r:id="rId1"/>
              </a:rPr>
              <a:t>调试符号服务正式上线！</a:t>
            </a:r>
            <a:endParaRPr lang="zh-CN" altLang="en-US">
              <a:hlinkClick r:id="rId1"/>
            </a:endParaRPr>
          </a:p>
          <a:p>
            <a:pPr lvl="0"/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132501" cy="4657501"/>
          </a:xfrm>
        </p:spPr>
        <p:txBody>
          <a:bodyPr/>
          <a:p>
            <a:pPr lvl="0"/>
            <a:r>
              <a:rPr lang="zh-CN" altLang="en-US"/>
              <a:t>新增</a:t>
            </a:r>
            <a:r>
              <a:rPr lang="en-US" altLang="zh-CN"/>
              <a:t>Pytorch</a:t>
            </a:r>
            <a:r>
              <a:rPr lang="zh-CN" altLang="en-US"/>
              <a:t>支持（</a:t>
            </a:r>
            <a:r>
              <a:rPr lang="en-US" altLang="zh-CN"/>
              <a:t>CPU/GPU</a:t>
            </a:r>
            <a:r>
              <a:rPr lang="zh-CN" altLang="en-US"/>
              <a:t>）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en-US" altLang="zh-CN"/>
              <a:t>python</a:t>
            </a:r>
            <a:r>
              <a:rPr lang="zh-CN" altLang="en-US"/>
              <a:t>-</a:t>
            </a:r>
            <a:r>
              <a:rPr lang="en-US" altLang="zh-CN"/>
              <a:t>pytorch: CPU</a:t>
            </a:r>
            <a:r>
              <a:rPr lang="zh-CN" altLang="en-US"/>
              <a:t>，无额外优化（仍有默认的</a:t>
            </a:r>
            <a:r>
              <a:rPr lang="en-US" altLang="zh-CN"/>
              <a:t>LSX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en-US" altLang="zh-CN"/>
              <a:t>python</a:t>
            </a:r>
            <a:r>
              <a:rPr lang="zh-CN" altLang="en-US"/>
              <a:t>-</a:t>
            </a:r>
            <a:r>
              <a:rPr lang="en-US" altLang="zh-CN"/>
              <a:t>pytorch</a:t>
            </a:r>
            <a:r>
              <a:rPr lang="zh-CN" altLang="en-US"/>
              <a:t>-</a:t>
            </a:r>
            <a:r>
              <a:rPr lang="en-US" altLang="zh-CN"/>
              <a:t>opt: CPU</a:t>
            </a:r>
            <a:r>
              <a:rPr lang="zh-CN" altLang="en-US"/>
              <a:t>，</a:t>
            </a:r>
            <a:r>
              <a:rPr lang="en-US" altLang="zh-CN"/>
              <a:t>LASX</a:t>
            </a:r>
            <a:r>
              <a:rPr lang="zh-CN" altLang="en-US"/>
              <a:t>优化</a:t>
            </a:r>
            <a:endParaRPr lang="zh-CN" altLang="en-US"/>
          </a:p>
          <a:p>
            <a:pPr lvl="1"/>
            <a:r>
              <a:rPr lang="en-US" altLang="zh-CN"/>
              <a:t>python</a:t>
            </a:r>
            <a:r>
              <a:rPr lang="zh-CN" altLang="en-US"/>
              <a:t>-</a:t>
            </a:r>
            <a:r>
              <a:rPr lang="en-US" altLang="zh-CN"/>
              <a:t>pytorch</a:t>
            </a:r>
            <a:r>
              <a:rPr lang="zh-CN" altLang="en-US"/>
              <a:t>-</a:t>
            </a:r>
            <a:r>
              <a:rPr lang="en-US" altLang="zh-CN"/>
              <a:t>rocm: ROCm GPU</a:t>
            </a:r>
            <a:r>
              <a:rPr lang="zh-CN" altLang="en-US"/>
              <a:t>，无额外优化</a:t>
            </a:r>
            <a:endParaRPr lang="zh-CN" altLang="en-US"/>
          </a:p>
          <a:p>
            <a:pPr lvl="1"/>
            <a:r>
              <a:rPr lang="en-US" altLang="zh-CN"/>
              <a:t>python</a:t>
            </a:r>
            <a:r>
              <a:rPr lang="zh-CN" altLang="en-US"/>
              <a:t>-</a:t>
            </a:r>
            <a:r>
              <a:rPr lang="en-US" altLang="zh-CN"/>
              <a:t>pytorch</a:t>
            </a:r>
            <a:r>
              <a:rPr lang="zh-CN" altLang="en-US"/>
              <a:t>-</a:t>
            </a:r>
            <a:r>
              <a:rPr lang="en-US" altLang="zh-CN"/>
              <a:t>rocm</a:t>
            </a:r>
            <a:r>
              <a:rPr lang="zh-CN" altLang="en-US"/>
              <a:t>-</a:t>
            </a:r>
            <a:r>
              <a:rPr lang="en-US" altLang="zh-CN"/>
              <a:t>opt: ROCm GPU</a:t>
            </a:r>
            <a:r>
              <a:rPr lang="zh-CN" altLang="en-US"/>
              <a:t>，</a:t>
            </a:r>
            <a:r>
              <a:rPr lang="en-US" altLang="zh-CN"/>
              <a:t>LASX</a:t>
            </a:r>
            <a:r>
              <a:rPr lang="zh-CN" altLang="en-US"/>
              <a:t>优化</a:t>
            </a:r>
            <a:endParaRPr lang="zh-CN" altLang="en-US"/>
          </a:p>
          <a:p>
            <a:pPr lvl="0"/>
            <a:r>
              <a:rPr lang="zh-CN" altLang="en-US"/>
              <a:t>可以按照需要选择对应的版本</a:t>
            </a:r>
            <a:endParaRPr lang="zh-CN" altLang="en-US"/>
          </a:p>
          <a:p>
            <a:pPr lvl="0"/>
            <a:r>
              <a:rPr lang="en-US" altLang="zh-CN">
                <a:hlinkClick r:id="rId1"/>
              </a:rPr>
              <a:t>https://github.com/lcpu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club/loongarch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packages/pull/537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龙架构</a:t>
            </a:r>
            <a:r>
              <a:rPr lang="zh-CN" altLang="en-US"/>
              <a:t>双周会</a:t>
            </a:r>
            <a:endParaRPr lang="zh-CN" altLang="en-US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828448" y="3509470"/>
            <a:ext cx="4418126" cy="497923"/>
          </a:xfrm>
        </p:spPr>
        <p:txBody>
          <a:bodyPr/>
          <a:p>
            <a:r>
              <a:rPr lang="en-US" altLang="zh-CN"/>
              <a:t>2025 </a:t>
            </a:r>
            <a:r>
              <a:rPr lang="zh-CN" altLang="en-US"/>
              <a:t>年 </a:t>
            </a:r>
            <a:r>
              <a:rPr lang="en-US" altLang="zh-CN"/>
              <a:t>3 </a:t>
            </a:r>
            <a:r>
              <a:rPr lang="zh-CN" altLang="en-US"/>
              <a:t>月 </a:t>
            </a:r>
            <a:r>
              <a:rPr lang="en-US" altLang="zh-CN"/>
              <a:t>30 </a:t>
            </a:r>
            <a:r>
              <a:rPr lang="zh-CN" altLang="en-US"/>
              <a:t>日</a:t>
            </a:r>
            <a:r>
              <a:rPr lang="ja-JP" altLang="en-US"/>
              <a:t>・</a:t>
            </a:r>
            <a:r>
              <a:rPr lang="zh-CN" altLang="en-US"/>
              <a:t>第 </a:t>
            </a:r>
            <a:r>
              <a:rPr lang="en-US" altLang="zh-CN"/>
              <a:t>8 </a:t>
            </a:r>
            <a:r>
              <a:rPr lang="zh-CN" altLang="en-US"/>
              <a:t>次</a:t>
            </a:r>
            <a:endParaRPr lang="zh-CN" altLang="en-US"/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9123352" y="572452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752" y="572430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456100" cy="4657501"/>
          </a:xfrm>
        </p:spPr>
        <p:txBody>
          <a:bodyPr/>
          <a:p>
            <a:pPr lvl="0"/>
            <a:r>
              <a:rPr lang="en-US" altLang="zh-CN"/>
              <a:t>Sleef (Pytorch</a:t>
            </a:r>
            <a:r>
              <a:rPr lang="zh-CN" altLang="en-US"/>
              <a:t>所用的第三方向量库</a:t>
            </a:r>
            <a:r>
              <a:rPr lang="en-US" altLang="zh-CN"/>
              <a:t>)</a:t>
            </a:r>
            <a:endParaRPr lang="en-US" altLang="zh-CN"/>
          </a:p>
          <a:p>
            <a:pPr lvl="0"/>
            <a:r>
              <a:rPr lang="zh-CN" altLang="en-US"/>
              <a:t>尝试</a:t>
            </a:r>
            <a:r>
              <a:rPr lang="en-US" altLang="zh-CN"/>
              <a:t>PR</a:t>
            </a:r>
            <a:r>
              <a:rPr lang="zh-CN" altLang="en-US"/>
              <a:t>添加龙架构支持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en-US" altLang="zh-CN"/>
              <a:t>fp128</a:t>
            </a:r>
            <a:r>
              <a:rPr lang="zh-CN" altLang="en-US"/>
              <a:t>切换至标准浮点拓展</a:t>
            </a:r>
            <a:r>
              <a:rPr lang="en-US" altLang="zh-CN"/>
              <a:t>(_Float128)</a:t>
            </a:r>
            <a:r>
              <a:rPr lang="zh-CN" altLang="en-US"/>
              <a:t>：解决字面量</a:t>
            </a:r>
            <a:r>
              <a:rPr lang="en-US" altLang="zh-CN"/>
              <a:t>Q</a:t>
            </a:r>
            <a:r>
              <a:rPr lang="zh-CN" altLang="en-US"/>
              <a:t>后缀的兼容性问题</a:t>
            </a:r>
            <a:endParaRPr lang="en-US" altLang="zh-CN"/>
          </a:p>
          <a:p>
            <a:pPr lvl="2"/>
            <a:r>
              <a:rPr lang="zh-CN" altLang="en-US"/>
              <a:t>维护者响应积极，但考虑</a:t>
            </a:r>
            <a:r>
              <a:rPr lang="en-US" altLang="zh-CN"/>
              <a:t>clang</a:t>
            </a:r>
            <a:r>
              <a:rPr lang="zh-CN" altLang="en-US"/>
              <a:t>兼容性，计划兼容</a:t>
            </a:r>
            <a:r>
              <a:rPr lang="en-US" altLang="zh-CN"/>
              <a:t>_Float128</a:t>
            </a:r>
            <a:r>
              <a:rPr lang="zh-CN" altLang="en-US"/>
              <a:t>与</a:t>
            </a:r>
            <a:r>
              <a:rPr lang="en-US" altLang="zh-CN"/>
              <a:t>__float128</a:t>
            </a:r>
            <a:r>
              <a:rPr lang="zh-CN" altLang="en-US"/>
              <a:t>两套，未合</a:t>
            </a:r>
            <a:endParaRPr lang="zh-CN" altLang="en-US"/>
          </a:p>
          <a:p>
            <a:pPr lvl="2"/>
            <a:r>
              <a:rPr lang="en-US" altLang="zh-CN"/>
              <a:t>Cheng Lulu</a:t>
            </a:r>
            <a:r>
              <a:rPr lang="zh-CN" altLang="en-US"/>
              <a:t>已经在</a:t>
            </a:r>
            <a:r>
              <a:rPr lang="en-US" altLang="zh-CN"/>
              <a:t>gcc</a:t>
            </a:r>
            <a:r>
              <a:rPr lang="zh-CN" altLang="en-US"/>
              <a:t>中支持</a:t>
            </a:r>
            <a:r>
              <a:rPr lang="en-US" altLang="zh-CN"/>
              <a:t>fp128</a:t>
            </a:r>
            <a:r>
              <a:rPr lang="zh-CN" altLang="en-US"/>
              <a:t>字面量</a:t>
            </a:r>
            <a:r>
              <a:rPr lang="en-US" altLang="zh-CN"/>
              <a:t>Q</a:t>
            </a:r>
            <a:r>
              <a:rPr lang="zh-CN" altLang="en-US"/>
              <a:t>后缀并</a:t>
            </a:r>
            <a:r>
              <a:rPr lang="en-US" altLang="zh-CN"/>
              <a:t>backport</a:t>
            </a:r>
            <a:r>
              <a:rPr lang="zh-CN" altLang="en-US"/>
              <a:t>到</a:t>
            </a:r>
            <a:r>
              <a:rPr lang="en-US" altLang="zh-CN"/>
              <a:t>gcc 14</a:t>
            </a:r>
            <a:r>
              <a:rPr lang="zh-CN" altLang="en-US"/>
              <a:t>分支</a:t>
            </a:r>
            <a:endParaRPr lang="zh-CN" altLang="en-US"/>
          </a:p>
          <a:p>
            <a:pPr lvl="1"/>
            <a:r>
              <a:rPr lang="en-US" altLang="zh-CN"/>
              <a:t>LoongArch</a:t>
            </a:r>
            <a:r>
              <a:rPr lang="zh-CN" altLang="en-US"/>
              <a:t>的纯</a:t>
            </a:r>
            <a:r>
              <a:rPr lang="en-US" altLang="zh-CN"/>
              <a:t>C</a:t>
            </a:r>
            <a:r>
              <a:rPr lang="zh-CN" altLang="en-US"/>
              <a:t>实现支持</a:t>
            </a:r>
            <a:endParaRPr lang="zh-CN" altLang="en-US"/>
          </a:p>
          <a:p>
            <a:pPr lvl="2"/>
            <a:r>
              <a:rPr lang="zh-CN" altLang="en-US"/>
              <a:t>合并受阻</a:t>
            </a:r>
            <a:endParaRPr lang="en-US" altLang="zh-CN"/>
          </a:p>
          <a:p>
            <a:pPr lvl="0"/>
            <a:r>
              <a:rPr lang="en-US" altLang="zh-CN">
                <a:hlinkClick r:id="rId1"/>
              </a:rPr>
              <a:t>https://github.com/shibatch/sleef/issues/671</a:t>
            </a:r>
            <a:endParaRPr lang="en-US" altLang="zh-CN">
              <a:hlinkClick r:id="rId2"/>
            </a:endParaRPr>
          </a:p>
          <a:p>
            <a:pPr lvl="0"/>
            <a:r>
              <a:rPr lang="en-US" altLang="zh-CN">
                <a:hlinkClick r:id="rId2"/>
              </a:rPr>
              <a:t>https://github.com/shibatch/sleef/pull/672</a:t>
            </a:r>
            <a:endParaRPr lang="en-US" altLang="zh-CN">
              <a:hlinkClick r:id="rId2"/>
            </a:endParaRPr>
          </a:p>
          <a:p>
            <a:pPr lvl="0"/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456100" cy="4657501"/>
          </a:xfrm>
        </p:spPr>
        <p:txBody>
          <a:bodyPr/>
          <a:p>
            <a:pPr lvl="0"/>
            <a:r>
              <a:rPr lang="en-US" altLang="zh-CN"/>
              <a:t>Sleef (Pytorch</a:t>
            </a:r>
            <a:r>
              <a:rPr lang="zh-CN" altLang="en-US"/>
              <a:t>所用的第三方向量库</a:t>
            </a:r>
            <a:r>
              <a:rPr lang="en-US" altLang="zh-CN"/>
              <a:t>)</a:t>
            </a:r>
            <a:endParaRPr lang="en-US" altLang="zh-CN"/>
          </a:p>
          <a:p>
            <a:pPr lvl="0"/>
            <a:r>
              <a:rPr lang="en-US" altLang="zh-CN"/>
              <a:t>LoongArch</a:t>
            </a:r>
            <a:r>
              <a:rPr lang="zh-CN" altLang="en-US"/>
              <a:t>的纯</a:t>
            </a:r>
            <a:r>
              <a:rPr lang="en-US" altLang="zh-CN"/>
              <a:t>C</a:t>
            </a:r>
            <a:r>
              <a:rPr lang="zh-CN" altLang="en-US"/>
              <a:t>实现支持</a:t>
            </a:r>
            <a:endParaRPr lang="zh-CN" altLang="en-US"/>
          </a:p>
          <a:p>
            <a:pPr lvl="1"/>
            <a:r>
              <a:rPr lang="en-US" altLang="zh-CN"/>
              <a:t>PR</a:t>
            </a:r>
            <a:r>
              <a:rPr lang="zh-CN" altLang="en-US"/>
              <a:t>时明确提示</a:t>
            </a:r>
            <a:r>
              <a:rPr lang="en-US" altLang="zh-CN"/>
              <a:t>"Our project </a:t>
            </a:r>
            <a:r>
              <a:rPr lang="en-US" altLang="zh-CN" b="1"/>
              <a:t>collects a fee from you</a:t>
            </a:r>
            <a:r>
              <a:rPr lang="en-US" altLang="zh-CN"/>
              <a:t> to approve your PR"</a:t>
            </a:r>
            <a:endParaRPr lang="en-US" altLang="zh-CN"/>
          </a:p>
          <a:p>
            <a:pPr lvl="1"/>
            <a:r>
              <a:rPr lang="zh-CN" altLang="en-US"/>
              <a:t>维护者要求赞助其</a:t>
            </a:r>
            <a:r>
              <a:rPr lang="en-US" altLang="zh-CN"/>
              <a:t>CI</a:t>
            </a:r>
            <a:r>
              <a:rPr lang="zh-CN" altLang="en-US"/>
              <a:t>用于测试</a:t>
            </a:r>
            <a:endParaRPr lang="en-US" altLang="zh-CN"/>
          </a:p>
          <a:p>
            <a:pPr lvl="1"/>
            <a:r>
              <a:rPr lang="zh-CN" altLang="en-US"/>
              <a:t>本人提出将架构支持分级，被维护者回避</a:t>
            </a:r>
            <a:endParaRPr lang="zh-CN" altLang="en-US"/>
          </a:p>
          <a:p>
            <a:pPr lvl="2"/>
            <a:r>
              <a:rPr lang="zh-CN" altLang="en-US"/>
              <a:t>应该是确实需要</a:t>
            </a:r>
            <a:r>
              <a:rPr lang="zh-CN" altLang="en-US" b="1"/>
              <a:t>赞助</a:t>
            </a:r>
            <a:r>
              <a:rPr lang="zh-CN" altLang="en-US"/>
              <a:t>才会予新架构以支持</a:t>
            </a:r>
            <a:endParaRPr lang="zh-CN" altLang="en-US"/>
          </a:p>
          <a:p>
            <a:pPr lvl="0"/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  <p:pic>
        <p:nvPicPr>
          <p:cNvPr id="6" name="图片 5" descr="upload_post_object_v2_21666789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114836"/>
            <a:ext cx="12192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zh-CN" altLang="en-US" sz="2200"/>
              <a:t> </a:t>
            </a:r>
            <a:r>
              <a:rPr lang="en-US" altLang="zh-CN"/>
              <a:t>OS (AOSC OS)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zh-CN" altLang="en-US" sz="2200"/>
              <a:t>过去两周的工作主要集中在常规维护上</a:t>
            </a:r>
            <a:endParaRPr lang="zh-CN" altLang="en-US" sz="2200"/>
          </a:p>
          <a:p>
            <a:pPr lvl="1"/>
            <a:r>
              <a:rPr lang="en-US" altLang="zh-CN" sz="1800"/>
              <a:t>AMD RDNA4 </a:t>
            </a:r>
            <a:r>
              <a:rPr lang="zh-CN" altLang="en-US" sz="1800"/>
              <a:t>显卡（</a:t>
            </a:r>
            <a:r>
              <a:rPr lang="en-US" altLang="zh-CN" sz="1800"/>
              <a:t>Radeon RX 9070 </a:t>
            </a:r>
            <a:r>
              <a:rPr lang="zh-CN" altLang="en-US" sz="1800"/>
              <a:t>及 </a:t>
            </a:r>
            <a:r>
              <a:rPr lang="en-US" altLang="zh-CN" sz="1800"/>
              <a:t>9070 XT </a:t>
            </a:r>
            <a:r>
              <a:rPr lang="zh-CN" altLang="en-US" sz="1800"/>
              <a:t>支持）</a:t>
            </a:r>
            <a:endParaRPr lang="zh-CN" altLang="en-US" sz="1800"/>
          </a:p>
          <a:p>
            <a:pPr lvl="0"/>
            <a:r>
              <a:rPr lang="zh-CN" altLang="en-US" sz="2400"/>
              <a:t>未来两周</a:t>
            </a:r>
            <a:endParaRPr lang="zh-CN" altLang="en-US" sz="2400"/>
          </a:p>
          <a:p>
            <a:pPr lvl="1"/>
            <a:r>
              <a:rPr lang="en-US" altLang="zh-CN" sz="1800"/>
              <a:t>LATX</a:t>
            </a:r>
            <a:r>
              <a:rPr lang="zh-CN" altLang="en-US" sz="1800"/>
              <a:t> </a:t>
            </a:r>
            <a:r>
              <a:rPr lang="en-US" altLang="zh-CN" sz="1800"/>
              <a:t>1.6</a:t>
            </a:r>
            <a:r>
              <a:rPr lang="zh-CN" altLang="en-US" sz="1800"/>
              <a:t> 及 </a:t>
            </a:r>
            <a:r>
              <a:rPr lang="en-US" altLang="zh-CN" sz="1800"/>
              <a:t>Box64 </a:t>
            </a:r>
            <a:r>
              <a:rPr lang="zh-CN" altLang="en-US" sz="1800"/>
              <a:t>测试</a:t>
            </a:r>
            <a:endParaRPr lang="zh-CN" altLang="en-US" sz="1800"/>
          </a:p>
          <a:p>
            <a:pPr lvl="1"/>
            <a:r>
              <a:rPr lang="en-US" altLang="zh-CN" sz="1800"/>
              <a:t>ollama</a:t>
            </a:r>
            <a:r>
              <a:rPr lang="zh-CN" altLang="en-US" sz="1800"/>
              <a:t> 及 </a:t>
            </a:r>
            <a:r>
              <a:rPr lang="en-US" altLang="zh-CN" sz="1800"/>
              <a:t>ROCm</a:t>
            </a:r>
            <a:r>
              <a:rPr lang="zh-CN" altLang="en-US" sz="1800"/>
              <a:t> 支持修缮</a:t>
            </a:r>
            <a:endParaRPr lang="zh-CN" altLang="en-US" sz="1800"/>
          </a:p>
          <a:p>
            <a:pPr lvl="1"/>
            <a:r>
              <a:rPr lang="en-US" altLang="zh-CN" sz="1800"/>
              <a:t>libLoL</a:t>
            </a:r>
            <a:r>
              <a:rPr lang="zh-CN" altLang="en-US" sz="1800"/>
              <a:t> 软件支持情况排查、更新网站安装教程等</a:t>
            </a:r>
            <a:endParaRPr lang="zh-CN" altLang="en-US" sz="1800"/>
          </a:p>
          <a:p>
            <a:pPr lvl="1"/>
            <a:r>
              <a:rPr lang="en-US" altLang="zh-CN" sz="1800"/>
              <a:t>Chromium</a:t>
            </a:r>
            <a:r>
              <a:rPr lang="zh-CN" altLang="en-US" sz="1800"/>
              <a:t> </a:t>
            </a:r>
            <a:r>
              <a:rPr lang="en-US" altLang="zh-CN" sz="1800"/>
              <a:t>134</a:t>
            </a:r>
            <a:r>
              <a:rPr lang="zh-CN" altLang="en-US" sz="1800"/>
              <a:t>，带有完整硬解支持</a:t>
            </a:r>
            <a:endParaRPr lang="zh-CN" altLang="en-US" sz="1800"/>
          </a:p>
          <a:p>
            <a:pPr lvl="0"/>
            <a:r>
              <a:rPr lang="zh-CN" altLang="en-US" sz="2200"/>
              <a:t>安全更新与用户公告</a:t>
            </a:r>
            <a:endParaRPr lang="zh-CN" altLang="en-US" sz="2200"/>
          </a:p>
          <a:p>
            <a:pPr lvl="1"/>
            <a:r>
              <a:rPr lang="zh-CN" altLang="en-US" sz="1800" b="1"/>
              <a:t>社区软件源公钥将在</a:t>
            </a:r>
            <a:r>
              <a:rPr lang="en-US" altLang="zh-CN" sz="1800" b="1"/>
              <a:t> 4 </a:t>
            </a:r>
            <a:r>
              <a:rPr lang="zh-CN" altLang="en-US" sz="1800" b="1"/>
              <a:t>月</a:t>
            </a:r>
            <a:r>
              <a:rPr lang="en-US" altLang="zh-CN" sz="1800" b="1"/>
              <a:t> 10 </a:t>
            </a:r>
            <a:r>
              <a:rPr lang="zh-CN" altLang="en-US" sz="1800" b="1"/>
              <a:t>日迭代，请确保在此日期前</a:t>
            </a:r>
            <a:br>
              <a:rPr lang="en-US" altLang="zh-CN" sz="1800" b="1"/>
            </a:br>
            <a:r>
              <a:rPr lang="zh-CN" altLang="en-US" sz="1800" b="1"/>
              <a:t>至少完整更新一次系统</a:t>
            </a:r>
            <a:endParaRPr lang="zh-CN" altLang="en-US" sz="1800" b="1"/>
          </a:p>
          <a:p>
            <a:pPr lvl="1"/>
            <a:r>
              <a:rPr lang="zh-CN" altLang="en-US" sz="1800"/>
              <a:t>自动镜像跳转服务</a:t>
            </a:r>
            <a:r>
              <a:rPr lang="en-US" altLang="zh-CN" sz="1800"/>
              <a:t> (redir.aosc.io) </a:t>
            </a:r>
            <a:r>
              <a:rPr lang="zh-CN" altLang="en-US" sz="1800"/>
              <a:t>计划于 </a:t>
            </a:r>
            <a:r>
              <a:rPr lang="en-US" altLang="zh-CN" sz="1800"/>
              <a:t>4 </a:t>
            </a:r>
            <a:r>
              <a:rPr lang="zh-CN" altLang="en-US" sz="1800"/>
              <a:t>月 </a:t>
            </a:r>
            <a:r>
              <a:rPr lang="en-US" altLang="zh-CN" sz="1800"/>
              <a:t>5 </a:t>
            </a:r>
            <a:r>
              <a:rPr lang="zh-CN" altLang="en-US" sz="1800"/>
              <a:t>日正式上线，处理 </a:t>
            </a:r>
            <a:r>
              <a:rPr lang="en-US" altLang="zh-CN" sz="1800"/>
              <a:t>repo.aosc.io </a:t>
            </a:r>
            <a:r>
              <a:rPr lang="zh-CN" altLang="en-US" sz="1800"/>
              <a:t>系统和软件包下载的请求</a:t>
            </a:r>
            <a:endParaRPr lang="zh-CN" altLang="en-US" sz="1800"/>
          </a:p>
          <a:p>
            <a:pPr lvl="2"/>
            <a:r>
              <a:rPr lang="zh-CN" altLang="en-US" sz="1600"/>
              <a:t>相信可以提高国内绝大多数地区的软件安装和更新体验</a:t>
            </a:r>
            <a:endParaRPr lang="zh-CN" altLang="en-US" sz="1600"/>
          </a:p>
          <a:p>
            <a:pPr lvl="1"/>
            <a:r>
              <a:rPr lang="zh-CN" altLang="en-US" sz="1800"/>
              <a:t>建议关注公众号</a:t>
            </a:r>
            <a:r>
              <a:rPr lang="en-US" altLang="zh-CN" sz="1800"/>
              <a:t>“</a:t>
            </a:r>
            <a:r>
              <a:rPr lang="zh-CN" altLang="en-US" sz="1800"/>
              <a:t>安同开源</a:t>
            </a:r>
            <a:r>
              <a:rPr lang="en-US" altLang="zh-CN" sz="1800"/>
              <a:t>”</a:t>
            </a:r>
            <a:r>
              <a:rPr lang="zh-CN" altLang="en-US" sz="1800"/>
              <a:t>或社区主页</a:t>
            </a:r>
            <a:r>
              <a:rPr lang="en-US" altLang="zh-CN" sz="1800"/>
              <a:t> (aosc.io) </a:t>
            </a:r>
            <a:r>
              <a:rPr lang="zh-CN" altLang="en-US" sz="1800"/>
              <a:t>新闻</a:t>
            </a:r>
            <a:endParaRPr lang="zh-CN" altLang="en-US" sz="1800"/>
          </a:p>
          <a:p>
            <a:pPr lvl="2"/>
            <a:endParaRPr lang="zh-CN" altLang="en-US" sz="1600"/>
          </a:p>
          <a:p>
            <a:pPr lvl="1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杨欣辉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/>
      <p:sp>
        <p:nvSpPr>
          <p:cNvPr id="1048630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31" name="副标题 2"/>
          <p:cNvSpPr>
            <a:spLocks noGrp="1"/>
          </p:cNvSpPr>
          <p:nvPr>
            <p:ph type="subTitle" idx="1"/>
          </p:nvPr>
        </p:nvSpPr>
        <p:spPr>
          <a:xfrm>
            <a:off x="795286" y="3370802"/>
            <a:ext cx="4418126" cy="497923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社区事务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1048632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社区悬赏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4425752" cy="4657501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zh-CN" altLang="en-US" sz="2000"/>
              <a:t>国家中小学智慧教育平台客户端移植悬赏任务已基本完成</a:t>
            </a:r>
            <a:endParaRPr lang="zh-CN" altLang="en-US" sz="200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/>
              <a:t>任务奖品联想开天 </a:t>
            </a:r>
            <a:r>
              <a:rPr lang="en-US" altLang="zh-CN" sz="2000"/>
              <a:t>3A6000 </a:t>
            </a:r>
            <a:r>
              <a:rPr lang="zh-CN" altLang="en-US" sz="2000"/>
              <a:t>笔记本已发放到完成者 </a:t>
            </a:r>
            <a:r>
              <a:rPr lang="en-US" altLang="zh-CN" sz="2000"/>
              <a:t>Katyusha </a:t>
            </a:r>
            <a:r>
              <a:rPr lang="zh-CN" altLang="en-US" sz="2000"/>
              <a:t>手中</a:t>
            </a:r>
            <a:endParaRPr lang="en-US" sz="200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  <p:pic>
        <p:nvPicPr>
          <p:cNvPr id="5" name="图片 4" descr="upload_post_object_v2_3641436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6105" y="1377683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社区悬赏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0101189" cy="4657501"/>
          </a:xfrm>
        </p:spPr>
        <p:txBody>
          <a:bodyPr>
            <a:noAutofit/>
          </a:bodyPr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/>
              <a:t>人证对比系统（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客户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</a:rPr>
              <a:t>/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服务端</a:t>
            </a:r>
            <a:r>
              <a:rPr lang="zh-CN" altLang="en-US" sz="2600"/>
              <a:t>架构）</a:t>
            </a:r>
            <a:endParaRPr lang="zh-CN" altLang="en-US" sz="260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/>
              <a:t>系统采用 </a:t>
            </a:r>
            <a:r>
              <a:rPr lang="en-US" altLang="zh-CN" sz="2200"/>
              <a:t>Python 3.8 </a:t>
            </a:r>
            <a:r>
              <a:rPr lang="zh-CN" altLang="en-US" sz="2200"/>
              <a:t>编写系统搭配身份证阅读器（华旭金卡 </a:t>
            </a:r>
            <a:r>
              <a:rPr lang="en-US" altLang="zh-CN" sz="2200"/>
              <a:t>HX</a:t>
            </a:r>
            <a:r>
              <a:rPr lang="zh-CN" altLang="en-US" sz="2200"/>
              <a:t>-</a:t>
            </a:r>
            <a:r>
              <a:rPr lang="en-US" altLang="zh-CN" sz="2200"/>
              <a:t>FDX3S </a:t>
            </a:r>
            <a:r>
              <a:rPr lang="zh-CN" altLang="en-US" sz="2200"/>
              <a:t>）</a:t>
            </a:r>
            <a:endParaRPr lang="zh-CN" altLang="en-US" sz="220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/>
              <a:t>HX</a:t>
            </a:r>
            <a:r>
              <a:rPr lang="zh-CN" altLang="en-US" sz="2200"/>
              <a:t>-</a:t>
            </a:r>
            <a:r>
              <a:rPr lang="en-US" altLang="zh-CN" sz="2200"/>
              <a:t>FDX3S </a:t>
            </a:r>
            <a:r>
              <a:rPr lang="zh-CN" altLang="en-US" sz="2200"/>
              <a:t>在 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W</a:t>
            </a:r>
            <a:r>
              <a:rPr lang="en-US" altLang="zh-CN" sz="2200"/>
              <a:t>indows </a:t>
            </a:r>
            <a:r>
              <a:rPr lang="zh-CN" altLang="en-US" sz="2200"/>
              <a:t>以外的终端上被识别为密码设备</a:t>
            </a:r>
            <a:endParaRPr lang="zh-CN" altLang="en-US" sz="220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/>
              <a:t>Windows </a:t>
            </a:r>
            <a:r>
              <a:rPr lang="zh-CN" altLang="en-US" sz="2200"/>
              <a:t>上调用的驱动为系统驱动</a:t>
            </a:r>
            <a:endParaRPr lang="zh-CN" altLang="en-US" sz="220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/>
              <a:t>需要签署 </a:t>
            </a:r>
            <a:r>
              <a:rPr lang="en-US" altLang="zh-CN" sz="2200"/>
              <a:t>NDA </a:t>
            </a:r>
            <a:r>
              <a:rPr lang="zh-CN" altLang="en-US" sz="2200"/>
              <a:t>协议</a:t>
            </a:r>
            <a:endParaRPr lang="zh-CN" altLang="en-US" sz="220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/>
              <a:t>奖品：</a:t>
            </a:r>
            <a:r>
              <a:rPr lang="en-US" altLang="zh-CN" sz="2200"/>
              <a:t>3A6000 NUC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社区</a:t>
            </a:r>
            <a:r>
              <a:rPr lang="zh-CN" altLang="en-US">
                <a:cs typeface="Arial" panose="020B0604020202020204" pitchFamily="34" charset="0"/>
              </a:rPr>
              <a:t>徽标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2400"/>
              <a:t>由白铭骢设计</a:t>
            </a:r>
            <a:endParaRPr lang="zh-CN" altLang="en-US" sz="24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upload_post_object_v2_37710490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1053"/>
            <a:ext cx="12192000" cy="518694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问答环节</a:t>
            </a:r>
            <a:endParaRPr lang="zh-CN" alt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社区问答及意见反馈</a:t>
            </a:r>
            <a:endParaRPr lang="zh-CN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/>
      <p:sp>
        <p:nvSpPr>
          <p:cNvPr id="1048648" name="副标题 2"/>
          <p:cNvSpPr>
            <a:spLocks noGrp="1"/>
          </p:cNvSpPr>
          <p:nvPr>
            <p:ph type="subTitle" idx="1"/>
          </p:nvPr>
        </p:nvSpPr>
        <p:spPr>
          <a:xfrm>
            <a:off x="1758201" y="4401115"/>
            <a:ext cx="4418126" cy="497923"/>
          </a:xfrm>
        </p:spPr>
        <p:txBody>
          <a:bodyPr/>
          <a:p>
            <a:pPr algn="ctr"/>
            <a:r>
              <a:rPr lang="zh-CN" altLang="en-US">
                <a:solidFill>
                  <a:schemeClr val="tx1"/>
                </a:solidFill>
              </a:rPr>
              <a:t>双周会讨论（请先添加管理员）</a:t>
            </a:r>
            <a:endParaRPr lang="zh-CN" altLang="en-US"/>
          </a:p>
        </p:txBody>
      </p:sp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7245290" y="1587626"/>
            <a:ext cx="2468139" cy="2404885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00" y="1587626"/>
            <a:ext cx="2581652" cy="2404868"/>
          </a:xfrm>
          <a:prstGeom prst="rect">
            <a:avLst/>
          </a:prstGeom>
        </p:spPr>
      </p:pic>
      <p:sp>
        <p:nvSpPr>
          <p:cNvPr id="1048649" name="副标题 2"/>
          <p:cNvSpPr>
            <a:spLocks noGrp="1"/>
          </p:cNvSpPr>
          <p:nvPr/>
        </p:nvSpPr>
        <p:spPr>
          <a:xfrm>
            <a:off x="6419109" y="4401091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Source Sans 3" panose="020B0503030403020204" charset="0"/>
              </a:rPr>
              <a:t>爱好者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Arial" panose="020B0604020202020204" pitchFamily="34" charset="0"/>
              </a:rPr>
              <a:t>交流群</a:t>
            </a:r>
            <a:endParaRPr lang="zh-CN" altLang="en-US">
              <a:latin typeface="Source Han Sans CN" panose="020B0500000000000000" charset="-122"/>
              <a:ea typeface="Source Han Sans CN" panose="020B0500000000000000" charset="-122"/>
              <a:cs typeface="Source Sans 3" panose="020B0503030403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/>
      <p:sp>
        <p:nvSpPr>
          <p:cNvPr id="1048601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02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龙架构项目进展</a:t>
            </a:r>
            <a:endParaRPr lang="zh-CN" altLang="en-US"/>
          </a:p>
        </p:txBody>
      </p:sp>
      <p:sp>
        <p:nvSpPr>
          <p:cNvPr id="1048603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手册</a:t>
            </a:r>
            <a:r>
              <a:rPr lang="zh-CN" altLang="en-US">
                <a:cs typeface="Arial" panose="020B0604020202020204" pitchFamily="34" charset="0"/>
              </a:rPr>
              <a:t>更新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龙架构参考手册（卷一）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v1.11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和龙芯架构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32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位精简版参考手册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v1.03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已发布</a:t>
            </a:r>
            <a:endParaRPr lang="en-US" altLang="zh-CN">
              <a:solidFill>
                <a:schemeClr val="tx1"/>
              </a:solidFill>
              <a:ea typeface="Source Han Sans CN" charset="0"/>
              <a:cs typeface="Arial" panose="020B0604020202020204" pitchFamily="34" charset="0"/>
            </a:endParaRPr>
          </a:p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可以在两手册内的“版本历史”一节查阅本次更新作出的各项修改</a:t>
            </a:r>
            <a:endParaRPr lang="zh-CN" altLang="en-US">
              <a:solidFill>
                <a:schemeClr val="tx1"/>
              </a:solidFill>
              <a:ea typeface="Source Han Sans CN" charset="0"/>
            </a:endParaRPr>
          </a:p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没有增加新的指令或功能</a:t>
            </a:r>
            <a:endParaRPr lang="zh-CN" altLang="en-US">
              <a:ea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LATX </a:t>
            </a:r>
            <a:r>
              <a:rPr lang="zh-CN" altLang="en-US">
                <a:cs typeface="Arial" panose="020B0604020202020204" pitchFamily="34" charset="0"/>
              </a:rPr>
              <a:t>正式开源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062173" cy="2819432"/>
          </a:xfrm>
        </p:spPr>
        <p:txBody>
          <a:bodyPr/>
          <a:p>
            <a:r>
              <a:rPr lang="en-US" altLang="zh-CN"/>
              <a:t>3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/>
              <a:t>月 </a:t>
            </a:r>
            <a:r>
              <a:rPr lang="en-US" altLang="zh-CN"/>
              <a:t>26 </a:t>
            </a:r>
            <a:r>
              <a:rPr lang="zh-CN" altLang="en-US"/>
              <a:t>日，</a:t>
            </a:r>
            <a:r>
              <a:rPr lang="en-US" altLang="zh-CN"/>
              <a:t> LATX</a:t>
            </a:r>
            <a:r>
              <a:rPr lang="zh-CN" altLang="en-US"/>
              <a:t>（</a:t>
            </a:r>
            <a:r>
              <a:rPr lang="en-US" altLang="zh-CN"/>
              <a:t>Loongson Architecture Translator for x86</a:t>
            </a:r>
            <a:r>
              <a:rPr lang="zh-CN" altLang="en-US"/>
              <a:t>），即龙芯 </a:t>
            </a:r>
            <a:r>
              <a:rPr lang="en-US" altLang="zh-CN"/>
              <a:t>x86 </a:t>
            </a:r>
            <a:r>
              <a:rPr lang="zh-CN" altLang="en-US"/>
              <a:t>架构转译器，正式发布 </a:t>
            </a:r>
            <a:r>
              <a:rPr lang="en-US" altLang="zh-CN"/>
              <a:t>1.6.0 </a:t>
            </a:r>
            <a:r>
              <a:rPr lang="zh-CN" altLang="en-US"/>
              <a:t>版本，并已开源。该工具是一个面向龙架构（</a:t>
            </a:r>
            <a:r>
              <a:rPr lang="en-US" altLang="zh-CN"/>
              <a:t>LoongArch</a:t>
            </a:r>
            <a:r>
              <a:rPr lang="zh-CN" altLang="en-US"/>
              <a:t>）的高性能用户级二进制翻译器，能够支持在基于龙架构的系统上高效运行 </a:t>
            </a:r>
            <a:r>
              <a:rPr lang="en-US" altLang="zh-CN"/>
              <a:t>32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/</a:t>
            </a:r>
            <a:r>
              <a:rPr lang="en-US" altLang="zh-CN"/>
              <a:t>64 </a:t>
            </a:r>
            <a:r>
              <a:rPr lang="zh-CN" altLang="en-US"/>
              <a:t>位 </a:t>
            </a:r>
            <a:r>
              <a:rPr lang="en-US" altLang="zh-CN"/>
              <a:t>x86 </a:t>
            </a:r>
            <a:r>
              <a:rPr lang="zh-CN" altLang="en-US"/>
              <a:t>应用程序。</a:t>
            </a:r>
            <a:endParaRPr lang="zh-CN" altLang="en-US"/>
          </a:p>
          <a:p>
            <a:r>
              <a:rPr lang="zh-CN" altLang="en-US"/>
              <a:t>该项目遵循</a:t>
            </a:r>
            <a:r>
              <a:rPr lang="en-US" altLang="zh-CN"/>
              <a:t>GPLv2</a:t>
            </a:r>
            <a:r>
              <a:rPr lang="zh-CN" altLang="en-US"/>
              <a:t>开源协议。</a:t>
            </a:r>
            <a:endParaRPr lang="zh-CN" altLang="en-US"/>
          </a:p>
          <a:p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1"/>
              </a:rPr>
              <a:t>https://github.com/lat-opensource/lat</a:t>
            </a:r>
            <a:endParaRPr lang="en-US" altLang="zh-CN">
              <a:ea typeface="Source Han Sans C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李</a:t>
            </a:r>
            <a:r>
              <a:rPr lang="zh-CN" altLang="en-US">
                <a:cs typeface="Arial" panose="020B0604020202020204" pitchFamily="34" charset="0"/>
              </a:rPr>
              <a:t>晗璐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49" y="442081"/>
            <a:ext cx="10830624" cy="758458"/>
          </a:xfrm>
        </p:spPr>
        <p:txBody>
          <a:bodyPr/>
          <a:p>
            <a:r>
              <a:rPr lang="en-US" altLang="zh-CN"/>
              <a:t>SkiaSharp </a:t>
            </a:r>
            <a:r>
              <a:rPr lang="zh-CN" altLang="en-US"/>
              <a:t>和 </a:t>
            </a:r>
            <a:r>
              <a:rPr lang="en-US" altLang="zh-CN"/>
              <a:t>HarfBuzzSharp </a:t>
            </a:r>
            <a:r>
              <a:rPr lang="zh-CN" altLang="en-US"/>
              <a:t>支持龙架构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062173" cy="1399682"/>
          </a:xfrm>
        </p:spPr>
        <p:txBody>
          <a:bodyPr/>
          <a:p>
            <a:r>
              <a:rPr lang="en-US" altLang="zh-CN"/>
              <a:t>4Darmygeometry </a:t>
            </a:r>
            <a:r>
              <a:rPr lang="zh-CN" altLang="en-US"/>
              <a:t>仿照 </a:t>
            </a:r>
            <a:r>
              <a:rPr lang="en-US" altLang="zh-CN"/>
              <a:t>kasperk81 </a:t>
            </a:r>
            <a:r>
              <a:rPr lang="zh-CN" altLang="en-US"/>
              <a:t>添加 </a:t>
            </a:r>
            <a:r>
              <a:rPr lang="en-US" altLang="zh-CN"/>
              <a:t>RISC</a:t>
            </a:r>
            <a:r>
              <a:rPr lang="zh-CN" altLang="en-US"/>
              <a:t>-</a:t>
            </a:r>
            <a:r>
              <a:rPr lang="en-US" altLang="zh-CN"/>
              <a:t>V </a:t>
            </a:r>
            <a:r>
              <a:rPr lang="zh-CN" altLang="en-US"/>
              <a:t>支持代码的格式给</a:t>
            </a:r>
            <a:r>
              <a:rPr lang="en-US" altLang="zh-CN"/>
              <a:t>mono/SkiaSharp </a:t>
            </a:r>
            <a:r>
              <a:rPr lang="zh-CN" altLang="en-US"/>
              <a:t>项目添加龙架构新世界编译支持代码，并于 </a:t>
            </a:r>
            <a:r>
              <a:rPr lang="en-US" altLang="zh-CN"/>
              <a:t>2025 </a:t>
            </a:r>
            <a:r>
              <a:rPr lang="zh-CN" altLang="en-US"/>
              <a:t>年 </a:t>
            </a:r>
            <a:r>
              <a:rPr lang="en-US" altLang="zh-CN"/>
              <a:t>3 </a:t>
            </a:r>
            <a:r>
              <a:rPr lang="zh-CN" altLang="en-US"/>
              <a:t>月 </a:t>
            </a:r>
            <a:r>
              <a:rPr lang="en-US" altLang="zh-CN"/>
              <a:t>25 </a:t>
            </a:r>
            <a:r>
              <a:rPr lang="zh-CN" altLang="en-US"/>
              <a:t>日编译成功，并入主线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  <p:pic>
        <p:nvPicPr>
          <p:cNvPr id="5" name="图片 4" descr="upload_post_object_v2_34301661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025" y="2659496"/>
            <a:ext cx="4533336" cy="3693631"/>
          </a:xfrm>
          <a:prstGeom prst="rect">
            <a:avLst/>
          </a:prstGeom>
        </p:spPr>
      </p:pic>
      <p:pic>
        <p:nvPicPr>
          <p:cNvPr id="6" name="图片 5" descr="upload_post_object_v2_26173188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337" y="2659496"/>
            <a:ext cx="4533336" cy="36936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49" y="442081"/>
            <a:ext cx="10811539" cy="758458"/>
          </a:xfrm>
        </p:spPr>
        <p:txBody>
          <a:bodyPr/>
          <a:p>
            <a:r>
              <a:rPr lang="en-US" altLang="zh-CN"/>
              <a:t>SkiaSharp</a:t>
            </a:r>
            <a:r>
              <a:rPr lang="zh-CN" altLang="en-US"/>
              <a:t>和</a:t>
            </a:r>
            <a:r>
              <a:rPr lang="en-US" altLang="zh-CN"/>
              <a:t>HarfBuzzSharp</a:t>
            </a:r>
            <a:r>
              <a:rPr lang="zh-CN" altLang="en-US"/>
              <a:t>支持龙架构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573594" cy="4421519"/>
          </a:xfrm>
        </p:spPr>
        <p:txBody>
          <a:bodyPr/>
          <a:p>
            <a:r>
              <a:rPr lang="zh-CN" altLang="en-US"/>
              <a:t>目前</a:t>
            </a:r>
            <a:r>
              <a:rPr lang="zh-CN" altLang="en-US">
                <a:cs typeface="Arial" panose="020B0604020202020204" pitchFamily="34" charset="0"/>
              </a:rPr>
              <a:t>已经在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A</a:t>
            </a:r>
            <a:r>
              <a:rPr lang="en-US" altLang="zh-CN">
                <a:cs typeface="Arial" panose="020B0604020202020204" pitchFamily="34" charset="0"/>
              </a:rPr>
              <a:t>zure </a:t>
            </a:r>
            <a:r>
              <a:rPr lang="zh-CN" altLang="en-US">
                <a:cs typeface="Arial" panose="020B0604020202020204" pitchFamily="34" charset="0"/>
              </a:rPr>
              <a:t>自动构建机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构建了</a:t>
            </a:r>
            <a:r>
              <a:rPr lang="zh-CN" altLang="en-US">
                <a:cs typeface="Arial" panose="020B0604020202020204" pitchFamily="34" charset="0"/>
              </a:rPr>
              <a:t>测试版 </a:t>
            </a:r>
            <a:r>
              <a:rPr lang="en-US" altLang="zh-CN">
                <a:cs typeface="Arial" panose="020B0604020202020204" pitchFamily="34" charset="0"/>
              </a:rPr>
              <a:t>SkiaSharp </a:t>
            </a:r>
            <a:r>
              <a:rPr lang="zh-CN" altLang="en-US">
                <a:cs typeface="Arial" panose="020B0604020202020204" pitchFamily="34" charset="0"/>
              </a:rPr>
              <a:t>和</a:t>
            </a:r>
            <a:r>
              <a:rPr lang="en-US" altLang="zh-CN">
                <a:cs typeface="Arial" panose="020B0604020202020204" pitchFamily="34" charset="0"/>
              </a:rPr>
              <a:t>HarfBuzzSharp </a:t>
            </a:r>
            <a:r>
              <a:rPr lang="zh-CN" altLang="en-US">
                <a:cs typeface="Arial" panose="020B0604020202020204" pitchFamily="34" charset="0"/>
              </a:rPr>
              <a:t>的 </a:t>
            </a:r>
            <a:r>
              <a:rPr lang="en-US" altLang="zh-CN">
                <a:cs typeface="Arial" panose="020B0604020202020204" pitchFamily="34" charset="0"/>
              </a:rPr>
              <a:t>NuGet </a:t>
            </a:r>
            <a:r>
              <a:rPr lang="zh-CN" altLang="en-US">
                <a:cs typeface="Arial" panose="020B0604020202020204" pitchFamily="34" charset="0"/>
              </a:rPr>
              <a:t>包，可以通过如下命令下载使用：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en-US" altLang="zh-CN" sz="2000"/>
              <a:t>SkiaSharp:nuget install SkiaSharp.NativeAssets.Linux -Version 3.119.0-preview.0.38 -Source 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  <a:hlinkClick r:id="rId1"/>
              </a:rPr>
              <a:t>https://pkgs.dev.azure.com/xamarin/public/_packaging/SkiaSharp/nuget/v3/index.json</a:t>
            </a:r>
            <a:endParaRPr lang="en-US" altLang="zh-CN" sz="2000"/>
          </a:p>
          <a:p>
            <a:pPr lvl="1"/>
            <a:r>
              <a:rPr lang="en-US" altLang="zh-CN" sz="2000"/>
              <a:t>HarfBuzzSharp:nuget install HarfBuzzSharp.NativeAssets.Linux -Version 8.3.1-preview.0.38 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  <a:hlinkClick r:id="rId1"/>
              </a:rPr>
              <a:t>https://pkgs.dev.azure.com/xamarin/public/_packaging/SkiaSharp/nuget/v3/index.json</a:t>
            </a:r>
            <a:endParaRPr lang="en-US" altLang="zh-CN" sz="2000"/>
          </a:p>
          <a:p>
            <a:r>
              <a:rPr lang="en-US" altLang="zh-CN"/>
              <a:t>Azure </a:t>
            </a:r>
            <a:r>
              <a:rPr lang="zh-CN" altLang="en-US"/>
              <a:t>构建机构建情况：</a:t>
            </a:r>
            <a:endParaRPr lang="zh-CN" altLang="en-US"/>
          </a:p>
          <a:p>
            <a:pPr lvl="1"/>
            <a:r>
              <a:rPr lang="en-US" altLang="zh-CN" sz="2000">
                <a:hlinkClick r:id="rId2"/>
              </a:rPr>
              <a:t>https://dev.azure.com/xamarin/public/_build/results?buildId</a:t>
            </a:r>
            <a:r>
              <a:rPr lang="zh-CN" altLang="en-US" sz="2000">
                <a:hlinkClick r:id="rId2"/>
              </a:rPr>
              <a:t>=</a:t>
            </a:r>
            <a:r>
              <a:rPr lang="en-US" altLang="zh-CN" sz="2000">
                <a:hlinkClick r:id="rId2"/>
              </a:rPr>
              <a:t>138744</a:t>
            </a:r>
            <a:r>
              <a:rPr lang="zh-CN" altLang="en-US" sz="2000">
                <a:hlinkClick r:id="rId2"/>
              </a:rPr>
              <a:t>&amp;</a:t>
            </a:r>
            <a:r>
              <a:rPr lang="en-US" altLang="zh-CN" sz="2000">
                <a:hlinkClick r:id="rId2"/>
              </a:rPr>
              <a:t>view</a:t>
            </a:r>
            <a:r>
              <a:rPr lang="zh-CN" altLang="en-US" sz="2000">
                <a:hlinkClick r:id="rId2"/>
              </a:rPr>
              <a:t>=</a:t>
            </a:r>
            <a:r>
              <a:rPr lang="en-US" altLang="zh-CN" sz="2000">
                <a:hlinkClick r:id="rId2"/>
              </a:rPr>
              <a:t>results</a:t>
            </a:r>
            <a:endParaRPr lang="en-US" altLang="zh-CN" sz="2000">
              <a:hlinkClick r:id="rId2"/>
            </a:endParaRPr>
          </a:p>
          <a:p>
            <a:pPr lvl="1"/>
            <a:r>
              <a:rPr lang="en-US" altLang="zh-CN" sz="2000">
                <a:solidFill>
                  <a:schemeClr val="tx1"/>
                </a:solidFill>
                <a:ea typeface="Source Han Sans CN" charset="0"/>
                <a:hlinkClick r:id="rId3"/>
              </a:rPr>
              <a:t>https://github.com/mono/SkiaSharp/pull/3198</a:t>
            </a:r>
            <a:endParaRPr lang="en-US" altLang="zh-CN" sz="200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08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龙架构上游动向</a:t>
            </a:r>
            <a:endParaRPr lang="zh-CN" altLang="en-US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GNU </a:t>
            </a:r>
            <a:r>
              <a:rPr lang="zh-CN" altLang="en-US"/>
              <a:t>工具链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1059" y="1259762"/>
            <a:ext cx="10013752" cy="4657501"/>
          </a:xfrm>
        </p:spPr>
        <p:txBody>
          <a:bodyPr>
            <a:noAutofit/>
          </a:bodyPr>
          <a:p>
            <a:r>
              <a:rPr lang="zh-CN" altLang="en-US" sz="2600"/>
              <a:t>为</a:t>
            </a:r>
            <a:r>
              <a:rPr lang="zh-CN" altLang="en-US" sz="2600">
                <a:cs typeface="Arial" panose="020B0604020202020204" pitchFamily="34" charset="0"/>
              </a:rPr>
              <a:t> </a:t>
            </a:r>
            <a:r>
              <a:rPr lang="en-US" altLang="zh-CN" sz="2600"/>
              <a:t>binutils </a:t>
            </a:r>
            <a:r>
              <a:rPr lang="zh-CN" altLang="en-US" sz="2600">
                <a:hlinkClick r:id="rId1"/>
              </a:rPr>
              <a:t>添加</a:t>
            </a:r>
            <a:r>
              <a:rPr lang="zh-CN" altLang="en-US" sz="2600"/>
              <a:t>更多指令别名支持</a:t>
            </a:r>
            <a:endParaRPr lang="en-US" altLang="zh-CN" sz="2600"/>
          </a:p>
          <a:p>
            <a:pPr lvl="1"/>
            <a:r>
              <a:rPr lang="en-US" altLang="zh-CN" sz="2200"/>
              <a:t>LA32R 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rdcnt{vl,vh,id}.w</a:t>
            </a:r>
            <a:endParaRPr lang="en-US" altLang="zh-CN" sz="2200">
              <a:latin typeface="Fira Code" charset="0"/>
              <a:ea typeface="Fira Code" charset="0"/>
              <a:cs typeface="Fira Code" charset="0"/>
            </a:endParaRPr>
          </a:p>
          <a:p>
            <a:pPr lvl="2"/>
            <a:r>
              <a:rPr lang="zh-CN" altLang="en-US" sz="2000"/>
              <a:t>是 </a:t>
            </a:r>
            <a:r>
              <a:rPr lang="en-US" altLang="zh-CN" sz="2000"/>
              <a:t>LA32S/LA64 </a:t>
            </a:r>
            <a:r>
              <a:rPr lang="en-US" altLang="zh-CN" sz="2000">
                <a:latin typeface="Fira Code" charset="0"/>
                <a:ea typeface="Fira Code" charset="0"/>
                <a:cs typeface="Fira Code" charset="0"/>
              </a:rPr>
              <a:t>rdtime[lh].w</a:t>
            </a:r>
            <a:r>
              <a:rPr lang="en-US" altLang="zh-CN" sz="2000"/>
              <a:t> </a:t>
            </a:r>
            <a:r>
              <a:rPr lang="zh-CN" altLang="en-US" sz="2000"/>
              <a:t>的单输出寄存器特例，但是龙芯给了它们单独的官方名称</a:t>
            </a:r>
            <a:endParaRPr lang="zh-CN" altLang="en-US" sz="2000"/>
          </a:p>
          <a:p>
            <a:pPr lvl="2"/>
            <a:r>
              <a:rPr lang="zh-CN" altLang="en-US" sz="2000"/>
              <a:t>由于单独名称的可读性更佳（谁能 </a:t>
            </a:r>
            <a:r>
              <a:rPr lang="en-US" altLang="zh-CN" sz="2000"/>
              <a:t>1 </a:t>
            </a:r>
            <a:r>
              <a:rPr lang="zh-CN" altLang="en-US" sz="2000"/>
              <a:t>秒说出 </a:t>
            </a:r>
            <a:r>
              <a:rPr lang="en-US" altLang="zh-CN" sz="2000"/>
              <a:t>rdtime </a:t>
            </a:r>
            <a:r>
              <a:rPr lang="zh-CN" altLang="en-US" sz="2000"/>
              <a:t>的 </a:t>
            </a:r>
            <a:r>
              <a:rPr lang="en-US" altLang="zh-CN" sz="2000"/>
              <a:t>rd rj </a:t>
            </a:r>
            <a:r>
              <a:rPr lang="zh-CN" altLang="en-US" sz="2000"/>
              <a:t>两个操作数，哪个是计数器值，哪个是节点 </a:t>
            </a:r>
            <a:r>
              <a:rPr lang="en-US" altLang="zh-CN" sz="2000"/>
              <a:t>ID</a:t>
            </a:r>
            <a:r>
              <a:rPr lang="zh-CN" altLang="en-US" sz="2000"/>
              <a:t>？），在反汇编时也支持输出该组别名</a:t>
            </a:r>
            <a:endParaRPr lang="zh-CN" altLang="en-US" sz="2000"/>
          </a:p>
          <a:p>
            <a:pPr lvl="1"/>
            <a:r>
              <a:rPr lang="zh-CN" altLang="en-US" sz="2200"/>
              <a:t>另发现 </a:t>
            </a:r>
            <a:r>
              <a:rPr lang="en-US" altLang="zh-CN" sz="2200"/>
              <a:t>LA64</a:t>
            </a:r>
            <a:r>
              <a:rPr lang="zh-CN" altLang="en-US" sz="2200"/>
              <a:t> </a:t>
            </a:r>
            <a:r>
              <a:rPr lang="en-US" altLang="zh-CN" sz="2200"/>
              <a:t>v1.10 </a:t>
            </a:r>
            <a:r>
              <a:rPr lang="zh-CN" altLang="en-US" sz="2200"/>
              <a:t>和 </a:t>
            </a:r>
            <a:r>
              <a:rPr lang="en-US" altLang="zh-CN" sz="2200"/>
              <a:t>v1.11 </a:t>
            </a:r>
            <a:r>
              <a:rPr lang="zh-CN" altLang="en-US" sz="2200"/>
              <a:t>中</a:t>
            </a:r>
            <a:r>
              <a:rPr lang="en-US" altLang="zh-CN" sz="2200"/>
              <a:t> 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ll.acq.[wd]</a:t>
            </a:r>
            <a:r>
              <a:rPr lang="en-US" altLang="zh-CN" sz="2200">
                <a:solidFill>
                  <a:schemeClr val="tx1"/>
                </a:solidFill>
                <a:ea typeface="Source Han Sans CN" charset="0"/>
              </a:rPr>
              <a:t>、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sc.rel.[wd] </a:t>
            </a:r>
            <a:r>
              <a:rPr lang="zh-CN" altLang="en-US" sz="2200">
                <a:latin typeface="Fira Code" charset="0"/>
                <a:ea typeface="Fira Code" charset="0"/>
                <a:cs typeface="Fira Code" charset="0"/>
              </a:rPr>
              <a:t>在汇编器中实际的助记符为</a:t>
            </a:r>
            <a:r>
              <a:rPr lang="en-US" altLang="zh-CN" sz="2200"/>
              <a:t> 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llacq.[wd]</a:t>
            </a:r>
            <a:r>
              <a:rPr lang="zh-CN" altLang="en-US" sz="2200"/>
              <a:t>、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screl.[wd] </a:t>
            </a:r>
            <a:r>
              <a:rPr lang="zh-CN" altLang="en-US" sz="2200">
                <a:latin typeface="Fira Code" charset="0"/>
                <a:ea typeface="Fira Code" charset="0"/>
                <a:cs typeface="Fira Code" charset="0"/>
              </a:rPr>
              <a:t>（少了一个“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.</a:t>
            </a:r>
            <a:r>
              <a:rPr lang="zh-CN" altLang="en-US" sz="2200">
                <a:latin typeface="Fira Code" charset="0"/>
                <a:ea typeface="Fira Code" charset="0"/>
                <a:cs typeface="Fira Code" charset="0"/>
              </a:rPr>
              <a:t>”）</a:t>
            </a:r>
            <a:endParaRPr lang="en-US" altLang="zh-CN" sz="2200">
              <a:latin typeface="Fira Code" charset="0"/>
              <a:ea typeface="Fira Code" charset="0"/>
              <a:cs typeface="Fira Code" charset="0"/>
            </a:endParaRPr>
          </a:p>
          <a:p>
            <a:pPr lvl="2"/>
            <a:r>
              <a:rPr lang="zh-CN" altLang="en-US" sz="2000"/>
              <a:t>相关维护者回复表示这是手册中的书写错误，将在下一版手册修复</a:t>
            </a:r>
            <a:endParaRPr lang="zh-CN" altLang="en-US" sz="2000"/>
          </a:p>
          <a:p>
            <a:pPr lvl="0"/>
            <a:r>
              <a:rPr lang="zh-CN" altLang="en-US" sz="2600">
                <a:hlinkClick r:id="rId2"/>
              </a:rPr>
              <a:t>修复</a:t>
            </a:r>
            <a:r>
              <a:rPr lang="zh-CN" altLang="en-US" sz="2600"/>
              <a:t> </a:t>
            </a:r>
            <a:r>
              <a:rPr lang="en-US" altLang="zh-CN" sz="2600">
                <a:latin typeface="Fira Code" charset="0"/>
                <a:ea typeface="Fira Code" charset="0"/>
                <a:cs typeface="Fira Code" charset="0"/>
              </a:rPr>
              <a:t>objdump</a:t>
            </a:r>
            <a:r>
              <a:rPr lang="en-US" altLang="zh-CN" sz="2600"/>
              <a:t> </a:t>
            </a:r>
            <a:r>
              <a:rPr lang="zh-CN" altLang="en-US" sz="2600"/>
              <a:t>多个反汇编选项只有第一个生效的问题</a:t>
            </a:r>
            <a:endParaRPr lang="zh-CN" altLang="en-US" sz="2600"/>
          </a:p>
          <a:p>
            <a:pPr lvl="1"/>
            <a:r>
              <a:rPr lang="zh-CN" altLang="en-US" sz="2200"/>
              <a:t>遗漏了一些 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return</a:t>
            </a:r>
            <a:r>
              <a:rPr lang="zh-CN" altLang="en-US" sz="2200">
                <a:latin typeface="Fira Code" charset="0"/>
                <a:ea typeface="Fira Code" charset="0"/>
                <a:cs typeface="Fira Code" charset="0"/>
              </a:rPr>
              <a:t> 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0</a:t>
            </a:r>
            <a:r>
              <a:rPr lang="zh-CN" altLang="en-US" sz="2200"/>
              <a:t> 导致第一个选项的处理被误认为失败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5052</Words>
  <Application>WPS Office WWO_wpscloud_20250319220634-bbde9b6bd9</Application>
  <PresentationFormat/>
  <Paragraphs>258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宋体</vt:lpstr>
      <vt:lpstr>汉仪书宋二KW</vt:lpstr>
      <vt:lpstr>Kingsoft Confetti</vt:lpstr>
      <vt:lpstr>龙架构双周会</vt:lpstr>
      <vt:lpstr>欢迎参加龙架构双周会</vt:lpstr>
      <vt:lpstr>龙架构双周会</vt:lpstr>
      <vt:lpstr>快速报告</vt:lpstr>
      <vt:lpstr>手册更新</vt:lpstr>
      <vt:lpstr>LATX 正式开源</vt:lpstr>
      <vt:lpstr>SkiaSharp 和 HarfBuzzSharp 支持龙架构</vt:lpstr>
      <vt:lpstr>SkiaSharp和HarfBuzzSharp支持龙架构</vt:lpstr>
      <vt:lpstr>快速报告</vt:lpstr>
      <vt:lpstr>GNU 工具链</vt:lpstr>
      <vt:lpstr>GCC</vt:lpstr>
      <vt:lpstr>LLVM</vt:lpstr>
      <vt:lpstr>QEMU	</vt:lpstr>
      <vt:lpstr>Linux 内核（loongarch 列表）</vt:lpstr>
      <vt:lpstr>Linux 内核（loongarch 列表）</vt:lpstr>
      <vt:lpstr>快速报告</vt:lpstr>
      <vt:lpstr>Arch Linux for Loong64 (补上次)</vt:lpstr>
      <vt:lpstr>Arch Linux for Loong64</vt:lpstr>
      <vt:lpstr>Arch Linux for Loong64</vt:lpstr>
      <vt:lpstr>Arch Linux for Loong64</vt:lpstr>
      <vt:lpstr>Arch Linux for Loong64</vt:lpstr>
      <vt:lpstr>Arch Linux for Loong64</vt:lpstr>
      <vt:lpstr>安同 OS (AOSC OS)</vt:lpstr>
      <vt:lpstr>快速报告</vt:lpstr>
      <vt:lpstr>社区悬赏</vt:lpstr>
      <vt:lpstr>社区悬赏</vt:lpstr>
      <vt:lpstr>社区徽标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weboffice</cp:lastModifiedBy>
  <dcterms:created xsi:type="dcterms:W3CDTF">2025-03-30T06:12:41Z</dcterms:created>
  <dcterms:modified xsi:type="dcterms:W3CDTF">2025-03-30T06:12:41Z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2052-12.9.0.20720</vt:lpwstr>
  </property>
  <property fmtid="{D5CDD505-2E9C-101B-9397-08002B2CF9AE}" pid="3" name="ICV">
    <vt:lpwstr>47B5133B91E7D92B8904E1676A1AE32D_43</vt:lpwstr>
  </property>
</Properties>
</file>