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78" r:id="rId6"/>
    <p:sldId id="260" r:id="rId7"/>
    <p:sldId id="261" r:id="rId8"/>
    <p:sldId id="262" r:id="rId9"/>
    <p:sldId id="284" r:id="rId10"/>
    <p:sldId id="264" r:id="rId11"/>
    <p:sldId id="283" r:id="rId12"/>
    <p:sldId id="276" r:id="rId13"/>
    <p:sldId id="280" r:id="rId14"/>
    <p:sldId id="265" r:id="rId15"/>
    <p:sldId id="266" r:id="rId16"/>
    <p:sldId id="267" r:id="rId17"/>
    <p:sldId id="268" r:id="rId18"/>
    <p:sldId id="277" r:id="rId19"/>
    <p:sldId id="282" r:id="rId20"/>
    <p:sldId id="281" r:id="rId21"/>
    <p:sldId id="269" r:id="rId22"/>
    <p:sldId id="270" r:id="rId23"/>
    <p:sldId id="275" r:id="rId24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github.com/dotnet/runtime/commit/51afa067be9f0d00dac2c455ceb78e38eef1e239" TargetMode="External"/><Relationship Id="rId1" Type="http://schemas.openxmlformats.org/officeDocument/2006/relationships/hyperlink" Target="https://github.com/dotnet/runtime/pull/113564" TargetMode="Externa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lore.kernel.org/loongarch/CAAhV-H4A74u9CmLcF3O6sFJbJXcxOyww1or1NJ-AntEOUgBMzQ@mail.gmail.com/" TargetMode="External"/><Relationship Id="rId4" Type="http://schemas.openxmlformats.org/officeDocument/2006/relationships/hyperlink" Target="https://lore.kernel.org/loongarch/20250306021840.2120016-1-maobibo@loongson.cn/" TargetMode="External"/><Relationship Id="rId3" Type="http://schemas.openxmlformats.org/officeDocument/2006/relationships/hyperlink" Target="https://lore.kernel.org/loongarch/20250314071013.1575167-15-thuth@redhat.com/" TargetMode="External"/><Relationship Id="rId2" Type="http://schemas.openxmlformats.org/officeDocument/2006/relationships/hyperlink" Target="https://lore.kernel.org/loongarch/CAK3+h2xxwarw1uBo0R9r=4zVA6rEwDDz=de-cr4RqSBPSLvF=Q@mail.gmail.com/" TargetMode="External"/><Relationship Id="rId1" Type="http://schemas.openxmlformats.org/officeDocument/2006/relationships/hyperlink" Target="https://lore.kernel.org/loongarch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hub.com/lcpu-club/loongarch-packages/pull/489" TargetMode="External"/><Relationship Id="rId4" Type="http://schemas.openxmlformats.org/officeDocument/2006/relationships/hyperlink" Target="https://github.com/lcpu-club/loongarch-packages/pull/515" TargetMode="External"/><Relationship Id="rId3" Type="http://schemas.openxmlformats.org/officeDocument/2006/relationships/hyperlink" Target="https://github.com/lcpu-club/loongarch-packages/pull/519" TargetMode="External"/><Relationship Id="rId2" Type="http://schemas.openxmlformats.org/officeDocument/2006/relationships/hyperlink" Target="https://github.com/lcpu-club/loongarch-packages/pull/518" TargetMode="External"/><Relationship Id="rId1" Type="http://schemas.openxmlformats.org/officeDocument/2006/relationships/hyperlink" Target="https://github.com/lcpu-club/loongarch-packages/pull/521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https://github.com/microcai/gentoo-zh/pull/6457" TargetMode="External"/><Relationship Id="rId1" Type="http://schemas.openxmlformats.org/officeDocument/2006/relationships/hyperlink" Target="https://github.com/ptitSeb/box64/issues/200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s://www.phoronix.com/news/Mesa-Chromium-VA-API-M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s://aosc.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hyperlink" Target="http://www.openedv.com/thread-351513-1-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nuttx.apache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Lab/rt-thre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cc.gnu.org/PR11912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dotnet/runtime/issues/113354" TargetMode="External"/><Relationship Id="rId3" Type="http://schemas.openxmlformats.org/officeDocument/2006/relationships/hyperlink" Target="https://github.com/loongson-community/dotnet-unofficial-build/issues/9" TargetMode="External"/><Relationship Id="rId2" Type="http://schemas.openxmlformats.org/officeDocument/2006/relationships/hyperlink" Target="https://github.com/loongson-community/dotnet-unofficial-build/releases/tag/v9.0.201+loong.20250313.build.20250313" TargetMode="External"/><Relationship Id="rId1" Type="http://schemas.openxmlformats.org/officeDocument/2006/relationships/hyperlink" Target="https://github.com/loongson-community/dotnet-unofficial-build/releases/tag/v9.0.200+loong.20250310.build.20250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.NET SDK </a:t>
            </a:r>
            <a:r>
              <a:rPr lang="zh-CN" altLang="en-US"/>
              <a:t>社区发行版（续）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744664" y="1601724"/>
            <a:ext cx="5181600" cy="4631898"/>
          </a:xfrm>
        </p:spPr>
        <p:txBody>
          <a:bodyPr/>
          <a:p>
            <a:r>
              <a:rPr lang="en-US" altLang="zh-CN"/>
              <a:t>4Darmygeometry</a:t>
            </a:r>
            <a:r>
              <a:rPr lang="zh-CN" altLang="en-US"/>
              <a:t> </a:t>
            </a:r>
            <a:r>
              <a:rPr lang="en-US" altLang="zh-CN"/>
              <a:t> </a:t>
            </a:r>
            <a:r>
              <a:rPr lang="zh-CN" altLang="en-US"/>
              <a:t>注意到代码注释中存在对</a:t>
            </a:r>
            <a:r>
              <a:rPr lang="en-US" altLang="zh-CN"/>
              <a:t> 64 </a:t>
            </a:r>
            <a:r>
              <a:rPr lang="zh-CN" altLang="en-US"/>
              <a:t>位</a:t>
            </a:r>
            <a:r>
              <a:rPr lang="en-US" altLang="zh-CN"/>
              <a:t>LoongArch CPU </a:t>
            </a:r>
            <a:r>
              <a:rPr lang="zh-CN" altLang="en-US"/>
              <a:t>中</a:t>
            </a:r>
            <a:r>
              <a:rPr lang="en-US" altLang="zh-CN"/>
              <a:t> 32 </a:t>
            </a:r>
            <a:r>
              <a:rPr lang="zh-CN" altLang="en-US"/>
              <a:t>位算术指令语义的错误描述，并</a:t>
            </a:r>
            <a:r>
              <a:rPr lang="zh-CN" altLang="en-US">
                <a:hlinkClick r:id="rId1"/>
              </a:rPr>
              <a:t>建议了</a:t>
            </a:r>
            <a:r>
              <a:rPr lang="zh-CN" altLang="en-US"/>
              <a:t>修改，但并不正确</a:t>
            </a:r>
            <a:endParaRPr lang="zh-CN" altLang="en-US"/>
          </a:p>
          <a:p>
            <a:r>
              <a:rPr lang="zh-CN" altLang="en-US"/>
              <a:t>随后，该工单被</a:t>
            </a:r>
            <a:r>
              <a:rPr lang="en-US" altLang="zh-CN"/>
              <a:t>xry111</a:t>
            </a:r>
            <a:r>
              <a:rPr lang="zh-CN" altLang="en-US"/>
              <a:t>注意到，并在</a:t>
            </a:r>
            <a:r>
              <a:rPr lang="en-US" altLang="zh-CN"/>
              <a:t>issue</a:t>
            </a:r>
            <a:r>
              <a:rPr lang="zh-CN" altLang="en-US"/>
              <a:t>中进行了相关讨论</a:t>
            </a:r>
            <a:endParaRPr lang="zh-CN" altLang="en-US"/>
          </a:p>
          <a:p>
            <a:r>
              <a:rPr lang="zh-CN" altLang="en-US"/>
              <a:t>此段注释修饰的 </a:t>
            </a:r>
            <a:r>
              <a:rPr lang="en-US" altLang="zh-CN"/>
              <a:t>LoongArch </a:t>
            </a:r>
            <a:r>
              <a:rPr lang="zh-CN" altLang="en-US"/>
              <a:t>特有逻辑是否真的必要？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257911" y="1742035"/>
            <a:ext cx="5181600" cy="4351338"/>
          </a:xfrm>
        </p:spPr>
        <p:txBody>
          <a:bodyPr/>
          <a:p>
            <a:pPr marL="0" indent="0">
              <a:buNone/>
            </a:pP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4Darmygeometry 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</a:rPr>
              <a:t>修改前的写法，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  <a:hlinkClick r:id="rId2"/>
              </a:rPr>
              <a:t>追溯至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</a:rPr>
              <a:t>龙芯团队：</a:t>
            </a:r>
            <a:endParaRPr lang="en-US" altLang="zh-CN" sz="1400">
              <a:latin typeface="Fira Code" charset="0"/>
              <a:ea typeface="Fira Code" charset="0"/>
              <a:cs typeface="Fira Code" charset="0"/>
            </a:endParaRPr>
          </a:p>
          <a:p>
            <a:pPr marL="0" indent="0">
              <a:buNone/>
            </a:pP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// For LoongArch64's ISA which is same with the MIPS64 ISA, even the instructions of 32bits operation need// the upper 32bits be sign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extended to 64 bits.</a:t>
            </a:r>
            <a:endParaRPr lang="en-US" altLang="zh-CN" sz="1400">
              <a:latin typeface="Fira Code" charset="0"/>
              <a:ea typeface="Fira Code" charset="0"/>
              <a:cs typeface="Fira Code" charset="0"/>
            </a:endParaRPr>
          </a:p>
          <a:p>
            <a:pPr marL="0" indent="0">
              <a:buNone/>
            </a:pPr>
            <a:endParaRPr lang="en-US" altLang="zh-CN" sz="1400">
              <a:latin typeface="Fira Code" charset="0"/>
              <a:ea typeface="Fira Code" charset="0"/>
              <a:cs typeface="Fira Code" charset="0"/>
            </a:endParaRPr>
          </a:p>
          <a:p>
            <a:pPr marL="0" indent="0">
              <a:buNone/>
            </a:pP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4Darmygeometry 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</a:rPr>
              <a:t>修改版本：</a:t>
            </a: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// For LoongArch64's ISA which is a RISC ISA which is different from any other existing ones,// even the instructions of 32bits operation need the upper 32bits be sign</a:t>
            </a:r>
            <a:r>
              <a:rPr lang="zh-CN" altLang="en-US" sz="14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1400">
                <a:latin typeface="Fira Code" charset="0"/>
                <a:ea typeface="Fira Code" charset="0"/>
                <a:cs typeface="Fira Code" charset="0"/>
              </a:rPr>
              <a:t>extended to 64 bits.</a:t>
            </a:r>
            <a:endParaRPr lang="zh-CN" altLang="en-US" sz="1400">
              <a:latin typeface="Fira Code" charset="0"/>
              <a:ea typeface="Fira Code" charset="0"/>
              <a:cs typeface="Fira Code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600"/>
              <a:t>Hengqi Chen</a:t>
            </a:r>
            <a:endParaRPr lang="en-US" altLang="zh-CN" sz="2600"/>
          </a:p>
          <a:p>
            <a:pPr lvl="1"/>
            <a:r>
              <a:rPr lang="zh-CN" altLang="en-US" sz="2225"/>
              <a:t>修复 </a:t>
            </a:r>
            <a:r>
              <a:rPr lang="en-US" altLang="zh-CN" sz="2225"/>
              <a:t>BPF JIT </a:t>
            </a:r>
            <a:r>
              <a:rPr lang="zh-CN" altLang="en-US" sz="2225"/>
              <a:t>镜像中的收尾程序遗漏一个 </a:t>
            </a:r>
            <a:r>
              <a:rPr lang="en-US" altLang="zh-CN" sz="2225" b="1">
                <a:latin typeface="Fira Code" charset="0"/>
                <a:ea typeface="Fira Code" charset="0"/>
                <a:cs typeface="Fira Code" charset="0"/>
              </a:rPr>
              <a:t>jirl</a:t>
            </a:r>
            <a:r>
              <a:rPr lang="en-US" altLang="zh-CN" sz="2225"/>
              <a:t> </a:t>
            </a:r>
            <a:r>
              <a:rPr lang="zh-CN" altLang="en-US" sz="2225"/>
              <a:t>指令导致程序锁死的</a:t>
            </a:r>
            <a:br>
              <a:rPr lang="zh-CN" altLang="en-US" sz="2225"/>
            </a:br>
            <a:r>
              <a:rPr lang="zh-CN" altLang="en-US" sz="2225"/>
              <a:t>问题（</a:t>
            </a:r>
            <a:r>
              <a:rPr lang="zh-CN" altLang="en-US" sz="2225">
                <a:hlinkClick r:id="rId2"/>
              </a:rPr>
              <a:t>第 </a:t>
            </a:r>
            <a:r>
              <a:rPr lang="en-US" altLang="zh-CN" sz="2225">
                <a:hlinkClick r:id="rId2"/>
              </a:rPr>
              <a:t>1 </a:t>
            </a:r>
            <a:r>
              <a:rPr lang="zh-CN" altLang="en-US" sz="2225">
                <a:hlinkClick r:id="rId2"/>
              </a:rPr>
              <a:t>版</a:t>
            </a:r>
            <a:r>
              <a:rPr lang="zh-CN" altLang="en-US" sz="2225"/>
              <a:t>）</a:t>
            </a:r>
            <a:endParaRPr lang="en-US" altLang="zh-CN" sz="2225"/>
          </a:p>
          <a:p>
            <a:r>
              <a:rPr lang="en-US" altLang="zh-CN" sz="2600"/>
              <a:t>Thomas Huth</a:t>
            </a:r>
            <a:endParaRPr lang="en-US" altLang="zh-CN" sz="2600"/>
          </a:p>
          <a:p>
            <a:pPr lvl="1"/>
            <a:r>
              <a:rPr lang="zh-CN" altLang="en-US" sz="2200"/>
              <a:t>将龙架构平台头文件中的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__ASSEMBLY__</a:t>
            </a:r>
            <a:r>
              <a:rPr lang="en-US" altLang="zh-CN" sz="2200"/>
              <a:t>  </a:t>
            </a:r>
            <a:r>
              <a:rPr lang="zh-CN" altLang="en-US" sz="2200"/>
              <a:t>宏改为 </a:t>
            </a:r>
            <a:r>
              <a:rPr lang="en-US" altLang="zh-CN" sz="2200"/>
              <a:t>GCC/Clang </a:t>
            </a:r>
            <a:r>
              <a:rPr lang="zh-CN" altLang="en-US" sz="2200"/>
              <a:t>通用的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__ASSEMBLER__</a:t>
            </a:r>
            <a:r>
              <a:rPr lang="en-US" altLang="zh-CN" sz="2200"/>
              <a:t> </a:t>
            </a:r>
            <a:r>
              <a:rPr lang="zh-CN" altLang="en-US" sz="2200"/>
              <a:t>宏（</a:t>
            </a:r>
            <a:r>
              <a:rPr lang="zh-CN" altLang="en-US" sz="2200">
                <a:hlinkClick r:id="rId3"/>
              </a:rPr>
              <a:t>第 </a:t>
            </a:r>
            <a:r>
              <a:rPr lang="en-US" altLang="zh-CN" sz="2200">
                <a:hlinkClick r:id="rId3"/>
              </a:rPr>
              <a:t>1 </a:t>
            </a:r>
            <a:r>
              <a:rPr lang="zh-CN" altLang="en-US" sz="2200">
                <a:hlinkClick r:id="rId3"/>
              </a:rPr>
              <a:t>版</a:t>
            </a:r>
            <a:r>
              <a:rPr lang="zh-CN" altLang="en-US" sz="2200"/>
              <a:t>）</a:t>
            </a:r>
            <a:endParaRPr lang="en-US" altLang="zh-CN" sz="2200"/>
          </a:p>
          <a:p>
            <a:r>
              <a:rPr lang="en-US" altLang="zh-CN" sz="2600"/>
              <a:t>Bibo Mao</a:t>
            </a:r>
            <a:endParaRPr lang="en-US" altLang="zh-CN" sz="2600"/>
          </a:p>
          <a:p>
            <a:pPr lvl="1"/>
            <a:r>
              <a:rPr lang="zh-CN" altLang="en-US" sz="2200"/>
              <a:t>修复虚拟机从 </a:t>
            </a:r>
            <a:r>
              <a:rPr lang="en-US" altLang="zh-CN" sz="2200"/>
              <a:t>S4 </a:t>
            </a:r>
            <a:r>
              <a:rPr lang="zh-CN" altLang="en-US" sz="2200"/>
              <a:t>恢复后 </a:t>
            </a:r>
            <a:r>
              <a:rPr lang="en-US" altLang="zh-CN" sz="2200"/>
              <a:t>CSR</a:t>
            </a:r>
            <a:r>
              <a:rPr lang="zh-CN" altLang="en-US" sz="2200"/>
              <a:t>（控制和状态寄存器）未正确重载的问题，并将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ESTAT</a:t>
            </a:r>
            <a:r>
              <a:rPr lang="zh-CN" altLang="en-US" sz="2200"/>
              <a:t>（异常状态）寄存器状态值从硬编码的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0x1fff</a:t>
            </a:r>
            <a:r>
              <a:rPr lang="en-US" altLang="zh-CN" sz="2200"/>
              <a:t> </a:t>
            </a:r>
            <a:r>
              <a:rPr lang="zh-CN" altLang="en-US" sz="2200"/>
              <a:t>改为 先前引入的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CSR_ESTAT_IS</a:t>
            </a:r>
            <a:r>
              <a:rPr lang="en-US" altLang="zh-CN" sz="2200"/>
              <a:t> </a:t>
            </a:r>
            <a:r>
              <a:rPr lang="zh-CN" altLang="en-US" sz="2200"/>
              <a:t>宏运算结果（</a:t>
            </a:r>
            <a:r>
              <a:rPr lang="zh-CN" altLang="en-US" sz="2200">
                <a:hlinkClick r:id="rId4"/>
              </a:rPr>
              <a:t>第 </a:t>
            </a:r>
            <a:r>
              <a:rPr lang="en-US" altLang="zh-CN" sz="2200">
                <a:hlinkClick r:id="rId4"/>
              </a:rPr>
              <a:t>2 </a:t>
            </a:r>
            <a:r>
              <a:rPr lang="zh-CN" altLang="en-US" sz="2200">
                <a:hlinkClick r:id="rId4"/>
              </a:rPr>
              <a:t>版</a:t>
            </a:r>
            <a:r>
              <a:rPr lang="zh-CN" altLang="en-US" sz="2200"/>
              <a:t>）</a:t>
            </a:r>
            <a:endParaRPr lang="zh-CN" altLang="en-US" sz="2200"/>
          </a:p>
          <a:p>
            <a:pPr lvl="1"/>
            <a:r>
              <a:rPr lang="zh-CN" altLang="en-US" sz="2200"/>
              <a:t>修复 </a:t>
            </a:r>
            <a:r>
              <a:rPr lang="en-US" altLang="zh-CN" sz="2200"/>
              <a:t>hugetlbfs </a:t>
            </a:r>
            <a:r>
              <a:rPr lang="zh-CN" altLang="en-US" sz="2200"/>
              <a:t>中基础地址未与 </a:t>
            </a:r>
            <a:r>
              <a:rPr lang="en-US" altLang="zh-CN" sz="2200"/>
              <a:t>PMD </a:t>
            </a:r>
            <a:r>
              <a:rPr lang="zh-CN" altLang="en-US" sz="2200"/>
              <a:t>大小对齐，导致 </a:t>
            </a:r>
            <a:r>
              <a:rPr lang="en-US" altLang="zh-CN" sz="2200"/>
              <a:t>LTP </a:t>
            </a: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testcases/bin/hugefork02</a:t>
            </a:r>
            <a:r>
              <a:rPr lang="en-US" altLang="zh-CN" sz="2200"/>
              <a:t> </a:t>
            </a:r>
            <a:r>
              <a:rPr lang="zh-CN" altLang="en-US" sz="2200"/>
              <a:t>单元测试失败的问题（</a:t>
            </a:r>
            <a:r>
              <a:rPr lang="zh-CN" altLang="en-US" sz="2200">
                <a:hlinkClick r:id="rId5"/>
              </a:rPr>
              <a:t>第 </a:t>
            </a:r>
            <a:r>
              <a:rPr lang="en-US" altLang="zh-CN" sz="2200">
                <a:hlinkClick r:id="rId5"/>
              </a:rPr>
              <a:t>1 </a:t>
            </a:r>
            <a:r>
              <a:rPr lang="zh-CN" altLang="en-US" sz="2200">
                <a:hlinkClick r:id="rId5"/>
              </a:rPr>
              <a:t>版</a:t>
            </a:r>
            <a:r>
              <a:rPr lang="zh-CN" altLang="en-US" sz="22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lvl="0"/>
            <a:r>
              <a:rPr lang="en-US" altLang="zh-CN" sz="2600"/>
              <a:t>Tianyang Zhang</a:t>
            </a:r>
            <a:endParaRPr lang="en-US" altLang="zh-CN" sz="2600"/>
          </a:p>
          <a:p>
            <a:pPr lvl="1"/>
            <a:r>
              <a:rPr lang="zh-CN" altLang="en-US" sz="2200"/>
              <a:t>新增</a:t>
            </a:r>
            <a:r>
              <a:rPr lang="en-US" altLang="zh-CN" sz="2200"/>
              <a:t> 3C6000 </a:t>
            </a:r>
            <a:r>
              <a:rPr lang="zh-CN" altLang="en-US" sz="2200"/>
              <a:t>中引入的中断重定向支持（第</a:t>
            </a:r>
            <a:r>
              <a:rPr lang="en-US" altLang="zh-CN" sz="2200"/>
              <a:t> 1 </a:t>
            </a:r>
            <a:r>
              <a:rPr lang="zh-CN" altLang="en-US" sz="2200"/>
              <a:t>版）</a:t>
            </a:r>
            <a:endParaRPr lang="zh-CN" altLang="en-US" sz="2200"/>
          </a:p>
          <a:p>
            <a:pPr lvl="0"/>
            <a:r>
              <a:rPr lang="en-US" altLang="zh-CN" sz="2600"/>
              <a:t>Qunqin Zhao</a:t>
            </a:r>
            <a:endParaRPr lang="en-US" altLang="zh-CN" sz="2600"/>
          </a:p>
          <a:p>
            <a:pPr lvl="1"/>
            <a:r>
              <a:rPr lang="zh-CN" altLang="en-US" sz="2200"/>
              <a:t>龙芯安全引擎、</a:t>
            </a:r>
            <a:r>
              <a:rPr lang="en-US" altLang="zh-CN" sz="2200"/>
              <a:t>TPM </a:t>
            </a:r>
            <a:r>
              <a:rPr lang="zh-CN" altLang="en-US" sz="2200"/>
              <a:t>设备支持（第</a:t>
            </a:r>
            <a:r>
              <a:rPr lang="en-US" altLang="zh-CN" sz="2200"/>
              <a:t> 5 </a:t>
            </a:r>
            <a:r>
              <a:rPr lang="zh-CN" altLang="en-US" sz="2200"/>
              <a:t>版）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发行版变动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/>
      <p:sp>
        <p:nvSpPr>
          <p:cNvPr id="10486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ea typeface="Source Sans 3" panose="020B0503030403020204" charset="0"/>
              </a:rPr>
              <a:t>Gentoo</a:t>
            </a:r>
            <a:endParaRPr lang="zh-CN" altLang="en-US">
              <a:ea typeface="Source Sans 3" panose="020B0503030403020204" charset="0"/>
            </a:endParaRPr>
          </a:p>
        </p:txBody>
      </p:sp>
      <p:sp>
        <p:nvSpPr>
          <p:cNvPr id="104862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mail</a:t>
            </a:r>
            <a:r>
              <a:rPr lang="zh-CN" altLang="en-US" sz="2400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400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client/thunderbird</a:t>
            </a:r>
            <a:r>
              <a:rPr lang="zh-CN" altLang="en-US" sz="2400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400">
                <a:solidFill>
                  <a:srgbClr val="C00000"/>
                </a:solidFill>
                <a:latin typeface="Fira Code" charset="0"/>
                <a:ea typeface="Fira Code" charset="0"/>
                <a:cs typeface="Fira Code" charset="0"/>
              </a:rPr>
              <a:t>136 (masked)</a:t>
            </a:r>
            <a:endParaRPr lang="en-US" altLang="zh-CN" sz="2400">
              <a:solidFill>
                <a:srgbClr val="C00000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cs typeface="Source Han Sans CN" panose="020B0500000000000000" charset="-122"/>
              </a:rPr>
              <a:t>相比 </a:t>
            </a:r>
            <a:r>
              <a:rPr lang="en-US" altLang="zh-CN" sz="2200">
                <a:solidFill>
                  <a:srgbClr val="000000"/>
                </a:solidFill>
                <a:cs typeface="Source Han Sans CN" panose="020B0500000000000000" charset="-122"/>
              </a:rPr>
              <a:t>128esr </a:t>
            </a:r>
            <a:r>
              <a:rPr lang="zh-CN" altLang="en-US" sz="2200">
                <a:solidFill>
                  <a:srgbClr val="000000"/>
                </a:solidFill>
                <a:cs typeface="Source Han Sans CN" panose="020B0500000000000000" charset="-122"/>
              </a:rPr>
              <a:t>分支有</a:t>
            </a:r>
            <a:r>
              <a:rPr lang="en-US" altLang="zh-CN" sz="2200">
                <a:solidFill>
                  <a:srgbClr val="000000"/>
                </a:solidFill>
                <a:cs typeface="Source Han Sans CN" panose="020B0500000000000000" charset="-122"/>
              </a:rPr>
              <a:t> SQLite </a:t>
            </a:r>
            <a:r>
              <a:rPr lang="zh-CN" altLang="en-US" sz="2200">
                <a:solidFill>
                  <a:srgbClr val="000000"/>
                </a:solidFill>
                <a:cs typeface="Source Han Sans CN" panose="020B0500000000000000" charset="-122"/>
              </a:rPr>
              <a:t>表结构变更，可能无法平滑降级</a:t>
            </a:r>
            <a:endParaRPr lang="zh-CN" altLang="en-US" sz="2200">
              <a:solidFill>
                <a:srgbClr val="000000"/>
              </a:solidFill>
              <a:cs typeface="Source Han Sans CN" panose="020B0500000000000000" charset="-122"/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  <a:cs typeface="Source Han Sans CN" panose="020B0500000000000000" charset="-122"/>
              </a:rPr>
              <a:t>请需要升级试用的同学</a:t>
            </a:r>
            <a:r>
              <a:rPr lang="zh-CN" altLang="en-US" sz="2200" b="1">
                <a:solidFill>
                  <a:srgbClr val="000000"/>
                </a:solidFill>
                <a:cs typeface="Source Han Sans CN" panose="020B0500000000000000" charset="-122"/>
              </a:rPr>
              <a:t>务必备份 </a:t>
            </a:r>
            <a:r>
              <a:rPr lang="en-US" altLang="zh-CN" sz="2200" b="1">
                <a:solidFill>
                  <a:srgbClr val="000000"/>
                </a:solidFill>
                <a:latin typeface="Fira Code" charset="0"/>
                <a:ea typeface="Fira Code" charset="0"/>
                <a:cs typeface="Fira Code" charset="0"/>
              </a:rPr>
              <a:t>~/.thunderbird</a:t>
            </a:r>
            <a:r>
              <a:rPr lang="en-US" altLang="zh-CN" sz="2200">
                <a:solidFill>
                  <a:srgbClr val="000000"/>
                </a:solidFill>
                <a:cs typeface="Source Han Sans CN" panose="020B0500000000000000" charset="-122"/>
              </a:rPr>
              <a:t> </a:t>
            </a:r>
            <a:r>
              <a:rPr lang="zh-CN" altLang="en-US" sz="2200">
                <a:solidFill>
                  <a:srgbClr val="000000"/>
                </a:solidFill>
                <a:cs typeface="Source Han Sans CN" panose="020B0500000000000000" charset="-122"/>
              </a:rPr>
              <a:t>以防万一</a:t>
            </a:r>
            <a:endParaRPr lang="en-US" altLang="zh-CN" sz="2200">
              <a:solidFill>
                <a:srgbClr val="000000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net</a:t>
            </a:r>
            <a:r>
              <a:rPr lang="zh-CN" altLang="en-US" sz="24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analyzer/tcpdump</a:t>
            </a:r>
            <a:endParaRPr lang="en-US" altLang="zh-CN" sz="2400"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sys</a:t>
            </a:r>
            <a:r>
              <a:rPr lang="zh-CN" altLang="en-US" sz="24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firmware/edk2 202502 bump</a:t>
            </a:r>
            <a:endParaRPr lang="en-US" altLang="zh-CN" sz="2400"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unmask sys</a:t>
            </a:r>
            <a:r>
              <a:rPr lang="zh-CN" altLang="en-US" sz="2400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 sz="2400">
                <a:latin typeface="Fira Code" charset="0"/>
                <a:ea typeface="Fira Code" charset="0"/>
                <a:cs typeface="Fira Code" charset="0"/>
              </a:rPr>
              <a:t>devel/gcc[sanitize]</a:t>
            </a:r>
            <a:endParaRPr lang="en-US" altLang="zh-CN" sz="2055">
              <a:latin typeface="Fira Code" charset="0"/>
              <a:ea typeface="Fira Code" charset="0"/>
              <a:cs typeface="Fira Code" charset="0"/>
            </a:endParaRPr>
          </a:p>
          <a:p>
            <a:pPr lvl="0"/>
            <a:endParaRPr lang="zh-CN" altLang="en-US" sz="2400">
              <a:latin typeface="Fira Code" charset="0"/>
              <a:ea typeface="Fira Code" charset="0"/>
              <a:cs typeface="Fira Code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/>
      <p:sp>
        <p:nvSpPr>
          <p:cNvPr id="104862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</a:t>
            </a:r>
            <a:endParaRPr lang="zh-CN" altLang="en-US"/>
          </a:p>
        </p:txBody>
      </p:sp>
      <p:sp>
        <p:nvSpPr>
          <p:cNvPr id="104862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dev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build/muon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950500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dev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python/ipython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9.0.0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950384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dev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python/pydantic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2.11.0_beta1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950743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dev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util/bloaty</a:t>
            </a:r>
            <a:endParaRPr lang="en-US" altLang="zh-CN">
              <a:latin typeface="Fira Code" charset="0"/>
              <a:ea typeface="Fira Code" charset="0"/>
              <a:cs typeface="Fira Code" charset="0"/>
            </a:endParaRPr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llvm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core/polly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950617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net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im/gajim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2.0.1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950666</a:t>
            </a:r>
            <a:endParaRPr lang="en-US" altLang="zh-CN"/>
          </a:p>
          <a:p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dev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python/sphinx</a:t>
            </a:r>
            <a:r>
              <a:rPr lang="zh-CN" altLang="en-US">
                <a:latin typeface="Fira Code" charset="0"/>
                <a:ea typeface="Fira Code" charset="0"/>
                <a:cs typeface="Fira Code" charset="0"/>
              </a:rPr>
              <a:t>-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8.2.3</a:t>
            </a:r>
            <a:r>
              <a:rPr lang="en-US" altLang="zh-CN"/>
              <a:t> </a:t>
            </a:r>
            <a:r>
              <a:rPr lang="zh-CN" altLang="en-US"/>
              <a:t>#</a:t>
            </a:r>
            <a:r>
              <a:rPr lang="en-US" altLang="zh-CN"/>
              <a:t>949989</a:t>
            </a:r>
            <a:endParaRPr lang="en-US" altLang="zh-CN"/>
          </a:p>
          <a:p>
            <a:endParaRPr lang="zh-CN" altLang="en-US"/>
          </a:p>
        </p:txBody>
      </p:sp>
      <p:sp>
        <p:nvSpPr>
          <p:cNvPr id="1048626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/>
      <p:sp>
        <p:nvSpPr>
          <p:cNvPr id="104862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104862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修复</a:t>
            </a:r>
            <a:r>
              <a:rPr lang="en-US" altLang="zh-CN">
                <a:hlinkClick r:id="rId1"/>
              </a:rPr>
              <a:t>chromium 134</a:t>
            </a:r>
            <a:endParaRPr lang="en-US" altLang="zh-CN"/>
          </a:p>
          <a:p>
            <a:r>
              <a:rPr lang="zh-CN" altLang="en-US"/>
              <a:t>修复</a:t>
            </a:r>
            <a:r>
              <a:rPr lang="en-US" altLang="zh-CN">
                <a:hlinkClick r:id="rId2"/>
              </a:rPr>
              <a:t>linux 6.13.6</a:t>
            </a:r>
            <a:r>
              <a:rPr lang="en-US" altLang="zh-CN"/>
              <a:t> </a:t>
            </a:r>
            <a:r>
              <a:rPr lang="zh-CN" altLang="en-US"/>
              <a:t>和 </a:t>
            </a:r>
            <a:r>
              <a:rPr lang="en-US" altLang="zh-CN">
                <a:hlinkClick r:id="rId3"/>
              </a:rPr>
              <a:t>linux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zen 6.13.6</a:t>
            </a:r>
            <a:endParaRPr lang="en-US" altLang="zh-CN"/>
          </a:p>
          <a:p>
            <a:r>
              <a:rPr lang="zh-CN" altLang="en-US"/>
              <a:t>升级</a:t>
            </a:r>
            <a:r>
              <a:rPr lang="en-US" altLang="zh-CN">
                <a:hlinkClick r:id="rId4"/>
              </a:rPr>
              <a:t>devtools</a:t>
            </a:r>
            <a:r>
              <a:rPr lang="zh-CN" altLang="en-US">
                <a:hlinkClick r:id="rId4"/>
              </a:rPr>
              <a:t>-</a:t>
            </a:r>
            <a:r>
              <a:rPr lang="en-US" altLang="zh-CN">
                <a:hlinkClick r:id="rId4"/>
              </a:rPr>
              <a:t>loong64</a:t>
            </a:r>
            <a:r>
              <a:rPr lang="zh-CN" altLang="en-US"/>
              <a:t>，增加</a:t>
            </a:r>
            <a:r>
              <a:rPr lang="en-US" altLang="zh-CN"/>
              <a:t>Rust</a:t>
            </a:r>
            <a:r>
              <a:rPr lang="zh-CN" altLang="en-US"/>
              <a:t>和</a:t>
            </a:r>
            <a:r>
              <a:rPr lang="en-US" altLang="zh-CN"/>
              <a:t>Fortran</a:t>
            </a:r>
            <a:r>
              <a:rPr lang="zh-CN" altLang="en-US"/>
              <a:t>配置</a:t>
            </a:r>
            <a:endParaRPr lang="zh-CN" altLang="en-US"/>
          </a:p>
          <a:p>
            <a:r>
              <a:rPr lang="zh-CN" altLang="en-US"/>
              <a:t>修复</a:t>
            </a:r>
            <a:r>
              <a:rPr lang="en-US" altLang="zh-CN">
                <a:hlinkClick r:id="rId5"/>
              </a:rPr>
              <a:t>openh264</a:t>
            </a:r>
            <a:r>
              <a:rPr lang="zh-CN" altLang="en-US"/>
              <a:t>，查明是</a:t>
            </a:r>
            <a:r>
              <a:rPr lang="en-US" altLang="zh-CN"/>
              <a:t>GCC</a:t>
            </a:r>
            <a:r>
              <a:rPr lang="zh-CN" altLang="en-US"/>
              <a:t>实现问题，更换编译器</a:t>
            </a:r>
            <a:endParaRPr lang="zh-CN" altLang="en-US"/>
          </a:p>
          <a:p>
            <a:r>
              <a:rPr lang="zh-CN" altLang="en-US"/>
              <a:t>目前</a:t>
            </a:r>
            <a:r>
              <a:rPr lang="en-US" altLang="zh-CN"/>
              <a:t>ollama</a:t>
            </a:r>
            <a:r>
              <a:rPr lang="zh-CN" altLang="en-US"/>
              <a:t>已经支持</a:t>
            </a:r>
            <a:r>
              <a:rPr lang="en-US" altLang="zh-CN"/>
              <a:t>rocm</a:t>
            </a:r>
            <a:r>
              <a:rPr lang="zh-CN" altLang="en-US"/>
              <a:t>，欢迎测试。</a:t>
            </a:r>
            <a:endParaRPr lang="zh-CN" altLang="en-US"/>
          </a:p>
        </p:txBody>
      </p:sp>
      <p:sp>
        <p:nvSpPr>
          <p:cNvPr id="1048629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600"/>
              <a:t>32 </a:t>
            </a:r>
            <a:r>
              <a:rPr lang="zh-CN" altLang="en-US" sz="2600"/>
              <a:t>位 </a:t>
            </a:r>
            <a:r>
              <a:rPr lang="en-US" altLang="zh-CN" sz="2600"/>
              <a:t>x86 </a:t>
            </a:r>
            <a:r>
              <a:rPr lang="zh-CN" altLang="en-US" sz="2600"/>
              <a:t>运行时已完成翻修（但咱不可用）</a:t>
            </a:r>
            <a:endParaRPr lang="zh-CN" altLang="en-US" sz="2600"/>
          </a:p>
          <a:p>
            <a:pPr lvl="1"/>
            <a:r>
              <a:rPr lang="zh-CN" altLang="en-US" sz="2200"/>
              <a:t>通过 </a:t>
            </a:r>
            <a:r>
              <a:rPr lang="en-US" altLang="zh-CN" sz="2200"/>
              <a:t>LATX </a:t>
            </a:r>
            <a:r>
              <a:rPr lang="zh-CN" altLang="en-US" sz="2200"/>
              <a:t>启动 </a:t>
            </a:r>
            <a:r>
              <a:rPr lang="en-US" altLang="zh-CN" sz="2200"/>
              <a:t>Wine</a:t>
            </a:r>
            <a:r>
              <a:rPr lang="zh-CN" altLang="en-US" sz="2200"/>
              <a:t> </a:t>
            </a:r>
            <a:r>
              <a:rPr lang="en-US" altLang="zh-CN" sz="2200"/>
              <a:t>10.1</a:t>
            </a:r>
            <a:r>
              <a:rPr lang="zh-CN" altLang="en-US" sz="2200"/>
              <a:t> 启动时报类似如下错误</a:t>
            </a:r>
            <a:br>
              <a:rPr lang="zh-CN" altLang="en-US" sz="2200"/>
            </a:b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chdir to /tmp/.wine-1000/server-... :</a:t>
            </a:r>
            <a:br>
              <a:rPr lang="en-US" altLang="zh-CN" sz="2200" b="1">
                <a:latin typeface="Fira Code" charset="0"/>
                <a:ea typeface="Fira Code" charset="0"/>
                <a:cs typeface="Fira Code" charset="0"/>
              </a:rPr>
            </a:br>
            <a:r>
              <a:rPr lang="en-US" altLang="zh-CN" sz="2200" b="1">
                <a:latin typeface="Fira Code" charset="0"/>
                <a:ea typeface="Fira Code" charset="0"/>
                <a:cs typeface="Fira Code" charset="0"/>
              </a:rPr>
              <a:t>No such file or directory</a:t>
            </a:r>
            <a:endParaRPr lang="en-US" altLang="zh-CN" sz="2200" b="1">
              <a:latin typeface="Fira Code" charset="0"/>
              <a:ea typeface="Fira Code" charset="0"/>
              <a:cs typeface="Fira Code" charset="0"/>
            </a:endParaRPr>
          </a:p>
          <a:p>
            <a:pPr lvl="1"/>
            <a:r>
              <a:rPr lang="zh-CN" altLang="en-US" sz="2200"/>
              <a:t>与</a:t>
            </a:r>
            <a:r>
              <a:rPr lang="en-US" altLang="zh-CN" sz="2200"/>
              <a:t> </a:t>
            </a:r>
            <a:r>
              <a:rPr lang="en-US" altLang="zh-CN" sz="2200">
                <a:hlinkClick r:id="rId1"/>
              </a:rPr>
              <a:t>box64</a:t>
            </a:r>
            <a:r>
              <a:rPr lang="zh-CN" altLang="en-US" sz="2200">
                <a:hlinkClick r:id="rId1"/>
              </a:rPr>
              <a:t>#</a:t>
            </a:r>
            <a:r>
              <a:rPr lang="en-US" altLang="zh-CN" sz="2200">
                <a:hlinkClick r:id="rId1"/>
              </a:rPr>
              <a:t>2004</a:t>
            </a:r>
            <a:r>
              <a:rPr lang="en-US" altLang="zh-CN" sz="2200"/>
              <a:t> </a:t>
            </a:r>
            <a:r>
              <a:rPr lang="zh-CN" altLang="en-US" sz="2200"/>
              <a:t>问题症状类似；暂未测试 </a:t>
            </a:r>
            <a:r>
              <a:rPr lang="en-US" altLang="zh-CN" sz="2200"/>
              <a:t>4KiB </a:t>
            </a:r>
            <a:r>
              <a:rPr lang="zh-CN" altLang="en-US" sz="2200"/>
              <a:t>内核分页</a:t>
            </a:r>
            <a:endParaRPr lang="zh-CN" altLang="en-US" sz="2200"/>
          </a:p>
          <a:p>
            <a:pPr lvl="0"/>
            <a:r>
              <a:rPr lang="en-US" altLang="zh-CN" sz="2600"/>
              <a:t>libLoL</a:t>
            </a:r>
            <a:r>
              <a:rPr lang="zh-CN" altLang="en-US" sz="2600"/>
              <a:t> 更新至 </a:t>
            </a:r>
            <a:r>
              <a:rPr lang="en-US" altLang="zh-CN" sz="2600"/>
              <a:t>0.1.9</a:t>
            </a:r>
            <a:endParaRPr lang="en-US" altLang="zh-CN" sz="2600"/>
          </a:p>
          <a:p>
            <a:pPr lvl="1"/>
            <a:r>
              <a:rPr lang="zh-CN" altLang="en-US" sz="2200"/>
              <a:t>修复与 </a:t>
            </a:r>
            <a:r>
              <a:rPr lang="en-US" altLang="zh-CN" sz="2200"/>
              <a:t>glibc 2.41 </a:t>
            </a:r>
            <a:r>
              <a:rPr lang="zh-CN" altLang="en-US" sz="2200"/>
              <a:t>的兼容性问题（</a:t>
            </a:r>
            <a:r>
              <a:rPr lang="en-US" altLang="zh-CN" sz="2200"/>
              <a:t>Arch Linux</a:t>
            </a:r>
            <a:r>
              <a:rPr lang="zh-CN" altLang="en-US" sz="2200"/>
              <a:t>、</a:t>
            </a:r>
            <a:r>
              <a:rPr lang="en-US" altLang="zh-CN" sz="2200"/>
              <a:t>Debian </a:t>
            </a:r>
            <a:r>
              <a:rPr lang="zh-CN" altLang="en-US" sz="2200"/>
              <a:t>等</a:t>
            </a:r>
            <a:br>
              <a:rPr lang="zh-CN" altLang="en-US" sz="2200"/>
            </a:br>
            <a:r>
              <a:rPr lang="zh-CN" altLang="en-US" sz="2200"/>
              <a:t>发行版需要更新，</a:t>
            </a:r>
            <a:r>
              <a:rPr lang="en-US" altLang="zh-CN" sz="2200"/>
              <a:t>Gentoo </a:t>
            </a:r>
            <a:r>
              <a:rPr lang="zh-CN" altLang="en-US" sz="2200">
                <a:hlinkClick r:id="rId2"/>
              </a:rPr>
              <a:t>已更新</a:t>
            </a:r>
            <a:r>
              <a:rPr lang="zh-CN" altLang="en-US" sz="2200"/>
              <a:t>）</a:t>
            </a:r>
            <a:endParaRPr lang="zh-CN" altLang="en-US" sz="2200"/>
          </a:p>
          <a:p>
            <a:pPr lvl="0"/>
            <a:r>
              <a:rPr lang="zh-CN" altLang="en-US" sz="2600"/>
              <a:t>桌面环境支持</a:t>
            </a:r>
            <a:endParaRPr lang="zh-CN" altLang="en-US" sz="2600"/>
          </a:p>
          <a:p>
            <a:pPr lvl="1"/>
            <a:r>
              <a:rPr lang="zh-CN" altLang="en-US" sz="2200"/>
              <a:t>引入了 </a:t>
            </a:r>
            <a:r>
              <a:rPr lang="en-US" altLang="zh-CN" sz="2200"/>
              <a:t>LXQt</a:t>
            </a:r>
            <a:r>
              <a:rPr lang="zh-CN" altLang="en-US" sz="2200"/>
              <a:t>  </a:t>
            </a:r>
            <a:r>
              <a:rPr lang="en-US" altLang="zh-CN" sz="2200"/>
              <a:t>1.4.0 </a:t>
            </a:r>
            <a:r>
              <a:rPr lang="zh-CN" altLang="en-US" sz="2200"/>
              <a:t>支持（</a:t>
            </a:r>
            <a:r>
              <a:rPr lang="en-US" altLang="zh-CN" sz="2200"/>
              <a:t>2.x </a:t>
            </a:r>
            <a:r>
              <a:rPr lang="zh-CN" altLang="en-US" sz="2200"/>
              <a:t>需要 </a:t>
            </a:r>
            <a:r>
              <a:rPr lang="en-US" altLang="zh-CN" sz="2200"/>
              <a:t>KDE 6</a:t>
            </a:r>
            <a:r>
              <a:rPr lang="zh-CN" altLang="en-US" sz="2200"/>
              <a:t>，故暂不引入</a:t>
            </a:r>
            <a:r>
              <a:rPr lang="zh-CN" altLang="en-US" sz="2600"/>
              <a:t>）</a:t>
            </a:r>
            <a:endParaRPr lang="zh-CN" altLang="en-US" sz="2600"/>
          </a:p>
          <a:p>
            <a:pPr lvl="0"/>
            <a:r>
              <a:rPr lang="zh-CN" altLang="en-US" sz="2600"/>
              <a:t>工具链支持</a:t>
            </a:r>
            <a:endParaRPr lang="zh-CN" altLang="en-US" sz="2600"/>
          </a:p>
          <a:p>
            <a:pPr lvl="1"/>
            <a:r>
              <a:rPr lang="zh-CN" altLang="en-US" sz="2200"/>
              <a:t>引入了 </a:t>
            </a:r>
            <a:r>
              <a:rPr lang="en-US" altLang="zh-CN" sz="2200"/>
              <a:t>GCC</a:t>
            </a:r>
            <a:r>
              <a:rPr lang="zh-CN" altLang="en-US" sz="2200"/>
              <a:t> </a:t>
            </a:r>
            <a:r>
              <a:rPr lang="en-US" altLang="zh-CN" sz="2200"/>
              <a:t>13.3 (gcc</a:t>
            </a:r>
            <a:r>
              <a:rPr lang="zh-CN" altLang="en-US" sz="2200"/>
              <a:t>-</a:t>
            </a:r>
            <a:r>
              <a:rPr lang="en-US" altLang="zh-CN" sz="2200"/>
              <a:t>13) </a:t>
            </a:r>
            <a:r>
              <a:rPr lang="zh-CN" altLang="en-US" sz="2200"/>
              <a:t>及 </a:t>
            </a:r>
            <a:r>
              <a:rPr lang="en-US" altLang="zh-CN" sz="2200"/>
              <a:t>Clang/LLVM 20 (llvm</a:t>
            </a:r>
            <a:r>
              <a:rPr lang="zh-CN" altLang="en-US" sz="2200"/>
              <a:t>-</a:t>
            </a:r>
            <a:r>
              <a:rPr lang="en-US" altLang="zh-CN" sz="2200"/>
              <a:t>20</a:t>
            </a:r>
            <a:r>
              <a:rPr lang="en-US" altLang="zh-CN" sz="2600"/>
              <a:t>)</a:t>
            </a:r>
            <a:endParaRPr lang="en-US" altLang="zh-CN" sz="222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3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zh-CN" altLang="en-US" sz="2200"/>
              <a:t>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近期计划</a:t>
            </a:r>
            <a:endParaRPr lang="en-US" altLang="zh-CN" sz="26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报告一系列有关 </a:t>
            </a:r>
            <a:r>
              <a:rPr lang="en-US" altLang="zh-CN" sz="2200">
                <a:solidFill>
                  <a:schemeClr val="tx1"/>
                </a:solidFill>
              </a:rPr>
              <a:t>LoongGPU </a:t>
            </a:r>
            <a:r>
              <a:rPr lang="zh-CN" altLang="en-US" sz="2200">
                <a:solidFill>
                  <a:schemeClr val="tx1"/>
                </a:solidFill>
              </a:rPr>
              <a:t>与不同分辨率、视频线缆配置的</a:t>
            </a:r>
            <a:br>
              <a:rPr lang="zh-CN" altLang="en-US" sz="2200">
                <a:solidFill>
                  <a:schemeClr val="tx1"/>
                </a:solidFill>
              </a:rPr>
            </a:br>
            <a:r>
              <a:rPr lang="zh-CN" altLang="en-US" sz="2200">
                <a:solidFill>
                  <a:schemeClr val="tx1"/>
                </a:solidFill>
              </a:rPr>
              <a:t>兼容性问题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从 </a:t>
            </a:r>
            <a:r>
              <a:rPr lang="en-US" altLang="zh-CN" sz="2200">
                <a:solidFill>
                  <a:schemeClr val="tx1"/>
                </a:solidFill>
              </a:rPr>
              <a:t>Mesa</a:t>
            </a:r>
            <a:r>
              <a:rPr lang="zh-CN" altLang="en-US" sz="2200">
                <a:solidFill>
                  <a:schemeClr val="tx1"/>
                </a:solidFill>
              </a:rPr>
              <a:t> </a:t>
            </a:r>
            <a:r>
              <a:rPr lang="en-US" altLang="zh-CN" sz="2200">
                <a:solidFill>
                  <a:schemeClr val="tx1"/>
                </a:solidFill>
              </a:rPr>
              <a:t>25.1</a:t>
            </a:r>
            <a:r>
              <a:rPr lang="zh-CN" altLang="en-US" sz="2200">
                <a:solidFill>
                  <a:schemeClr val="tx1"/>
                </a:solidFill>
              </a:rPr>
              <a:t> 分支回合有关 </a:t>
            </a:r>
            <a:r>
              <a:rPr lang="en-US" altLang="zh-CN" sz="2200">
                <a:solidFill>
                  <a:schemeClr val="tx1"/>
                </a:solidFill>
              </a:rPr>
              <a:t>Chromium VA</a:t>
            </a:r>
            <a:r>
              <a:rPr lang="zh-CN" altLang="en-US" sz="2200">
                <a:solidFill>
                  <a:schemeClr val="tx1"/>
                </a:solidFill>
              </a:rPr>
              <a:t>-</a:t>
            </a:r>
            <a:r>
              <a:rPr lang="en-US" altLang="zh-CN" sz="2200">
                <a:solidFill>
                  <a:schemeClr val="tx1"/>
                </a:solidFill>
              </a:rPr>
              <a:t>API </a:t>
            </a:r>
            <a:r>
              <a:rPr lang="zh-CN" altLang="en-US" sz="2200">
                <a:solidFill>
                  <a:schemeClr val="tx1"/>
                </a:solidFill>
              </a:rPr>
              <a:t>硬件解码</a:t>
            </a:r>
            <a:br>
              <a:rPr lang="zh-CN" altLang="en-US" sz="2200">
                <a:solidFill>
                  <a:schemeClr val="tx1"/>
                </a:solidFill>
              </a:rPr>
            </a:br>
            <a:r>
              <a:rPr lang="zh-CN" altLang="en-US" sz="2200">
                <a:solidFill>
                  <a:schemeClr val="tx1"/>
                </a:solidFill>
              </a:rPr>
              <a:t>的相关支持补丁（详见 </a:t>
            </a:r>
            <a:r>
              <a:rPr lang="en-US" altLang="zh-CN" sz="2200">
                <a:solidFill>
                  <a:schemeClr val="tx1"/>
                </a:solidFill>
                <a:hlinkClick r:id="rId1"/>
              </a:rPr>
              <a:t>Phoronix </a:t>
            </a:r>
            <a:r>
              <a:rPr lang="zh-CN" altLang="en-US" sz="2200">
                <a:solidFill>
                  <a:schemeClr val="tx1"/>
                </a:solidFill>
                <a:hlinkClick r:id="rId1"/>
              </a:rPr>
              <a:t>报道</a:t>
            </a:r>
            <a:r>
              <a:rPr lang="zh-CN" altLang="en-US" sz="2200">
                <a:solidFill>
                  <a:schemeClr val="tx1"/>
                </a:solidFill>
              </a:rPr>
              <a:t>）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更新 </a:t>
            </a:r>
            <a:r>
              <a:rPr lang="en-US" altLang="zh-CN" sz="2200">
                <a:solidFill>
                  <a:schemeClr val="tx1"/>
                </a:solidFill>
              </a:rPr>
              <a:t>Chromium</a:t>
            </a:r>
            <a:r>
              <a:rPr lang="zh-CN" altLang="en-US" sz="2200">
                <a:solidFill>
                  <a:schemeClr val="tx1"/>
                </a:solidFill>
              </a:rPr>
              <a:t> 至 </a:t>
            </a:r>
            <a:r>
              <a:rPr lang="en-US" altLang="zh-CN" sz="2200">
                <a:solidFill>
                  <a:schemeClr val="tx1"/>
                </a:solidFill>
              </a:rPr>
              <a:t>135</a:t>
            </a:r>
            <a:r>
              <a:rPr lang="zh-CN" altLang="en-US" sz="2200">
                <a:solidFill>
                  <a:schemeClr val="tx1"/>
                </a:solidFill>
              </a:rPr>
              <a:t> 分支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引入 </a:t>
            </a:r>
            <a:r>
              <a:rPr lang="en-US" altLang="zh-CN" sz="2200">
                <a:solidFill>
                  <a:schemeClr val="tx1"/>
                </a:solidFill>
              </a:rPr>
              <a:t>Box64</a:t>
            </a:r>
            <a:r>
              <a:rPr lang="zh-CN" altLang="en-US" sz="2200">
                <a:solidFill>
                  <a:schemeClr val="tx1"/>
                </a:solidFill>
              </a:rPr>
              <a:t> 支持（</a:t>
            </a:r>
            <a:r>
              <a:rPr lang="en-US" altLang="zh-CN" sz="2200">
                <a:solidFill>
                  <a:schemeClr val="tx1"/>
                </a:solidFill>
              </a:rPr>
              <a:t>LATX</a:t>
            </a:r>
            <a:r>
              <a:rPr lang="zh-CN" altLang="en-US" sz="2200">
                <a:solidFill>
                  <a:schemeClr val="tx1"/>
                </a:solidFill>
              </a:rPr>
              <a:t> 用户态模拟器亟需更新！）</a:t>
            </a:r>
            <a:endParaRPr lang="zh-CN" altLang="en-US" sz="2200">
              <a:solidFill>
                <a:schemeClr val="tx1"/>
              </a:solidFill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O</a:t>
            </a:r>
            <a:r>
              <a:rPr lang="en-US" altLang="zh-CN" sz="2200">
                <a:solidFill>
                  <a:schemeClr val="tx1"/>
                </a:solidFill>
              </a:rPr>
              <a:t>llama</a:t>
            </a:r>
            <a:r>
              <a:rPr lang="zh-CN" altLang="en-US" sz="2200">
                <a:solidFill>
                  <a:schemeClr val="tx1"/>
                </a:solidFill>
              </a:rPr>
              <a:t>、</a:t>
            </a:r>
            <a:r>
              <a:rPr lang="en-US" altLang="zh-CN" sz="2200">
                <a:solidFill>
                  <a:schemeClr val="tx1"/>
                </a:solidFill>
              </a:rPr>
              <a:t>ROCm </a:t>
            </a:r>
            <a:r>
              <a:rPr lang="zh-CN" altLang="en-US" sz="2200">
                <a:solidFill>
                  <a:schemeClr val="tx1"/>
                </a:solidFill>
              </a:rPr>
              <a:t>及 </a:t>
            </a:r>
            <a:r>
              <a:rPr lang="en-US" altLang="zh-CN" sz="2200">
                <a:solidFill>
                  <a:schemeClr val="tx1"/>
                </a:solidFill>
              </a:rPr>
              <a:t>Vulkan </a:t>
            </a:r>
            <a:r>
              <a:rPr lang="zh-CN" altLang="en-US" sz="2200">
                <a:solidFill>
                  <a:schemeClr val="tx1"/>
                </a:solidFill>
              </a:rPr>
              <a:t>后端等接入 </a:t>
            </a:r>
            <a:r>
              <a:rPr lang="en-US" altLang="zh-CN" sz="2200">
                <a:solidFill>
                  <a:schemeClr val="tx1"/>
                </a:solidFill>
              </a:rPr>
              <a:t>AI </a:t>
            </a:r>
            <a:r>
              <a:rPr lang="zh-CN" altLang="en-US" sz="2200">
                <a:solidFill>
                  <a:schemeClr val="tx1"/>
                </a:solidFill>
              </a:rPr>
              <a:t>应用的适配工作</a:t>
            </a:r>
            <a:endParaRPr lang="zh-CN" altLang="en-US" sz="2200">
              <a:solidFill>
                <a:schemeClr val="tx1"/>
              </a:solidFill>
            </a:endParaRPr>
          </a:p>
          <a:p>
            <a:pPr lvl="0"/>
            <a:r>
              <a:rPr lang="zh-CN" altLang="en-US" sz="2565">
                <a:solidFill>
                  <a:schemeClr val="tx1"/>
                </a:solidFill>
                <a:ea typeface="Source Han Sans CN" charset="0"/>
              </a:rPr>
              <a:t>虚拟化相关问题</a:t>
            </a:r>
            <a:endParaRPr lang="zh-CN" altLang="en-US" sz="2565">
              <a:solidFill>
                <a:schemeClr val="tx1"/>
              </a:solidFill>
            </a:endParaRPr>
          </a:p>
          <a:p>
            <a:pPr lvl="1"/>
            <a:r>
              <a:rPr lang="en-US" altLang="zh-CN" sz="2195">
                <a:solidFill>
                  <a:schemeClr val="tx1"/>
                </a:solidFill>
              </a:rPr>
              <a:t>3C6000 </a:t>
            </a:r>
            <a:r>
              <a:rPr lang="zh-CN" altLang="en-US" sz="2195">
                <a:solidFill>
                  <a:schemeClr val="tx1"/>
                </a:solidFill>
              </a:rPr>
              <a:t>虚拟机内应用稳定性欠佳（内核及 </a:t>
            </a:r>
            <a:r>
              <a:rPr lang="en-US" altLang="zh-CN" sz="2195">
                <a:solidFill>
                  <a:schemeClr val="tx1"/>
                </a:solidFill>
              </a:rPr>
              <a:t>QEMU </a:t>
            </a:r>
            <a:r>
              <a:rPr lang="zh-CN" altLang="en-US" sz="2195">
                <a:solidFill>
                  <a:schemeClr val="tx1"/>
                </a:solidFill>
              </a:rPr>
              <a:t>侧需修复）</a:t>
            </a:r>
            <a:endParaRPr lang="zh-CN" altLang="en-US" sz="2195">
              <a:solidFill>
                <a:schemeClr val="tx1"/>
              </a:solidFill>
            </a:endParaRPr>
          </a:p>
          <a:p>
            <a:pPr lvl="1"/>
            <a:r>
              <a:rPr lang="zh-CN" altLang="en-US" sz="2195">
                <a:solidFill>
                  <a:schemeClr val="tx1"/>
                </a:solidFill>
              </a:rPr>
              <a:t>虚拟机管理器 </a:t>
            </a:r>
            <a:r>
              <a:rPr lang="en-US" altLang="zh-CN" sz="2195">
                <a:solidFill>
                  <a:schemeClr val="tx1"/>
                </a:solidFill>
              </a:rPr>
              <a:t>(virt</a:t>
            </a:r>
            <a:r>
              <a:rPr lang="zh-CN" altLang="en-US" sz="2195">
                <a:solidFill>
                  <a:schemeClr val="tx1"/>
                </a:solidFill>
              </a:rPr>
              <a:t>-</a:t>
            </a:r>
            <a:r>
              <a:rPr lang="en-US" altLang="zh-CN" sz="2195">
                <a:solidFill>
                  <a:schemeClr val="tx1"/>
                </a:solidFill>
              </a:rPr>
              <a:t>manager) </a:t>
            </a:r>
            <a:r>
              <a:rPr lang="zh-CN" altLang="en-US" sz="2195">
                <a:solidFill>
                  <a:schemeClr val="tx1"/>
                </a:solidFill>
              </a:rPr>
              <a:t>未自动启用 </a:t>
            </a:r>
            <a:r>
              <a:rPr lang="en-US" altLang="zh-CN" sz="2195">
                <a:solidFill>
                  <a:schemeClr val="tx1"/>
                </a:solidFill>
              </a:rPr>
              <a:t>libvirtd </a:t>
            </a:r>
            <a:r>
              <a:rPr lang="zh-CN" altLang="en-US" sz="2195">
                <a:solidFill>
                  <a:schemeClr val="tx1"/>
                </a:solidFill>
              </a:rPr>
              <a:t>服务，导致无法</a:t>
            </a:r>
            <a:br>
              <a:rPr lang="zh-CN" altLang="en-US" sz="2195">
                <a:solidFill>
                  <a:schemeClr val="tx1"/>
                </a:solidFill>
              </a:rPr>
            </a:br>
            <a:r>
              <a:rPr lang="zh-CN" altLang="en-US" sz="2195">
                <a:solidFill>
                  <a:schemeClr val="tx1"/>
                </a:solidFill>
              </a:rPr>
              <a:t>创建虚拟机的问题</a:t>
            </a:r>
            <a:endParaRPr lang="en-US" altLang="zh-CN" sz="2195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6081" cy="4657501"/>
          </a:xfrm>
        </p:spPr>
        <p:txBody>
          <a:bodyPr>
            <a:noAutofit/>
          </a:bodyPr>
          <a:p>
            <a:r>
              <a:rPr lang="zh-CN" altLang="en-US" sz="2600">
                <a:solidFill>
                  <a:schemeClr val="tx1"/>
                </a:solidFill>
              </a:rPr>
              <a:t>安全更新与用户公告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 b="1">
                <a:solidFill>
                  <a:schemeClr val="tx1"/>
                </a:solidFill>
                <a:cs typeface="Arial" panose="020B0604020202020204" pitchFamily="34" charset="0"/>
              </a:rPr>
              <a:t>社区软件源公钥将在 </a:t>
            </a:r>
            <a:r>
              <a:rPr lang="en-US" altLang="zh-CN" sz="2200" b="1">
                <a:solidFill>
                  <a:schemeClr val="tx1"/>
                </a:solidFill>
                <a:cs typeface="Arial" panose="020B0604020202020204" pitchFamily="34" charset="0"/>
              </a:rPr>
              <a:t>4 </a:t>
            </a:r>
            <a:r>
              <a:rPr lang="zh-CN" altLang="en-US" sz="2200" b="1">
                <a:solidFill>
                  <a:schemeClr val="tx1"/>
                </a:solidFill>
                <a:cs typeface="Arial" panose="020B0604020202020204" pitchFamily="34" charset="0"/>
              </a:rPr>
              <a:t>月 </a:t>
            </a:r>
            <a:r>
              <a:rPr lang="en-US" altLang="zh-CN" sz="2200" b="1">
                <a:solidFill>
                  <a:schemeClr val="tx1"/>
                </a:solidFill>
                <a:cs typeface="Arial" panose="020B0604020202020204" pitchFamily="34" charset="0"/>
              </a:rPr>
              <a:t>10 </a:t>
            </a:r>
            <a:r>
              <a:rPr lang="zh-CN" altLang="en-US" sz="2200" b="1">
                <a:solidFill>
                  <a:schemeClr val="tx1"/>
                </a:solidFill>
                <a:cs typeface="Arial" panose="020B0604020202020204" pitchFamily="34" charset="0"/>
              </a:rPr>
              <a:t>日迭代，请确保在此日期前</a:t>
            </a:r>
            <a:br>
              <a:rPr lang="zh-CN" altLang="en-US" sz="2200" b="1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zh-CN" altLang="en-US" sz="2200" b="1">
                <a:solidFill>
                  <a:schemeClr val="tx1"/>
                </a:solidFill>
                <a:cs typeface="Arial" panose="020B0604020202020204" pitchFamily="34" charset="0"/>
              </a:rPr>
              <a:t>至少完整更新一次系统</a:t>
            </a:r>
            <a:endParaRPr lang="en-US" altLang="zh-CN" sz="22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自动镜像跳转服务 (redir.aosc.io) 开放测试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  <a:cs typeface="Arial" panose="020B0604020202020204" pitchFamily="34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通过 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oma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mirror</a:t>
            </a:r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 命令选中如下镜像即可测试</a:t>
            </a:r>
            <a:b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</a:br>
            <a:r>
              <a:rPr lang="en-US" altLang="zh-CN" sz="2000" b="1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AOSC Automatic Redirect Mirror [TESTING]</a:t>
            </a:r>
            <a:br>
              <a:rPr lang="en-US" altLang="zh-CN" sz="2000" b="1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</a:br>
            <a:r>
              <a:rPr lang="en-US" altLang="zh-CN" sz="2000" b="1">
                <a:solidFill>
                  <a:schemeClr val="tx1"/>
                </a:solidFill>
                <a:latin typeface="Courier New" panose="02070309020205020404" charset="0"/>
                <a:ea typeface="Courier New" panose="02070309020205020404" charset="0"/>
                <a:cs typeface="Courier New" panose="02070309020205020404" charset="0"/>
              </a:rPr>
              <a:t>(Global) (redir)</a:t>
            </a:r>
            <a:endParaRPr lang="en-US" altLang="zh-CN" sz="2000" b="1">
              <a:solidFill>
                <a:schemeClr val="tx1"/>
              </a:solidFill>
              <a:latin typeface="Courier New" panose="02070309020205020404" charset="0"/>
              <a:ea typeface="Courier New" panose="02070309020205020404" charset="0"/>
              <a:cs typeface="Courier New" panose="02070309020205020404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相信可以提高国内绝大多数地区的软件安装和更新体验</a:t>
            </a:r>
            <a:endParaRPr lang="zh-CN" altLang="en-US" sz="20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/>
            <a:r>
              <a:rPr lang="zh-CN" altLang="en-US" sz="2600">
                <a:solidFill>
                  <a:schemeClr val="tx1"/>
                </a:solidFill>
                <a:cs typeface="Arial" panose="020B0604020202020204" pitchFamily="34" charset="0"/>
              </a:rPr>
              <a:t>建议关注公众号“安同开源”或社区主页 </a:t>
            </a:r>
            <a:r>
              <a:rPr lang="en-US" altLang="zh-CN" sz="260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altLang="zh-CN" sz="2600">
                <a:solidFill>
                  <a:schemeClr val="tx1"/>
                </a:solidFill>
                <a:cs typeface="Arial" panose="020B0604020202020204" pitchFamily="34" charset="0"/>
                <a:hlinkClick r:id="rId1"/>
              </a:rPr>
              <a:t>aosc.io</a:t>
            </a:r>
            <a:r>
              <a:rPr lang="en-US" altLang="zh-CN" sz="260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-US" altLang="zh-CN" sz="2600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新闻</a:t>
            </a:r>
            <a:endParaRPr lang="en-US" altLang="zh-CN">
              <a:cs typeface="Arial" panose="020B0604020202020204" pitchFamily="34" charset="0"/>
            </a:endParaRPr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t="14007" b="19075"/>
          <a:stretch>
            <a:fillRect/>
          </a:stretch>
        </p:blipFill>
        <p:spPr>
          <a:xfrm>
            <a:off x="8905056" y="114828"/>
            <a:ext cx="3153054" cy="375650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3 </a:t>
            </a:r>
            <a:r>
              <a:rPr lang="zh-CN" altLang="en-US"/>
              <a:t>月 </a:t>
            </a:r>
            <a:r>
              <a:rPr lang="en-US" altLang="zh-CN"/>
              <a:t>16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7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社区事务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怠惰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/>
      <p:sp>
        <p:nvSpPr>
          <p:cNvPr id="104863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社区漂流板计划上新</a:t>
            </a:r>
            <a:endParaRPr lang="zh-CN" altLang="en-US"/>
          </a:p>
        </p:txBody>
      </p:sp>
      <p:sp>
        <p:nvSpPr>
          <p:cNvPr id="1048634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305773" cy="4657501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【新增】即将入库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15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套正点原子的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2K0300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开发板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indent="0">
              <a:buNone/>
            </a:pPr>
            <a:r>
              <a:rPr lang="zh-CN" altLang="en-US" sz="18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开发板接口图如下，配套资料可前往  </a:t>
            </a:r>
            <a:r>
              <a:rPr lang="en-US" altLang="zh-CN" sz="18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http://www.openedv.com/thread-351513-1-1.html</a:t>
            </a:r>
            <a:r>
              <a:rPr lang="zh-CN" altLang="en-US" sz="18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获取。</a:t>
            </a:r>
            <a:endParaRPr lang="en-US" altLang="zh-CN" sz="18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1048635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怠惰</a:t>
            </a:r>
            <a:endParaRPr lang="zh-CN" altLang="en-US"/>
          </a:p>
        </p:txBody>
      </p:sp>
      <p:pic>
        <p:nvPicPr>
          <p:cNvPr id="2097154" name="图片 4" descr="upload_post_object_v2_26169917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5" y="2612099"/>
            <a:ext cx="6113632" cy="33051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01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2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龙架构项目进展</a:t>
            </a:r>
            <a:endParaRPr lang="zh-CN" altLang="en-US"/>
          </a:p>
        </p:txBody>
      </p:sp>
      <p:sp>
        <p:nvSpPr>
          <p:cNvPr id="1048603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/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Apache NuttX </a:t>
            </a:r>
            <a:r>
              <a:rPr lang="zh-CN" altLang="en-US"/>
              <a:t>移植工作</a:t>
            </a:r>
            <a:endParaRPr lang="en-US" altLang="zh-CN"/>
          </a:p>
        </p:txBody>
      </p:sp>
      <p:sp>
        <p:nvSpPr>
          <p:cNvPr id="1048605" name="内容占位符 2"/>
          <p:cNvSpPr>
            <a:spLocks noGrp="1"/>
          </p:cNvSpPr>
          <p:nvPr>
            <p:ph idx="1"/>
          </p:nvPr>
        </p:nvSpPr>
        <p:spPr>
          <a:xfrm>
            <a:off x="514005" y="1320009"/>
            <a:ext cx="9452278" cy="4657501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600">
                <a:hlinkClick r:id="rId1"/>
              </a:rPr>
              <a:t>Apache NuttX</a:t>
            </a:r>
            <a:r>
              <a:rPr lang="en-US" altLang="zh-CN" sz="2600"/>
              <a:t> </a:t>
            </a:r>
            <a:r>
              <a:rPr lang="zh-CN" altLang="en-US" sz="2600"/>
              <a:t>是一个小巧的、可扩展的开源嵌入式实时操作系统</a:t>
            </a:r>
            <a:endParaRPr lang="zh-CN" altLang="en-US" sz="2600"/>
          </a:p>
          <a:p>
            <a:pPr lvl="1">
              <a:lnSpc>
                <a:spcPct val="150000"/>
              </a:lnSpc>
            </a:pPr>
            <a:r>
              <a:rPr lang="zh-CN" altLang="en-US" sz="2225"/>
              <a:t>已有开发者正在进行该系统的龙架构移植工作</a:t>
            </a:r>
            <a:endParaRPr lang="zh-CN" altLang="en-US" sz="2225"/>
          </a:p>
          <a:p>
            <a:pPr lvl="1">
              <a:lnSpc>
                <a:spcPct val="150000"/>
              </a:lnSpc>
            </a:pPr>
            <a:r>
              <a:rPr lang="zh-CN" altLang="en-US" sz="2225"/>
              <a:t>诚挚邀请您的加入！</a:t>
            </a:r>
            <a:endParaRPr lang="zh-CN" altLang="en-US" sz="2225"/>
          </a:p>
          <a:p>
            <a:pPr lvl="1">
              <a:lnSpc>
                <a:spcPct val="150000"/>
              </a:lnSpc>
            </a:pPr>
            <a:endParaRPr lang="zh-CN" altLang="en-US" sz="2225"/>
          </a:p>
          <a:p>
            <a:pPr marL="0" indent="0">
              <a:lnSpc>
                <a:spcPct val="150000"/>
              </a:lnSpc>
              <a:buNone/>
            </a:pPr>
            <a:endParaRPr lang="zh-CN" altLang="en-US" sz="2600"/>
          </a:p>
          <a:p>
            <a:pPr marL="0" indent="0">
              <a:lnSpc>
                <a:spcPct val="150000"/>
              </a:lnSpc>
              <a:buNone/>
            </a:pPr>
            <a:endParaRPr lang="zh-CN" altLang="en-US" sz="2600"/>
          </a:p>
        </p:txBody>
      </p:sp>
      <p:sp>
        <p:nvSpPr>
          <p:cNvPr id="1048606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怠惰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/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RT-Thread LoongArch Support</a:t>
            </a:r>
            <a:endParaRPr lang="en-US" altLang="zh-CN"/>
          </a:p>
        </p:txBody>
      </p:sp>
      <p:sp>
        <p:nvSpPr>
          <p:cNvPr id="1048605" name="内容占位符 2"/>
          <p:cNvSpPr>
            <a:spLocks noGrp="1"/>
          </p:cNvSpPr>
          <p:nvPr>
            <p:ph idx="1"/>
          </p:nvPr>
        </p:nvSpPr>
        <p:spPr>
          <a:xfrm>
            <a:off x="514005" y="1320009"/>
            <a:ext cx="9452278" cy="4657501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/>
              <a:t>龙芯团队初步完成了 </a:t>
            </a:r>
            <a:r>
              <a:rPr lang="en-US" altLang="zh-CN"/>
              <a:t>RT</a:t>
            </a:r>
            <a:r>
              <a:rPr lang="zh-CN" altLang="en-US"/>
              <a:t>-</a:t>
            </a:r>
            <a:r>
              <a:rPr lang="en-US" altLang="zh-CN"/>
              <a:t>Thread </a:t>
            </a:r>
            <a:r>
              <a:rPr lang="zh-CN" altLang="en-US"/>
              <a:t>的 </a:t>
            </a:r>
            <a:r>
              <a:rPr lang="en-US" altLang="zh-CN"/>
              <a:t>LoongArch </a:t>
            </a:r>
            <a:r>
              <a:rPr lang="zh-CN" altLang="en-US"/>
              <a:t>支持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cs typeface="Arial" panose="020B0604020202020204" pitchFamily="34" charset="0"/>
              </a:rPr>
              <a:t>详见 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https://github.com/LoongsonLab/rt</a:t>
            </a:r>
            <a:r>
              <a:rPr lang="zh-CN" altLang="en-US">
                <a:cs typeface="Arial" panose="020B0604020202020204" pitchFamily="34" charset="0"/>
                <a:hlinkClick r:id="rId1"/>
              </a:rPr>
              <a:t>-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thread</a:t>
            </a:r>
            <a:r>
              <a:rPr lang="en-US" altLang="zh-CN">
                <a:cs typeface="Arial" panose="020B0604020202020204" pitchFamily="34" charset="0"/>
              </a:rPr>
              <a:t> rt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loongarch64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dev </a:t>
            </a:r>
            <a:r>
              <a:rPr lang="zh-CN" altLang="en-US">
                <a:cs typeface="Arial" panose="020B0604020202020204" pitchFamily="34" charset="0"/>
              </a:rPr>
              <a:t>分支</a:t>
            </a:r>
            <a:endParaRPr lang="zh-CN" altLang="en-US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/>
              <a:t>下次双周会将邀请相关开发者进行专题报告</a:t>
            </a:r>
            <a:endParaRPr lang="zh-CN" altLang="en-US"/>
          </a:p>
        </p:txBody>
      </p:sp>
      <p:sp>
        <p:nvSpPr>
          <p:cNvPr id="1048606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怠惰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/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 15</a:t>
            </a:r>
            <a:endParaRPr lang="zh-CN" altLang="en-US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功能已</a:t>
            </a:r>
            <a:r>
              <a:rPr lang="zh-CN" altLang="en-US">
                <a:cs typeface="Arial" panose="020B0604020202020204" pitchFamily="34" charset="0"/>
              </a:rPr>
              <a:t>冻结，</a:t>
            </a:r>
            <a:r>
              <a:rPr lang="en-US" altLang="zh-CN">
                <a:cs typeface="Arial" panose="020B0604020202020204" pitchFamily="34" charset="0"/>
              </a:rPr>
              <a:t>16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en-US" altLang="zh-CN">
                <a:cs typeface="Arial" panose="020B0604020202020204" pitchFamily="34" charset="0"/>
              </a:rPr>
              <a:t>byte </a:t>
            </a:r>
            <a:r>
              <a:rPr lang="zh-CN" altLang="en-US">
                <a:cs typeface="Arial" panose="020B0604020202020204" pitchFamily="34" charset="0"/>
              </a:rPr>
              <a:t>原子操作应该是进不去了</a:t>
            </a:r>
            <a:endParaRPr lang="en-US" altLang="zh-CN">
              <a:hlinkClick r:id="rId1"/>
            </a:endParaRPr>
          </a:p>
          <a:p>
            <a:r>
              <a:rPr lang="en-US" altLang="zh-CN">
                <a:hlinkClick r:id="rId1"/>
              </a:rPr>
              <a:t>PR119127</a:t>
            </a:r>
            <a:r>
              <a:rPr lang="en-US" altLang="zh-CN"/>
              <a:t>: </a:t>
            </a:r>
            <a:r>
              <a:rPr lang="zh-CN" altLang="en-US"/>
              <a:t>编译 </a:t>
            </a:r>
            <a:r>
              <a:rPr lang="en-US" altLang="zh-CN"/>
              <a:t>LLVM</a:t>
            </a:r>
            <a:r>
              <a:rPr lang="zh-CN" altLang="en-US"/>
              <a:t>、</a:t>
            </a:r>
            <a:r>
              <a:rPr lang="en-US" altLang="zh-CN"/>
              <a:t>Linux</a:t>
            </a:r>
            <a:r>
              <a:rPr lang="zh-CN" altLang="en-US"/>
              <a:t>、</a:t>
            </a:r>
            <a:r>
              <a:rPr lang="en-US" altLang="zh-CN"/>
              <a:t>Zig </a:t>
            </a:r>
            <a:r>
              <a:rPr lang="zh-CN" altLang="en-US"/>
              <a:t>等软件时崩溃</a:t>
            </a:r>
            <a:endParaRPr lang="zh-CN" altLang="en-US"/>
          </a:p>
          <a:p>
            <a:pPr lvl="1"/>
            <a:r>
              <a:rPr lang="zh-CN" altLang="en-US"/>
              <a:t>影响 </a:t>
            </a:r>
            <a:r>
              <a:rPr lang="en-US" altLang="zh-CN"/>
              <a:t>r15</a:t>
            </a:r>
            <a:r>
              <a:rPr lang="zh-CN" altLang="en-US"/>
              <a:t>-</a:t>
            </a:r>
            <a:r>
              <a:rPr lang="en-US" altLang="zh-CN"/>
              <a:t>7062</a:t>
            </a:r>
            <a:r>
              <a:rPr lang="zh-CN" altLang="en-US"/>
              <a:t>，在 </a:t>
            </a:r>
            <a:r>
              <a:rPr lang="en-US" altLang="zh-CN"/>
              <a:t>r15</a:t>
            </a:r>
            <a:r>
              <a:rPr lang="zh-CN" altLang="en-US"/>
              <a:t>-</a:t>
            </a:r>
            <a:r>
              <a:rPr lang="en-US" altLang="zh-CN"/>
              <a:t>7923 </a:t>
            </a:r>
            <a:r>
              <a:rPr lang="zh-CN" altLang="en-US"/>
              <a:t>修复</a:t>
            </a:r>
            <a:endParaRPr lang="zh-CN" altLang="en-US"/>
          </a:p>
          <a:p>
            <a:pPr lvl="1"/>
            <a:r>
              <a:rPr lang="zh-CN" altLang="en-US"/>
              <a:t>与 </a:t>
            </a:r>
            <a:r>
              <a:rPr lang="en-US" altLang="zh-CN"/>
              <a:t>alsl</a:t>
            </a:r>
            <a:r>
              <a:rPr lang="zh-CN" altLang="en-US"/>
              <a:t> 的模式匹配有关</a:t>
            </a:r>
            <a:endParaRPr lang="zh-CN" altLang="en-US"/>
          </a:p>
          <a:p>
            <a:pPr lvl="0"/>
            <a:r>
              <a:rPr lang="en-US" altLang="zh-CN"/>
              <a:t>PR119084: </a:t>
            </a:r>
            <a:r>
              <a:rPr lang="zh-CN" altLang="en-US"/>
              <a:t>编译 </a:t>
            </a:r>
            <a:r>
              <a:rPr lang="en-US" altLang="zh-CN"/>
              <a:t>OpenH264 </a:t>
            </a:r>
            <a:r>
              <a:rPr lang="zh-CN" altLang="en-US"/>
              <a:t>时生成错误代码</a:t>
            </a:r>
            <a:endParaRPr lang="zh-CN" altLang="en-US"/>
          </a:p>
          <a:p>
            <a:pPr lvl="1"/>
            <a:r>
              <a:rPr lang="zh-CN" altLang="en-US"/>
              <a:t>影响 </a:t>
            </a:r>
            <a:r>
              <a:rPr lang="en-US" altLang="zh-CN"/>
              <a:t>14.1.0 </a:t>
            </a:r>
            <a:r>
              <a:rPr lang="zh-CN" altLang="en-US"/>
              <a:t>和 </a:t>
            </a:r>
            <a:r>
              <a:rPr lang="en-US" altLang="zh-CN"/>
              <a:t>14.2.0</a:t>
            </a:r>
            <a:r>
              <a:rPr lang="zh-CN" altLang="en-US"/>
              <a:t>，在 </a:t>
            </a:r>
            <a:r>
              <a:rPr lang="en-US" altLang="zh-CN"/>
              <a:t>r15</a:t>
            </a:r>
            <a:r>
              <a:rPr lang="zh-CN" altLang="en-US"/>
              <a:t>-</a:t>
            </a:r>
            <a:r>
              <a:rPr lang="en-US" altLang="zh-CN"/>
              <a:t>7821 </a:t>
            </a:r>
            <a:r>
              <a:rPr lang="zh-CN" altLang="en-US"/>
              <a:t>和 </a:t>
            </a:r>
            <a:r>
              <a:rPr lang="en-US" altLang="zh-CN"/>
              <a:t>14.3.0 </a:t>
            </a:r>
            <a:r>
              <a:rPr lang="zh-CN" altLang="en-US"/>
              <a:t>修复</a:t>
            </a:r>
            <a:endParaRPr lang="zh-CN" altLang="en-US"/>
          </a:p>
          <a:p>
            <a:pPr lvl="1"/>
            <a:r>
              <a:rPr lang="zh-CN" altLang="en-US"/>
              <a:t>这是由于 </a:t>
            </a:r>
            <a:r>
              <a:rPr lang="en-US" altLang="zh-CN">
                <a:latin typeface="Fira Code" charset="0"/>
                <a:ea typeface="Fira Code" charset="0"/>
                <a:cs typeface="Fira Code" charset="0"/>
              </a:rPr>
              <a:t>__builtin_lsx_vldx</a:t>
            </a:r>
            <a:r>
              <a:rPr lang="zh-CN" altLang="en-US"/>
              <a:t> 展开后的 </a:t>
            </a:r>
            <a:r>
              <a:rPr lang="en-US" altLang="zh-CN"/>
              <a:t>RTL </a:t>
            </a:r>
            <a:r>
              <a:rPr lang="zh-CN" altLang="en-US"/>
              <a:t>未使用</a:t>
            </a:r>
            <a:r>
              <a:rPr lang="zh-CN" altLang="en-US"/>
              <a:t> </a:t>
            </a:r>
            <a:r>
              <a:rPr lang="en-US" altLang="zh-CN"/>
              <a:t>mem RT</a:t>
            </a:r>
            <a:r>
              <a:rPr lang="en-US" altLang="zh-CN"/>
              <a:t>X</a:t>
            </a:r>
            <a:r>
              <a:rPr lang="en-US" altLang="zh-CN"/>
              <a:t> </a:t>
            </a:r>
            <a:r>
              <a:rPr lang="zh-CN" altLang="en-US"/>
              <a:t>反映</a:t>
            </a:r>
            <a:r>
              <a:rPr lang="en-US" altLang="en-US"/>
              <a:t>内存</a:t>
            </a:r>
            <a:r>
              <a:rPr lang="en-US" altLang="en-US"/>
              <a:t>读取</a:t>
            </a:r>
            <a:r>
              <a:rPr lang="en-US" altLang="en-US"/>
              <a:t>操作</a:t>
            </a:r>
            <a:r>
              <a:rPr lang="zh-CN" altLang="en-US"/>
              <a:t>，导致其被优化器移动时可能越过写入同一内存地址的 </a:t>
            </a:r>
            <a:r>
              <a:rPr lang="en-US" altLang="zh-CN"/>
              <a:t>st.b </a:t>
            </a:r>
            <a:r>
              <a:rPr lang="zh-CN" altLang="en-US"/>
              <a:t>等指令</a:t>
            </a:r>
            <a:endParaRPr lang="zh-CN" altLang="en-US"/>
          </a:p>
        </p:txBody>
      </p:sp>
      <p:sp>
        <p:nvSpPr>
          <p:cNvPr id="1048612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 / xry111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GCC/Clang </a:t>
            </a:r>
            <a:r>
              <a:rPr lang="zh-CN" altLang="en-US"/>
              <a:t>兼容性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en-US" altLang="zh-CN" sz="2200"/>
              <a:t>GCC </a:t>
            </a:r>
            <a:r>
              <a:rPr lang="zh-CN" altLang="en-US" sz="2200"/>
              <a:t>与 </a:t>
            </a:r>
            <a:r>
              <a:rPr lang="en-US" altLang="zh-CN" sz="2200"/>
              <a:t>LLVM </a:t>
            </a:r>
            <a:r>
              <a:rPr lang="zh-CN" altLang="en-US" sz="2200"/>
              <a:t>在内联汇编中对寄存器名格式要求的差异</a:t>
            </a:r>
            <a:endParaRPr lang="zh-CN" altLang="en-US" sz="2200"/>
          </a:p>
          <a:p>
            <a:pPr marL="0" indent="457200">
              <a:buNone/>
            </a:pPr>
            <a:r>
              <a:rPr lang="en-US" altLang="zh-CN" sz="1800"/>
              <a:t>1. asm("" : : : "f0") </a:t>
            </a:r>
            <a:r>
              <a:rPr lang="zh-CN" altLang="en-US" sz="1800"/>
              <a:t>数字顺序名，没有前缀</a:t>
            </a:r>
            <a:endParaRPr lang="zh-CN" altLang="en-US" sz="1800"/>
          </a:p>
          <a:p>
            <a:pPr marL="0" indent="457200">
              <a:buNone/>
            </a:pPr>
            <a:r>
              <a:rPr lang="en-US" altLang="zh-CN" sz="1800"/>
              <a:t>2. asm("" : : : "$f0") </a:t>
            </a:r>
            <a:r>
              <a:rPr lang="zh-CN" altLang="en-US" sz="1800"/>
              <a:t>数字顺序名，有前缀</a:t>
            </a:r>
            <a:endParaRPr lang="zh-CN" altLang="en-US" sz="1800"/>
          </a:p>
          <a:p>
            <a:pPr marL="0" indent="457200">
              <a:buNone/>
            </a:pPr>
            <a:r>
              <a:rPr lang="en-US" altLang="zh-CN" sz="1800"/>
              <a:t>3. asm("" : : : "fa0") ABI </a:t>
            </a:r>
            <a:r>
              <a:rPr lang="zh-CN" altLang="en-US" sz="1800"/>
              <a:t>别名，没有前缀</a:t>
            </a:r>
            <a:endParaRPr lang="zh-CN" altLang="en-US" sz="1800"/>
          </a:p>
          <a:p>
            <a:pPr marL="0" indent="457200">
              <a:buNone/>
            </a:pPr>
            <a:r>
              <a:rPr lang="en-US" altLang="zh-CN" sz="1800"/>
              <a:t>4. asm("" : : : "$fa0") ABI </a:t>
            </a:r>
            <a:r>
              <a:rPr lang="zh-CN" altLang="en-US" sz="1800"/>
              <a:t>别名，有前缀</a:t>
            </a:r>
            <a:endParaRPr lang="zh-CN" altLang="en-US" sz="1800"/>
          </a:p>
          <a:p>
            <a:r>
              <a:rPr lang="en-US" altLang="zh-CN" sz="2200"/>
              <a:t>GCC </a:t>
            </a:r>
            <a:r>
              <a:rPr lang="zh-CN" altLang="en-US" sz="2200"/>
              <a:t>接受 </a:t>
            </a:r>
            <a:r>
              <a:rPr lang="en-US" altLang="zh-CN" sz="2200"/>
              <a:t>1, 2 </a:t>
            </a:r>
            <a:r>
              <a:rPr lang="zh-CN" altLang="en-US" sz="2200"/>
              <a:t>格式，</a:t>
            </a:r>
            <a:r>
              <a:rPr lang="en-US" altLang="zh-CN" sz="2200"/>
              <a:t>LLVM </a:t>
            </a:r>
            <a:r>
              <a:rPr lang="zh-CN" altLang="en-US" sz="2200"/>
              <a:t>自 </a:t>
            </a:r>
            <a:r>
              <a:rPr lang="en-US" altLang="zh-CN" sz="2200"/>
              <a:t>2023 </a:t>
            </a:r>
            <a:r>
              <a:rPr lang="zh-CN" altLang="en-US" sz="2200"/>
              <a:t>年相关统一后对 </a:t>
            </a:r>
            <a:r>
              <a:rPr lang="en-US" altLang="zh-CN" sz="2200"/>
              <a:t>GPR </a:t>
            </a:r>
            <a:r>
              <a:rPr lang="zh-CN" altLang="en-US" sz="2200"/>
              <a:t>接受 </a:t>
            </a:r>
            <a:r>
              <a:rPr lang="en-US" altLang="zh-CN" sz="2200"/>
              <a:t>1, 2, 3, 4 </a:t>
            </a:r>
            <a:r>
              <a:rPr lang="zh-CN" altLang="en-US" sz="2200"/>
              <a:t>格式，但对浮点寄存器只接受 </a:t>
            </a:r>
            <a:r>
              <a:rPr lang="en-US" altLang="zh-CN" sz="2200"/>
              <a:t>2, 4 </a:t>
            </a:r>
            <a:r>
              <a:rPr lang="zh-CN" altLang="en-US" sz="2200"/>
              <a:t>格式。</a:t>
            </a:r>
            <a:endParaRPr lang="zh-CN" altLang="en-US" sz="2200"/>
          </a:p>
          <a:p>
            <a:pPr lvl="1"/>
            <a:r>
              <a:rPr lang="zh-CN" altLang="en-US" sz="1800"/>
              <a:t>可能造成误解，导致代码的一致性问题</a:t>
            </a:r>
            <a:endParaRPr lang="zh-CN" altLang="en-US" sz="1800"/>
          </a:p>
          <a:p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QEMU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上游已有相关修复</a:t>
            </a:r>
            <a:endParaRPr lang="en-US" altLang="zh-CN" sz="2200"/>
          </a:p>
          <a:p>
            <a:r>
              <a:rPr lang="zh-CN" altLang="en-US" sz="2200"/>
              <a:t>应当完全统一行为：</a:t>
            </a:r>
            <a:endParaRPr lang="zh-CN" altLang="en-US" sz="2200"/>
          </a:p>
          <a:p>
            <a:pPr lvl="1"/>
            <a:r>
              <a:rPr lang="en-US" altLang="zh-CN" sz="1800"/>
              <a:t>LLVM </a:t>
            </a:r>
            <a:r>
              <a:rPr lang="zh-CN" altLang="en-US" sz="1800"/>
              <a:t>应当支持 </a:t>
            </a:r>
            <a:r>
              <a:rPr lang="en-US" altLang="zh-CN" sz="1800"/>
              <a:t>GCC </a:t>
            </a:r>
            <a:r>
              <a:rPr lang="zh-CN" altLang="en-US" sz="1800"/>
              <a:t>接受的所有格式，考虑警告</a:t>
            </a:r>
            <a:r>
              <a:rPr lang="en-US" altLang="zh-CN" sz="1800"/>
              <a:t>/</a:t>
            </a:r>
            <a:r>
              <a:rPr lang="zh-CN" altLang="en-US" sz="1800"/>
              <a:t>弃用 </a:t>
            </a:r>
            <a:r>
              <a:rPr lang="en-US" altLang="zh-CN" sz="1800"/>
              <a:t>GCC </a:t>
            </a:r>
            <a:r>
              <a:rPr lang="zh-CN" altLang="en-US" sz="1800"/>
              <a:t>不支持的格式</a:t>
            </a:r>
            <a:endParaRPr lang="zh-CN" altLang="en-US" sz="1800"/>
          </a:p>
          <a:p>
            <a:pPr lvl="1"/>
            <a:r>
              <a:rPr lang="en-US" altLang="zh-CN" sz="1800"/>
              <a:t>GCC </a:t>
            </a:r>
            <a:r>
              <a:rPr lang="zh-CN" altLang="en-US" sz="1800"/>
              <a:t>是否应该实现上述第 </a:t>
            </a:r>
            <a:r>
              <a:rPr lang="en-US" altLang="zh-CN" sz="1800"/>
              <a:t>3</a:t>
            </a:r>
            <a:r>
              <a:rPr lang="zh-CN" altLang="en-US" sz="1800"/>
              <a:t>、</a:t>
            </a:r>
            <a:r>
              <a:rPr lang="en-US" altLang="zh-CN" sz="1800"/>
              <a:t>4 </a:t>
            </a:r>
            <a:r>
              <a:rPr lang="zh-CN" altLang="en-US" sz="1800"/>
              <a:t>种格式寄存器名字的支持？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ziyao233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/>
      <p:sp>
        <p:nvSpPr>
          <p:cNvPr id="104861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.NET SDK </a:t>
            </a:r>
            <a:r>
              <a:rPr lang="zh-CN" altLang="en-US"/>
              <a:t>社区发行版</a:t>
            </a:r>
            <a:endParaRPr lang="zh-CN" altLang="en-US"/>
          </a:p>
        </p:txBody>
      </p:sp>
      <p:sp>
        <p:nvSpPr>
          <p:cNvPr id="104861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跟进上游发版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.NET </a:t>
            </a:r>
            <a:r>
              <a:rPr lang="en-US" altLang="zh-CN">
                <a:hlinkClick r:id="rId1"/>
              </a:rPr>
              <a:t>9.0.2 (SDK 9.0.200)</a:t>
            </a:r>
            <a:endParaRPr lang="en-US" altLang="zh-CN"/>
          </a:p>
          <a:p>
            <a:pPr lvl="1"/>
            <a:r>
              <a:rPr lang="en-US" altLang="zh-CN">
                <a:hlinkClick r:id="rId2"/>
              </a:rPr>
              <a:t>.NET 9.0.3 (SDK 9.0.201)</a:t>
            </a:r>
            <a:endParaRPr lang="en-US" altLang="zh-CN"/>
          </a:p>
          <a:p>
            <a:r>
              <a:rPr lang="en-US" altLang="zh-CN"/>
              <a:t>driver1998 </a:t>
            </a:r>
            <a:r>
              <a:rPr lang="zh-CN" altLang="en-US"/>
              <a:t>报 </a:t>
            </a:r>
            <a:r>
              <a:rPr lang="en-US" altLang="zh-CN">
                <a:hlinkClick r:id="rId3"/>
              </a:rPr>
              <a:t>CoreCLR </a:t>
            </a:r>
            <a:r>
              <a:rPr lang="zh-CN" altLang="en-US">
                <a:hlinkClick r:id="rId3"/>
              </a:rPr>
              <a:t>含 </a:t>
            </a:r>
            <a:r>
              <a:rPr lang="en-US" altLang="zh-CN">
                <a:hlinkClick r:id="rId3"/>
              </a:rPr>
              <a:t>LASX </a:t>
            </a:r>
            <a:r>
              <a:rPr lang="zh-CN" altLang="en-US">
                <a:hlinkClick r:id="rId3"/>
              </a:rPr>
              <a:t>指令</a:t>
            </a:r>
            <a:endParaRPr lang="zh-CN" altLang="en-US"/>
          </a:p>
          <a:p>
            <a:pPr lvl="1"/>
            <a:r>
              <a:rPr lang="zh-CN" altLang="en-US"/>
              <a:t>影响 </a:t>
            </a:r>
            <a:r>
              <a:rPr lang="en-US" altLang="zh-CN"/>
              <a:t>2K1000LA </a:t>
            </a:r>
            <a:r>
              <a:rPr lang="zh-CN" altLang="en-US"/>
              <a:t>等不支持 </a:t>
            </a:r>
            <a:r>
              <a:rPr lang="en-US" altLang="zh-CN"/>
              <a:t>LASX </a:t>
            </a:r>
            <a:r>
              <a:rPr lang="zh-CN" altLang="en-US"/>
              <a:t>的平台</a:t>
            </a:r>
            <a:endParaRPr lang="zh-CN" altLang="en-US"/>
          </a:p>
          <a:p>
            <a:pPr lvl="1"/>
            <a:r>
              <a:rPr lang="zh-CN" altLang="en-US"/>
              <a:t>上游 </a:t>
            </a:r>
            <a:r>
              <a:rPr lang="en-US" altLang="zh-CN"/>
              <a:t>issue </a:t>
            </a:r>
            <a:r>
              <a:rPr lang="en-US" altLang="zh-CN">
                <a:hlinkClick r:id="rId4"/>
              </a:rPr>
              <a:t>dotnet/runtime</a:t>
            </a:r>
            <a:r>
              <a:rPr lang="zh-CN" altLang="en-US">
                <a:hlinkClick r:id="rId4"/>
              </a:rPr>
              <a:t>#</a:t>
            </a:r>
            <a:r>
              <a:rPr lang="en-US" altLang="zh-CN">
                <a:hlinkClick r:id="rId4"/>
              </a:rPr>
              <a:t>113354</a:t>
            </a:r>
            <a:endParaRPr lang="en-US" altLang="zh-CN"/>
          </a:p>
          <a:p>
            <a:pPr lvl="1"/>
            <a:r>
              <a:rPr lang="zh-CN" altLang="en-US"/>
              <a:t>龙芯团队在看了</a:t>
            </a:r>
            <a:endParaRPr lang="zh-CN" altLang="en-US"/>
          </a:p>
          <a:p>
            <a:pPr marL="0" lvl="0" indent="0">
              <a:buNone/>
            </a:pPr>
            <a:endParaRPr lang="zh-CN" altLang="en-US"/>
          </a:p>
        </p:txBody>
      </p:sp>
      <p:sp>
        <p:nvSpPr>
          <p:cNvPr id="1048618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3880</Words>
  <Application>WPS Office WWO_wpscloud_20250313214040-00de7ca4b2</Application>
  <PresentationFormat/>
  <Paragraphs>214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微软雅黑</vt:lpstr>
      <vt:lpstr>Courier New</vt:lpstr>
      <vt:lpstr>龙架构双周会</vt:lpstr>
      <vt:lpstr>欢迎参加龙架构双周会</vt:lpstr>
      <vt:lpstr>龙架构双周会</vt:lpstr>
      <vt:lpstr>快速报告</vt:lpstr>
      <vt:lpstr>RT-Thread LoongArch Support</vt:lpstr>
      <vt:lpstr>PowerPoint 演示文稿</vt:lpstr>
      <vt:lpstr>快速报告</vt:lpstr>
      <vt:lpstr>GCC 15</vt:lpstr>
      <vt:lpstr>PowerPoint 演示文稿</vt:lpstr>
      <vt:lpstr>.NET SDK 社区发行版</vt:lpstr>
      <vt:lpstr>PowerPoint 演示文稿</vt:lpstr>
      <vt:lpstr>PowerPoint 演示文稿</vt:lpstr>
      <vt:lpstr>Linux 内核（loongarch 列表）</vt:lpstr>
      <vt:lpstr>快速报告</vt:lpstr>
      <vt:lpstr>Gentoo</vt:lpstr>
      <vt:lpstr>Gentoo</vt:lpstr>
      <vt:lpstr>Arch Linux for Loong64</vt:lpstr>
      <vt:lpstr>PowerPoint 演示文稿</vt:lpstr>
      <vt:lpstr>安同 OS</vt:lpstr>
      <vt:lpstr>安同 OS</vt:lpstr>
      <vt:lpstr>快速报告</vt:lpstr>
      <vt:lpstr>社区漂流板计划上新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2025-03-16T06:32:09Z</dcterms:created>
  <dcterms:modified xsi:type="dcterms:W3CDTF">2025-03-16T06:32:09Z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2052-12.9.0.20332</vt:lpwstr>
  </property>
  <property fmtid="{D5CDD505-2E9C-101B-9397-08002B2CF9AE}" pid="3" name="ICV">
    <vt:lpwstr>4201827BCA956857AAA7D26798345AE3_43</vt:lpwstr>
  </property>
</Properties>
</file>