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59" r:id="rId4"/>
    <p:sldId id="371" r:id="rId5"/>
    <p:sldId id="397" r:id="rId6"/>
    <p:sldId id="443" r:id="rId7"/>
    <p:sldId id="422" r:id="rId8"/>
    <p:sldId id="392" r:id="rId9"/>
    <p:sldId id="394" r:id="rId10"/>
    <p:sldId id="410" r:id="rId11"/>
    <p:sldId id="412" r:id="rId12"/>
    <p:sldId id="413" r:id="rId13"/>
    <p:sldId id="450" r:id="rId14"/>
    <p:sldId id="451" r:id="rId15"/>
    <p:sldId id="452" r:id="rId16"/>
    <p:sldId id="375" r:id="rId17"/>
    <p:sldId id="395" r:id="rId18"/>
    <p:sldId id="399" r:id="rId19"/>
    <p:sldId id="400" r:id="rId20"/>
    <p:sldId id="404" r:id="rId21"/>
    <p:sldId id="398" r:id="rId22"/>
    <p:sldId id="402" r:id="rId23"/>
    <p:sldId id="403" r:id="rId24"/>
    <p:sldId id="405" r:id="rId25"/>
    <p:sldId id="407" r:id="rId26"/>
    <p:sldId id="408" r:id="rId27"/>
    <p:sldId id="409" r:id="rId28"/>
    <p:sldId id="406" r:id="rId29"/>
    <p:sldId id="277" r:id="rId30"/>
    <p:sldId id="415" r:id="rId31"/>
    <p:sldId id="416" r:id="rId32"/>
    <p:sldId id="419" r:id="rId33"/>
    <p:sldId id="420" r:id="rId34"/>
    <p:sldId id="421" r:id="rId35"/>
    <p:sldId id="423" r:id="rId36"/>
    <p:sldId id="417" r:id="rId37"/>
    <p:sldId id="418" r:id="rId38"/>
    <p:sldId id="445" r:id="rId39"/>
    <p:sldId id="424" r:id="rId40"/>
    <p:sldId id="432" r:id="rId41"/>
    <p:sldId id="433" r:id="rId42"/>
    <p:sldId id="425" r:id="rId43"/>
    <p:sldId id="434" r:id="rId44"/>
    <p:sldId id="435" r:id="rId45"/>
    <p:sldId id="426" r:id="rId46"/>
    <p:sldId id="436" r:id="rId47"/>
    <p:sldId id="431" r:id="rId48"/>
    <p:sldId id="438" r:id="rId49"/>
    <p:sldId id="427" r:id="rId50"/>
    <p:sldId id="439" r:id="rId51"/>
    <p:sldId id="430" r:id="rId52"/>
    <p:sldId id="440" r:id="rId53"/>
    <p:sldId id="428" r:id="rId54"/>
    <p:sldId id="442" r:id="rId55"/>
    <p:sldId id="429" r:id="rId56"/>
    <p:sldId id="444" r:id="rId57"/>
    <p:sldId id="446" r:id="rId58"/>
    <p:sldId id="453" r:id="rId59"/>
    <p:sldId id="448" r:id="rId60"/>
    <p:sldId id="449" r:id="rId61"/>
    <p:sldId id="388" r:id="rId62"/>
    <p:sldId id="389" r:id="rId63"/>
    <p:sldId id="391" r:id="rId6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000"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4776" y="2141082"/>
            <a:ext cx="9923769" cy="1229761"/>
          </a:xfrm>
          <a:prstGeom prst="rect">
            <a:avLst/>
          </a:prstGeom>
        </p:spPr>
        <p:txBody>
          <a:bodyPr anchor="b"/>
          <a:lstStyle>
            <a:lvl1pPr algn="l">
              <a:defRPr sz="6000" b="1"/>
            </a:lvl1pPr>
          </a:lstStyle>
          <a:p>
            <a:r>
              <a:rPr lang="zh-CN" altLang="en-US"/>
              <a:t>单击此处编辑母版标题样式</a:t>
            </a:r>
            <a:endParaRPr lang="zh-CN" altLang="en-US"/>
          </a:p>
        </p:txBody>
      </p:sp>
      <p:sp>
        <p:nvSpPr>
          <p:cNvPr id="3" name="副标题 2"/>
          <p:cNvSpPr>
            <a:spLocks noGrp="1"/>
          </p:cNvSpPr>
          <p:nvPr>
            <p:ph type="subTitle" idx="1"/>
          </p:nvPr>
        </p:nvSpPr>
        <p:spPr>
          <a:xfrm>
            <a:off x="674793" y="3307292"/>
            <a:ext cx="4418126" cy="4979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标题 8"/>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 name="内容占位符 9"/>
          <p:cNvSpPr>
            <a:spLocks noGrp="1"/>
          </p:cNvSpPr>
          <p:nvPr>
            <p:ph idx="1"/>
          </p:nvPr>
        </p:nvSpPr>
        <p:spPr>
          <a:xfrm>
            <a:off x="513999" y="1259762"/>
            <a:ext cx="9452278" cy="4657501"/>
          </a:xfrm>
        </p:spPr>
        <p:txBody>
          <a:bodyPr/>
          <a:lstStyle>
            <a:lvl1pPr>
              <a:lnSpc>
                <a:spcPct val="100000"/>
              </a:lnSpc>
              <a:defRPr sz="2800"/>
            </a:lvl1pPr>
            <a:lvl2pPr>
              <a:lnSpc>
                <a:spcPct val="100000"/>
              </a:lnSpc>
              <a:defRPr/>
            </a:lvl2pPr>
            <a:lvl3pPr>
              <a:lnSpc>
                <a:spcPct val="100000"/>
              </a:lnSpc>
              <a:defRPr sz="2200"/>
            </a:lvl3pPr>
            <a:lvl4pPr>
              <a:lnSpc>
                <a:spcPct val="100000"/>
              </a:lnSpc>
              <a:defRPr sz="2200"/>
            </a:lvl4pPr>
            <a:lvl5pPr>
              <a:lnSpc>
                <a:spcPct val="100000"/>
              </a:lnSpc>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6" name="标题 5"/>
          <p:cNvSpPr>
            <a:spLocks noGrp="1"/>
          </p:cNvSpPr>
          <p:nvPr>
            <p:ph type="ctrTitle"/>
          </p:nvPr>
        </p:nvSpPr>
        <p:spPr>
          <a:xfrm>
            <a:off x="674776" y="2141082"/>
            <a:ext cx="9923769" cy="1229761"/>
          </a:xfrm>
          <a:prstGeom prst="rect">
            <a:avLst/>
          </a:prstGeom>
        </p:spPr>
        <p:txBody>
          <a:bodyPr anchor="b"/>
          <a:lstStyle>
            <a:lvl1pPr algn="l">
              <a:defRPr sz="6000" b="1"/>
            </a:lvl1pPr>
          </a:lstStyle>
          <a:p>
            <a:r>
              <a:rPr lang="zh-CN" altLang="en-US"/>
              <a:t>单击此处编辑母版标题样式</a:t>
            </a:r>
            <a:endParaRPr lang="zh-CN" altLang="en-US"/>
          </a:p>
        </p:txBody>
      </p:sp>
      <p:sp>
        <p:nvSpPr>
          <p:cNvPr id="7" name="副标题 6"/>
          <p:cNvSpPr>
            <a:spLocks noGrp="1"/>
          </p:cNvSpPr>
          <p:nvPr>
            <p:ph type="subTitle" idx="1"/>
          </p:nvPr>
        </p:nvSpPr>
        <p:spPr>
          <a:xfrm>
            <a:off x="674793" y="3307292"/>
            <a:ext cx="4418126" cy="4979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89210" y="334078"/>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stretch>
            <a:fillRect/>
          </a:stretch>
        </a:blipFill>
        <a:effectLst/>
      </p:bgPr>
    </p:bg>
    <p:spTree>
      <p:nvGrpSpPr>
        <p:cNvPr id="1" name=""/>
        <p:cNvGrpSpPr/>
        <p:nvPr/>
      </p:nvGrpSpPr>
      <p:grpSpPr>
        <a:xfrm>
          <a:off x="0" y="0"/>
          <a:ext cx="0" cy="0"/>
          <a:chOff x="0" y="0"/>
          <a:chExt cx="0" cy="0"/>
        </a:xfrm>
      </p:grpSpPr>
      <p:sp>
        <p:nvSpPr>
          <p:cNvPr id="12"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3"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mailto:loongarch@whlug.cn" TargetMode="Externa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lore.kernel.org/loongarch/384039BA5C7B1C39+c85df660-ce0b-4c8e-bc34-e898775a951f@uniontech.com/T/#ma61437366f232661b9ac5a563884ae03715e4f7d" TargetMode="External"/><Relationship Id="rId3" Type="http://schemas.openxmlformats.org/officeDocument/2006/relationships/hyperlink" Target="https://lore.kernel.org/loongarch/CAAhV-H5RTVwkHKkHx19xA5HuMgret10jSYuCCgOW5uaF4Z_R5Q@mail.gmail.com/T/" TargetMode="External"/><Relationship Id="rId2" Type="http://schemas.openxmlformats.org/officeDocument/2006/relationships/hyperlink" Target="https://lore.kernel.org/loongarch/20250220081714.2676828-1-haoxiang_li2024@163.com/T/" TargetMode="External"/><Relationship Id="rId1" Type="http://schemas.openxmlformats.org/officeDocument/2006/relationships/hyperlink" Target="https://lore.kernel.org/loongarch/"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ithub.com/FanFansfan/loongson-linux" TargetMode="External"/><Relationship Id="rId1" Type="http://schemas.openxmlformats.org/officeDocument/2006/relationships/hyperlink" Target="https://lore.kernel.org/all/20250226-xe-non-4k-fix-v1-0-80f23b5ee40e@aosc.io/" TargetMode="Externa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gcc.gnu.org/pipermail/gcc-patches/2025-February/676317.html" TargetMode="External"/><Relationship Id="rId3" Type="http://schemas.openxmlformats.org/officeDocument/2006/relationships/hyperlink" Target="https://gcc.gnu.org/pipermail/gcc-patches/2025-March/676668.html" TargetMode="External"/><Relationship Id="rId2" Type="http://schemas.openxmlformats.org/officeDocument/2006/relationships/hyperlink" Target="https://gcc.gnu.org/pipermail/gcc-patches/2025-March/676669.html" TargetMode="External"/><Relationship Id="rId1" Type="http://schemas.openxmlformats.org/officeDocument/2006/relationships/hyperlink" Target="https://sourceware.org/git/?p=glibc.git;a=commit;h=c0f380c465915faf30dbd10acccdf8b1affda083"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skia-review.googlesource.com/c/skia/+/90813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github.com/gentoo/gentoo/pull/40681" TargetMode="External"/><Relationship Id="rId2" Type="http://schemas.openxmlformats.org/officeDocument/2006/relationships/hyperlink" Target="https://github.com/gentoo/gentoo/pull/40680" TargetMode="External"/><Relationship Id="rId1" Type="http://schemas.openxmlformats.org/officeDocument/2006/relationships/hyperlink" Target="https://bugs.gentoo.org/949902"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https://loongarchlinux.lcpu.dev/"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loongbbs.cn/d/190-arch-linux%E4%BD%BF%E7%94%A8%E6%8A%80%E5%B7%A7pkgstats%E7%BB%9F%E8%AE%A1%E4%BF%A1%E6%81%AF" TargetMode="External"/><Relationship Id="rId1" Type="http://schemas.openxmlformats.org/officeDocument/2006/relationships/hyperlink" Target="https://github.com/lcpu-club/loongarch-packages/pull/440" TargetMode="Externa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hyperlink" Target="https://github.com/Glavo/JetBrains-IDE-Multiarch/issues/4"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ithub.com/lcpu-club/loongarch-packages/commits/master/rocm-llvm/loong.patch" TargetMode="External"/><Relationship Id="rId1" Type="http://schemas.openxmlformats.org/officeDocument/2006/relationships/hyperlink" Target="https://github.com/lcpu-club/loongarch-packages/blob/master/rocm-llvm/loong.patch"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hyperlink" Target="https://hackmd.io/hk_XKaNoQy2Ypu9ZCQVNxQ?view" TargetMode="External"/><Relationship Id="rId1" Type="http://schemas.openxmlformats.org/officeDocument/2006/relationships/hyperlink" Target="https://github.com/deepin-community/kernel/pull/599"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hyperlink" Target="https://gitlab.com/libvirt/libvirt/-/commit/43eae1b7077104d4e2ed52447407a335c2d093e3"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hyperlink" Target="https://aosc.i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hyperlink" Target="https://loongarch.liaronce.com/" TargetMode="External"/><Relationship Id="rId1" Type="http://schemas.openxmlformats.org/officeDocument/2006/relationships/hyperlink" Target="https://github.com/LiarOnce-LoongAL/loong-compatible-database/issues/new/choose"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debian.org/doc/manuals/maint-guide/dreq.en.html#contro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hyperlink" Target="https://www.renpy.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gov.cn/zhengce/zhengceku/2021-07/14/content_5624965.htm" TargetMode="External"/><Relationship Id="rId1" Type="http://schemas.openxmlformats.org/officeDocument/2006/relationships/hyperlink" Target="https://www.nvdb.org.cn/" TargetMode="Externa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nvdb.org.cn/" TargetMode="External"/><Relationship Id="rId1" Type="http://schemas.openxmlformats.org/officeDocument/2006/relationships/hyperlink" Target="https://www.gov.cn/zhengce/zhengceku/2021-07/14/content_5624965.ht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mailto:jeffbai@aosc.io" TargetMode="Externa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github.com/oceanbase/ob-deps" TargetMode="External"/><Relationship Id="rId2" Type="http://schemas.openxmlformats.org/officeDocument/2006/relationships/hyperlink" Target="https://github.com/loongarch64/oceanbase/tree/generic-master-2025-dev" TargetMode="External"/><Relationship Id="rId1" Type="http://schemas.openxmlformats.org/officeDocument/2006/relationships/hyperlink" Target="https://github.com/oceanbase/oceanbase/pull/847"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phabricator.services.mozilla.com/D238166" TargetMode="External"/><Relationship Id="rId3" Type="http://schemas.openxmlformats.org/officeDocument/2006/relationships/hyperlink" Target="https://bugzilla.mozilla.org/show_bug.cgi?id=1778177" TargetMode="External"/><Relationship Id="rId2" Type="http://schemas.openxmlformats.org/officeDocument/2006/relationships/hyperlink" Target="https://bugzilla.mozilla.org/show_bug.cgi?id=1948207" TargetMode="External"/><Relationship Id="rId1" Type="http://schemas.openxmlformats.org/officeDocument/2006/relationships/hyperlink" Target="https://whattrainisitnow.com/calendar/" TargetMode="Externa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s://lore.kernel.org/loongarch/cover.1739784071.git.zhoubinbin@loongson.cn/T/#m4fa747237290b3f88cc90a274b88a59a1768451a" TargetMode="External"/><Relationship Id="rId7" Type="http://schemas.openxmlformats.org/officeDocument/2006/relationships/hyperlink" Target="https://lore.kernel.org/loongarch/pqcakeyxoktpsix6gnp7nhy4ykk7nyq2ay7o67nvdlaa7fxsyl@ezcisdrxiaw3/T/#t" TargetMode="External"/><Relationship Id="rId6" Type="http://schemas.openxmlformats.org/officeDocument/2006/relationships/hyperlink" Target="https://lore.kernel.org/loongarch/pqcakeyxoktpsix6gnp7nhy4ykk7nyq2ay7o67nvdlaa7fxsyl@ezcisdrxiaw3/T/" TargetMode="External"/><Relationship Id="rId5" Type="http://schemas.openxmlformats.org/officeDocument/2006/relationships/hyperlink" Target="https://lore.kernel.org/loongarch/20250224112042.60282-1-xry111@xry111.site/T/#md5e5e6cada041ed122d1f3a59ed38cab2c2e7467" TargetMode="External"/><Relationship Id="rId4" Type="http://schemas.openxmlformats.org/officeDocument/2006/relationships/hyperlink" Target="https://lore.kernel.org/loongarch/CAAhV-H4uacrS-kgvvrTQAGxdsGDsjDeE=eb6BcdCjRdgw8HLRg@mail.gmail.com/T/" TargetMode="External"/><Relationship Id="rId3" Type="http://schemas.openxmlformats.org/officeDocument/2006/relationships/hyperlink" Target="https://lore.kernel.org/loongarch/20250224095618.1436016-1-maobibo@loongson.cn/T/#m9b02a50dcbfa25ebcf94f9f9f81f078dc17aea1d" TargetMode="External"/><Relationship Id="rId2" Type="http://schemas.openxmlformats.org/officeDocument/2006/relationships/hyperlink" Target="https://lore.kernel.org/loongarch/CAAhV-H4Q8RTkmN1dbgwz01b7GgKd176cx-6uO7pitr7t7LgQww@mail.gmail.com/T/" TargetMode="External"/><Relationship Id="rId1" Type="http://schemas.openxmlformats.org/officeDocument/2006/relationships/hyperlink" Target="https://lore.kernel.org/loong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605442" y="606589"/>
            <a:ext cx="9452278" cy="758458"/>
          </a:xfrm>
          <a:prstGeom prst="rect">
            <a:avLst/>
          </a:prstGeom>
        </p:spPr>
        <p:txBody>
          <a:bodyPr/>
          <a:p>
            <a:r>
              <a:rPr lang="zh-CN" altLang="en-US"/>
              <a:t>欢迎参加</a:t>
            </a:r>
            <a:r>
              <a:rPr lang="zh-CN" altLang="en-US">
                <a:solidFill>
                  <a:schemeClr val="tx1"/>
                </a:solidFill>
                <a:latin typeface="微软雅黑" charset="0"/>
                <a:ea typeface="微软雅黑" charset="0"/>
              </a:rPr>
              <a:t>龙架构</a:t>
            </a:r>
            <a:r>
              <a:rPr lang="zh-CN" altLang="en-US"/>
              <a:t>双周会</a:t>
            </a:r>
            <a:endParaRPr lang="en-US" altLang="zh-CN"/>
          </a:p>
        </p:txBody>
      </p:sp>
      <p:sp>
        <p:nvSpPr>
          <p:cNvPr id="7" name="内容占位符 6"/>
          <p:cNvSpPr>
            <a:spLocks noGrp="1"/>
          </p:cNvSpPr>
          <p:nvPr>
            <p:ph idx="1"/>
          </p:nvPr>
        </p:nvSpPr>
        <p:spPr>
          <a:xfrm>
            <a:off x="605393" y="1594056"/>
            <a:ext cx="9452278" cy="4657501"/>
          </a:xfrm>
          <a:prstGeom prst="rect">
            <a:avLst/>
          </a:prstGeom>
        </p:spPr>
        <p:txBody>
          <a:bodyPr/>
          <a:p>
            <a:pPr>
              <a:lnSpc>
                <a:spcPct val="100000"/>
              </a:lnSpc>
            </a:pPr>
            <a:r>
              <a:rPr lang="zh-CN" altLang="en-US" sz="2400" b="1"/>
              <a:t>编辑权限申请</a:t>
            </a:r>
            <a:endParaRPr lang="zh-CN" altLang="en-US" sz="2400" b="1"/>
          </a:p>
          <a:p>
            <a:pPr lvl="1">
              <a:lnSpc>
                <a:spcPct val="100000"/>
              </a:lnSpc>
            </a:pPr>
            <a:r>
              <a:rPr lang="zh-CN" altLang="en-US" sz="1800"/>
              <a:t>计划好主讲的议题和大致用时</a:t>
            </a:r>
            <a:endParaRPr lang="zh-CN" altLang="en-US" sz="1800"/>
          </a:p>
          <a:p>
            <a:pPr lvl="1">
              <a:lnSpc>
                <a:spcPct val="100000"/>
              </a:lnSpc>
            </a:pPr>
            <a:r>
              <a:rPr lang="zh-CN" altLang="en-US" sz="1800"/>
              <a:t>在本文档申请编辑权限且附上简短的申请理由</a:t>
            </a:r>
            <a:endParaRPr lang="zh-CN" altLang="en-US" sz="1800"/>
          </a:p>
          <a:p>
            <a:pPr lvl="1">
              <a:lnSpc>
                <a:spcPct val="100000"/>
              </a:lnSpc>
            </a:pPr>
            <a:r>
              <a:rPr lang="zh-CN" altLang="en-US" sz="1800"/>
              <a:t>在龙架构双周会交流群中 </a:t>
            </a:r>
            <a:r>
              <a:rPr lang="en-US" altLang="zh-CN" sz="1800" b="1">
                <a:solidFill>
                  <a:srgbClr val="C00000"/>
                </a:solidFill>
              </a:rPr>
              <a:t>@</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lnSpc>
                <a:spcPct val="100000"/>
              </a:lnSpc>
            </a:pPr>
            <a:r>
              <a:rPr lang="zh-CN" altLang="en-US" sz="1800"/>
              <a:t>向 </a:t>
            </a:r>
            <a:r>
              <a:rPr lang="en-US" altLang="zh-CN" sz="1800">
                <a:hlinkClick r:id="rId1"/>
              </a:rPr>
              <a:t>loongarch@whlug.cn</a:t>
            </a:r>
            <a:r>
              <a:rPr lang="en-US" altLang="zh-CN" sz="1800"/>
              <a:t> </a:t>
            </a:r>
            <a:r>
              <a:rPr lang="zh-CN" altLang="en-US" sz="1800"/>
              <a:t>发送主题为龙架构双周会报告的邮件</a:t>
            </a:r>
            <a:endParaRPr lang="zh-CN" altLang="en-US" sz="1800"/>
          </a:p>
          <a:p>
            <a:pPr lvl="2">
              <a:lnSpc>
                <a:spcPct val="100000"/>
              </a:lnSpc>
            </a:pPr>
            <a:r>
              <a:rPr lang="zh-CN" altLang="en-US" sz="1800"/>
              <a:t>邮件内请简要说明您将要报告的内容，我们将在收到邮件后同您取得联系，为您提供文档的编辑权限</a:t>
            </a:r>
            <a:endParaRPr lang="en-US" altLang="zh-CN"/>
          </a:p>
          <a:p>
            <a:pPr>
              <a:lnSpc>
                <a:spcPct val="100000"/>
              </a:lnSpc>
            </a:pPr>
            <a:r>
              <a:rPr lang="zh-CN" altLang="en-US" sz="2400" b="1"/>
              <a:t>内容编辑</a:t>
            </a:r>
            <a:endParaRPr lang="zh-CN" altLang="en-US" sz="2400" b="1"/>
          </a:p>
          <a:p>
            <a:pPr lvl="1">
              <a:lnSpc>
                <a:spcPct val="100000"/>
              </a:lnSpc>
            </a:pPr>
            <a:r>
              <a:rPr lang="zh-CN" altLang="en-US" sz="1800"/>
              <a:t>请在对应的议题版块下添加您想要分享的内容</a:t>
            </a:r>
            <a:endParaRPr lang="zh-CN" altLang="en-US" sz="1800"/>
          </a:p>
          <a:p>
            <a:pPr lvl="1">
              <a:lnSpc>
                <a:spcPct val="100000"/>
              </a:lnSpc>
            </a:pPr>
            <a:r>
              <a:rPr lang="zh-CN" altLang="en-US" sz="1800"/>
              <a:t>若无对应议题，请直接在幻灯片其他议题最前方添加</a:t>
            </a:r>
            <a:endParaRPr lang="zh-CN" altLang="en-US" sz="1800"/>
          </a:p>
          <a:p>
            <a:pPr lvl="1">
              <a:lnSpc>
                <a:spcPct val="100000"/>
              </a:lnSpc>
            </a:pPr>
            <a:r>
              <a:rPr lang="zh-CN" altLang="en-US" sz="1800"/>
              <a:t>快速报告一页控制在</a:t>
            </a:r>
            <a:r>
              <a:rPr lang="en-US" altLang="zh-CN" sz="1800"/>
              <a:t>3</a:t>
            </a:r>
            <a:r>
              <a:rPr lang="zh-CN" altLang="en-US" sz="1800"/>
              <a:t>分钟以内，报告期间请勿讨论发言。</a:t>
            </a:r>
            <a:endParaRPr lang="zh-CN" altLang="en-US" sz="1800"/>
          </a:p>
          <a:p>
            <a:pPr lvl="1">
              <a:lnSpc>
                <a:spcPct val="100000"/>
              </a:lnSpc>
            </a:pPr>
            <a:r>
              <a:rPr lang="zh-CN" altLang="en-US" sz="1800"/>
              <a:t>专题报告</a:t>
            </a:r>
            <a:r>
              <a:rPr lang="en-US" altLang="zh-CN" sz="1800"/>
              <a:t>15</a:t>
            </a:r>
            <a:r>
              <a:rPr lang="zh-CN" altLang="en-US" sz="1800"/>
              <a:t>-</a:t>
            </a:r>
            <a:r>
              <a:rPr lang="en-US" altLang="zh-CN" sz="1800"/>
              <a:t>30</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t> </a:t>
            </a:r>
            <a:r>
              <a:rPr lang="zh-CN" altLang="en-US"/>
              <a:t>列表）</a:t>
            </a:r>
            <a:endParaRPr lang="zh-CN" altLang="en-US"/>
          </a:p>
        </p:txBody>
      </p:sp>
      <p:sp>
        <p:nvSpPr>
          <p:cNvPr id="3" name="内容占位符 2"/>
          <p:cNvSpPr>
            <a:spLocks noGrp="1"/>
          </p:cNvSpPr>
          <p:nvPr>
            <p:ph idx="1"/>
          </p:nvPr>
        </p:nvSpPr>
        <p:spPr>
          <a:xfrm>
            <a:off x="513999" y="1259762"/>
            <a:ext cx="11480910" cy="4657501"/>
          </a:xfrm>
        </p:spPr>
        <p:txBody>
          <a:bodyPr>
            <a:noAutofit/>
          </a:bodyPr>
          <a:p>
            <a:pPr lvl="0"/>
            <a:r>
              <a:rPr lang="en-US" altLang="zh-CN" sz="2600"/>
              <a:t>Haoxiang Li</a:t>
            </a:r>
            <a:endParaRPr lang="en-US" altLang="zh-CN" sz="2600"/>
          </a:p>
          <a:p>
            <a:pPr lvl="1"/>
            <a:r>
              <a:rPr lang="zh-CN" altLang="en-US" sz="2200"/>
              <a:t>为</a:t>
            </a:r>
            <a:r>
              <a:rPr lang="zh-CN" altLang="en-US" sz="2600"/>
              <a:t> </a:t>
            </a:r>
            <a:r>
              <a:rPr lang="en-US" altLang="zh-CN" sz="2225">
                <a:latin typeface="Courier New" panose="02070309020205020404" charset="0"/>
                <a:ea typeface="Courier New" panose="02070309020205020404" charset="0"/>
                <a:cs typeface="Courier New" panose="02070309020205020404" charset="0"/>
              </a:rPr>
              <a:t>loongson2_guts_probe()</a:t>
            </a:r>
            <a:r>
              <a:rPr lang="en-US" altLang="zh-CN" sz="2225"/>
              <a:t> </a:t>
            </a:r>
            <a:r>
              <a:rPr lang="zh-CN" altLang="en-US" sz="2225"/>
              <a:t>函数中的 </a:t>
            </a:r>
            <a:r>
              <a:rPr lang="en-US" altLang="zh-CN" sz="2225">
                <a:latin typeface="Courier New" panose="02070309020205020404" charset="0"/>
                <a:ea typeface="Courier New" panose="02070309020205020404" charset="0"/>
                <a:cs typeface="Courier New" panose="02070309020205020404" charset="0"/>
              </a:rPr>
              <a:t>devm_kstrdup()</a:t>
            </a:r>
            <a:r>
              <a:rPr lang="en-US" altLang="zh-CN" sz="2225"/>
              <a:t> </a:t>
            </a:r>
            <a:r>
              <a:rPr lang="zh-CN" altLang="en-US" sz="2225"/>
              <a:t>调用增加错误</a:t>
            </a:r>
            <a:br>
              <a:rPr lang="zh-CN" altLang="en-US" sz="2225"/>
            </a:br>
            <a:r>
              <a:rPr lang="zh-CN" altLang="en-US" sz="2225"/>
              <a:t>检查（</a:t>
            </a:r>
            <a:r>
              <a:rPr lang="zh-CN" altLang="en-US" sz="2225">
                <a:hlinkClick r:id="rId2"/>
              </a:rPr>
              <a:t>第 </a:t>
            </a:r>
            <a:r>
              <a:rPr lang="en-US" altLang="zh-CN" sz="2225">
                <a:hlinkClick r:id="rId2"/>
              </a:rPr>
              <a:t>2 </a:t>
            </a:r>
            <a:r>
              <a:rPr lang="zh-CN" altLang="en-US" sz="2225">
                <a:hlinkClick r:id="rId2"/>
              </a:rPr>
              <a:t>版</a:t>
            </a:r>
            <a:r>
              <a:rPr lang="zh-CN" altLang="en-US" sz="2225"/>
              <a:t>）</a:t>
            </a:r>
            <a:endParaRPr lang="en-US" altLang="zh-CN" sz="2225"/>
          </a:p>
          <a:p>
            <a:pPr lvl="0"/>
            <a:r>
              <a:rPr lang="en-US" altLang="zh-CN" sz="2600">
                <a:solidFill>
                  <a:schemeClr val="tx1"/>
                </a:solidFill>
                <a:latin typeface="微软雅黑" charset="0"/>
                <a:ea typeface="微软雅黑" charset="0"/>
              </a:rPr>
              <a:t>Yuli Wang, Wentao Guan</a:t>
            </a:r>
            <a:endParaRPr lang="en-US" altLang="zh-CN" sz="2600"/>
          </a:p>
          <a:p>
            <a:pPr lvl="1"/>
            <a:r>
              <a:rPr lang="zh-CN" altLang="en-US" sz="2200"/>
              <a:t>删除未使用的</a:t>
            </a:r>
            <a:r>
              <a:rPr lang="en-US" altLang="zh-CN" sz="2200"/>
              <a:t> get_numa_distances_cnt() </a:t>
            </a:r>
            <a:r>
              <a:rPr lang="zh-CN" altLang="en-US" sz="2200"/>
              <a:t>函数声明（</a:t>
            </a:r>
            <a:r>
              <a:rPr lang="zh-CN" altLang="en-US" sz="2200">
                <a:hlinkClick r:id="rId3"/>
              </a:rPr>
              <a:t>第</a:t>
            </a:r>
            <a:r>
              <a:rPr lang="en-US" altLang="zh-CN" sz="2200">
                <a:hlinkClick r:id="rId3"/>
              </a:rPr>
              <a:t> 2 </a:t>
            </a:r>
            <a:r>
              <a:rPr lang="zh-CN" altLang="en-US" sz="2200">
                <a:hlinkClick r:id="rId3"/>
              </a:rPr>
              <a:t>版</a:t>
            </a:r>
            <a:r>
              <a:rPr lang="zh-CN" altLang="en-US" sz="2200"/>
              <a:t>）</a:t>
            </a:r>
            <a:endParaRPr lang="zh-CN" altLang="en-US" sz="2200"/>
          </a:p>
          <a:p>
            <a:pPr lvl="1"/>
            <a:r>
              <a:rPr lang="zh-CN" altLang="en-US" sz="2200"/>
              <a:t>删除龙架构 </a:t>
            </a:r>
            <a:r>
              <a:rPr lang="en-US" altLang="zh-CN" sz="2200"/>
              <a:t>ACPI</a:t>
            </a:r>
            <a:r>
              <a:rPr lang="zh-CN" altLang="en-US" sz="2200"/>
              <a:t> 代码 </a:t>
            </a:r>
            <a:r>
              <a:rPr lang="en-US" altLang="zh-CN" sz="2200"/>
              <a:t>parse_acpi_topology() </a:t>
            </a:r>
            <a:r>
              <a:rPr lang="zh-CN" altLang="en-US" sz="2200"/>
              <a:t>函数中无用的返回码检查（</a:t>
            </a:r>
            <a:r>
              <a:rPr lang="zh-CN" altLang="en-US" sz="2200">
                <a:hlinkClick r:id="rId4"/>
              </a:rPr>
              <a:t>第 </a:t>
            </a:r>
            <a:r>
              <a:rPr lang="en-US" altLang="zh-CN" sz="2200">
                <a:hlinkClick r:id="rId4"/>
              </a:rPr>
              <a:t>1 </a:t>
            </a:r>
            <a:r>
              <a:rPr lang="zh-CN" altLang="en-US" sz="2200">
                <a:hlinkClick r:id="rId4"/>
              </a:rPr>
              <a:t>版</a:t>
            </a:r>
            <a:r>
              <a:rPr lang="zh-CN" altLang="en-US" sz="2200"/>
              <a:t>）</a:t>
            </a:r>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r>
              <a:rPr lang="zh-CN" altLang="en-US">
                <a:solidFill>
                  <a:schemeClr val="tx1"/>
                </a:solidFill>
                <a:latin typeface="微软雅黑" charset="0"/>
                <a:ea typeface="微软雅黑" charset="0"/>
              </a:rPr>
              <a:t>（外设）</a:t>
            </a:r>
            <a:endParaRPr lang="zh-CN" altLang="en-US"/>
          </a:p>
        </p:txBody>
      </p:sp>
      <p:sp>
        <p:nvSpPr>
          <p:cNvPr id="3" name="内容占位符 2"/>
          <p:cNvSpPr>
            <a:spLocks noGrp="1"/>
          </p:cNvSpPr>
          <p:nvPr>
            <p:ph idx="1"/>
          </p:nvPr>
        </p:nvSpPr>
        <p:spPr>
          <a:xfrm>
            <a:off x="513999" y="1259762"/>
            <a:ext cx="9567107" cy="4657501"/>
          </a:xfrm>
        </p:spPr>
        <p:txBody>
          <a:bodyPr>
            <a:noAutofit/>
          </a:bodyPr>
          <a:p>
            <a:pPr lvl="0"/>
            <a:r>
              <a:rPr lang="zh-CN" altLang="en-US" sz="2600">
                <a:solidFill>
                  <a:schemeClr val="tx1"/>
                </a:solidFill>
              </a:rPr>
              <a:t>白铭骢</a:t>
            </a:r>
            <a:r>
              <a:rPr lang="zh-CN" altLang="en-US" sz="2600">
                <a:solidFill>
                  <a:schemeClr val="tx1"/>
                </a:solidFill>
                <a:cs typeface="Arial" panose="020B0604020202020204" pitchFamily="34" charset="0"/>
                <a:hlinkClick r:id="rId1"/>
              </a:rPr>
              <a:t>提交了</a:t>
            </a:r>
            <a:r>
              <a:rPr lang="zh-CN" altLang="en-US" sz="2600">
                <a:solidFill>
                  <a:schemeClr val="tx1"/>
                </a:solidFill>
                <a:cs typeface="Arial" panose="020B0604020202020204" pitchFamily="34" charset="0"/>
              </a:rPr>
              <a:t> </a:t>
            </a:r>
            <a:r>
              <a:rPr lang="en-US" altLang="zh-CN" sz="2600">
                <a:solidFill>
                  <a:schemeClr val="tx1"/>
                </a:solidFill>
                <a:cs typeface="Arial" panose="020B0604020202020204" pitchFamily="34" charset="0"/>
              </a:rPr>
              <a:t>Intel </a:t>
            </a:r>
            <a:r>
              <a:rPr lang="en-US" altLang="zh-CN" sz="2600">
                <a:solidFill>
                  <a:schemeClr val="tx1"/>
                </a:solidFill>
                <a:latin typeface="微软雅黑" charset="0"/>
                <a:ea typeface="微软雅黑" charset="0"/>
                <a:cs typeface="Arial" panose="020B0604020202020204" pitchFamily="34" charset="0"/>
              </a:rPr>
              <a:t>X</a:t>
            </a:r>
            <a:r>
              <a:rPr lang="en-US" altLang="zh-CN" sz="2600">
                <a:solidFill>
                  <a:schemeClr val="tx1"/>
                </a:solidFill>
                <a:cs typeface="Arial" panose="020B0604020202020204" pitchFamily="34" charset="0"/>
              </a:rPr>
              <a:t>e DRM </a:t>
            </a:r>
            <a:r>
              <a:rPr lang="zh-CN" altLang="en-US" sz="2600">
                <a:solidFill>
                  <a:schemeClr val="tx1"/>
                </a:solidFill>
                <a:cs typeface="Arial" panose="020B0604020202020204" pitchFamily="34" charset="0"/>
              </a:rPr>
              <a:t>驱动在非 </a:t>
            </a:r>
            <a:r>
              <a:rPr lang="en-US" altLang="zh-CN" sz="2600">
                <a:solidFill>
                  <a:schemeClr val="tx1"/>
                </a:solidFill>
                <a:cs typeface="Arial" panose="020B0604020202020204" pitchFamily="34" charset="0"/>
              </a:rPr>
              <a:t>4KiB </a:t>
            </a:r>
            <a:r>
              <a:rPr lang="zh-CN" altLang="en-US" sz="2600">
                <a:solidFill>
                  <a:schemeClr val="tx1"/>
                </a:solidFill>
                <a:cs typeface="Arial" panose="020B0604020202020204" pitchFamily="34" charset="0"/>
              </a:rPr>
              <a:t>分页内核上的</a:t>
            </a:r>
            <a:r>
              <a:rPr lang="zh-CN" altLang="en-US" sz="2600">
                <a:solidFill>
                  <a:schemeClr val="tx1"/>
                </a:solidFill>
                <a:latin typeface="微软雅黑" charset="0"/>
                <a:ea typeface="微软雅黑" charset="0"/>
                <a:cs typeface="Arial" panose="020B0604020202020204" pitchFamily="34" charset="0"/>
              </a:rPr>
              <a:t>功能</a:t>
            </a:r>
            <a:r>
              <a:rPr lang="zh-CN" altLang="en-US" sz="2600">
                <a:solidFill>
                  <a:schemeClr val="tx1"/>
                </a:solidFill>
                <a:cs typeface="Arial" panose="020B0604020202020204" pitchFamily="34" charset="0"/>
              </a:rPr>
              <a:t>修复</a:t>
            </a:r>
            <a:endParaRPr lang="zh-CN" altLang="en-US" sz="2600">
              <a:solidFill>
                <a:schemeClr val="tx1"/>
              </a:solidFill>
              <a:cs typeface="Arial" panose="020B0604020202020204" pitchFamily="34" charset="0"/>
            </a:endParaRPr>
          </a:p>
          <a:p>
            <a:pPr lvl="1"/>
            <a:r>
              <a:rPr lang="zh-CN" altLang="en-US">
                <a:solidFill>
                  <a:schemeClr val="tx1"/>
                </a:solidFill>
                <a:cs typeface="Arial" panose="020B0604020202020204" pitchFamily="34" charset="0"/>
              </a:rPr>
              <a:t>原型补丁来自“自发对称破缺”，补丁来自</a:t>
            </a:r>
            <a:r>
              <a:rPr lang="zh-CN" altLang="en-US">
                <a:solidFill>
                  <a:schemeClr val="tx1"/>
                </a:solidFill>
                <a:cs typeface="Arial" panose="020B0604020202020204" pitchFamily="34" charset="0"/>
                <a:hlinkClick r:id="rId2"/>
              </a:rPr>
              <a:t>此处</a:t>
            </a:r>
            <a:endParaRPr lang="zh-CN" altLang="en-US">
              <a:solidFill>
                <a:schemeClr val="tx1"/>
              </a:solidFill>
              <a:cs typeface="Arial" panose="020B0604020202020204" pitchFamily="34" charset="0"/>
            </a:endParaRPr>
          </a:p>
          <a:p>
            <a:pPr lvl="1"/>
            <a:r>
              <a:rPr lang="zh-CN" altLang="en-US"/>
              <a:t>安同 </a:t>
            </a:r>
            <a:r>
              <a:rPr lang="en-US" altLang="zh-CN"/>
              <a:t>OS </a:t>
            </a:r>
            <a:r>
              <a:rPr lang="zh-CN" altLang="en-US"/>
              <a:t>在去年开始就引入了这组补丁的最初版本进行测试，长期以来用户反响比较正面且没有发现显著稳定性问题</a:t>
            </a:r>
            <a:endParaRPr lang="zh-CN" altLang="en-US"/>
          </a:p>
          <a:p>
            <a:pPr lvl="1"/>
            <a:r>
              <a:rPr lang="zh-CN" altLang="en-US"/>
              <a:t>过去几天进行了修缮、对相关原理和修改依据进行了整理和查验，邀请多位社区好友参与不同平台的测试验证，最终将这组补丁整理了出来</a:t>
            </a:r>
            <a:endParaRPr lang="zh-CN" altLang="en-US"/>
          </a:p>
          <a:p>
            <a:pPr lvl="2"/>
            <a:r>
              <a:rPr lang="zh-CN" altLang="en-US" sz="2400">
                <a:solidFill>
                  <a:schemeClr val="tx1"/>
                </a:solidFill>
                <a:latin typeface="微软雅黑" charset="0"/>
                <a:ea typeface="微软雅黑" charset="0"/>
              </a:rPr>
              <a:t>Intel </a:t>
            </a:r>
            <a:r>
              <a:rPr lang="en-US" altLang="zh-CN" sz="2400">
                <a:solidFill>
                  <a:schemeClr val="tx1"/>
                </a:solidFill>
                <a:latin typeface="微软雅黑" charset="0"/>
                <a:ea typeface="微软雅黑" charset="0"/>
              </a:rPr>
              <a:t>Xe (DG1) </a:t>
            </a:r>
            <a:r>
              <a:rPr lang="zh-CN" altLang="en-US" sz="2400">
                <a:solidFill>
                  <a:schemeClr val="tx1"/>
                </a:solidFill>
                <a:latin typeface="微软雅黑" charset="0"/>
                <a:ea typeface="微软雅黑" charset="0"/>
              </a:rPr>
              <a:t>及 </a:t>
            </a:r>
            <a:r>
              <a:rPr lang="en-US" altLang="zh-CN" sz="2400">
                <a:solidFill>
                  <a:schemeClr val="tx1"/>
                </a:solidFill>
                <a:latin typeface="微软雅黑" charset="0"/>
                <a:ea typeface="微软雅黑" charset="0"/>
              </a:rPr>
              <a:t>Arc A/B </a:t>
            </a:r>
            <a:r>
              <a:rPr lang="zh-CN" altLang="en-US" sz="2400">
                <a:solidFill>
                  <a:schemeClr val="tx1"/>
                </a:solidFill>
                <a:latin typeface="微软雅黑" charset="0"/>
                <a:ea typeface="微软雅黑" charset="0"/>
              </a:rPr>
              <a:t>系列均已测试通过</a:t>
            </a:r>
            <a:endParaRPr lang="zh-CN" altLang="en-US"/>
          </a:p>
          <a:p>
            <a:pPr lvl="1"/>
            <a:r>
              <a:rPr lang="zh-CN" altLang="en-US"/>
              <a:t>感谢社区好友“自发对称破缺”的原型补丁以及他与 </a:t>
            </a:r>
            <a:r>
              <a:rPr lang="en-US" altLang="zh-CN"/>
              <a:t>Kexy Biscuit </a:t>
            </a:r>
            <a:r>
              <a:rPr lang="zh-CN" altLang="en-US"/>
              <a:t>的审阅支持，也感谢一起熬夜测试的“安慕希”、</a:t>
            </a:r>
            <a:r>
              <a:rPr lang="en-US" altLang="zh-CN"/>
              <a:t>Komatsuzaki_Takizawa </a:t>
            </a:r>
            <a:r>
              <a:rPr lang="zh-CN" altLang="en-US"/>
              <a:t>和 </a:t>
            </a:r>
            <a:r>
              <a:rPr lang="en-US" altLang="zh-CN"/>
              <a:t>PowerVR </a:t>
            </a:r>
            <a:r>
              <a:rPr lang="zh-CN" altLang="en-US"/>
              <a:t>等人</a:t>
            </a:r>
            <a:endParaRPr lang="en-US" altLang="zh-CN"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GNU </a:t>
            </a:r>
            <a:r>
              <a:rPr lang="zh-CN" altLang="en-US"/>
              <a:t>工具链</a:t>
            </a:r>
            <a:endParaRPr lang="zh-CN" altLang="en-US"/>
          </a:p>
        </p:txBody>
      </p:sp>
      <p:sp>
        <p:nvSpPr>
          <p:cNvPr id="3" name="内容占位符 2"/>
          <p:cNvSpPr>
            <a:spLocks noGrp="1"/>
          </p:cNvSpPr>
          <p:nvPr>
            <p:ph idx="1"/>
          </p:nvPr>
        </p:nvSpPr>
        <p:spPr>
          <a:xfrm>
            <a:off x="513999" y="1259762"/>
            <a:ext cx="10176908" cy="4657501"/>
          </a:xfrm>
        </p:spPr>
        <p:txBody>
          <a:bodyPr/>
          <a:p>
            <a:r>
              <a:rPr lang="en-US" altLang="zh-CN"/>
              <a:t>Glibc </a:t>
            </a:r>
            <a:r>
              <a:rPr lang="en-US" altLang="zh-CN">
                <a:latin typeface="Courier New" panose="02070309020205020404" charset="0"/>
                <a:ea typeface="Courier New" panose="02070309020205020404" charset="0"/>
                <a:cs typeface="Courier New" panose="02070309020205020404" charset="0"/>
              </a:rPr>
              <a:t>fm{ax,in}imum{,_num,_mag,_mag_num}f</a:t>
            </a:r>
            <a:r>
              <a:rPr lang="en-US" altLang="zh-CN"/>
              <a:t> </a:t>
            </a:r>
            <a:r>
              <a:rPr lang="zh-CN" altLang="en-US"/>
              <a:t>优化</a:t>
            </a:r>
            <a:endParaRPr lang="zh-CN" altLang="en-US"/>
          </a:p>
          <a:p>
            <a:pPr lvl="1"/>
            <a:r>
              <a:rPr lang="zh-CN" altLang="en-US">
                <a:hlinkClick r:id="rId1"/>
              </a:rPr>
              <a:t>已经合并</a:t>
            </a:r>
            <a:endParaRPr lang="zh-CN" altLang="en-US"/>
          </a:p>
          <a:p>
            <a:r>
              <a:rPr lang="en-US" altLang="zh-CN"/>
              <a:t>GCC</a:t>
            </a:r>
            <a:r>
              <a:rPr lang="zh-CN" altLang="en-US"/>
              <a:t> 原子操作代码清理和优化，及 </a:t>
            </a:r>
            <a:r>
              <a:rPr lang="en-US" altLang="zh-CN"/>
              <a:t>16 </a:t>
            </a:r>
            <a:r>
              <a:rPr lang="zh-CN" altLang="en-US"/>
              <a:t>字节原子操作实现</a:t>
            </a:r>
            <a:endParaRPr lang="zh-CN" altLang="en-US"/>
          </a:p>
          <a:p>
            <a:pPr lvl="1"/>
            <a:r>
              <a:rPr lang="zh-CN" altLang="en-US">
                <a:hlinkClick r:id="rId2"/>
              </a:rPr>
              <a:t>已经发送</a:t>
            </a:r>
            <a:r>
              <a:rPr lang="zh-CN" altLang="en-US">
                <a:solidFill>
                  <a:schemeClr val="tx1"/>
                </a:solidFill>
                <a:latin typeface="微软雅黑" charset="0"/>
                <a:ea typeface="微软雅黑" charset="0"/>
              </a:rPr>
              <a:t>（</a:t>
            </a:r>
            <a:r>
              <a:rPr lang="zh-CN" altLang="en-US"/>
              <a:t>可能需要硬件部门确认正确性）</a:t>
            </a:r>
            <a:endParaRPr lang="en-US" altLang="zh-CN"/>
          </a:p>
          <a:p>
            <a:pPr lvl="0"/>
            <a:r>
              <a:rPr lang="en-US" altLang="zh-CN"/>
              <a:t>GCC </a:t>
            </a:r>
            <a:r>
              <a:rPr lang="zh-CN" altLang="en-US"/>
              <a:t>另有两项小修改正在审阅中</a:t>
            </a:r>
            <a:endParaRPr lang="zh-CN" altLang="en-US"/>
          </a:p>
          <a:p>
            <a:pPr lvl="1"/>
            <a:r>
              <a:rPr lang="zh-CN" altLang="en-US">
                <a:hlinkClick r:id="rId3"/>
              </a:rPr>
              <a:t>位操作-</a:t>
            </a:r>
            <a:r>
              <a:rPr lang="en-US" altLang="zh-CN">
                <a:latin typeface="Courier New" panose="02070309020205020404" charset="0"/>
                <a:ea typeface="Courier New" panose="02070309020205020404" charset="0"/>
                <a:cs typeface="Courier New" panose="02070309020205020404" charset="0"/>
                <a:hlinkClick r:id="rId3"/>
              </a:rPr>
              <a:t>alsl</a:t>
            </a:r>
            <a:r>
              <a:rPr lang="en-US" altLang="zh-CN">
                <a:hlinkClick r:id="rId3"/>
              </a:rPr>
              <a:t> </a:t>
            </a:r>
            <a:r>
              <a:rPr lang="zh-CN" altLang="en-US">
                <a:hlinkClick r:id="rId3"/>
              </a:rPr>
              <a:t>指令对的针对性识别</a:t>
            </a:r>
            <a:endParaRPr lang="zh-CN" altLang="en-US"/>
          </a:p>
          <a:p>
            <a:pPr lvl="1"/>
            <a:r>
              <a:rPr lang="zh-CN" altLang="en-US">
                <a:hlinkClick r:id="rId4"/>
              </a:rPr>
              <a:t>使用 </a:t>
            </a:r>
            <a:r>
              <a:rPr lang="en-US" altLang="zh-CN">
                <a:hlinkClick r:id="rId4"/>
              </a:rPr>
              <a:t>LSX </a:t>
            </a:r>
            <a:r>
              <a:rPr lang="zh-CN" altLang="en-US">
                <a:hlinkClick r:id="rId4"/>
              </a:rPr>
              <a:t>进行整数标量 </a:t>
            </a:r>
            <a:r>
              <a:rPr lang="en-US" altLang="zh-CN">
                <a:hlinkClick r:id="rId4"/>
              </a:rPr>
              <a:t>popcount </a:t>
            </a:r>
            <a:r>
              <a:rPr lang="zh-CN" altLang="en-US">
                <a:hlinkClick r:id="rId4"/>
              </a:rPr>
              <a:t>的微优化</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Skia</a:t>
            </a:r>
            <a:endParaRPr lang="zh-CN" altLang="en-US"/>
          </a:p>
        </p:txBody>
      </p:sp>
      <p:sp>
        <p:nvSpPr>
          <p:cNvPr id="3" name="内容占位符 2"/>
          <p:cNvSpPr>
            <a:spLocks noGrp="1"/>
          </p:cNvSpPr>
          <p:nvPr>
            <p:ph idx="1"/>
          </p:nvPr>
        </p:nvSpPr>
        <p:spPr>
          <a:xfrm>
            <a:off x="513999" y="1259762"/>
            <a:ext cx="11470890" cy="4657501"/>
          </a:xfrm>
        </p:spPr>
        <p:txBody>
          <a:bodyPr/>
          <a:p>
            <a:r>
              <a:rPr lang="en-US" altLang="zh-CN"/>
              <a:t>xen0n </a:t>
            </a:r>
            <a:r>
              <a:rPr lang="zh-CN" altLang="en-US"/>
              <a:t>指出 </a:t>
            </a:r>
            <a:r>
              <a:rPr lang="en-US" altLang="zh-CN">
                <a:latin typeface="Courier New" panose="02070309020205020404" charset="0"/>
                <a:ea typeface="Courier New" panose="02070309020205020404" charset="0"/>
                <a:cs typeface="Courier New" panose="02070309020205020404" charset="0"/>
              </a:rPr>
              <a:t>scaled_mult</a:t>
            </a:r>
            <a:r>
              <a:rPr lang="en-US" altLang="zh-CN"/>
              <a:t> </a:t>
            </a:r>
            <a:r>
              <a:rPr lang="zh-CN" altLang="en-US"/>
              <a:t>这个函数当前的 </a:t>
            </a:r>
            <a:r>
              <a:rPr lang="en-US" altLang="zh-CN"/>
              <a:t>LSX </a:t>
            </a:r>
            <a:r>
              <a:rPr lang="zh-CN" altLang="en-US"/>
              <a:t>实现没有进行四舍五入，导致单元测试失败，并</a:t>
            </a:r>
            <a:r>
              <a:rPr lang="zh-CN" altLang="en-US">
                <a:hlinkClick r:id="rId1"/>
              </a:rPr>
              <a:t>提交了修复</a:t>
            </a:r>
            <a:endParaRPr lang="zh-CN" altLang="en-US"/>
          </a:p>
          <a:p>
            <a:pPr lvl="1"/>
            <a:r>
              <a:rPr lang="zh-CN" altLang="en-US"/>
              <a:t>预期的语义是 </a:t>
            </a:r>
            <a:r>
              <a:rPr lang="en-US" altLang="zh-CN">
                <a:latin typeface="Courier New" panose="02070309020205020404" charset="0"/>
                <a:ea typeface="Courier New" panose="02070309020205020404" charset="0"/>
                <a:cs typeface="Courier New" panose="02070309020205020404" charset="0"/>
              </a:rPr>
              <a:t>(2*a*b</a:t>
            </a:r>
            <a:r>
              <a:rPr lang="zh-CN" altLang="en-US">
                <a:latin typeface="Courier New" panose="02070309020205020404" charset="0"/>
                <a:ea typeface="Courier New" panose="02070309020205020404" charset="0"/>
                <a:cs typeface="Courier New" panose="02070309020205020404" charset="0"/>
              </a:rPr>
              <a:t>+</a:t>
            </a:r>
            <a:r>
              <a:rPr lang="en-US" altLang="zh-CN">
                <a:latin typeface="Courier New" panose="02070309020205020404" charset="0"/>
                <a:ea typeface="Courier New" panose="02070309020205020404" charset="0"/>
                <a:cs typeface="Courier New" panose="02070309020205020404" charset="0"/>
              </a:rPr>
              <a:t>(1&lt;&lt;15))&gt;&gt;16</a:t>
            </a:r>
            <a:endParaRPr lang="en-US" altLang="zh-CN">
              <a:latin typeface="Courier New" panose="02070309020205020404" charset="0"/>
              <a:ea typeface="Courier New" panose="02070309020205020404" charset="0"/>
              <a:cs typeface="Courier New" panose="02070309020205020404" charset="0"/>
            </a:endParaRPr>
          </a:p>
          <a:p>
            <a:pPr lvl="2"/>
            <a:r>
              <a:rPr lang="en-US" altLang="zh-CN">
                <a:latin typeface="Courier New" panose="02070309020205020404" charset="0"/>
                <a:ea typeface="Courier New" panose="02070309020205020404" charset="0"/>
                <a:cs typeface="Courier New" panose="02070309020205020404" charset="0"/>
              </a:rPr>
              <a:t>1&lt;&lt;15</a:t>
            </a:r>
            <a:r>
              <a:rPr lang="en-US" altLang="zh-CN">
                <a:latin typeface="微软雅黑" charset="0"/>
                <a:ea typeface="微软雅黑" charset="0"/>
                <a:cs typeface="微软雅黑" charset="0"/>
              </a:rPr>
              <a:t> </a:t>
            </a:r>
            <a:r>
              <a:rPr lang="zh-CN" altLang="en-US">
                <a:latin typeface="微软雅黑" charset="0"/>
                <a:ea typeface="微软雅黑" charset="0"/>
                <a:cs typeface="微软雅黑" charset="0"/>
              </a:rPr>
              <a:t>这一项的作用是：如果乘法运算结果的那一位为 </a:t>
            </a:r>
            <a:r>
              <a:rPr lang="en-US" altLang="zh-CN">
                <a:latin typeface="微软雅黑" charset="0"/>
                <a:ea typeface="微软雅黑" charset="0"/>
                <a:cs typeface="微软雅黑" charset="0"/>
              </a:rPr>
              <a:t>1</a:t>
            </a:r>
            <a:r>
              <a:rPr lang="zh-CN" altLang="en-US">
                <a:latin typeface="微软雅黑" charset="0"/>
                <a:ea typeface="微软雅黑" charset="0"/>
                <a:cs typeface="微软雅黑" charset="0"/>
              </a:rPr>
              <a:t>，则最终结果的最低位将获得一个进位。等效于将十进制数 </a:t>
            </a:r>
            <a:r>
              <a:rPr lang="en-US" altLang="zh-CN">
                <a:latin typeface="微软雅黑" charset="0"/>
                <a:ea typeface="微软雅黑" charset="0"/>
                <a:cs typeface="微软雅黑" charset="0"/>
              </a:rPr>
              <a:t>x.0 </a:t>
            </a:r>
            <a:r>
              <a:rPr lang="zh-CN" altLang="en-US">
                <a:latin typeface="微软雅黑" charset="0"/>
                <a:ea typeface="微软雅黑" charset="0"/>
                <a:cs typeface="微软雅黑" charset="0"/>
              </a:rPr>
              <a:t>不变，</a:t>
            </a:r>
            <a:r>
              <a:rPr lang="en-US" altLang="zh-CN">
                <a:latin typeface="微软雅黑" charset="0"/>
                <a:ea typeface="微软雅黑" charset="0"/>
                <a:cs typeface="微软雅黑" charset="0"/>
              </a:rPr>
              <a:t>x.5 </a:t>
            </a:r>
            <a:r>
              <a:rPr lang="zh-CN" altLang="en-US">
                <a:latin typeface="微软雅黑" charset="0"/>
                <a:ea typeface="微软雅黑" charset="0"/>
                <a:cs typeface="微软雅黑" charset="0"/>
              </a:rPr>
              <a:t>变为 </a:t>
            </a:r>
            <a:r>
              <a:rPr lang="en-US" altLang="zh-CN">
                <a:latin typeface="微软雅黑" charset="0"/>
                <a:ea typeface="微软雅黑" charset="0"/>
                <a:cs typeface="微软雅黑" charset="0"/>
              </a:rPr>
              <a:t>(x</a:t>
            </a:r>
            <a:r>
              <a:rPr lang="zh-CN" altLang="en-US">
                <a:latin typeface="微软雅黑" charset="0"/>
                <a:ea typeface="微软雅黑" charset="0"/>
                <a:cs typeface="微软雅黑" charset="0"/>
              </a:rPr>
              <a:t>+</a:t>
            </a:r>
            <a:r>
              <a:rPr lang="en-US" altLang="zh-CN">
                <a:latin typeface="微软雅黑" charset="0"/>
                <a:ea typeface="微软雅黑" charset="0"/>
                <a:cs typeface="微软雅黑" charset="0"/>
              </a:rPr>
              <a:t>1).0</a:t>
            </a:r>
            <a:endParaRPr lang="en-US" altLang="zh-CN">
              <a:latin typeface="微软雅黑" charset="0"/>
              <a:ea typeface="微软雅黑" charset="0"/>
              <a:cs typeface="微软雅黑" charset="0"/>
            </a:endParaRPr>
          </a:p>
          <a:p>
            <a:pPr lvl="1"/>
            <a:r>
              <a:rPr lang="zh-CN" altLang="en-US"/>
              <a:t>但当前的 </a:t>
            </a:r>
            <a:r>
              <a:rPr lang="en-US" altLang="zh-CN"/>
              <a:t>LSX </a:t>
            </a:r>
            <a:r>
              <a:rPr lang="zh-CN" altLang="en-US"/>
              <a:t>实现直接取乘法运算高半部分的结果进行移位，没有舍入</a:t>
            </a:r>
            <a:endParaRPr lang="zh-CN" altLang="en-US"/>
          </a:p>
          <a:p>
            <a:r>
              <a:rPr lang="zh-CN" altLang="en-US"/>
              <a:t>然而原作者以性能问题为由反对，并认为这个误差是可以接受的</a:t>
            </a:r>
            <a:endParaRPr lang="zh-CN" altLang="en-US"/>
          </a:p>
          <a:p>
            <a:pPr lvl="1"/>
            <a:r>
              <a:rPr lang="zh-CN" altLang="en-US"/>
              <a:t>……吗？</a:t>
            </a:r>
            <a:endParaRPr lang="zh-CN" altLang="en-US"/>
          </a:p>
          <a:p>
            <a:pPr lvl="1"/>
            <a:r>
              <a:rPr lang="zh-CN" altLang="en-US"/>
              <a:t>如果可接受，是不是应该加注释&amp;改写单元测试，而不是假装没看见测试失败？</a:t>
            </a:r>
            <a:endParaRPr lang="zh-CN" altLang="en-US"/>
          </a:p>
          <a:p>
            <a:pPr lvl="0"/>
            <a:r>
              <a:rPr lang="zh-CN" altLang="en-US"/>
              <a:t>目前陷入搁浅，希望关注 </a:t>
            </a:r>
            <a:r>
              <a:rPr lang="en-US" altLang="zh-CN"/>
              <a:t>Skia </a:t>
            </a:r>
            <a:r>
              <a:rPr lang="zh-CN" altLang="en-US"/>
              <a:t>的人士发表意见</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软件包对手册未指明行为的依赖</a:t>
            </a:r>
            <a:endParaRPr lang="zh-CN" altLang="en-US"/>
          </a:p>
        </p:txBody>
      </p:sp>
      <p:sp>
        <p:nvSpPr>
          <p:cNvPr id="3" name="内容占位符 2"/>
          <p:cNvSpPr>
            <a:spLocks noGrp="1"/>
          </p:cNvSpPr>
          <p:nvPr>
            <p:ph idx="1"/>
          </p:nvPr>
        </p:nvSpPr>
        <p:spPr/>
        <p:txBody>
          <a:bodyPr/>
          <a:p>
            <a:r>
              <a:rPr lang="en-US" altLang="zh-CN"/>
              <a:t>sljit </a:t>
            </a:r>
            <a:r>
              <a:rPr lang="zh-CN" altLang="en-US"/>
              <a:t>等项目依赖 </a:t>
            </a:r>
            <a:r>
              <a:rPr lang="en-US" altLang="zh-CN">
                <a:latin typeface="Courier New" panose="02070309020205020404" charset="0"/>
                <a:ea typeface="Courier New" panose="02070309020205020404" charset="0"/>
                <a:cs typeface="Courier New" panose="02070309020205020404" charset="0"/>
              </a:rPr>
              <a:t>ftint</a:t>
            </a:r>
            <a:r>
              <a:rPr lang="en-US" altLang="zh-CN"/>
              <a:t> </a:t>
            </a:r>
            <a:r>
              <a:rPr lang="zh-CN" altLang="en-US"/>
              <a:t>指令将超出范围的数值钳位到整数类型能表示的最大或最小值，将 </a:t>
            </a:r>
            <a:r>
              <a:rPr lang="en-US" altLang="zh-CN"/>
              <a:t>NaN </a:t>
            </a:r>
            <a:r>
              <a:rPr lang="zh-CN" altLang="en-US"/>
              <a:t>转成 </a:t>
            </a:r>
            <a:r>
              <a:rPr lang="en-US" altLang="zh-CN"/>
              <a:t>0</a:t>
            </a:r>
            <a:r>
              <a:rPr lang="zh-CN" altLang="en-US"/>
              <a:t>，但手册未有此规定</a:t>
            </a:r>
            <a:endParaRPr lang="zh-CN" altLang="en-US"/>
          </a:p>
          <a:p>
            <a:r>
              <a:rPr lang="en-US" altLang="zh-CN"/>
              <a:t>glibc</a:t>
            </a:r>
            <a:r>
              <a:rPr lang="zh-CN" altLang="en-US"/>
              <a:t> 等项目依赖 </a:t>
            </a:r>
            <a:r>
              <a:rPr lang="en-US" altLang="zh-CN">
                <a:latin typeface="Courier New" panose="02070309020205020404" charset="0"/>
                <a:ea typeface="Courier New" panose="02070309020205020404" charset="0"/>
                <a:cs typeface="Courier New" panose="02070309020205020404" charset="0"/>
              </a:rPr>
              <a:t>fmax</a:t>
            </a:r>
            <a:r>
              <a:rPr lang="en-US" altLang="zh-CN"/>
              <a:t> </a:t>
            </a:r>
            <a:r>
              <a:rPr lang="zh-CN" altLang="en-US"/>
              <a:t>和 </a:t>
            </a:r>
            <a:r>
              <a:rPr lang="en-US" altLang="zh-CN">
                <a:latin typeface="Courier New" panose="02070309020205020404" charset="0"/>
                <a:ea typeface="Courier New" panose="02070309020205020404" charset="0"/>
                <a:cs typeface="Courier New" panose="02070309020205020404" charset="0"/>
              </a:rPr>
              <a:t>fmin</a:t>
            </a:r>
            <a:r>
              <a:rPr lang="en-US" altLang="zh-CN"/>
              <a:t> </a:t>
            </a:r>
            <a:r>
              <a:rPr lang="zh-CN" altLang="en-US"/>
              <a:t>指令将 -</a:t>
            </a:r>
            <a:r>
              <a:rPr lang="en-US" altLang="zh-CN"/>
              <a:t>0.0 </a:t>
            </a:r>
            <a:r>
              <a:rPr lang="zh-CN" altLang="en-US"/>
              <a:t>视为小于 +</a:t>
            </a:r>
            <a:r>
              <a:rPr lang="en-US" altLang="zh-CN"/>
              <a:t>0.0</a:t>
            </a:r>
            <a:r>
              <a:rPr lang="zh-CN" altLang="en-US"/>
              <a:t>，但手册未有此规定</a:t>
            </a:r>
            <a:endParaRPr lang="zh-CN" altLang="en-US"/>
          </a:p>
          <a:p>
            <a:r>
              <a:rPr lang="zh-CN" altLang="en-US"/>
              <a:t>希望硬件设计部门能确切答复软件是否可依赖这两项行为 </a:t>
            </a:r>
            <a:r>
              <a:rPr lang="en-US" altLang="zh-CN"/>
              <a:t>(</a:t>
            </a:r>
            <a:r>
              <a:rPr lang="zh-CN" altLang="en-US"/>
              <a:t>即未来的硬件是否可能有不同行为</a:t>
            </a:r>
            <a:r>
              <a:rPr lang="en-US" altLang="zh-CN"/>
              <a:t>)</a:t>
            </a:r>
            <a:r>
              <a:rPr lang="zh-CN" altLang="en-US"/>
              <a:t>，如可依赖则应记入手册，否则维护者们就要尽早修复软件了</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latin typeface="微软雅黑" charset="0"/>
                <a:ea typeface="微软雅黑" charset="0"/>
              </a:rPr>
              <a:t>快速报告</a:t>
            </a:r>
            <a:endParaRPr lang="zh-CN" altLang="en-US"/>
          </a:p>
        </p:txBody>
      </p:sp>
      <p:sp>
        <p:nvSpPr>
          <p:cNvPr id="4" name="副标题 3"/>
          <p:cNvSpPr>
            <a:spLocks noGrp="1"/>
          </p:cNvSpPr>
          <p:nvPr>
            <p:ph type="subTitle" idx="1"/>
          </p:nvPr>
        </p:nvSpPr>
        <p:spPr/>
        <p:txBody>
          <a:bodyPr/>
          <a:p>
            <a:r>
              <a:rPr lang="zh-CN" altLang="en-US"/>
              <a:t>龙架构发行版变动</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Gentoo</a:t>
            </a:r>
            <a:endParaRPr lang="zh-CN" altLang="en-US"/>
          </a:p>
        </p:txBody>
      </p:sp>
      <p:sp>
        <p:nvSpPr>
          <p:cNvPr id="3" name="内容占位符 2"/>
          <p:cNvSpPr>
            <a:spLocks noGrp="1"/>
          </p:cNvSpPr>
          <p:nvPr>
            <p:ph idx="1"/>
          </p:nvPr>
        </p:nvSpPr>
        <p:spPr>
          <a:xfrm>
            <a:off x="513999" y="1259762"/>
            <a:ext cx="10772139" cy="4657501"/>
          </a:xfrm>
        </p:spPr>
        <p:txBody>
          <a:bodyPr/>
          <a:p>
            <a:r>
              <a:rPr lang="en-US" altLang="zh-CN"/>
              <a:t>Keywording</a:t>
            </a:r>
            <a:endParaRPr lang="en-US" altLang="zh-CN"/>
          </a:p>
          <a:p>
            <a:pPr lvl="1"/>
            <a:r>
              <a:rPr lang="zh-CN" altLang="en-US">
                <a:solidFill>
                  <a:schemeClr val="tx1"/>
                </a:solidFill>
                <a:latin typeface="微软雅黑" charset="0"/>
                <a:ea typeface="微软雅黑" charset="0"/>
                <a:hlinkClick r:id="rId1"/>
              </a:rPr>
              <a:t>#</a:t>
            </a:r>
            <a:r>
              <a:rPr lang="en-US" altLang="zh-CN">
                <a:solidFill>
                  <a:schemeClr val="tx1"/>
                </a:solidFill>
                <a:latin typeface="微软雅黑" charset="0"/>
                <a:ea typeface="微软雅黑" charset="0"/>
                <a:hlinkClick r:id="rId1"/>
              </a:rPr>
              <a:t>949902</a:t>
            </a:r>
            <a:r>
              <a:rPr lang="en-US" altLang="zh-CN">
                <a:solidFill>
                  <a:schemeClr val="tx1"/>
                </a:solidFill>
                <a:latin typeface="微软雅黑" charset="0"/>
                <a:ea typeface="微软雅黑" charset="0"/>
              </a:rPr>
              <a:t>: qemu </a:t>
            </a:r>
            <a:r>
              <a:rPr lang="zh-CN" altLang="en-US">
                <a:solidFill>
                  <a:schemeClr val="tx1"/>
                </a:solidFill>
                <a:latin typeface="微软雅黑" charset="0"/>
                <a:ea typeface="微软雅黑" charset="0"/>
              </a:rPr>
              <a:t>功能测试用</a:t>
            </a:r>
            <a:endParaRPr lang="en-US" altLang="zh-CN"/>
          </a:p>
          <a:p>
            <a:r>
              <a:rPr lang="zh-CN" altLang="en-US"/>
              <a:t>打包</a:t>
            </a:r>
            <a:endParaRPr lang="zh-CN" altLang="en-US"/>
          </a:p>
          <a:p>
            <a:pPr lvl="1"/>
            <a:r>
              <a:rPr lang="en-US" altLang="zh-CN">
                <a:hlinkClick r:id="rId2"/>
              </a:rPr>
              <a:t>www</a:t>
            </a:r>
            <a:r>
              <a:rPr lang="zh-CN" altLang="en-US">
                <a:hlinkClick r:id="rId2"/>
              </a:rPr>
              <a:t>-</a:t>
            </a:r>
            <a:r>
              <a:rPr lang="en-US" altLang="zh-CN">
                <a:hlinkClick r:id="rId2"/>
              </a:rPr>
              <a:t>client/firefox</a:t>
            </a:r>
            <a:r>
              <a:rPr lang="zh-CN" altLang="en-US"/>
              <a:t> 下游 </a:t>
            </a:r>
            <a:r>
              <a:rPr lang="en-US" altLang="zh-CN"/>
              <a:t>ebuild</a:t>
            </a:r>
            <a:r>
              <a:rPr lang="zh-CN" altLang="en-US"/>
              <a:t> 修改已稳定良久，已上游化</a:t>
            </a:r>
            <a:endParaRPr lang="zh-CN" altLang="en-US"/>
          </a:p>
          <a:p>
            <a:pPr lvl="1"/>
            <a:r>
              <a:rPr lang="en-US" altLang="zh-CN">
                <a:hlinkClick r:id="rId3"/>
              </a:rPr>
              <a:t>sys</a:t>
            </a:r>
            <a:r>
              <a:rPr lang="zh-CN" altLang="en-US">
                <a:hlinkClick r:id="rId3"/>
              </a:rPr>
              <a:t>-</a:t>
            </a:r>
            <a:r>
              <a:rPr lang="en-US" altLang="zh-CN">
                <a:hlinkClick r:id="rId3"/>
              </a:rPr>
              <a:t>firmware/edk2</a:t>
            </a:r>
            <a:endParaRPr lang="en-US" altLang="zh-CN">
              <a:hlinkClick r:id="rId3"/>
            </a:endParaRPr>
          </a:p>
          <a:p>
            <a:pPr lvl="2"/>
            <a:r>
              <a:rPr lang="zh-CN" altLang="en-US"/>
              <a:t>无法用 </a:t>
            </a:r>
            <a:r>
              <a:rPr lang="en-US" altLang="zh-CN"/>
              <a:t>GCC</a:t>
            </a:r>
            <a:r>
              <a:rPr lang="zh-CN" altLang="en-US"/>
              <a:t> </a:t>
            </a:r>
            <a:r>
              <a:rPr lang="en-US" altLang="zh-CN"/>
              <a:t>15 </a:t>
            </a:r>
            <a:r>
              <a:rPr lang="zh-CN" altLang="en-US"/>
              <a:t>构建（默认 </a:t>
            </a:r>
            <a:r>
              <a:rPr lang="en-US" altLang="zh-CN"/>
              <a:t>C23 </a:t>
            </a:r>
            <a:r>
              <a:rPr lang="zh-CN" altLang="en-US"/>
              <a:t>标准），</a:t>
            </a:r>
            <a:r>
              <a:rPr lang="en-US" altLang="zh-CN"/>
              <a:t>GCC 14 OK</a:t>
            </a:r>
            <a:r>
              <a:rPr lang="zh-CN" altLang="en-US"/>
              <a:t>（默认 </a:t>
            </a:r>
            <a:r>
              <a:rPr lang="en-US" altLang="zh-CN"/>
              <a:t>C17</a:t>
            </a:r>
            <a:r>
              <a:rPr lang="zh-CN" altLang="en-US"/>
              <a:t>）</a:t>
            </a:r>
            <a:endParaRPr lang="zh-CN" altLang="en-US"/>
          </a:p>
          <a:p>
            <a:pPr lvl="2"/>
            <a:r>
              <a:rPr lang="zh-CN" altLang="en-US"/>
              <a:t>启用网络引导的 </a:t>
            </a:r>
            <a:r>
              <a:rPr lang="en-US" altLang="zh-CN"/>
              <a:t>TLS </a:t>
            </a:r>
            <a:r>
              <a:rPr lang="zh-CN" altLang="en-US"/>
              <a:t>协议支持时，在极早期即初始化失败</a:t>
            </a:r>
            <a:endParaRPr lang="zh-CN" altLang="en-US"/>
          </a:p>
          <a:p>
            <a:pPr lvl="3"/>
            <a:r>
              <a:rPr lang="zh-CN" altLang="en-US"/>
              <a:t>某处→</a:t>
            </a:r>
            <a:r>
              <a:rPr lang="en-US" altLang="zh-CN">
                <a:latin typeface="Courier New" panose="02070309020205020404" charset="0"/>
                <a:ea typeface="Courier New" panose="02070309020205020404" charset="0"/>
                <a:cs typeface="Courier New" panose="02070309020205020404" charset="0"/>
              </a:rPr>
              <a:t>RAND_seed</a:t>
            </a:r>
            <a:r>
              <a:rPr lang="en-US" altLang="zh-CN"/>
              <a:t>→</a:t>
            </a:r>
            <a:r>
              <a:rPr lang="en-US" altLang="zh-CN">
                <a:latin typeface="Courier New" panose="02070309020205020404" charset="0"/>
                <a:ea typeface="Courier New" panose="02070309020205020404" charset="0"/>
                <a:cs typeface="Courier New" panose="02070309020205020404" charset="0"/>
              </a:rPr>
              <a:t>drbg_seed</a:t>
            </a:r>
            <a:r>
              <a:rPr lang="en-US" altLang="zh-CN"/>
              <a:t>→</a:t>
            </a:r>
            <a:r>
              <a:rPr lang="en-US" altLang="zh-CN">
                <a:latin typeface="Courier New" panose="02070309020205020404" charset="0"/>
                <a:ea typeface="Courier New" panose="02070309020205020404" charset="0"/>
                <a:cs typeface="Courier New" panose="02070309020205020404" charset="0"/>
              </a:rPr>
              <a:t>movgr2fr.d</a:t>
            </a:r>
            <a:endParaRPr lang="en-US" altLang="zh-CN">
              <a:latin typeface="Courier New" panose="02070309020205020404" charset="0"/>
              <a:ea typeface="Courier New" panose="02070309020205020404" charset="0"/>
              <a:cs typeface="Courier New" panose="02070309020205020404" charset="0"/>
            </a:endParaRPr>
          </a:p>
          <a:p>
            <a:pPr lvl="3"/>
            <a:r>
              <a:rPr lang="en-US" altLang="zh-CN"/>
              <a:t>FPD </a:t>
            </a:r>
            <a:r>
              <a:rPr lang="zh-CN" altLang="en-US"/>
              <a:t>例外未被处理，或有违 </a:t>
            </a:r>
            <a:r>
              <a:rPr lang="en-US" altLang="zh-CN"/>
              <a:t>UEFI 2.6 </a:t>
            </a:r>
            <a:r>
              <a:rPr lang="zh-CN" altLang="en-US"/>
              <a:t>的龙架构执行环境保障</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a:t>
            </a:r>
            <a:r>
              <a:rPr lang="en-US" altLang="zh-CN">
                <a:cs typeface="Arial" panose="020B0604020202020204" pitchFamily="34" charset="0"/>
              </a:rPr>
              <a:t>Linux for Loong64</a:t>
            </a:r>
            <a:endParaRPr lang="zh-CN" altLang="en-US"/>
          </a:p>
        </p:txBody>
      </p:sp>
      <p:sp>
        <p:nvSpPr>
          <p:cNvPr id="3" name="内容占位符 2"/>
          <p:cNvSpPr>
            <a:spLocks noGrp="1"/>
          </p:cNvSpPr>
          <p:nvPr>
            <p:ph idx="1"/>
          </p:nvPr>
        </p:nvSpPr>
        <p:spPr/>
        <p:txBody>
          <a:bodyPr/>
          <a:p>
            <a:r>
              <a:rPr lang="zh-CN" altLang="en-US"/>
              <a:t>新的网站前端</a:t>
            </a:r>
            <a:r>
              <a:rPr lang="en-US" altLang="zh-CN"/>
              <a:t>(</a:t>
            </a:r>
            <a:r>
              <a:rPr lang="en-US" altLang="zh-CN">
                <a:solidFill>
                  <a:srgbClr val="4472C4"/>
                </a:solidFill>
              </a:rPr>
              <a:t>by Pluto Yang</a:t>
            </a:r>
            <a:r>
              <a:rPr lang="en-US" altLang="zh-CN"/>
              <a:t>)</a:t>
            </a:r>
            <a:endParaRPr lang="en-US" altLang="zh-CN"/>
          </a:p>
          <a:p>
            <a:pPr lvl="1"/>
            <a:r>
              <a:rPr lang="en-US" altLang="zh-CN">
                <a:hlinkClick r:id="rId1"/>
              </a:rPr>
              <a:t>https://loongarchlinux.lcpu.dev/</a:t>
            </a:r>
            <a:endParaRPr lang="en-US" altLang="zh-CN"/>
          </a:p>
          <a:p>
            <a:pPr lvl="1"/>
            <a:r>
              <a:rPr lang="zh-CN" altLang="en-US"/>
              <a:t>重新设计了网站结构和布局</a:t>
            </a:r>
            <a:endParaRPr lang="zh-CN" altLang="en-US"/>
          </a:p>
          <a:p>
            <a:pPr lvl="1"/>
            <a:r>
              <a:rPr lang="zh-CN" altLang="en-US"/>
              <a:t>增加了包数据统计</a:t>
            </a:r>
            <a:r>
              <a:rPr lang="en-US" altLang="zh-CN"/>
              <a:t>/</a:t>
            </a:r>
            <a:r>
              <a:rPr lang="zh-CN" altLang="en-US"/>
              <a:t>构建失败原因</a:t>
            </a:r>
            <a:endParaRPr lang="en-US" altLang="zh-CN"/>
          </a:p>
        </p:txBody>
      </p:sp>
      <p:pic>
        <p:nvPicPr>
          <p:cNvPr id="5" name="图片 4" descr="upload_post_object_v2_2239488939"/>
          <p:cNvPicPr>
            <a:picLocks noChangeAspect="1"/>
          </p:cNvPicPr>
          <p:nvPr/>
        </p:nvPicPr>
        <p:blipFill>
          <a:blip r:embed="rId2"/>
          <a:stretch>
            <a:fillRect/>
          </a:stretch>
        </p:blipFill>
        <p:spPr>
          <a:xfrm>
            <a:off x="929693" y="2998744"/>
            <a:ext cx="8620906" cy="385920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a:t>
            </a:r>
            <a:r>
              <a:rPr lang="en-US" altLang="zh-CN">
                <a:cs typeface="Arial" panose="020B0604020202020204" pitchFamily="34" charset="0"/>
              </a:rPr>
              <a:t>Linux for Loong64</a:t>
            </a:r>
            <a:r>
              <a:rPr lang="zh-CN" altLang="en-US">
                <a:cs typeface="Arial" panose="020B0604020202020204" pitchFamily="34" charset="0"/>
              </a:rPr>
              <a:t>（续）</a:t>
            </a:r>
            <a:endParaRPr lang="zh-CN" altLang="en-US"/>
          </a:p>
        </p:txBody>
      </p:sp>
      <p:sp>
        <p:nvSpPr>
          <p:cNvPr id="3" name="内容占位符 2"/>
          <p:cNvSpPr>
            <a:spLocks noGrp="1"/>
          </p:cNvSpPr>
          <p:nvPr>
            <p:ph idx="1"/>
          </p:nvPr>
        </p:nvSpPr>
        <p:spPr>
          <a:xfrm>
            <a:off x="513999" y="1259762"/>
            <a:ext cx="10714836" cy="5322005"/>
          </a:xfrm>
        </p:spPr>
        <p:txBody>
          <a:bodyPr/>
          <a:p>
            <a:r>
              <a:rPr lang="en-US" altLang="zh-CN"/>
              <a:t>icu</a:t>
            </a:r>
            <a:r>
              <a:rPr lang="zh-CN" altLang="en-US"/>
              <a:t>完成升级，除个别大型软件包以外重打完毕</a:t>
            </a:r>
            <a:r>
              <a:rPr lang="en-US" altLang="zh-CN">
                <a:solidFill>
                  <a:srgbClr val="5B9BD5"/>
                </a:solidFill>
              </a:rPr>
              <a:t>(by Pluto Yang)</a:t>
            </a:r>
            <a:endParaRPr lang="zh-CN" altLang="en-US">
              <a:solidFill>
                <a:srgbClr val="5B9BD5"/>
              </a:solidFill>
            </a:endParaRPr>
          </a:p>
          <a:p>
            <a:r>
              <a:rPr lang="zh-CN" altLang="en-US"/>
              <a:t>使用</a:t>
            </a:r>
            <a:r>
              <a:rPr lang="en-US" altLang="zh-CN"/>
              <a:t>gcc</a:t>
            </a:r>
            <a:r>
              <a:rPr lang="zh-CN" altLang="en-US"/>
              <a:t>打包</a:t>
            </a:r>
            <a:r>
              <a:rPr lang="en-US" altLang="zh-CN"/>
              <a:t>hsa</a:t>
            </a:r>
            <a:r>
              <a:rPr lang="zh-CN" altLang="en-US"/>
              <a:t>-</a:t>
            </a:r>
            <a:r>
              <a:rPr lang="en-US" altLang="zh-CN"/>
              <a:t>rocr</a:t>
            </a:r>
            <a:r>
              <a:rPr lang="zh-CN" altLang="en-US"/>
              <a:t>时会缺少头文件</a:t>
            </a:r>
            <a:r>
              <a:rPr lang="en-US" altLang="zh-CN"/>
              <a:t>mm_malloc.h</a:t>
            </a:r>
            <a:r>
              <a:rPr lang="zh-CN" altLang="en-US"/>
              <a:t>，尚不清楚原因，可以与</a:t>
            </a:r>
            <a:r>
              <a:rPr lang="en-US" altLang="zh-CN">
                <a:solidFill>
                  <a:srgbClr val="5B9BD5"/>
                </a:solidFill>
              </a:rPr>
              <a:t>wszqkzqk</a:t>
            </a:r>
            <a:r>
              <a:rPr lang="zh-CN" altLang="en-US"/>
              <a:t>讨论（暂时改为</a:t>
            </a:r>
            <a:r>
              <a:rPr lang="en-US" altLang="zh-CN"/>
              <a:t>clang</a:t>
            </a:r>
            <a:r>
              <a:rPr lang="zh-CN" altLang="en-US"/>
              <a:t>构建）</a:t>
            </a:r>
            <a:endParaRPr lang="zh-CN" altLang="en-US"/>
          </a:p>
          <a:p>
            <a:pPr lvl="1"/>
            <a:r>
              <a:rPr lang="en-US" altLang="zh-CN">
                <a:hlinkClick r:id="rId1"/>
              </a:rPr>
              <a:t>https://github.com/lcpu</a:t>
            </a:r>
            <a:r>
              <a:rPr lang="zh-CN" altLang="en-US">
                <a:hlinkClick r:id="rId1"/>
              </a:rPr>
              <a:t>-</a:t>
            </a:r>
            <a:r>
              <a:rPr lang="en-US" altLang="zh-CN">
                <a:hlinkClick r:id="rId1"/>
              </a:rPr>
              <a:t>club/loongarch</a:t>
            </a:r>
            <a:r>
              <a:rPr lang="zh-CN" altLang="en-US">
                <a:hlinkClick r:id="rId1"/>
              </a:rPr>
              <a:t>-</a:t>
            </a:r>
            <a:r>
              <a:rPr lang="en-US" altLang="zh-CN">
                <a:hlinkClick r:id="rId1"/>
              </a:rPr>
              <a:t>packages/pull/440</a:t>
            </a:r>
            <a:endParaRPr lang="en-US" altLang="zh-CN"/>
          </a:p>
          <a:p>
            <a:r>
              <a:rPr lang="en-US" altLang="zh-CN"/>
              <a:t>4k</a:t>
            </a:r>
            <a:r>
              <a:rPr lang="zh-CN" altLang="en-US"/>
              <a:t>内核维护考量：部分软件兼容性需求</a:t>
            </a:r>
            <a:endParaRPr lang="zh-CN" altLang="en-US"/>
          </a:p>
          <a:p>
            <a:pPr lvl="1"/>
            <a:r>
              <a:rPr lang="en-US" altLang="zh-CN"/>
              <a:t>QEMU USER/Box64</a:t>
            </a:r>
            <a:r>
              <a:rPr lang="zh-CN" altLang="en-US"/>
              <a:t>在</a:t>
            </a:r>
            <a:r>
              <a:rPr lang="en-US" altLang="zh-CN"/>
              <a:t>16k</a:t>
            </a:r>
            <a:r>
              <a:rPr lang="zh-CN" altLang="en-US"/>
              <a:t>下仍有尚未修复的</a:t>
            </a:r>
            <a:r>
              <a:rPr lang="en-US" altLang="zh-CN"/>
              <a:t>bug</a:t>
            </a:r>
            <a:endParaRPr lang="en-US" altLang="zh-CN"/>
          </a:p>
          <a:p>
            <a:pPr lvl="1"/>
            <a:r>
              <a:rPr lang="zh-CN" altLang="en-US"/>
              <a:t>部分硬件可能有需求</a:t>
            </a:r>
            <a:endParaRPr lang="zh-CN" altLang="en-US"/>
          </a:p>
          <a:p>
            <a:pPr lvl="1"/>
            <a:r>
              <a:rPr lang="zh-CN" altLang="en-US"/>
              <a:t>可能风险：稳定性？新的兼容性？</a:t>
            </a:r>
            <a:r>
              <a:rPr lang="en-US" altLang="zh-CN"/>
              <a:t>4k</a:t>
            </a:r>
            <a:r>
              <a:rPr lang="zh-CN" altLang="en-US"/>
              <a:t>下构建的部分软件在</a:t>
            </a:r>
            <a:r>
              <a:rPr lang="en-US" altLang="zh-CN"/>
              <a:t>16k</a:t>
            </a:r>
            <a:r>
              <a:rPr lang="zh-CN" altLang="en-US"/>
              <a:t>下无法运行</a:t>
            </a:r>
            <a:endParaRPr lang="zh-CN" altLang="en-US"/>
          </a:p>
          <a:p>
            <a:r>
              <a:rPr lang="en-US" altLang="zh-CN"/>
              <a:t>pkgstats</a:t>
            </a:r>
            <a:r>
              <a:rPr lang="zh-CN" altLang="en-US"/>
              <a:t>统计用户安装的软件包列表</a:t>
            </a:r>
            <a:endParaRPr lang="zh-CN" altLang="en-US"/>
          </a:p>
          <a:p>
            <a:pPr lvl="1"/>
            <a:r>
              <a:rPr lang="en-US" altLang="zh-CN">
                <a:hlinkClick r:id="rId2"/>
              </a:rPr>
              <a:t>https://www.loongbbs.cn/d/190</a:t>
            </a:r>
            <a:r>
              <a:rPr lang="zh-CN" altLang="en-US">
                <a:hlinkClick r:id="rId2"/>
              </a:rPr>
              <a:t>-</a:t>
            </a:r>
            <a:r>
              <a:rPr lang="en-US" altLang="zh-CN">
                <a:hlinkClick r:id="rId2"/>
              </a:rPr>
              <a:t>arch</a:t>
            </a:r>
            <a:r>
              <a:rPr lang="zh-CN" altLang="en-US">
                <a:hlinkClick r:id="rId2"/>
              </a:rPr>
              <a:t>-</a:t>
            </a:r>
            <a:r>
              <a:rPr lang="en-US" altLang="zh-CN">
                <a:hlinkClick r:id="rId2"/>
              </a:rPr>
              <a:t>linux%E4%BD%BF%E7%94%A8%E6%8A%80%E5%B7%A7pkgstats%E7%BB%9F%E8%AE%A1%E4%BF%A1%E6%81%AF</a:t>
            </a:r>
            <a:endParaRPr lang="zh-CN" altLang="en-US"/>
          </a:p>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Linux for Loong64</a:t>
            </a:r>
            <a:r>
              <a:rPr lang="zh-CN" altLang="en-US"/>
              <a:t>（续）</a:t>
            </a:r>
            <a:endParaRPr lang="zh-CN" altLang="en-US"/>
          </a:p>
        </p:txBody>
      </p:sp>
      <p:sp>
        <p:nvSpPr>
          <p:cNvPr id="3" name="内容占位符 2"/>
          <p:cNvSpPr>
            <a:spLocks noGrp="1"/>
          </p:cNvSpPr>
          <p:nvPr>
            <p:ph idx="1"/>
          </p:nvPr>
        </p:nvSpPr>
        <p:spPr>
          <a:xfrm>
            <a:off x="513999" y="1259762"/>
            <a:ext cx="11326179" cy="4657501"/>
          </a:xfrm>
        </p:spPr>
        <p:txBody>
          <a:bodyPr/>
          <a:p>
            <a:r>
              <a:rPr lang="en-US" altLang="zh-CN">
                <a:solidFill>
                  <a:srgbClr val="000000"/>
                </a:solidFill>
              </a:rPr>
              <a:t>JetBrains IDE</a:t>
            </a:r>
            <a:r>
              <a:rPr lang="zh-CN" altLang="en-US"/>
              <a:t>：已支持</a:t>
            </a:r>
            <a:r>
              <a:rPr lang="en-US" altLang="zh-CN">
                <a:solidFill>
                  <a:srgbClr val="C00000"/>
                </a:solidFill>
              </a:rPr>
              <a:t>IntelliJ IDEA</a:t>
            </a:r>
            <a:r>
              <a:rPr lang="zh-CN" altLang="en-US"/>
              <a:t>与</a:t>
            </a:r>
            <a:r>
              <a:rPr lang="en-US" altLang="zh-CN">
                <a:solidFill>
                  <a:srgbClr val="C00000"/>
                </a:solidFill>
              </a:rPr>
              <a:t>PyCharm</a:t>
            </a:r>
            <a:r>
              <a:rPr lang="zh-CN" altLang="en-US">
                <a:solidFill>
                  <a:srgbClr val="000000"/>
                </a:solidFill>
              </a:rPr>
              <a:t>社区版</a:t>
            </a:r>
            <a:r>
              <a:rPr lang="en-US" altLang="zh-CN">
                <a:solidFill>
                  <a:srgbClr val="5B9BD5"/>
                </a:solidFill>
              </a:rPr>
              <a:t>(by wszqkzqk)</a:t>
            </a:r>
            <a:endParaRPr lang="en-US" altLang="zh-CN">
              <a:solidFill>
                <a:srgbClr val="5B9BD5"/>
              </a:solidFill>
            </a:endParaRPr>
          </a:p>
          <a:p>
            <a:r>
              <a:rPr lang="zh-CN" altLang="en-US">
                <a:solidFill>
                  <a:srgbClr val="000000"/>
                </a:solidFill>
              </a:rPr>
              <a:t>主要基于</a:t>
            </a:r>
            <a:r>
              <a:rPr lang="en-US" altLang="zh-CN">
                <a:solidFill>
                  <a:srgbClr val="000000"/>
                </a:solidFill>
                <a:hlinkClick r:id="rId1"/>
              </a:rPr>
              <a:t>JetBrains-IDE-Multiarch</a:t>
            </a:r>
            <a:r>
              <a:rPr lang="zh-CN" altLang="en-US">
                <a:solidFill>
                  <a:srgbClr val="000000"/>
                </a:solidFill>
              </a:rPr>
              <a:t>修改，</a:t>
            </a:r>
            <a:r>
              <a:rPr lang="zh-CN" altLang="en-US">
                <a:solidFill>
                  <a:srgbClr val="C00000"/>
                </a:solidFill>
              </a:rPr>
              <a:t>仅</a:t>
            </a:r>
            <a:r>
              <a:rPr lang="zh-CN" altLang="en-US">
                <a:solidFill>
                  <a:srgbClr val="000000"/>
                </a:solidFill>
              </a:rPr>
              <a:t>这两个</a:t>
            </a:r>
            <a:r>
              <a:rPr lang="en-US" altLang="zh-CN">
                <a:solidFill>
                  <a:srgbClr val="000000"/>
                </a:solidFill>
              </a:rPr>
              <a:t>IDE</a:t>
            </a:r>
            <a:r>
              <a:rPr lang="zh-CN" altLang="en-US">
                <a:solidFill>
                  <a:srgbClr val="C00000"/>
                </a:solidFill>
              </a:rPr>
              <a:t>可分发</a:t>
            </a:r>
            <a:endParaRPr lang="en-US" altLang="zh-CN">
              <a:solidFill>
                <a:srgbClr val="C00000"/>
              </a:solidFill>
            </a:endParaRPr>
          </a:p>
        </p:txBody>
      </p:sp>
      <p:pic>
        <p:nvPicPr>
          <p:cNvPr id="4" name="图片 3" descr="upload_post_object_v2_3127654473"/>
          <p:cNvPicPr>
            <a:picLocks noChangeAspect="1"/>
          </p:cNvPicPr>
          <p:nvPr/>
        </p:nvPicPr>
        <p:blipFill>
          <a:blip r:embed="rId2"/>
          <a:srcRect l="22246" t="16462" r="22881" b="14055"/>
          <a:stretch>
            <a:fillRect/>
          </a:stretch>
        </p:blipFill>
        <p:spPr>
          <a:xfrm>
            <a:off x="6436074" y="2311761"/>
            <a:ext cx="5609788" cy="4546186"/>
          </a:xfrm>
          <a:prstGeom prst="rect">
            <a:avLst/>
          </a:prstGeom>
        </p:spPr>
      </p:pic>
      <p:pic>
        <p:nvPicPr>
          <p:cNvPr id="5" name="图片 4" descr="upload_post_object_v2_603676411"/>
          <p:cNvPicPr>
            <a:picLocks noChangeAspect="1"/>
          </p:cNvPicPr>
          <p:nvPr/>
        </p:nvPicPr>
        <p:blipFill>
          <a:blip r:embed="rId3"/>
          <a:srcRect l="22945" t="16712" r="22573" b="14340"/>
          <a:stretch>
            <a:fillRect/>
          </a:stretch>
        </p:blipFill>
        <p:spPr>
          <a:xfrm>
            <a:off x="146191" y="2311809"/>
            <a:ext cx="5613129" cy="45461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solidFill>
                  <a:schemeClr val="tx1"/>
                </a:solidFill>
                <a:latin typeface="微软雅黑" charset="0"/>
                <a:ea typeface="微软雅黑" charset="0"/>
              </a:rPr>
              <a:t>龙架构</a:t>
            </a:r>
            <a:r>
              <a:rPr lang="zh-CN" altLang="en-US"/>
              <a:t>双周会</a:t>
            </a:r>
            <a:endParaRPr lang="zh-CN" altLang="en-US"/>
          </a:p>
        </p:txBody>
      </p:sp>
      <p:sp>
        <p:nvSpPr>
          <p:cNvPr id="3" name="副标题 2"/>
          <p:cNvSpPr>
            <a:spLocks noGrp="1"/>
          </p:cNvSpPr>
          <p:nvPr>
            <p:ph type="subTitle" idx="1"/>
          </p:nvPr>
        </p:nvSpPr>
        <p:spPr>
          <a:xfrm>
            <a:off x="828448" y="3509470"/>
            <a:ext cx="4418126" cy="497923"/>
          </a:xfrm>
        </p:spPr>
        <p:txBody>
          <a:bodyPr/>
          <a:p>
            <a:r>
              <a:rPr lang="en-US" altLang="zh-CN"/>
              <a:t>2025 </a:t>
            </a:r>
            <a:r>
              <a:rPr lang="zh-CN" altLang="en-US"/>
              <a:t>年 </a:t>
            </a:r>
            <a:r>
              <a:rPr lang="en-US" altLang="zh-CN"/>
              <a:t>3 </a:t>
            </a:r>
            <a:r>
              <a:rPr lang="zh-CN" altLang="en-US"/>
              <a:t>月 </a:t>
            </a:r>
            <a:r>
              <a:rPr lang="en-US" altLang="zh-CN"/>
              <a:t> 2 </a:t>
            </a:r>
            <a:r>
              <a:rPr lang="zh-CN" altLang="en-US"/>
              <a:t>日·第 </a:t>
            </a:r>
            <a:r>
              <a:rPr lang="en-US" altLang="zh-CN"/>
              <a:t>6 </a:t>
            </a:r>
            <a:r>
              <a:rPr lang="zh-CN" altLang="en-US"/>
              <a:t>次</a:t>
            </a:r>
            <a:endParaRPr lang="zh-CN" altLang="en-US"/>
          </a:p>
        </p:txBody>
      </p:sp>
      <p:pic>
        <p:nvPicPr>
          <p:cNvPr id="4" name="图片 3" descr="upload_post_object_v2_3573890905"/>
          <p:cNvPicPr>
            <a:picLocks noChangeAspect="1"/>
          </p:cNvPicPr>
          <p:nvPr/>
        </p:nvPicPr>
        <p:blipFill>
          <a:blip r:embed="rId1"/>
          <a:srcRect l="9880" t="30263" r="9431" b="26132"/>
          <a:stretch>
            <a:fillRect/>
          </a:stretch>
        </p:blipFill>
        <p:spPr>
          <a:xfrm>
            <a:off x="9123352" y="572452"/>
            <a:ext cx="2468139" cy="2404885"/>
          </a:xfrm>
          <a:prstGeom prst="rect">
            <a:avLst/>
          </a:prstGeom>
        </p:spPr>
      </p:pic>
      <p:pic>
        <p:nvPicPr>
          <p:cNvPr id="7" name="图片 6" descr="upload_post_object_v2_423861644"/>
          <p:cNvPicPr>
            <a:picLocks noChangeAspect="1"/>
          </p:cNvPicPr>
          <p:nvPr/>
        </p:nvPicPr>
        <p:blipFill>
          <a:blip r:embed="rId2"/>
          <a:stretch>
            <a:fillRect/>
          </a:stretch>
        </p:blipFill>
        <p:spPr>
          <a:xfrm>
            <a:off x="6159752" y="572430"/>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a:t>
            </a:r>
            <a:r>
              <a:rPr lang="en-US" altLang="zh-CN">
                <a:cs typeface="Arial" panose="020B0604020202020204" pitchFamily="34" charset="0"/>
              </a:rPr>
              <a:t>Linux for Loong64</a:t>
            </a:r>
            <a:r>
              <a:rPr lang="zh-CN" altLang="en-US"/>
              <a:t>（续）</a:t>
            </a:r>
            <a:endParaRPr lang="zh-CN" altLang="en-US"/>
          </a:p>
        </p:txBody>
      </p:sp>
      <p:sp>
        <p:nvSpPr>
          <p:cNvPr id="3" name="内容占位符 2"/>
          <p:cNvSpPr>
            <a:spLocks noGrp="1"/>
          </p:cNvSpPr>
          <p:nvPr>
            <p:ph idx="1"/>
          </p:nvPr>
        </p:nvSpPr>
        <p:spPr>
          <a:xfrm>
            <a:off x="513999" y="1259762"/>
            <a:ext cx="9997171" cy="4657501"/>
          </a:xfrm>
        </p:spPr>
        <p:txBody>
          <a:bodyPr/>
          <a:p>
            <a:r>
              <a:rPr lang="en-US" altLang="zh-CN"/>
              <a:t>rocm</a:t>
            </a:r>
            <a:r>
              <a:rPr lang="zh-CN" altLang="en-US"/>
              <a:t>-</a:t>
            </a:r>
            <a:r>
              <a:rPr lang="en-US" altLang="zh-CN"/>
              <a:t>llvm</a:t>
            </a:r>
            <a:r>
              <a:rPr lang="zh-CN" altLang="en-US"/>
              <a:t>等</a:t>
            </a:r>
            <a:r>
              <a:rPr lang="en-US" altLang="zh-CN"/>
              <a:t>rocm</a:t>
            </a:r>
            <a:r>
              <a:rPr lang="zh-CN" altLang="en-US"/>
              <a:t>软件包打包完成</a:t>
            </a:r>
            <a:r>
              <a:rPr lang="en-US" altLang="zh-CN"/>
              <a:t>(</a:t>
            </a:r>
            <a:r>
              <a:rPr lang="en-US" altLang="zh-CN">
                <a:solidFill>
                  <a:srgbClr val="5B9BD5"/>
                </a:solidFill>
              </a:rPr>
              <a:t>by wszqkzqk</a:t>
            </a:r>
            <a:r>
              <a:rPr lang="en-US" altLang="zh-CN"/>
              <a:t>)</a:t>
            </a:r>
            <a:endParaRPr lang="en-US" altLang="zh-CN"/>
          </a:p>
          <a:p>
            <a:pPr lvl="0"/>
            <a:r>
              <a:rPr lang="zh-CN" altLang="en-US">
                <a:latin typeface="微软雅黑" charset="0"/>
                <a:ea typeface="微软雅黑" charset="0"/>
              </a:rPr>
              <a:t>目前</a:t>
            </a:r>
            <a:r>
              <a:rPr lang="en-US" altLang="zh-CN">
                <a:latin typeface="微软雅黑" charset="0"/>
                <a:ea typeface="微软雅黑" charset="0"/>
              </a:rPr>
              <a:t>Arch Linux</a:t>
            </a:r>
            <a:r>
              <a:rPr lang="zh-CN" altLang="en-US">
                <a:latin typeface="微软雅黑" charset="0"/>
                <a:ea typeface="微软雅黑" charset="0"/>
              </a:rPr>
              <a:t>官方支持的</a:t>
            </a:r>
            <a:r>
              <a:rPr lang="zh-CN" altLang="en-US">
                <a:solidFill>
                  <a:srgbClr val="C00000"/>
                </a:solidFill>
                <a:latin typeface="微软雅黑" charset="0"/>
                <a:ea typeface="微软雅黑" charset="0"/>
              </a:rPr>
              <a:t>所有</a:t>
            </a:r>
            <a:r>
              <a:rPr lang="en-US" altLang="zh-CN">
                <a:solidFill>
                  <a:srgbClr val="C00000"/>
                </a:solidFill>
                <a:latin typeface="微软雅黑" charset="0"/>
                <a:ea typeface="微软雅黑" charset="0"/>
              </a:rPr>
              <a:t>rocm</a:t>
            </a:r>
            <a:r>
              <a:rPr lang="zh-CN" altLang="en-US">
                <a:solidFill>
                  <a:srgbClr val="C00000"/>
                </a:solidFill>
                <a:latin typeface="微软雅黑" charset="0"/>
                <a:ea typeface="微软雅黑" charset="0"/>
              </a:rPr>
              <a:t>包</a:t>
            </a:r>
            <a:r>
              <a:rPr lang="zh-CN" altLang="en-US">
                <a:solidFill>
                  <a:srgbClr val="000000"/>
                </a:solidFill>
                <a:latin typeface="微软雅黑" charset="0"/>
                <a:ea typeface="微软雅黑" charset="0"/>
              </a:rPr>
              <a:t>均</a:t>
            </a:r>
            <a:r>
              <a:rPr lang="zh-CN" altLang="en-US">
                <a:latin typeface="微软雅黑" charset="0"/>
                <a:ea typeface="微软雅黑" charset="0"/>
              </a:rPr>
              <a:t>已完成打包且</a:t>
            </a:r>
            <a:r>
              <a:rPr lang="zh-CN" altLang="en-US">
                <a:solidFill>
                  <a:srgbClr val="C00000"/>
                </a:solidFill>
                <a:latin typeface="微软雅黑" charset="0"/>
                <a:ea typeface="微软雅黑" charset="0"/>
              </a:rPr>
              <a:t>全部启用</a:t>
            </a:r>
            <a:r>
              <a:rPr lang="zh-CN" altLang="en-US">
                <a:latin typeface="微软雅黑" charset="0"/>
                <a:ea typeface="微软雅黑" charset="0"/>
              </a:rPr>
              <a:t>上游支持的配置</a:t>
            </a:r>
            <a:r>
              <a:rPr lang="en-US" altLang="zh-CN">
                <a:latin typeface="微软雅黑" charset="0"/>
                <a:ea typeface="微软雅黑" charset="0"/>
              </a:rPr>
              <a:t>/</a:t>
            </a:r>
            <a:r>
              <a:rPr lang="zh-CN" altLang="en-US">
                <a:latin typeface="微软雅黑" charset="0"/>
                <a:ea typeface="微软雅黑" charset="0"/>
              </a:rPr>
              <a:t>特性</a:t>
            </a:r>
            <a:endParaRPr lang="zh-CN" altLang="en-US">
              <a:latin typeface="微软雅黑" charset="0"/>
              <a:ea typeface="微软雅黑" charset="0"/>
            </a:endParaRPr>
          </a:p>
          <a:p>
            <a:pPr lvl="0"/>
            <a:r>
              <a:rPr lang="zh-CN" altLang="en-US">
                <a:latin typeface="微软雅黑" charset="0"/>
                <a:ea typeface="微软雅黑" charset="0"/>
              </a:rPr>
              <a:t>部分支持</a:t>
            </a:r>
            <a:r>
              <a:rPr lang="en-US" altLang="zh-CN">
                <a:latin typeface="微软雅黑" charset="0"/>
                <a:ea typeface="微软雅黑" charset="0"/>
              </a:rPr>
              <a:t>rocm</a:t>
            </a:r>
            <a:r>
              <a:rPr lang="zh-CN" altLang="en-US">
                <a:latin typeface="微软雅黑" charset="0"/>
                <a:ea typeface="微软雅黑" charset="0"/>
              </a:rPr>
              <a:t>的包已启用支持</a:t>
            </a:r>
            <a:endParaRPr lang="zh-CN" altLang="en-US">
              <a:latin typeface="微软雅黑" charset="0"/>
              <a:ea typeface="微软雅黑" charset="0"/>
            </a:endParaRPr>
          </a:p>
          <a:p>
            <a:pPr lvl="1"/>
            <a:r>
              <a:rPr lang="en-US" altLang="zh-CN">
                <a:latin typeface="微软雅黑" charset="0"/>
                <a:ea typeface="微软雅黑" charset="0"/>
              </a:rPr>
              <a:t>python</a:t>
            </a:r>
            <a:r>
              <a:rPr lang="zh-CN" altLang="en-US">
                <a:latin typeface="微软雅黑" charset="0"/>
                <a:ea typeface="微软雅黑" charset="0"/>
              </a:rPr>
              <a:t>-</a:t>
            </a:r>
            <a:r>
              <a:rPr lang="en-US" altLang="zh-CN">
                <a:latin typeface="微软雅黑" charset="0"/>
                <a:ea typeface="微软雅黑" charset="0"/>
              </a:rPr>
              <a:t>pyopencl</a:t>
            </a:r>
            <a:endParaRPr lang="en-US" altLang="zh-CN">
              <a:latin typeface="微软雅黑" charset="0"/>
              <a:ea typeface="微软雅黑" charset="0"/>
            </a:endParaRPr>
          </a:p>
          <a:p>
            <a:pPr lvl="1"/>
            <a:r>
              <a:rPr lang="en-US" altLang="zh-CN">
                <a:latin typeface="微软雅黑" charset="0"/>
                <a:ea typeface="微软雅黑" charset="0"/>
              </a:rPr>
              <a:t>ginko</a:t>
            </a:r>
            <a:r>
              <a:rPr lang="zh-CN" altLang="en-US">
                <a:latin typeface="微软雅黑" charset="0"/>
                <a:ea typeface="微软雅黑" charset="0"/>
              </a:rPr>
              <a:t>-</a:t>
            </a:r>
            <a:r>
              <a:rPr lang="en-US" altLang="zh-CN">
                <a:latin typeface="微软雅黑" charset="0"/>
                <a:ea typeface="微软雅黑" charset="0"/>
              </a:rPr>
              <a:t>hpc</a:t>
            </a:r>
            <a:endParaRPr lang="en-US" altLang="zh-CN">
              <a:latin typeface="微软雅黑" charset="0"/>
              <a:ea typeface="微软雅黑" charset="0"/>
            </a:endParaRPr>
          </a:p>
          <a:p>
            <a:pPr lvl="1"/>
            <a:r>
              <a:rPr lang="en-US" altLang="zh-CN">
                <a:latin typeface="微软雅黑" charset="0"/>
                <a:ea typeface="微软雅黑" charset="0"/>
              </a:rPr>
              <a:t>magma</a:t>
            </a:r>
            <a:endParaRPr lang="en-US" altLang="zh-CN">
              <a:latin typeface="微软雅黑" charset="0"/>
              <a:ea typeface="微软雅黑" charset="0"/>
            </a:endParaRPr>
          </a:p>
          <a:p>
            <a:pPr lvl="0"/>
            <a:r>
              <a:rPr lang="en-US" altLang="zh-CN">
                <a:latin typeface="微软雅黑" charset="0"/>
                <a:ea typeface="微软雅黑" charset="0"/>
              </a:rPr>
              <a:t>Ollama: </a:t>
            </a:r>
            <a:r>
              <a:rPr lang="zh-CN" altLang="en-US">
                <a:latin typeface="微软雅黑" charset="0"/>
                <a:ea typeface="微软雅黑" charset="0"/>
              </a:rPr>
              <a:t>之前的修复失效，暂未重打，故尚未集成</a:t>
            </a:r>
            <a:r>
              <a:rPr lang="en-US" altLang="zh-CN">
                <a:latin typeface="微软雅黑" charset="0"/>
                <a:ea typeface="微软雅黑" charset="0"/>
              </a:rPr>
              <a:t>rocm</a:t>
            </a:r>
            <a:r>
              <a:rPr lang="zh-CN" altLang="en-US">
                <a:latin typeface="微软雅黑" charset="0"/>
                <a:ea typeface="微软雅黑" charset="0"/>
              </a:rPr>
              <a:t>支持</a:t>
            </a:r>
            <a:endParaRPr lang="zh-CN" altLang="en-US">
              <a:latin typeface="微软雅黑" charset="0"/>
              <a:ea typeface="微软雅黑" charset="0"/>
            </a:endParaRPr>
          </a:p>
          <a:p>
            <a:pPr lvl="0"/>
            <a:r>
              <a:rPr lang="zh-CN" altLang="en-US">
                <a:latin typeface="微软雅黑" charset="0"/>
                <a:ea typeface="微软雅黑" charset="0"/>
              </a:rPr>
              <a:t>无可用硬件，尚未测试（内核方面支持情况未知）</a:t>
            </a:r>
            <a:endParaRPr lang="zh-CN" altLang="en-US">
              <a:latin typeface="微软雅黑" charset="0"/>
              <a:ea typeface="微软雅黑" charset="0"/>
            </a:endParaRPr>
          </a:p>
          <a:p>
            <a:pPr lvl="0"/>
            <a:endParaRPr lang="zh-CN" altLang="en-US">
              <a:latin typeface="微软雅黑" charset="0"/>
              <a:ea typeface="微软雅黑" charset="0"/>
            </a:endParaRPr>
          </a:p>
          <a:p>
            <a:pPr lvl="0"/>
            <a:endParaRPr lang="zh-CN" altLang="en-US">
              <a:latin typeface="微软雅黑" charset="0"/>
              <a:ea typeface="微软雅黑" charset="0"/>
            </a:endParaRPr>
          </a:p>
          <a:p>
            <a:pPr lvl="0"/>
            <a:endParaRPr lang="en-US" altLang="zh-CN">
              <a:latin typeface="微软雅黑" charset="0"/>
              <a:ea typeface="微软雅黑"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Linux for Loong64</a:t>
            </a:r>
            <a:r>
              <a:rPr lang="zh-CN" altLang="en-US"/>
              <a:t>（续）</a:t>
            </a:r>
            <a:endParaRPr lang="zh-CN" altLang="en-US"/>
          </a:p>
        </p:txBody>
      </p:sp>
      <p:sp>
        <p:nvSpPr>
          <p:cNvPr id="3" name="内容占位符 2"/>
          <p:cNvSpPr>
            <a:spLocks noGrp="1"/>
          </p:cNvSpPr>
          <p:nvPr>
            <p:ph idx="1"/>
          </p:nvPr>
        </p:nvSpPr>
        <p:spPr>
          <a:xfrm>
            <a:off x="513999" y="1259762"/>
            <a:ext cx="11326179" cy="4657501"/>
          </a:xfrm>
        </p:spPr>
        <p:txBody>
          <a:bodyPr/>
          <a:p>
            <a:r>
              <a:rPr lang="en-US" altLang="zh-CN"/>
              <a:t>rocm</a:t>
            </a:r>
            <a:r>
              <a:rPr lang="zh-CN" altLang="en-US"/>
              <a:t>-</a:t>
            </a:r>
            <a:r>
              <a:rPr lang="en-US" altLang="zh-CN"/>
              <a:t>llvm</a:t>
            </a:r>
            <a:r>
              <a:rPr lang="zh-CN" altLang="en-US"/>
              <a:t>的问题修复 </a:t>
            </a:r>
            <a:r>
              <a:rPr lang="en-US" altLang="zh-CN">
                <a:solidFill>
                  <a:srgbClr val="5B9BD5"/>
                </a:solidFill>
              </a:rPr>
              <a:t>(by wszqkzqk)</a:t>
            </a:r>
            <a:endParaRPr lang="zh-CN" altLang="en-US">
              <a:solidFill>
                <a:srgbClr val="5B9BD5"/>
              </a:solidFill>
            </a:endParaRPr>
          </a:p>
          <a:p>
            <a:pPr lvl="1"/>
            <a:r>
              <a:rPr lang="en-US" altLang="zh-CN"/>
              <a:t>fp16</a:t>
            </a:r>
            <a:r>
              <a:rPr lang="zh-CN" altLang="en-US"/>
              <a:t>支持：基于无</a:t>
            </a:r>
            <a:r>
              <a:rPr lang="en-US" altLang="zh-CN"/>
              <a:t>fp16</a:t>
            </a:r>
            <a:r>
              <a:rPr lang="zh-CN" altLang="en-US"/>
              <a:t>支持的</a:t>
            </a:r>
            <a:r>
              <a:rPr lang="en-US" altLang="zh-CN"/>
              <a:t>llvm 18</a:t>
            </a:r>
            <a:r>
              <a:rPr lang="zh-CN" altLang="en-US"/>
              <a:t>，需补充</a:t>
            </a:r>
            <a:endParaRPr lang="zh-CN" altLang="en-US"/>
          </a:p>
          <a:p>
            <a:pPr lvl="1"/>
            <a:r>
              <a:rPr lang="en-US" altLang="zh-CN"/>
              <a:t>rocm</a:t>
            </a:r>
            <a:r>
              <a:rPr lang="zh-CN" altLang="en-US"/>
              <a:t>-</a:t>
            </a:r>
            <a:r>
              <a:rPr lang="en-US" altLang="zh-CN"/>
              <a:t>llvm</a:t>
            </a:r>
            <a:r>
              <a:rPr lang="zh-CN" altLang="en-US"/>
              <a:t>下编译器生成的对象（无论是否</a:t>
            </a:r>
            <a:r>
              <a:rPr lang="en-US" altLang="zh-CN"/>
              <a:t>LTO</a:t>
            </a:r>
            <a:r>
              <a:rPr lang="zh-CN" altLang="en-US"/>
              <a:t>）无法使用</a:t>
            </a:r>
            <a:r>
              <a:rPr lang="en-US" altLang="zh-CN"/>
              <a:t>LLD</a:t>
            </a:r>
            <a:r>
              <a:rPr lang="zh-CN" altLang="en-US"/>
              <a:t>链接（无论是系统的还是</a:t>
            </a:r>
            <a:r>
              <a:rPr lang="en-US" altLang="zh-CN"/>
              <a:t>rocm</a:t>
            </a:r>
            <a:r>
              <a:rPr lang="zh-CN" altLang="en-US"/>
              <a:t>-</a:t>
            </a:r>
            <a:r>
              <a:rPr lang="en-US" altLang="zh-CN"/>
              <a:t>llvm</a:t>
            </a:r>
            <a:r>
              <a:rPr lang="zh-CN" altLang="en-US"/>
              <a:t>中的）（未排查原因）</a:t>
            </a:r>
            <a:endParaRPr lang="zh-CN" altLang="en-US"/>
          </a:p>
          <a:p>
            <a:pPr lvl="2"/>
            <a:r>
              <a:rPr lang="zh-CN" altLang="en-US"/>
              <a:t>依赖链：</a:t>
            </a:r>
            <a:r>
              <a:rPr lang="en-US" altLang="zh-CN"/>
              <a:t>amdclang</a:t>
            </a:r>
            <a:r>
              <a:rPr lang="zh-CN" altLang="en-US"/>
              <a:t> -</a:t>
            </a:r>
            <a:r>
              <a:rPr lang="en-US" altLang="zh-CN"/>
              <a:t>&gt;</a:t>
            </a:r>
            <a:r>
              <a:rPr lang="zh-CN" altLang="en-US"/>
              <a:t> </a:t>
            </a:r>
            <a:r>
              <a:rPr lang="en-US" altLang="zh-CN"/>
              <a:t>libc</a:t>
            </a:r>
            <a:r>
              <a:rPr lang="zh-CN" altLang="en-US"/>
              <a:t>++ （</a:t>
            </a:r>
            <a:r>
              <a:rPr lang="zh-CN" altLang="en-US">
                <a:solidFill>
                  <a:schemeClr val="tx1"/>
                </a:solidFill>
                <a:latin typeface="微软雅黑" charset="0"/>
                <a:ea typeface="微软雅黑" charset="0"/>
              </a:rPr>
              <a:t>要求</a:t>
            </a:r>
            <a:r>
              <a:rPr lang="zh-CN" altLang="en-US"/>
              <a:t>用</a:t>
            </a:r>
            <a:r>
              <a:rPr lang="en-US" altLang="zh-CN"/>
              <a:t>lld</a:t>
            </a:r>
            <a:r>
              <a:rPr lang="zh-CN" altLang="en-US"/>
              <a:t>链接）</a:t>
            </a:r>
            <a:endParaRPr lang="zh-CN" altLang="en-US"/>
          </a:p>
          <a:p>
            <a:pPr lvl="2"/>
            <a:r>
              <a:rPr lang="zh-CN" altLang="en-US"/>
              <a:t>补充信息</a:t>
            </a:r>
            <a:r>
              <a:rPr lang="en-US" altLang="zh-CN"/>
              <a:t>1</a:t>
            </a:r>
            <a:r>
              <a:rPr lang="zh-CN" altLang="en-US"/>
              <a:t>：这些对象可以用</a:t>
            </a:r>
            <a:r>
              <a:rPr lang="en-US" altLang="zh-CN"/>
              <a:t>bfd/mold</a:t>
            </a:r>
            <a:r>
              <a:rPr lang="zh-CN" altLang="en-US"/>
              <a:t>链接</a:t>
            </a:r>
            <a:endParaRPr lang="en-US" altLang="zh-CN"/>
          </a:p>
          <a:p>
            <a:pPr lvl="2"/>
            <a:r>
              <a:rPr lang="zh-CN" altLang="en-US"/>
              <a:t>补充信息</a:t>
            </a:r>
            <a:r>
              <a:rPr lang="en-US" altLang="zh-CN"/>
              <a:t>2</a:t>
            </a:r>
            <a:r>
              <a:rPr lang="zh-CN" altLang="en-US"/>
              <a:t>：</a:t>
            </a:r>
            <a:r>
              <a:rPr lang="en-US" altLang="zh-CN"/>
              <a:t>LLD</a:t>
            </a:r>
            <a:r>
              <a:rPr lang="zh-CN" altLang="en-US"/>
              <a:t>可以正常链接其他编译器生成的对象</a:t>
            </a:r>
            <a:endParaRPr lang="zh-CN" altLang="en-US"/>
          </a:p>
          <a:p>
            <a:pPr lvl="1"/>
            <a:r>
              <a:rPr lang="zh-CN" altLang="en-US"/>
              <a:t>解决：</a:t>
            </a:r>
            <a:r>
              <a:rPr lang="zh-CN" altLang="en-US">
                <a:solidFill>
                  <a:schemeClr val="tx1"/>
                </a:solidFill>
                <a:latin typeface="微软雅黑" charset="0"/>
                <a:ea typeface="微软雅黑" charset="0"/>
              </a:rPr>
              <a:t>强制</a:t>
            </a:r>
            <a:r>
              <a:rPr lang="zh-CN" altLang="en-US"/>
              <a:t>构建时使用</a:t>
            </a:r>
            <a:r>
              <a:rPr lang="en-US" altLang="zh-CN"/>
              <a:t>mold </a:t>
            </a:r>
            <a:r>
              <a:rPr lang="en-US" altLang="zh-CN">
                <a:solidFill>
                  <a:schemeClr val="tx1"/>
                </a:solidFill>
                <a:latin typeface="微软雅黑" charset="0"/>
                <a:ea typeface="微软雅黑" charset="0"/>
              </a:rPr>
              <a:t>&amp; </a:t>
            </a:r>
            <a:r>
              <a:rPr lang="zh-CN" altLang="en-US"/>
              <a:t>指定</a:t>
            </a:r>
            <a:r>
              <a:rPr lang="en-US" altLang="zh-CN"/>
              <a:t>rocm</a:t>
            </a:r>
            <a:r>
              <a:rPr lang="zh-CN" altLang="en-US"/>
              <a:t>-</a:t>
            </a:r>
            <a:r>
              <a:rPr lang="en-US" altLang="zh-CN"/>
              <a:t>llvm</a:t>
            </a:r>
            <a:r>
              <a:rPr lang="zh-CN" altLang="en-US"/>
              <a:t>中的编译器默认使用</a:t>
            </a:r>
            <a:r>
              <a:rPr lang="en-US" altLang="zh-CN"/>
              <a:t>mold</a:t>
            </a:r>
            <a:r>
              <a:rPr lang="zh-CN" altLang="en-US"/>
              <a:t>链接</a:t>
            </a:r>
            <a:endParaRPr lang="zh-CN" altLang="en-US"/>
          </a:p>
          <a:p>
            <a:pPr lvl="2"/>
            <a:r>
              <a:rPr lang="zh-CN" altLang="en-US"/>
              <a:t>使用</a:t>
            </a:r>
            <a:r>
              <a:rPr lang="en-US" altLang="zh-CN"/>
              <a:t>mold</a:t>
            </a:r>
            <a:r>
              <a:rPr lang="zh-CN" altLang="en-US"/>
              <a:t>：</a:t>
            </a:r>
            <a:r>
              <a:rPr lang="en-US" altLang="zh-CN"/>
              <a:t>mold</a:t>
            </a:r>
            <a:r>
              <a:rPr lang="zh-CN" altLang="en-US"/>
              <a:t>对</a:t>
            </a:r>
            <a:r>
              <a:rPr lang="en-US" altLang="zh-CN"/>
              <a:t>bfd</a:t>
            </a:r>
            <a:r>
              <a:rPr lang="zh-CN" altLang="en-US"/>
              <a:t>与</a:t>
            </a:r>
            <a:r>
              <a:rPr lang="en-US" altLang="zh-CN"/>
              <a:t>lld</a:t>
            </a:r>
            <a:r>
              <a:rPr lang="zh-CN" altLang="en-US"/>
              <a:t>都有很好的兼容性</a:t>
            </a:r>
            <a:endParaRPr lang="zh-CN" altLang="en-US"/>
          </a:p>
          <a:p>
            <a:pPr lvl="2"/>
            <a:r>
              <a:rPr lang="zh-CN" altLang="en-US"/>
              <a:t>不可只设置</a:t>
            </a:r>
            <a:r>
              <a:rPr lang="en-US" altLang="zh-CN"/>
              <a:t>LDFLAGS/CMAKE_EXE_LINKER_FLAGS</a:t>
            </a:r>
            <a:r>
              <a:rPr lang="zh-CN" altLang="en-US"/>
              <a:t>，中途会分别切换到</a:t>
            </a:r>
            <a:r>
              <a:rPr lang="en-US" altLang="zh-CN"/>
              <a:t>bfd/lld</a:t>
            </a:r>
            <a:endParaRPr lang="en-US" altLang="zh-CN"/>
          </a:p>
          <a:p>
            <a:pPr lvl="0"/>
            <a:r>
              <a:rPr lang="zh-CN" altLang="en-US" sz="1800"/>
              <a:t>补丁：</a:t>
            </a:r>
            <a:r>
              <a:rPr lang="en-US" altLang="zh-CN" sz="1800">
                <a:hlinkClick r:id="rId1"/>
              </a:rPr>
              <a:t>https://github.com/lcpu</a:t>
            </a:r>
            <a:r>
              <a:rPr lang="zh-CN" altLang="en-US" sz="1800">
                <a:hlinkClick r:id="rId1"/>
              </a:rPr>
              <a:t>-</a:t>
            </a:r>
            <a:r>
              <a:rPr lang="en-US" altLang="zh-CN" sz="1800">
                <a:hlinkClick r:id="rId1"/>
              </a:rPr>
              <a:t>club/loongarch</a:t>
            </a:r>
            <a:r>
              <a:rPr lang="zh-CN" altLang="en-US" sz="1800">
                <a:hlinkClick r:id="rId1"/>
              </a:rPr>
              <a:t>-</a:t>
            </a:r>
            <a:r>
              <a:rPr lang="en-US" altLang="zh-CN" sz="1800">
                <a:hlinkClick r:id="rId1"/>
              </a:rPr>
              <a:t>packages/blob/master/rocm</a:t>
            </a:r>
            <a:r>
              <a:rPr lang="zh-CN" altLang="en-US" sz="1800">
                <a:hlinkClick r:id="rId1"/>
              </a:rPr>
              <a:t>-</a:t>
            </a:r>
            <a:r>
              <a:rPr lang="en-US" altLang="zh-CN" sz="1800">
                <a:hlinkClick r:id="rId1"/>
              </a:rPr>
              <a:t>llvm/loong.patch</a:t>
            </a:r>
            <a:endParaRPr lang="en-US" altLang="zh-CN" sz="1800">
              <a:hlinkClick r:id="rId1"/>
            </a:endParaRPr>
          </a:p>
          <a:p>
            <a:pPr lvl="0"/>
            <a:r>
              <a:rPr lang="zh-CN" altLang="en-US" sz="1800"/>
              <a:t>修复历程：</a:t>
            </a:r>
            <a:r>
              <a:rPr lang="en-US" altLang="zh-CN" sz="1800">
                <a:hlinkClick r:id="rId2"/>
              </a:rPr>
              <a:t>https://github.com/lcpu</a:t>
            </a:r>
            <a:r>
              <a:rPr lang="zh-CN" altLang="en-US" sz="1800">
                <a:hlinkClick r:id="rId2"/>
              </a:rPr>
              <a:t>-</a:t>
            </a:r>
            <a:r>
              <a:rPr lang="en-US" altLang="zh-CN" sz="1800">
                <a:hlinkClick r:id="rId2"/>
              </a:rPr>
              <a:t>club/loongarch</a:t>
            </a:r>
            <a:r>
              <a:rPr lang="zh-CN" altLang="en-US" sz="1800">
                <a:hlinkClick r:id="rId2"/>
              </a:rPr>
              <a:t>-</a:t>
            </a:r>
            <a:r>
              <a:rPr lang="en-US" altLang="zh-CN" sz="1800">
                <a:hlinkClick r:id="rId2"/>
              </a:rPr>
              <a:t>packages/commits/master/rocm</a:t>
            </a:r>
            <a:r>
              <a:rPr lang="zh-CN" altLang="en-US" sz="1800">
                <a:hlinkClick r:id="rId2"/>
              </a:rPr>
              <a:t>-</a:t>
            </a:r>
            <a:r>
              <a:rPr lang="en-US" altLang="zh-CN" sz="1800">
                <a:hlinkClick r:id="rId2"/>
              </a:rPr>
              <a:t>llvm/loong.patch</a:t>
            </a:r>
            <a:endParaRPr lang="en-US" altLang="zh-CN" sz="1800"/>
          </a:p>
          <a:p>
            <a:pPr lvl="1"/>
            <a:endParaRPr lang="en-US" altLang="zh-CN" sz="1800"/>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Linux for Loong64</a:t>
            </a:r>
            <a:r>
              <a:rPr lang="zh-CN" altLang="en-US"/>
              <a:t>（续）</a:t>
            </a:r>
            <a:endParaRPr lang="zh-CN" altLang="en-US"/>
          </a:p>
        </p:txBody>
      </p:sp>
      <p:sp>
        <p:nvSpPr>
          <p:cNvPr id="3" name="内容占位符 2"/>
          <p:cNvSpPr>
            <a:spLocks noGrp="1"/>
          </p:cNvSpPr>
          <p:nvPr>
            <p:ph idx="1"/>
          </p:nvPr>
        </p:nvSpPr>
        <p:spPr>
          <a:xfrm>
            <a:off x="513999" y="1259762"/>
            <a:ext cx="11326179" cy="4657501"/>
          </a:xfrm>
        </p:spPr>
        <p:txBody>
          <a:bodyPr/>
          <a:p>
            <a:r>
              <a:rPr lang="zh-CN" altLang="en-US" sz="2400"/>
              <a:t>补丁仓库总</a:t>
            </a:r>
            <a:r>
              <a:rPr lang="en-US" altLang="zh-CN" sz="2400"/>
              <a:t>commit</a:t>
            </a:r>
            <a:r>
              <a:rPr lang="zh-CN" altLang="en-US" sz="2400"/>
              <a:t>数突破</a:t>
            </a:r>
            <a:r>
              <a:rPr lang="en-US" altLang="zh-CN" sz="2400">
                <a:solidFill>
                  <a:srgbClr val="C00000"/>
                </a:solidFill>
              </a:rPr>
              <a:t>800</a:t>
            </a:r>
            <a:endParaRPr lang="en-US" altLang="zh-CN" sz="2400">
              <a:solidFill>
                <a:srgbClr val="C00000"/>
              </a:solidFill>
            </a:endParaRPr>
          </a:p>
          <a:p>
            <a:endParaRPr lang="zh-CN" altLang="en-US" sz="2400">
              <a:solidFill>
                <a:srgbClr val="C00000"/>
              </a:solidFill>
            </a:endParaRPr>
          </a:p>
          <a:p>
            <a:endParaRPr lang="zh-CN" altLang="en-US" sz="2400"/>
          </a:p>
          <a:p>
            <a:endParaRPr lang="zh-CN" altLang="en-US" sz="2400"/>
          </a:p>
          <a:p>
            <a:r>
              <a:rPr lang="zh-CN" altLang="en-US" sz="2400"/>
              <a:t>前两大维护者</a:t>
            </a:r>
            <a:r>
              <a:rPr lang="zh-CN" altLang="en-US" sz="2400">
                <a:solidFill>
                  <a:srgbClr val="C00000"/>
                </a:solidFill>
              </a:rPr>
              <a:t>半年</a:t>
            </a:r>
            <a:r>
              <a:rPr lang="zh-CN" altLang="en-US" sz="2400"/>
              <a:t>的</a:t>
            </a:r>
            <a:r>
              <a:rPr lang="en-US" altLang="zh-CN" sz="2400"/>
              <a:t>commit</a:t>
            </a:r>
            <a:r>
              <a:rPr lang="zh-CN" altLang="en-US" sz="2400"/>
              <a:t>数与</a:t>
            </a:r>
            <a:r>
              <a:rPr lang="en-US" altLang="zh-CN" sz="2400"/>
              <a:t>archriscv</a:t>
            </a:r>
            <a:r>
              <a:rPr lang="zh-CN" altLang="en-US" sz="2400"/>
              <a:t>项目最活跃贡献者</a:t>
            </a:r>
            <a:r>
              <a:rPr lang="en-US" altLang="zh-CN" sz="2400">
                <a:solidFill>
                  <a:srgbClr val="C00000"/>
                </a:solidFill>
              </a:rPr>
              <a:t>5</a:t>
            </a:r>
            <a:r>
              <a:rPr lang="zh-CN" altLang="en-US" sz="2400">
                <a:solidFill>
                  <a:srgbClr val="C00000"/>
                </a:solidFill>
              </a:rPr>
              <a:t>年</a:t>
            </a:r>
            <a:r>
              <a:rPr lang="en-US" altLang="zh-CN" sz="2400"/>
              <a:t>commit</a:t>
            </a:r>
            <a:r>
              <a:rPr lang="zh-CN" altLang="en-US" sz="2400"/>
              <a:t>数接近</a:t>
            </a:r>
            <a:endParaRPr lang="zh-CN" altLang="en-US" sz="2400"/>
          </a:p>
          <a:p>
            <a:pPr lvl="1"/>
            <a:r>
              <a:rPr lang="zh-CN" altLang="en-US"/>
              <a:t>其他贡献者</a:t>
            </a:r>
            <a:r>
              <a:rPr lang="en-US" altLang="zh-CN"/>
              <a:t>commit</a:t>
            </a:r>
            <a:r>
              <a:rPr lang="zh-CN" altLang="en-US"/>
              <a:t>数相对较少（</a:t>
            </a:r>
            <a:r>
              <a:rPr lang="en-US" altLang="zh-CN"/>
              <a:t>commit</a:t>
            </a:r>
            <a:r>
              <a:rPr lang="zh-CN" altLang="en-US"/>
              <a:t>占比 —  #</a:t>
            </a:r>
            <a:r>
              <a:rPr lang="en-US" altLang="zh-CN"/>
              <a:t>1: 53%, </a:t>
            </a:r>
            <a:r>
              <a:rPr lang="zh-CN" altLang="en-US"/>
              <a:t>#</a:t>
            </a:r>
            <a:r>
              <a:rPr lang="en-US" altLang="zh-CN"/>
              <a:t>2: 44%</a:t>
            </a:r>
            <a:r>
              <a:rPr lang="zh-CN" altLang="en-US"/>
              <a:t>）</a:t>
            </a:r>
            <a:endParaRPr lang="zh-CN" altLang="en-US" sz="2055"/>
          </a:p>
        </p:txBody>
      </p:sp>
      <p:pic>
        <p:nvPicPr>
          <p:cNvPr id="4" name="图片 3" descr="upload_post_object_v2_2887075435"/>
          <p:cNvPicPr>
            <a:picLocks noChangeAspect="1"/>
          </p:cNvPicPr>
          <p:nvPr/>
        </p:nvPicPr>
        <p:blipFill>
          <a:blip r:embed="rId1"/>
          <a:srcRect l="1139" t="61154" r="1424" b="3652"/>
          <a:stretch>
            <a:fillRect/>
          </a:stretch>
        </p:blipFill>
        <p:spPr>
          <a:xfrm>
            <a:off x="415085" y="4227345"/>
            <a:ext cx="11524023" cy="2630602"/>
          </a:xfrm>
          <a:prstGeom prst="rect">
            <a:avLst/>
          </a:prstGeom>
        </p:spPr>
      </p:pic>
      <p:pic>
        <p:nvPicPr>
          <p:cNvPr id="5" name="图片 4" descr="upload_post_object_v2_2470481553"/>
          <p:cNvPicPr>
            <a:picLocks noChangeAspect="1"/>
          </p:cNvPicPr>
          <p:nvPr/>
        </p:nvPicPr>
        <p:blipFill>
          <a:blip r:embed="rId2"/>
          <a:srcRect l="4467" t="36045" r="514" b="25325"/>
          <a:stretch>
            <a:fillRect/>
          </a:stretch>
        </p:blipFill>
        <p:spPr>
          <a:xfrm>
            <a:off x="0" y="1716854"/>
            <a:ext cx="12192053" cy="153845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p:txBody>
          <a:bodyPr/>
          <a:p>
            <a:r>
              <a:rPr lang="zh-CN" altLang="en-US"/>
              <a:t>硬件平台支持</a:t>
            </a:r>
            <a:endParaRPr lang="zh-CN" altLang="en-US"/>
          </a:p>
          <a:p>
            <a:pPr lvl="1"/>
            <a:r>
              <a:rPr lang="zh-CN" altLang="en-US"/>
              <a:t>推送 </a:t>
            </a:r>
            <a:r>
              <a:rPr lang="en-US" altLang="zh-CN"/>
              <a:t>Linux 6.13.3/6.12.15</a:t>
            </a:r>
            <a:r>
              <a:rPr lang="zh-CN" altLang="en-US"/>
              <a:t> 内核更新，整合部分来自</a:t>
            </a:r>
            <a:br>
              <a:rPr lang="zh-CN" altLang="en-US"/>
            </a:br>
            <a:r>
              <a:rPr lang="en-US" altLang="zh-CN"/>
              <a:t>deepin </a:t>
            </a:r>
            <a:r>
              <a:rPr lang="zh-CN" altLang="en-US"/>
              <a:t>的厂商补丁 </a:t>
            </a:r>
            <a:r>
              <a:rPr lang="en-US" altLang="zh-CN"/>
              <a:t>(</a:t>
            </a:r>
            <a:r>
              <a:rPr lang="en-US" altLang="zh-CN">
                <a:hlinkClick r:id="rId1"/>
              </a:rPr>
              <a:t>deepin</a:t>
            </a:r>
            <a:r>
              <a:rPr lang="zh-CN" altLang="en-US">
                <a:hlinkClick r:id="rId1"/>
              </a:rPr>
              <a:t>-</a:t>
            </a:r>
            <a:r>
              <a:rPr lang="en-US" altLang="zh-CN">
                <a:hlinkClick r:id="rId1"/>
              </a:rPr>
              <a:t>community/kernel</a:t>
            </a:r>
            <a:r>
              <a:rPr lang="zh-CN" altLang="en-US">
                <a:hlinkClick r:id="rId1"/>
              </a:rPr>
              <a:t>#</a:t>
            </a:r>
            <a:r>
              <a:rPr lang="en-US" altLang="zh-CN">
                <a:hlinkClick r:id="rId1"/>
              </a:rPr>
              <a:t>599</a:t>
            </a:r>
            <a:r>
              <a:rPr lang="en-US" altLang="zh-CN"/>
              <a:t>)</a:t>
            </a:r>
            <a:endParaRPr lang="en-US" altLang="zh-CN"/>
          </a:p>
          <a:p>
            <a:pPr lvl="2"/>
            <a:r>
              <a:rPr lang="zh-CN" altLang="en-US"/>
              <a:t>补丁集中数个补丁的功能说明不足，已咨询对接同事</a:t>
            </a:r>
            <a:endParaRPr lang="zh-CN" altLang="en-US"/>
          </a:p>
          <a:p>
            <a:pPr lvl="2"/>
            <a:r>
              <a:rPr lang="zh-CN" altLang="en-US"/>
              <a:t>对补丁进行了溯源、诊断和查验，可参考</a:t>
            </a:r>
            <a:r>
              <a:rPr lang="zh-CN" altLang="en-US">
                <a:hlinkClick r:id="rId2"/>
              </a:rPr>
              <a:t>此处笔记</a:t>
            </a:r>
            <a:endParaRPr lang="en-US" altLang="zh-CN"/>
          </a:p>
          <a:p>
            <a:pPr lvl="1"/>
            <a:r>
              <a:rPr lang="zh-CN" altLang="en-US"/>
              <a:t>修复</a:t>
            </a:r>
            <a:r>
              <a:rPr lang="en-US" altLang="zh-CN"/>
              <a:t> 3A6000 </a:t>
            </a:r>
            <a:r>
              <a:rPr lang="zh-CN" altLang="en-US"/>
              <a:t>笔记本（攀升）触摸板不可用的问题</a:t>
            </a:r>
            <a:endParaRPr lang="zh-CN" altLang="en-US"/>
          </a:p>
          <a:p>
            <a:pPr lvl="2"/>
            <a:r>
              <a:rPr lang="zh-CN" altLang="en-US"/>
              <a:t>联想 </a:t>
            </a:r>
            <a:r>
              <a:rPr lang="en-US" altLang="zh-CN"/>
              <a:t>G60d</a:t>
            </a:r>
            <a:r>
              <a:rPr lang="zh-CN" altLang="en-US"/>
              <a:t> 系列目前用户报告触摸板依然不可用，待查</a:t>
            </a:r>
            <a:endParaRPr lang="zh-CN" altLang="en-US"/>
          </a:p>
          <a:p>
            <a:pPr lvl="0"/>
            <a:r>
              <a:rPr lang="zh-CN" altLang="en-US">
                <a:solidFill>
                  <a:schemeClr val="tx1"/>
                </a:solidFill>
                <a:latin typeface="微软雅黑" charset="0"/>
                <a:ea typeface="微软雅黑" charset="0"/>
              </a:rPr>
              <a:t>Firefox 修缮与新特性</a:t>
            </a:r>
            <a:endParaRPr lang="zh-CN" altLang="en-US"/>
          </a:p>
          <a:p>
            <a:pPr lvl="1"/>
            <a:r>
              <a:rPr lang="zh-CN" altLang="en-US"/>
              <a:t>从上游 </a:t>
            </a:r>
            <a:r>
              <a:rPr lang="en-US" altLang="zh-CN"/>
              <a:t>136 </a:t>
            </a:r>
            <a:r>
              <a:rPr lang="zh-CN" altLang="en-US"/>
              <a:t>及 </a:t>
            </a:r>
            <a:r>
              <a:rPr lang="en-US" altLang="zh-CN"/>
              <a:t>137 </a:t>
            </a:r>
            <a:r>
              <a:rPr lang="zh-CN" altLang="en-US"/>
              <a:t>分支回合了 </a:t>
            </a:r>
            <a:r>
              <a:rPr lang="en-US" altLang="zh-CN"/>
              <a:t>HEVC </a:t>
            </a:r>
            <a:r>
              <a:rPr lang="zh-CN" altLang="en-US"/>
              <a:t>硬件解码支持</a:t>
            </a:r>
            <a:endParaRPr lang="zh-CN" altLang="en-US"/>
          </a:p>
          <a:p>
            <a:pPr lvl="2"/>
            <a:r>
              <a:rPr lang="en-US" altLang="zh-CN"/>
              <a:t>Bilibili</a:t>
            </a:r>
            <a:r>
              <a:rPr lang="zh-CN" altLang="en-US"/>
              <a:t> 三大编码支持至此已支持完全</a:t>
            </a:r>
            <a:endParaRPr lang="zh-CN" altLang="en-US"/>
          </a:p>
          <a:p>
            <a:pPr lvl="1"/>
            <a:r>
              <a:rPr lang="zh-CN" altLang="en-US"/>
              <a:t>移除</a:t>
            </a:r>
            <a:r>
              <a:rPr lang="en-US" altLang="zh-CN"/>
              <a:t> User-Agent </a:t>
            </a:r>
            <a:r>
              <a:rPr lang="zh-CN" altLang="en-US"/>
              <a:t>中长期存在的</a:t>
            </a:r>
            <a:r>
              <a:rPr lang="en-US" altLang="zh-CN"/>
              <a:t> AOSC OS </a:t>
            </a:r>
            <a:r>
              <a:rPr lang="zh-CN" altLang="en-US"/>
              <a:t>字样</a:t>
            </a:r>
            <a:endParaRPr lang="zh-CN" altLang="en-US"/>
          </a:p>
          <a:p>
            <a:pPr lvl="2"/>
            <a:r>
              <a:rPr lang="zh-CN" altLang="en-US"/>
              <a:t>避免站点跟踪</a:t>
            </a:r>
            <a:endParaRPr lang="zh-CN" altLang="en-US"/>
          </a:p>
        </p:txBody>
      </p:sp>
      <p:pic>
        <p:nvPicPr>
          <p:cNvPr id="7" name="图片 6" descr="upload_post_object_v2_3539254031"/>
          <p:cNvPicPr>
            <a:picLocks noChangeAspect="1"/>
          </p:cNvPicPr>
          <p:nvPr/>
        </p:nvPicPr>
        <p:blipFill>
          <a:blip r:embed="rId3"/>
          <a:srcRect t="14007" b="19075"/>
          <a:stretch>
            <a:fillRect/>
          </a:stretch>
        </p:blipFill>
        <p:spPr>
          <a:xfrm>
            <a:off x="8905056" y="114828"/>
            <a:ext cx="3153054" cy="37565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p:txBody>
          <a:bodyPr>
            <a:noAutofit/>
          </a:bodyPr>
          <a:p>
            <a:pPr lvl="0"/>
            <a:r>
              <a:rPr lang="zh-CN" altLang="en-US" sz="2600"/>
              <a:t>打印机</a:t>
            </a:r>
            <a:endParaRPr lang="zh-CN" altLang="en-US" sz="2600"/>
          </a:p>
          <a:p>
            <a:pPr lvl="1"/>
            <a:r>
              <a:rPr lang="zh-CN" altLang="en-US" sz="2200"/>
              <a:t>佳能打印机无法配置使用的问题已解决</a:t>
            </a:r>
            <a:endParaRPr lang="zh-CN" altLang="en-US" sz="2200"/>
          </a:p>
          <a:p>
            <a:pPr lvl="1"/>
            <a:r>
              <a:rPr lang="zh-CN" altLang="en-US" sz="2200"/>
              <a:t>奔图打印机实测可以顺利安装、配置和使用，请注意安装</a:t>
            </a:r>
            <a:br>
              <a:rPr lang="zh-CN" altLang="en-US" sz="2200"/>
            </a:br>
            <a:r>
              <a:rPr lang="en-US" altLang="zh-CN" sz="2200">
                <a:latin typeface="Courier New" panose="02070309020205020404" charset="0"/>
                <a:ea typeface="Courier New" panose="02070309020205020404" charset="0"/>
                <a:cs typeface="Courier New" panose="02070309020205020404" charset="0"/>
              </a:rPr>
              <a:t>openssl</a:t>
            </a:r>
            <a:r>
              <a:rPr lang="zh-CN" altLang="en-US" sz="2200">
                <a:latin typeface="Courier New" panose="02070309020205020404" charset="0"/>
                <a:ea typeface="Courier New" panose="02070309020205020404" charset="0"/>
                <a:cs typeface="Courier New" panose="02070309020205020404" charset="0"/>
              </a:rPr>
              <a:t>-</a:t>
            </a:r>
            <a:r>
              <a:rPr lang="en-US" altLang="zh-CN" sz="2200">
                <a:latin typeface="Courier New" panose="02070309020205020404" charset="0"/>
                <a:ea typeface="Courier New" panose="02070309020205020404" charset="0"/>
                <a:cs typeface="Courier New" panose="02070309020205020404" charset="0"/>
              </a:rPr>
              <a:t>1.1</a:t>
            </a:r>
            <a:r>
              <a:rPr lang="en-US" altLang="zh-CN" sz="2200"/>
              <a:t> </a:t>
            </a:r>
            <a:r>
              <a:rPr lang="zh-CN" altLang="en-US" sz="2200"/>
              <a:t>包提供必要运行时依赖</a:t>
            </a:r>
            <a:endParaRPr lang="zh-CN" altLang="en-US" sz="2200"/>
          </a:p>
          <a:p>
            <a:pPr lvl="0"/>
            <a:r>
              <a:rPr lang="en-US" altLang="zh-CN" sz="2600"/>
              <a:t>LoongGPU</a:t>
            </a:r>
            <a:r>
              <a:rPr lang="zh-CN" altLang="en-US" sz="2600"/>
              <a:t> 相关</a:t>
            </a:r>
            <a:endParaRPr lang="zh-CN" altLang="en-US" sz="2600"/>
          </a:p>
          <a:p>
            <a:pPr lvl="1"/>
            <a:r>
              <a:rPr lang="zh-CN" altLang="en-US" sz="2200"/>
              <a:t>同时插入 </a:t>
            </a:r>
            <a:r>
              <a:rPr lang="en-US" altLang="zh-CN" sz="2200"/>
              <a:t>7A2000 </a:t>
            </a:r>
            <a:r>
              <a:rPr lang="zh-CN" altLang="en-US" sz="2200"/>
              <a:t>及独显视频输出时，桌面可能启动失败</a:t>
            </a:r>
            <a:endParaRPr lang="zh-CN" altLang="en-US" sz="2200"/>
          </a:p>
          <a:p>
            <a:pPr lvl="1"/>
            <a:r>
              <a:rPr lang="zh-CN" altLang="en-US" sz="2200"/>
              <a:t>将分辨率设置为 </a:t>
            </a:r>
            <a:r>
              <a:rPr lang="en-US" altLang="zh-CN" sz="2200"/>
              <a:t>800x600 </a:t>
            </a:r>
            <a:r>
              <a:rPr lang="zh-CN" altLang="en-US" sz="2200"/>
              <a:t>后，</a:t>
            </a:r>
            <a:r>
              <a:rPr lang="en-US" altLang="zh-CN" sz="2200"/>
              <a:t>KDE </a:t>
            </a:r>
            <a:r>
              <a:rPr lang="zh-CN" altLang="en-US" sz="2200"/>
              <a:t>可能无法启动</a:t>
            </a:r>
            <a:endParaRPr lang="zh-CN" altLang="en-US" sz="2200"/>
          </a:p>
          <a:p>
            <a:pPr lvl="1"/>
            <a:r>
              <a:rPr lang="en-US" altLang="zh-CN" sz="2200"/>
              <a:t>6.7</a:t>
            </a:r>
            <a:r>
              <a:rPr lang="zh-CN" altLang="en-US" sz="2200"/>
              <a:t> 及以上版本的 </a:t>
            </a:r>
            <a:r>
              <a:rPr lang="en-US" altLang="zh-CN" sz="2200"/>
              <a:t>Linux </a:t>
            </a:r>
            <a:r>
              <a:rPr lang="zh-CN" altLang="en-US" sz="2200"/>
              <a:t>内核无法正确显示 </a:t>
            </a:r>
            <a:r>
              <a:rPr lang="en-US" altLang="zh-CN" sz="2200"/>
              <a:t>VT (TTY)</a:t>
            </a:r>
            <a:endParaRPr lang="zh-CN" altLang="en-US" sz="2200"/>
          </a:p>
          <a:p>
            <a:pPr lvl="1"/>
            <a:r>
              <a:rPr lang="zh-CN" altLang="en-US" sz="2200"/>
              <a:t>以上问题已与 </a:t>
            </a:r>
            <a:r>
              <a:rPr lang="en-US" altLang="zh-CN" sz="2200"/>
              <a:t>GPU</a:t>
            </a:r>
            <a:r>
              <a:rPr lang="zh-CN" altLang="en-US" sz="2200"/>
              <a:t> 组沟通，将继续提供调试信息</a:t>
            </a:r>
            <a:endParaRPr lang="zh-CN" altLang="en-US" sz="2200"/>
          </a:p>
          <a:p>
            <a:pPr lvl="0"/>
            <a:r>
              <a:rPr lang="en-US" altLang="zh-CN" sz="2600"/>
              <a:t>LATX</a:t>
            </a:r>
            <a:r>
              <a:rPr lang="zh-CN" altLang="en-US" sz="2600"/>
              <a:t> 与 </a:t>
            </a:r>
            <a:r>
              <a:rPr lang="en-US" altLang="zh-CN" sz="2600"/>
              <a:t>x86 </a:t>
            </a:r>
            <a:r>
              <a:rPr lang="zh-CN" altLang="en-US" sz="2600"/>
              <a:t>运行时</a:t>
            </a:r>
            <a:endParaRPr lang="zh-CN" altLang="en-US" sz="2600"/>
          </a:p>
          <a:p>
            <a:pPr lvl="1"/>
            <a:r>
              <a:rPr lang="zh-CN" altLang="en-US" sz="2200"/>
              <a:t>目前推送的测试版，用户反馈无法启动 </a:t>
            </a:r>
            <a:r>
              <a:rPr lang="en-US" altLang="zh-CN" sz="2200"/>
              <a:t>Wine </a:t>
            </a:r>
            <a:r>
              <a:rPr lang="zh-CN" altLang="en-US" sz="2200"/>
              <a:t>程序</a:t>
            </a:r>
            <a:endParaRPr lang="zh-CN" altLang="en-US" sz="2200"/>
          </a:p>
          <a:p>
            <a:pPr lvl="1"/>
            <a:r>
              <a:rPr lang="zh-CN" altLang="en-US" sz="2200"/>
              <a:t>仍在调查中</a:t>
            </a:r>
            <a:endParaRPr lang="zh-CN" altLang="en-US" sz="2200"/>
          </a:p>
          <a:p>
            <a:pPr lvl="0"/>
            <a:endParaRPr lang="zh-CN" altLang="en-US"/>
          </a:p>
        </p:txBody>
      </p:sp>
      <p:pic>
        <p:nvPicPr>
          <p:cNvPr id="7" name="图片 6" descr="upload_post_object_v2_3539254031"/>
          <p:cNvPicPr>
            <a:picLocks noChangeAspect="1"/>
          </p:cNvPicPr>
          <p:nvPr/>
        </p:nvPicPr>
        <p:blipFill>
          <a:blip r:embed="rId1"/>
          <a:srcRect t="14007" b="19075"/>
          <a:stretch>
            <a:fillRect/>
          </a:stretch>
        </p:blipFill>
        <p:spPr>
          <a:xfrm>
            <a:off x="8905056" y="114828"/>
            <a:ext cx="3153054" cy="37565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4048" y="1200529"/>
            <a:ext cx="9452278" cy="4657501"/>
          </a:xfrm>
        </p:spPr>
        <p:txBody>
          <a:bodyPr>
            <a:noAutofit/>
          </a:bodyPr>
          <a:p>
            <a:pPr lvl="0"/>
            <a:r>
              <a:rPr lang="en-US" altLang="zh-CN" sz="2600"/>
              <a:t>4/16KiB </a:t>
            </a:r>
            <a:r>
              <a:rPr lang="zh-CN" altLang="en-US" sz="2600"/>
              <a:t>分页双内核</a:t>
            </a:r>
            <a:endParaRPr lang="zh-CN" altLang="en-US" sz="2600"/>
          </a:p>
          <a:p>
            <a:pPr lvl="1"/>
            <a:r>
              <a:rPr lang="zh-CN" altLang="en-US" sz="2200"/>
              <a:t>流程及配置方面无问题，暂时保持默认</a:t>
            </a:r>
            <a:r>
              <a:rPr lang="en-US" altLang="zh-CN" sz="2200"/>
              <a:t> 16KiB </a:t>
            </a:r>
            <a:r>
              <a:rPr lang="zh-CN" altLang="en-US" sz="2200"/>
              <a:t>以保障应用</a:t>
            </a:r>
            <a:br>
              <a:rPr lang="zh-CN" altLang="en-US" sz="2200"/>
            </a:br>
            <a:r>
              <a:rPr lang="zh-CN" altLang="en-US" sz="2200"/>
              <a:t>兼容性</a:t>
            </a:r>
            <a:endParaRPr lang="zh-CN" altLang="en-US" sz="2200"/>
          </a:p>
          <a:p>
            <a:pPr lvl="1"/>
            <a:r>
              <a:rPr lang="zh-CN" altLang="en-US" sz="2200"/>
              <a:t>已请求贡献者同事协助推进 </a:t>
            </a:r>
            <a:r>
              <a:rPr lang="en-US" altLang="zh-CN" sz="2200"/>
              <a:t>GRUB </a:t>
            </a:r>
            <a:r>
              <a:rPr lang="zh-CN" altLang="en-US" sz="2200"/>
              <a:t>方面界面集成，后续可</a:t>
            </a:r>
            <a:br>
              <a:rPr lang="zh-CN" altLang="en-US" sz="2200"/>
            </a:br>
            <a:r>
              <a:rPr lang="zh-CN" altLang="en-US" sz="2200"/>
              <a:t>直接从 </a:t>
            </a:r>
            <a:r>
              <a:rPr lang="en-US" altLang="zh-CN" sz="2200"/>
              <a:t>GRUB </a:t>
            </a:r>
            <a:r>
              <a:rPr lang="zh-CN" altLang="en-US" sz="2200"/>
              <a:t>引导界面选择需要的内核分页</a:t>
            </a:r>
            <a:endParaRPr lang="zh-CN" altLang="en-US" sz="2000"/>
          </a:p>
          <a:p>
            <a:pPr lvl="0"/>
            <a:r>
              <a:rPr lang="en-US" altLang="zh-CN" sz="2600"/>
              <a:t>Ren'Py </a:t>
            </a:r>
            <a:r>
              <a:rPr lang="zh-CN" altLang="en-US" sz="2600"/>
              <a:t>引擎支持</a:t>
            </a:r>
            <a:endParaRPr lang="zh-CN" altLang="en-US" sz="2600"/>
          </a:p>
          <a:p>
            <a:pPr lvl="1"/>
            <a:r>
              <a:rPr lang="zh-CN" altLang="en-US" sz="2200"/>
              <a:t>社区好友 </a:t>
            </a:r>
            <a:r>
              <a:rPr lang="en-US" altLang="zh-CN" sz="2200"/>
              <a:t>Catty</a:t>
            </a:r>
            <a:r>
              <a:rPr lang="zh-CN" altLang="en-US" sz="2200"/>
              <a:t> 已在着手移植，测试中</a:t>
            </a:r>
            <a:endParaRPr lang="zh-CN" altLang="en-US" sz="2200"/>
          </a:p>
          <a:p>
            <a:pPr lvl="0"/>
            <a:r>
              <a:rPr lang="en-US" altLang="zh-CN" sz="2600"/>
              <a:t>3C6000</a:t>
            </a:r>
            <a:r>
              <a:rPr lang="zh-CN" altLang="en-US" sz="2600"/>
              <a:t> 平台虚拟化支持问题</a:t>
            </a:r>
            <a:endParaRPr lang="zh-CN" altLang="en-US" sz="2600"/>
          </a:p>
          <a:p>
            <a:pPr lvl="1"/>
            <a:r>
              <a:rPr lang="en-US" altLang="zh-CN" sz="2200"/>
              <a:t>12</a:t>
            </a:r>
            <a:r>
              <a:rPr lang="zh-CN" altLang="en-US" sz="2200"/>
              <a:t> 月固件版本的确有问题，会导致虚拟机稳定性问题</a:t>
            </a:r>
            <a:endParaRPr lang="zh-CN" altLang="en-US" sz="2200"/>
          </a:p>
          <a:p>
            <a:pPr lvl="1"/>
            <a:r>
              <a:rPr lang="zh-CN" altLang="en-US" sz="2200"/>
              <a:t>经与固件组沟通，暂定下个月推送新固件后复测</a:t>
            </a:r>
            <a:endParaRPr lang="zh-CN" altLang="en-US"/>
          </a:p>
        </p:txBody>
      </p:sp>
      <p:pic>
        <p:nvPicPr>
          <p:cNvPr id="7" name="图片 6" descr="upload_post_object_v2_3539254031"/>
          <p:cNvPicPr>
            <a:picLocks noChangeAspect="1"/>
          </p:cNvPicPr>
          <p:nvPr/>
        </p:nvPicPr>
        <p:blipFill>
          <a:blip r:embed="rId1"/>
          <a:srcRect t="14007" b="19075"/>
          <a:stretch>
            <a:fillRect/>
          </a:stretch>
        </p:blipFill>
        <p:spPr>
          <a:xfrm>
            <a:off x="8905056" y="114828"/>
            <a:ext cx="3153054" cy="37565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 </a:t>
            </a:r>
            <a:r>
              <a:rPr lang="en-US" altLang="zh-CN"/>
              <a:t>OS</a:t>
            </a:r>
            <a:endParaRPr lang="zh-CN" altLang="en-US"/>
          </a:p>
        </p:txBody>
      </p:sp>
      <p:sp>
        <p:nvSpPr>
          <p:cNvPr id="3" name="内容占位符 2"/>
          <p:cNvSpPr>
            <a:spLocks noGrp="1"/>
          </p:cNvSpPr>
          <p:nvPr>
            <p:ph idx="1"/>
          </p:nvPr>
        </p:nvSpPr>
        <p:spPr>
          <a:xfrm>
            <a:off x="513999" y="1259762"/>
            <a:ext cx="11155563" cy="4657501"/>
          </a:xfrm>
        </p:spPr>
        <p:txBody>
          <a:bodyPr>
            <a:noAutofit/>
          </a:bodyPr>
          <a:p>
            <a:r>
              <a:rPr lang="en-US" altLang="zh-CN" sz="2600"/>
              <a:t>QEMU/libvirt </a:t>
            </a:r>
            <a:r>
              <a:rPr lang="zh-CN" altLang="en-US" sz="2600"/>
              <a:t>故障两例：</a:t>
            </a:r>
            <a:endParaRPr lang="zh-CN" altLang="en-US" sz="2600"/>
          </a:p>
          <a:p>
            <a:pPr lvl="1"/>
            <a:r>
              <a:rPr lang="en-US" altLang="zh-CN" sz="2200"/>
              <a:t>QEMU &gt; 9.0.1</a:t>
            </a:r>
            <a:r>
              <a:rPr lang="zh-CN" altLang="en-US" sz="2200"/>
              <a:t>（版本范围待查）使用</a:t>
            </a:r>
            <a:r>
              <a:rPr lang="en-US" altLang="zh-CN" sz="2200"/>
              <a:t> virtio GPU </a:t>
            </a:r>
            <a:r>
              <a:rPr lang="zh-CN" altLang="en-US" sz="2200"/>
              <a:t>时，</a:t>
            </a:r>
            <a:r>
              <a:rPr lang="en-US" altLang="zh-CN" sz="2200"/>
              <a:t>edk2</a:t>
            </a:r>
            <a:br>
              <a:rPr lang="en-US" altLang="zh-CN" sz="2200"/>
            </a:br>
            <a:r>
              <a:rPr lang="zh-CN" altLang="en-US" sz="2200"/>
              <a:t>报告的 </a:t>
            </a:r>
            <a:r>
              <a:rPr lang="en-US" altLang="zh-CN" sz="2200">
                <a:latin typeface="Courier New" panose="02070309020205020404" charset="0"/>
                <a:ea typeface="Courier New" panose="02070309020205020404" charset="0"/>
                <a:cs typeface="Courier New" panose="02070309020205020404" charset="0"/>
              </a:rPr>
              <a:t>GopNativeResolution</a:t>
            </a:r>
            <a:r>
              <a:rPr lang="en-US" altLang="zh-CN" sz="2200"/>
              <a:t> </a:t>
            </a:r>
            <a:r>
              <a:rPr lang="zh-CN" altLang="en-US" sz="2200"/>
              <a:t>为</a:t>
            </a:r>
            <a:r>
              <a:rPr lang="en-US" altLang="zh-CN" sz="2200"/>
              <a:t> 602x452</a:t>
            </a:r>
            <a:r>
              <a:rPr lang="zh-CN" altLang="en-US" sz="2200"/>
              <a:t>，导致不满足</a:t>
            </a:r>
            <a:br>
              <a:rPr lang="zh-CN" altLang="en-US" sz="2200"/>
            </a:br>
            <a:r>
              <a:rPr lang="en-US" altLang="zh-CN" sz="2200"/>
              <a:t>edk2 </a:t>
            </a:r>
            <a:r>
              <a:rPr lang="zh-CN" altLang="en-US" sz="2200"/>
              <a:t>中分辨率 </a:t>
            </a:r>
            <a:r>
              <a:rPr lang="en-US" altLang="zh-CN" sz="2200"/>
              <a:t>&gt;</a:t>
            </a:r>
            <a:r>
              <a:rPr lang="zh-CN" altLang="en-US" sz="2200"/>
              <a:t>=</a:t>
            </a:r>
            <a:r>
              <a:rPr lang="en-US" altLang="zh-CN" sz="2200"/>
              <a:t> 80x25 </a:t>
            </a:r>
            <a:r>
              <a:rPr lang="zh-CN" altLang="en-US" sz="2200"/>
              <a:t>字符模式的断言，导致固件崩溃</a:t>
            </a:r>
            <a:br>
              <a:rPr lang="zh-CN" altLang="en-US" sz="2200"/>
            </a:br>
            <a:r>
              <a:rPr lang="zh-CN" altLang="en-US" sz="1000"/>
              <a:t> </a:t>
            </a:r>
            <a:br>
              <a:rPr lang="zh-CN" altLang="en-US" sz="2200"/>
            </a:br>
            <a:r>
              <a:rPr lang="en-US" altLang="zh-CN" sz="2200" b="1">
                <a:latin typeface="Courier New" panose="02070309020205020404" charset="0"/>
                <a:ea typeface="Courier New" panose="02070309020205020404" charset="0"/>
                <a:cs typeface="Courier New" panose="02070309020205020404" charset="0"/>
              </a:rPr>
              <a:t>GraphicsConsole video resolution 602 x 452</a:t>
            </a:r>
            <a:br>
              <a:rPr lang="en-US" altLang="zh-CN" sz="2200" b="1">
                <a:latin typeface="Courier New" panose="02070309020205020404" charset="0"/>
                <a:ea typeface="Courier New" panose="02070309020205020404" charset="0"/>
                <a:cs typeface="Courier New" panose="02070309020205020404" charset="0"/>
              </a:rPr>
            </a:br>
            <a:r>
              <a:rPr lang="en-US" altLang="zh-CN" sz="2200" b="1">
                <a:latin typeface="Courier New" panose="02070309020205020404" charset="0"/>
                <a:ea typeface="Courier New" panose="02070309020205020404" charset="0"/>
                <a:cs typeface="Courier New" panose="02070309020205020404" charset="0"/>
              </a:rPr>
              <a:t>ASSERT [GraphicsConsoleDxe] /home/kraxel/projects/qemu/roms/edk2/</a:t>
            </a:r>
            <a:br>
              <a:rPr lang="en-US" altLang="zh-CN" sz="2200" b="1">
                <a:latin typeface="Courier New" panose="02070309020205020404" charset="0"/>
                <a:ea typeface="Courier New" panose="02070309020205020404" charset="0"/>
                <a:cs typeface="Courier New" panose="02070309020205020404" charset="0"/>
              </a:rPr>
            </a:br>
            <a:r>
              <a:rPr lang="en-US" altLang="zh-CN" sz="2200" b="1">
                <a:latin typeface="Courier New" panose="02070309020205020404" charset="0"/>
                <a:ea typeface="Courier New" panose="02070309020205020404" charset="0"/>
                <a:cs typeface="Courier New" panose="02070309020205020404" charset="0"/>
              </a:rPr>
              <a:t>MdeModulePkg/Universal/Console/GraphicsConsoleDxe/</a:t>
            </a:r>
            <a:br>
              <a:rPr lang="en-US" altLang="zh-CN" sz="2200" b="1">
                <a:latin typeface="Courier New" panose="02070309020205020404" charset="0"/>
                <a:ea typeface="Courier New" panose="02070309020205020404" charset="0"/>
                <a:cs typeface="Courier New" panose="02070309020205020404" charset="0"/>
              </a:rPr>
            </a:br>
            <a:r>
              <a:rPr lang="en-US" altLang="zh-CN" sz="2200" b="1">
                <a:latin typeface="Courier New" panose="02070309020205020404" charset="0"/>
                <a:ea typeface="Courier New" panose="02070309020205020404" charset="0"/>
                <a:cs typeface="Courier New" panose="02070309020205020404" charset="0"/>
              </a:rPr>
              <a:t>GraphicsConsole.c(267): (MaxColumns &gt;= 80) &amp;&amp; (MaxRows &gt;= 25)</a:t>
            </a:r>
            <a:br>
              <a:rPr lang="zh-CN" altLang="en-US" sz="2200" b="1">
                <a:latin typeface="Courier New" panose="02070309020205020404" charset="0"/>
                <a:ea typeface="Courier New" panose="02070309020205020404" charset="0"/>
                <a:cs typeface="Courier New" panose="02070309020205020404" charset="0"/>
              </a:rPr>
            </a:br>
            <a:r>
              <a:rPr lang="zh-CN" altLang="en-US" sz="1000">
                <a:latin typeface="Courier New" panose="02070309020205020404" charset="0"/>
                <a:ea typeface="Courier New" panose="02070309020205020404" charset="0"/>
                <a:cs typeface="Courier New" panose="02070309020205020404" charset="0"/>
              </a:rPr>
              <a:t> </a:t>
            </a:r>
            <a:endParaRPr lang="zh-CN" altLang="en-US" sz="2200">
              <a:latin typeface="Courier New" panose="02070309020205020404" charset="0"/>
              <a:ea typeface="Courier New" panose="02070309020205020404" charset="0"/>
              <a:cs typeface="Courier New" panose="02070309020205020404" charset="0"/>
            </a:endParaRPr>
          </a:p>
          <a:p>
            <a:pPr lvl="1"/>
            <a:r>
              <a:rPr lang="en-US" altLang="zh-CN" sz="2200"/>
              <a:t>libvirt &gt;</a:t>
            </a:r>
            <a:r>
              <a:rPr lang="zh-CN" altLang="en-US" sz="2200"/>
              <a:t>= </a:t>
            </a:r>
            <a:r>
              <a:rPr lang="en-US" altLang="zh-CN" sz="2200"/>
              <a:t>10.10.0 </a:t>
            </a:r>
            <a:r>
              <a:rPr lang="zh-CN" altLang="en-US" sz="2200"/>
              <a:t>默认</a:t>
            </a:r>
            <a:r>
              <a:rPr lang="en-US" altLang="zh-CN" sz="2200"/>
              <a:t> </a:t>
            </a:r>
            <a:r>
              <a:rPr lang="en-US" altLang="zh-CN" sz="2200">
                <a:latin typeface="Courier New" panose="02070309020205020404" charset="0"/>
                <a:ea typeface="Courier New" panose="02070309020205020404" charset="0"/>
                <a:cs typeface="Courier New" panose="02070309020205020404" charset="0"/>
              </a:rPr>
              <a:t>cpu_check="partial"</a:t>
            </a:r>
            <a:r>
              <a:rPr lang="zh-CN" altLang="en-US" sz="2200"/>
              <a:t>，但龙架构</a:t>
            </a:r>
            <a:br>
              <a:rPr lang="zh-CN" altLang="en-US" sz="2200"/>
            </a:br>
            <a:r>
              <a:rPr lang="zh-CN" altLang="en-US" sz="2200"/>
              <a:t>平台未实现</a:t>
            </a:r>
            <a:r>
              <a:rPr lang="en-US" altLang="zh-CN" sz="2200"/>
              <a:t> Host CPU model passthrough</a:t>
            </a:r>
            <a:r>
              <a:rPr lang="zh-CN" altLang="en-US" sz="2200"/>
              <a:t>，导致</a:t>
            </a:r>
            <a:r>
              <a:rPr lang="en-US" altLang="zh-CN" sz="2200"/>
              <a:t> libvirt </a:t>
            </a:r>
            <a:r>
              <a:rPr lang="zh-CN" altLang="en-US" sz="2200"/>
              <a:t>崩溃</a:t>
            </a:r>
            <a:endParaRPr lang="zh-CN" altLang="en-US" sz="2200"/>
          </a:p>
          <a:p>
            <a:pPr lvl="2"/>
            <a:r>
              <a:rPr lang="zh-CN" altLang="en-US"/>
              <a:t>该问题</a:t>
            </a:r>
            <a:r>
              <a:rPr lang="zh-CN" altLang="en-US">
                <a:hlinkClick r:id="rId1"/>
              </a:rPr>
              <a:t>已在上游修复</a:t>
            </a:r>
            <a:r>
              <a:rPr lang="zh-CN" altLang="en-US"/>
              <a:t>，尚未发版，可按需摘补丁修复</a:t>
            </a:r>
            <a:endParaRPr lang="zh-CN" altLang="en-US"/>
          </a:p>
        </p:txBody>
      </p:sp>
      <p:pic>
        <p:nvPicPr>
          <p:cNvPr id="7" name="图片 6" descr="upload_post_object_v2_3539254031"/>
          <p:cNvPicPr>
            <a:picLocks noChangeAspect="1"/>
          </p:cNvPicPr>
          <p:nvPr/>
        </p:nvPicPr>
        <p:blipFill>
          <a:blip r:embed="rId2"/>
          <a:srcRect t="14007" b="19075"/>
          <a:stretch>
            <a:fillRect/>
          </a:stretch>
        </p:blipFill>
        <p:spPr>
          <a:xfrm>
            <a:off x="8905056" y="114828"/>
            <a:ext cx="3153054" cy="37565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366081" cy="4657501"/>
          </a:xfrm>
        </p:spPr>
        <p:txBody>
          <a:bodyPr>
            <a:noAutofit/>
          </a:bodyPr>
          <a:p>
            <a:r>
              <a:rPr lang="zh-CN" altLang="en-US" sz="2600">
                <a:solidFill>
                  <a:schemeClr val="tx1"/>
                </a:solidFill>
              </a:rPr>
              <a:t>安全更新与用户公告</a:t>
            </a:r>
            <a:endParaRPr lang="zh-CN" altLang="en-US" sz="2600">
              <a:solidFill>
                <a:schemeClr val="tx1"/>
              </a:solidFill>
            </a:endParaRPr>
          </a:p>
          <a:p>
            <a:pPr lvl="1"/>
            <a:r>
              <a:rPr lang="en-US" altLang="zh-CN" sz="2200" b="1">
                <a:solidFill>
                  <a:schemeClr val="tx1"/>
                </a:solidFill>
                <a:cs typeface="Arial" panose="020B0604020202020204" pitchFamily="34" charset="0"/>
              </a:rPr>
              <a:t>PostgreSQL</a:t>
            </a:r>
            <a:r>
              <a:rPr lang="zh-CN" altLang="en-US" sz="2200" b="1">
                <a:solidFill>
                  <a:schemeClr val="tx1"/>
                </a:solidFill>
                <a:cs typeface="Arial" panose="020B0604020202020204" pitchFamily="34" charset="0"/>
              </a:rPr>
              <a:t> </a:t>
            </a:r>
            <a:r>
              <a:rPr lang="en-US" altLang="zh-CN" sz="2200" b="1">
                <a:solidFill>
                  <a:schemeClr val="tx1"/>
                </a:solidFill>
                <a:cs typeface="Arial" panose="020B0604020202020204" pitchFamily="34" charset="0"/>
              </a:rPr>
              <a:t>13.19</a:t>
            </a:r>
            <a:r>
              <a:rPr lang="zh-CN" altLang="en-US" sz="2200" b="1">
                <a:solidFill>
                  <a:schemeClr val="tx1"/>
                </a:solidFill>
                <a:cs typeface="Arial" panose="020B0604020202020204" pitchFamily="34" charset="0"/>
              </a:rPr>
              <a:t>、</a:t>
            </a:r>
            <a:r>
              <a:rPr lang="en-US" altLang="zh-CN" sz="2200" b="1">
                <a:solidFill>
                  <a:schemeClr val="tx1"/>
                </a:solidFill>
                <a:cs typeface="Arial" panose="020B0604020202020204" pitchFamily="34" charset="0"/>
              </a:rPr>
              <a:t>Open H.264 2.6.0 </a:t>
            </a:r>
            <a:r>
              <a:rPr lang="zh-CN" altLang="en-US" sz="2200" b="1">
                <a:solidFill>
                  <a:schemeClr val="tx1"/>
                </a:solidFill>
                <a:cs typeface="Arial" panose="020B0604020202020204" pitchFamily="34" charset="0"/>
              </a:rPr>
              <a:t>均包含高危</a:t>
            </a:r>
            <a:br>
              <a:rPr lang="zh-CN" altLang="en-US" sz="2200" b="1">
                <a:solidFill>
                  <a:schemeClr val="tx1"/>
                </a:solidFill>
                <a:cs typeface="Arial" panose="020B0604020202020204" pitchFamily="34" charset="0"/>
              </a:rPr>
            </a:br>
            <a:r>
              <a:rPr lang="zh-CN" altLang="en-US" sz="2200" b="1">
                <a:solidFill>
                  <a:schemeClr val="tx1"/>
                </a:solidFill>
                <a:cs typeface="Arial" panose="020B0604020202020204" pitchFamily="34" charset="0"/>
              </a:rPr>
              <a:t>漏洞修复；</a:t>
            </a:r>
            <a:r>
              <a:rPr lang="en-US" altLang="zh-CN" sz="2200" b="1">
                <a:solidFill>
                  <a:schemeClr val="tx1"/>
                </a:solidFill>
                <a:cs typeface="Arial" panose="020B0604020202020204" pitchFamily="34" charset="0"/>
              </a:rPr>
              <a:t>X.Org Server 21.1.16 </a:t>
            </a:r>
            <a:r>
              <a:rPr lang="zh-CN" altLang="en-US" sz="2200" b="1">
                <a:solidFill>
                  <a:schemeClr val="tx1"/>
                </a:solidFill>
                <a:cs typeface="Arial" panose="020B0604020202020204" pitchFamily="34" charset="0"/>
              </a:rPr>
              <a:t>及 </a:t>
            </a:r>
            <a:r>
              <a:rPr lang="en-US" altLang="zh-CN" sz="2200" b="1">
                <a:solidFill>
                  <a:schemeClr val="tx1"/>
                </a:solidFill>
                <a:cs typeface="Arial" panose="020B0604020202020204" pitchFamily="34" charset="0"/>
              </a:rPr>
              <a:t>XWayland 24.1.6</a:t>
            </a:r>
            <a:br>
              <a:rPr lang="en-US" altLang="zh-CN" sz="2200" b="1">
                <a:solidFill>
                  <a:schemeClr val="tx1"/>
                </a:solidFill>
                <a:cs typeface="Arial" panose="020B0604020202020204" pitchFamily="34" charset="0"/>
              </a:rPr>
            </a:br>
            <a:r>
              <a:rPr lang="zh-CN" altLang="en-US" sz="2200" b="1">
                <a:solidFill>
                  <a:schemeClr val="tx1"/>
                </a:solidFill>
                <a:cs typeface="Arial" panose="020B0604020202020204" pitchFamily="34" charset="0"/>
              </a:rPr>
              <a:t>包含安全漏洞修复</a:t>
            </a:r>
            <a:endParaRPr lang="en-US" altLang="zh-CN" sz="2200" b="1">
              <a:solidFill>
                <a:schemeClr val="tx1"/>
              </a:solidFill>
              <a:cs typeface="Arial" panose="020B0604020202020204" pitchFamily="34" charset="0"/>
            </a:endParaRPr>
          </a:p>
          <a:p>
            <a:pPr lvl="1"/>
            <a:r>
              <a:rPr lang="en-US" altLang="zh-CN" sz="2200">
                <a:solidFill>
                  <a:schemeClr val="tx1"/>
                </a:solidFill>
                <a:cs typeface="Arial" panose="020B0604020202020204" pitchFamily="34" charset="0"/>
              </a:rPr>
              <a:t>NetworkManager 1.50.0 </a:t>
            </a:r>
            <a:r>
              <a:rPr lang="zh-CN" altLang="en-US" sz="2200">
                <a:solidFill>
                  <a:schemeClr val="tx1"/>
                </a:solidFill>
                <a:cs typeface="Arial" panose="020B0604020202020204" pitchFamily="34" charset="0"/>
              </a:rPr>
              <a:t>可能无法通过 </a:t>
            </a:r>
            <a:r>
              <a:rPr lang="en-US" altLang="zh-CN" sz="2200">
                <a:solidFill>
                  <a:schemeClr val="tx1"/>
                </a:solidFill>
                <a:cs typeface="Arial" panose="020B0604020202020204" pitchFamily="34" charset="0"/>
              </a:rPr>
              <a:t>DHCP </a:t>
            </a:r>
            <a:r>
              <a:rPr lang="zh-CN" altLang="en-US" sz="2200">
                <a:solidFill>
                  <a:schemeClr val="tx1"/>
                </a:solidFill>
                <a:cs typeface="Arial" panose="020B0604020202020204" pitchFamily="34" charset="0"/>
              </a:rPr>
              <a:t>获取</a:t>
            </a:r>
            <a:br>
              <a:rPr lang="zh-CN" altLang="en-US" sz="2200">
                <a:solidFill>
                  <a:schemeClr val="tx1"/>
                </a:solidFill>
                <a:cs typeface="Arial" panose="020B0604020202020204" pitchFamily="34" charset="0"/>
              </a:rPr>
            </a:br>
            <a:r>
              <a:rPr lang="en-US" altLang="zh-CN" sz="2200">
                <a:solidFill>
                  <a:schemeClr val="tx1"/>
                </a:solidFill>
                <a:cs typeface="Arial" panose="020B0604020202020204" pitchFamily="34" charset="0"/>
              </a:rPr>
              <a:t>IPv4 </a:t>
            </a:r>
            <a:r>
              <a:rPr lang="zh-CN" altLang="en-US" sz="2200">
                <a:solidFill>
                  <a:schemeClr val="tx1"/>
                </a:solidFill>
                <a:cs typeface="Arial" panose="020B0604020202020204" pitchFamily="34" charset="0"/>
              </a:rPr>
              <a:t>地址，该问题已推送修复，如遇到问题请确保组件</a:t>
            </a:r>
            <a:br>
              <a:rPr lang="zh-CN" altLang="en-US" sz="2200">
                <a:solidFill>
                  <a:schemeClr val="tx1"/>
                </a:solidFill>
                <a:cs typeface="Arial" panose="020B0604020202020204" pitchFamily="34" charset="0"/>
              </a:rPr>
            </a:br>
            <a:r>
              <a:rPr lang="zh-CN" altLang="en-US" sz="2200">
                <a:solidFill>
                  <a:schemeClr val="tx1"/>
                </a:solidFill>
                <a:cs typeface="Arial" panose="020B0604020202020204" pitchFamily="34" charset="0"/>
              </a:rPr>
              <a:t>版本为 </a:t>
            </a:r>
            <a:r>
              <a:rPr lang="en-US" altLang="zh-CN" sz="2200">
                <a:solidFill>
                  <a:schemeClr val="tx1"/>
                </a:solidFill>
                <a:cs typeface="Arial" panose="020B0604020202020204" pitchFamily="34" charset="0"/>
              </a:rPr>
              <a:t>1.50.2</a:t>
            </a:r>
            <a:endParaRPr lang="en-US" altLang="zh-CN" sz="2200">
              <a:solidFill>
                <a:schemeClr val="tx1"/>
              </a:solidFill>
              <a:cs typeface="Arial" panose="020B0604020202020204" pitchFamily="34" charset="0"/>
            </a:endParaRPr>
          </a:p>
          <a:p>
            <a:pPr lvl="1"/>
            <a:r>
              <a:rPr lang="zh-CN" altLang="en-US" sz="2200">
                <a:solidFill>
                  <a:schemeClr val="tx1"/>
                </a:solidFill>
                <a:latin typeface="微软雅黑" charset="0"/>
                <a:ea typeface="微软雅黑" charset="0"/>
                <a:cs typeface="Arial" panose="020B0604020202020204" pitchFamily="34" charset="0"/>
              </a:rPr>
              <a:t>自动镜像跳转服务 (redir.aosc.io) 开放测试</a:t>
            </a:r>
            <a:endParaRPr lang="zh-CN" altLang="en-US" sz="2200">
              <a:solidFill>
                <a:schemeClr val="tx1"/>
              </a:solidFill>
              <a:latin typeface="微软雅黑" charset="0"/>
              <a:ea typeface="微软雅黑" charset="0"/>
              <a:cs typeface="Arial" panose="020B0604020202020204" pitchFamily="34" charset="0"/>
            </a:endParaRPr>
          </a:p>
          <a:p>
            <a:pPr lvl="2"/>
            <a:r>
              <a:rPr lang="zh-CN" altLang="en-US" sz="2000">
                <a:solidFill>
                  <a:schemeClr val="tx1"/>
                </a:solidFill>
                <a:latin typeface="微软雅黑" charset="0"/>
                <a:ea typeface="微软雅黑" charset="0"/>
                <a:cs typeface="Arial" panose="020B0604020202020204" pitchFamily="34" charset="0"/>
              </a:rPr>
              <a:t>通过 </a:t>
            </a:r>
            <a:r>
              <a:rPr lang="en-US" altLang="zh-CN" sz="2000">
                <a:solidFill>
                  <a:schemeClr val="tx1"/>
                </a:solidFill>
                <a:latin typeface="微软雅黑" charset="0"/>
                <a:ea typeface="微软雅黑" charset="0"/>
                <a:cs typeface="Arial" panose="020B0604020202020204" pitchFamily="34" charset="0"/>
              </a:rPr>
              <a:t>oma</a:t>
            </a:r>
            <a:r>
              <a:rPr lang="zh-CN" altLang="en-US" sz="2000">
                <a:solidFill>
                  <a:schemeClr val="tx1"/>
                </a:solidFill>
                <a:latin typeface="微软雅黑" charset="0"/>
                <a:ea typeface="微软雅黑" charset="0"/>
                <a:cs typeface="Arial" panose="020B0604020202020204" pitchFamily="34" charset="0"/>
              </a:rPr>
              <a:t> </a:t>
            </a:r>
            <a:r>
              <a:rPr lang="en-US" altLang="zh-CN" sz="2000">
                <a:solidFill>
                  <a:schemeClr val="tx1"/>
                </a:solidFill>
                <a:latin typeface="微软雅黑" charset="0"/>
                <a:ea typeface="微软雅黑" charset="0"/>
                <a:cs typeface="Arial" panose="020B0604020202020204" pitchFamily="34" charset="0"/>
              </a:rPr>
              <a:t>mirror</a:t>
            </a:r>
            <a:r>
              <a:rPr lang="zh-CN" altLang="en-US" sz="2000">
                <a:solidFill>
                  <a:schemeClr val="tx1"/>
                </a:solidFill>
                <a:latin typeface="微软雅黑" charset="0"/>
                <a:ea typeface="微软雅黑" charset="0"/>
                <a:cs typeface="Arial" panose="020B0604020202020204" pitchFamily="34" charset="0"/>
              </a:rPr>
              <a:t> 命令选中如下镜像即可测试</a:t>
            </a:r>
            <a:br>
              <a:rPr lang="zh-CN" altLang="en-US" sz="2000">
                <a:solidFill>
                  <a:schemeClr val="tx1"/>
                </a:solidFill>
                <a:latin typeface="微软雅黑" charset="0"/>
                <a:ea typeface="微软雅黑" charset="0"/>
                <a:cs typeface="Arial" panose="020B0604020202020204" pitchFamily="34" charset="0"/>
              </a:rPr>
            </a:br>
            <a:r>
              <a:rPr lang="en-US" altLang="zh-CN" sz="2000" b="1">
                <a:solidFill>
                  <a:schemeClr val="tx1"/>
                </a:solidFill>
                <a:latin typeface="Courier New" panose="02070309020205020404" charset="0"/>
                <a:ea typeface="Courier New" panose="02070309020205020404" charset="0"/>
                <a:cs typeface="Courier New" panose="02070309020205020404" charset="0"/>
              </a:rPr>
              <a:t>AOSC Automatic Redirect Mirror [TESTING] (Global) (redir)</a:t>
            </a:r>
            <a:endParaRPr lang="en-US" altLang="zh-CN" sz="2000" b="1">
              <a:solidFill>
                <a:schemeClr val="tx1"/>
              </a:solidFill>
              <a:latin typeface="Courier New" panose="02070309020205020404" charset="0"/>
              <a:ea typeface="Courier New" panose="02070309020205020404" charset="0"/>
              <a:cs typeface="Courier New" panose="02070309020205020404" charset="0"/>
            </a:endParaRPr>
          </a:p>
          <a:p>
            <a:pPr lvl="2"/>
            <a:r>
              <a:rPr lang="zh-CN" altLang="en-US" sz="2000">
                <a:solidFill>
                  <a:schemeClr val="tx1"/>
                </a:solidFill>
                <a:latin typeface="微软雅黑" charset="0"/>
                <a:ea typeface="微软雅黑" charset="0"/>
                <a:cs typeface="Arial" panose="020B0604020202020204" pitchFamily="34" charset="0"/>
              </a:rPr>
              <a:t>相信可以提高国内绝大多数地区的软件安装和更新体验</a:t>
            </a:r>
            <a:endParaRPr lang="zh-CN" altLang="en-US" sz="2000">
              <a:solidFill>
                <a:schemeClr val="tx1"/>
              </a:solidFill>
              <a:cs typeface="Arial" panose="020B0604020202020204" pitchFamily="34" charset="0"/>
            </a:endParaRPr>
          </a:p>
          <a:p>
            <a:pPr lvl="0"/>
            <a:r>
              <a:rPr lang="zh-CN" altLang="en-US" sz="2600">
                <a:solidFill>
                  <a:schemeClr val="tx1"/>
                </a:solidFill>
                <a:cs typeface="Arial" panose="020B0604020202020204" pitchFamily="34" charset="0"/>
              </a:rPr>
              <a:t>建议关注公众号“安同开源”或社区主页 </a:t>
            </a:r>
            <a:r>
              <a:rPr lang="en-US" altLang="zh-CN" sz="2600">
                <a:solidFill>
                  <a:schemeClr val="tx1"/>
                </a:solidFill>
                <a:cs typeface="Arial" panose="020B0604020202020204" pitchFamily="34" charset="0"/>
              </a:rPr>
              <a:t>(</a:t>
            </a:r>
            <a:r>
              <a:rPr lang="en-US" altLang="zh-CN" sz="2600">
                <a:solidFill>
                  <a:schemeClr val="tx1"/>
                </a:solidFill>
                <a:cs typeface="Arial" panose="020B0604020202020204" pitchFamily="34" charset="0"/>
                <a:hlinkClick r:id="rId1"/>
              </a:rPr>
              <a:t>aosc.io</a:t>
            </a:r>
            <a:r>
              <a:rPr lang="en-US" altLang="zh-CN" sz="2600">
                <a:solidFill>
                  <a:schemeClr val="tx1"/>
                </a:solidFill>
                <a:cs typeface="Arial" panose="020B0604020202020204" pitchFamily="34" charset="0"/>
              </a:rPr>
              <a:t>) </a:t>
            </a:r>
            <a:r>
              <a:rPr lang="en-US" altLang="zh-CN" sz="2600">
                <a:solidFill>
                  <a:schemeClr val="tx1"/>
                </a:solidFill>
                <a:latin typeface="微软雅黑" charset="0"/>
                <a:ea typeface="微软雅黑" charset="0"/>
                <a:cs typeface="Arial" panose="020B0604020202020204" pitchFamily="34" charset="0"/>
              </a:rPr>
              <a:t>新闻</a:t>
            </a:r>
            <a:endParaRPr lang="en-US" altLang="zh-CN">
              <a:cs typeface="Arial" panose="020B0604020202020204" pitchFamily="34" charset="0"/>
            </a:endParaRPr>
          </a:p>
        </p:txBody>
      </p:sp>
      <p:pic>
        <p:nvPicPr>
          <p:cNvPr id="7" name="图片 6" descr="upload_post_object_v2_3539254031"/>
          <p:cNvPicPr>
            <a:picLocks noChangeAspect="1"/>
          </p:cNvPicPr>
          <p:nvPr/>
        </p:nvPicPr>
        <p:blipFill>
          <a:blip r:embed="rId2"/>
          <a:srcRect t="14007" b="19075"/>
          <a:stretch>
            <a:fillRect/>
          </a:stretch>
        </p:blipFill>
        <p:spPr>
          <a:xfrm>
            <a:off x="8905056" y="114828"/>
            <a:ext cx="3153054" cy="37565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latin typeface="微软雅黑" charset="0"/>
                <a:ea typeface="微软雅黑" charset="0"/>
              </a:rPr>
              <a:t>专题</a:t>
            </a:r>
            <a:r>
              <a:rPr lang="zh-CN" altLang="en-US">
                <a:solidFill>
                  <a:schemeClr val="tx1"/>
                </a:solidFill>
                <a:latin typeface="微软雅黑" charset="0"/>
                <a:ea typeface="微软雅黑" charset="0"/>
                <a:cs typeface="Arial" panose="020B0604020202020204" pitchFamily="34" charset="0"/>
              </a:rPr>
              <a:t>报告</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又不是不能用？</a:t>
            </a:r>
            <a:endParaRPr lang="zh-CN" altLang="en-US"/>
          </a:p>
        </p:txBody>
      </p:sp>
      <p:sp>
        <p:nvSpPr>
          <p:cNvPr id="3" name="副标题 2"/>
          <p:cNvSpPr>
            <a:spLocks noGrp="1"/>
          </p:cNvSpPr>
          <p:nvPr>
            <p:ph type="subTitle" idx="1"/>
          </p:nvPr>
        </p:nvSpPr>
        <p:spPr/>
        <p:txBody>
          <a:bodyPr/>
          <a:p>
            <a:r>
              <a:rPr lang="zh-CN" altLang="en-US"/>
              <a:t>浅</a:t>
            </a:r>
            <a:r>
              <a:rPr lang="zh-CN" altLang="en-US">
                <a:cs typeface="Arial" panose="020B0604020202020204" pitchFamily="34" charset="0"/>
              </a:rPr>
              <a:t>评</a:t>
            </a:r>
            <a:r>
              <a:rPr lang="zh-CN" altLang="en-US"/>
              <a:t>商业软件发行乱象</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rPr>
              <a:t>快速报告</a:t>
            </a:r>
            <a:endParaRPr lang="zh-CN" altLang="en-US"/>
          </a:p>
        </p:txBody>
      </p:sp>
      <p:sp>
        <p:nvSpPr>
          <p:cNvPr id="4" name="副标题 3"/>
          <p:cNvSpPr>
            <a:spLocks noGrp="1"/>
          </p:cNvSpPr>
          <p:nvPr>
            <p:ph type="subTitle" idx="1"/>
          </p:nvPr>
        </p:nvSpPr>
        <p:spPr/>
        <p:txBody>
          <a:bodyPr/>
          <a:p>
            <a:r>
              <a:rPr lang="zh-CN" altLang="en-US"/>
              <a:t>龙架构社区八卦</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一些基本现状</a:t>
            </a:r>
            <a:endParaRPr lang="zh-CN" altLang="en-US"/>
          </a:p>
        </p:txBody>
      </p:sp>
      <p:sp>
        <p:nvSpPr>
          <p:cNvPr id="3" name="内容占位符 2"/>
          <p:cNvSpPr>
            <a:spLocks noGrp="1"/>
          </p:cNvSpPr>
          <p:nvPr>
            <p:ph idx="1"/>
          </p:nvPr>
        </p:nvSpPr>
        <p:spPr/>
        <p:txBody>
          <a:bodyPr>
            <a:noAutofit/>
          </a:bodyPr>
          <a:p>
            <a:r>
              <a:rPr lang="zh-CN" altLang="en-US" sz="2600"/>
              <a:t>众所周知，龙架构的软件生态</a:t>
            </a:r>
            <a:endParaRPr lang="en-US" altLang="zh-CN" sz="2600"/>
          </a:p>
          <a:p>
            <a:pPr lvl="1"/>
            <a:r>
              <a:rPr lang="zh-CN" altLang="en-US" sz="2200"/>
              <a:t>需要从头建立（大家辛苦了！）</a:t>
            </a:r>
            <a:endParaRPr lang="zh-CN" altLang="en-US" sz="2200"/>
          </a:p>
          <a:p>
            <a:pPr lvl="1"/>
            <a:r>
              <a:rPr lang="zh-CN" altLang="en-US" sz="2200"/>
              <a:t>历史上“新世界”和“旧世界”生态的割裂</a:t>
            </a:r>
            <a:endParaRPr lang="en-US" altLang="zh-CN" sz="2200"/>
          </a:p>
          <a:p>
            <a:pPr lvl="1"/>
            <a:r>
              <a:rPr lang="zh-CN" altLang="en-US" sz="2200"/>
              <a:t>目前几乎所有的商业、商用软件</a:t>
            </a:r>
            <a:r>
              <a:rPr lang="zh-CN" altLang="en-US" sz="2200" b="1"/>
              <a:t>均为“旧世界”应用程序</a:t>
            </a:r>
            <a:endParaRPr lang="zh-CN" altLang="en-US" sz="2200" b="1"/>
          </a:p>
          <a:p>
            <a:pPr lvl="1"/>
            <a:r>
              <a:rPr lang="zh-CN" altLang="en-US" sz="2200"/>
              <a:t>除 </a:t>
            </a:r>
            <a:r>
              <a:rPr lang="en-US" altLang="zh-CN" sz="2200"/>
              <a:t>ABI</a:t>
            </a:r>
            <a:r>
              <a:rPr lang="zh-CN" altLang="en-US" sz="2200"/>
              <a:t> 区别外，这些软件</a:t>
            </a:r>
            <a:r>
              <a:rPr lang="zh-CN" altLang="en-US" sz="2200" b="1"/>
              <a:t>假设了对应的“旧世界”系统运行环境</a:t>
            </a:r>
            <a:endParaRPr lang="zh-CN" altLang="en-US" sz="2200" b="1"/>
          </a:p>
          <a:p>
            <a:pPr lvl="0"/>
            <a:r>
              <a:rPr lang="zh-CN" altLang="en-US" sz="2600">
                <a:solidFill>
                  <a:schemeClr val="tx1"/>
                </a:solidFill>
                <a:latin typeface="微软雅黑" charset="0"/>
                <a:ea typeface="微软雅黑" charset="0"/>
              </a:rPr>
              <a:t>换言之，在“新世界”系统组建工作环境的难度不低</a:t>
            </a:r>
            <a:endParaRPr lang="zh-CN" altLang="en-US" sz="2600">
              <a:solidFill>
                <a:schemeClr val="tx1"/>
              </a:solidFill>
              <a:latin typeface="微软雅黑" charset="0"/>
              <a:ea typeface="微软雅黑" charset="0"/>
            </a:endParaRPr>
          </a:p>
          <a:p>
            <a:pPr lvl="0"/>
            <a:r>
              <a:rPr lang="zh-CN" altLang="en-US" sz="2600">
                <a:solidFill>
                  <a:schemeClr val="tx1"/>
                </a:solidFill>
                <a:latin typeface="微软雅黑" charset="0"/>
                <a:ea typeface="微软雅黑" charset="0"/>
              </a:rPr>
              <a:t>libLoL 为您打开新世界的大门</a:t>
            </a:r>
            <a:endParaRPr lang="zh-CN" altLang="en-US" sz="2600"/>
          </a:p>
          <a:p>
            <a:pPr lvl="1"/>
            <a:r>
              <a:rPr lang="zh-CN" altLang="en-US" sz="2200"/>
              <a:t>大多数的软件都可以兼容</a:t>
            </a:r>
            <a:endParaRPr lang="zh-CN" altLang="en-US" sz="2200"/>
          </a:p>
          <a:p>
            <a:pPr lvl="1"/>
            <a:r>
              <a:rPr lang="zh-CN" altLang="en-US" sz="2200"/>
              <a:t>但是依赖和质量问题很多！</a:t>
            </a:r>
            <a:br>
              <a:rPr lang="zh-CN" altLang="en-US" sz="2200"/>
            </a:br>
            <a:r>
              <a:rPr lang="en-US" altLang="zh-CN" sz="2200" b="1">
                <a:solidFill>
                  <a:schemeClr val="tx1"/>
                </a:solidFill>
              </a:rPr>
              <a:t>libLoL</a:t>
            </a:r>
            <a:r>
              <a:rPr lang="zh-CN" altLang="en-US" sz="2200" b="1">
                <a:solidFill>
                  <a:schemeClr val="tx1"/>
                </a:solidFill>
              </a:rPr>
              <a:t> 提供原理上的解决方案，不解决应用本身存在的问题</a:t>
            </a:r>
            <a:endParaRPr lang="en-US" altLang="zh-CN" sz="2200" b="1"/>
          </a:p>
          <a:p>
            <a:pPr lvl="1"/>
            <a:r>
              <a:rPr lang="zh-CN" altLang="en-US" sz="2200">
                <a:solidFill>
                  <a:schemeClr val="tx1"/>
                </a:solidFill>
                <a:latin typeface="微软雅黑" charset="0"/>
                <a:ea typeface="微软雅黑" charset="0"/>
              </a:rPr>
              <a:t>实际上，就算在原定兼容的系统上安装</a:t>
            </a:r>
            <a:r>
              <a:rPr lang="en-US" altLang="zh-CN" sz="2200">
                <a:solidFill>
                  <a:schemeClr val="tx1"/>
                </a:solidFill>
                <a:latin typeface="微软雅黑" charset="0"/>
                <a:ea typeface="微软雅黑" charset="0"/>
              </a:rPr>
              <a:t>“</a:t>
            </a:r>
            <a:r>
              <a:rPr lang="zh-CN" altLang="en-US" sz="2200">
                <a:solidFill>
                  <a:schemeClr val="tx1"/>
                </a:solidFill>
                <a:latin typeface="微软雅黑" charset="0"/>
                <a:ea typeface="微软雅黑" charset="0"/>
              </a:rPr>
              <a:t>旧世界</a:t>
            </a:r>
            <a:r>
              <a:rPr lang="en-US" altLang="zh-CN" sz="2200">
                <a:solidFill>
                  <a:schemeClr val="tx1"/>
                </a:solidFill>
                <a:latin typeface="微软雅黑" charset="0"/>
                <a:ea typeface="微软雅黑" charset="0"/>
              </a:rPr>
              <a:t>”</a:t>
            </a:r>
            <a:r>
              <a:rPr lang="zh-CN" altLang="en-US" sz="2200">
                <a:solidFill>
                  <a:schemeClr val="tx1"/>
                </a:solidFill>
                <a:latin typeface="微软雅黑" charset="0"/>
                <a:ea typeface="微软雅黑" charset="0"/>
              </a:rPr>
              <a:t>应用，</a:t>
            </a:r>
            <a:br>
              <a:rPr lang="zh-CN" altLang="en-US" sz="2200">
                <a:solidFill>
                  <a:schemeClr val="tx1"/>
                </a:solidFill>
                <a:latin typeface="微软雅黑" charset="0"/>
                <a:ea typeface="微软雅黑" charset="0"/>
              </a:rPr>
            </a:br>
            <a:r>
              <a:rPr lang="zh-CN" altLang="en-US" sz="2200">
                <a:solidFill>
                  <a:schemeClr val="tx1"/>
                </a:solidFill>
                <a:latin typeface="微软雅黑" charset="0"/>
                <a:ea typeface="微软雅黑" charset="0"/>
              </a:rPr>
              <a:t>这些问题也是照样存在的</a:t>
            </a:r>
            <a:endParaRPr lang="zh-CN" altLang="en-US">
              <a:latin typeface="微软雅黑" charset="0"/>
              <a:ea typeface="微软雅黑"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latin typeface="微软雅黑" charset="0"/>
                <a:ea typeface="微软雅黑" charset="0"/>
              </a:rPr>
              <a:t>好像不能用——</a:t>
            </a:r>
            <a:endParaRPr lang="zh-CN" altLang="en-US">
              <a:latin typeface="微软雅黑" charset="0"/>
              <a:ea typeface="微软雅黑" charset="0"/>
            </a:endParaRPr>
          </a:p>
        </p:txBody>
      </p:sp>
      <p:sp>
        <p:nvSpPr>
          <p:cNvPr id="3" name="内容占位符 2"/>
          <p:cNvSpPr>
            <a:spLocks noGrp="1"/>
          </p:cNvSpPr>
          <p:nvPr>
            <p:ph idx="1"/>
          </p:nvPr>
        </p:nvSpPr>
        <p:spPr>
          <a:xfrm>
            <a:off x="513999" y="1259762"/>
            <a:ext cx="10141247" cy="4657501"/>
          </a:xfrm>
        </p:spPr>
        <p:txBody>
          <a:bodyPr>
            <a:noAutofit/>
          </a:bodyPr>
          <a:p>
            <a:r>
              <a:rPr lang="zh-CN" altLang="en-US" sz="2600">
                <a:solidFill>
                  <a:schemeClr val="tx1"/>
                </a:solidFill>
              </a:rPr>
              <a:t>实际使用中，用户往往会遇到如下这种问题：</a:t>
            </a:r>
            <a:endParaRPr lang="zh-CN" altLang="en-US" sz="2600"/>
          </a:p>
          <a:p>
            <a:pPr lvl="1"/>
            <a:r>
              <a:rPr lang="zh-CN" altLang="en-US" sz="2200"/>
              <a:t>为什么在配置好 </a:t>
            </a:r>
            <a:r>
              <a:rPr lang="en-US" altLang="zh-CN" sz="2200"/>
              <a:t>libLoL </a:t>
            </a:r>
            <a:r>
              <a:rPr lang="zh-CN" altLang="en-US" sz="2200"/>
              <a:t>后，在 </a:t>
            </a:r>
            <a:r>
              <a:rPr lang="en-US" altLang="zh-CN" sz="2200"/>
              <a:t>Debian</a:t>
            </a:r>
            <a:r>
              <a:rPr lang="zh-CN" altLang="en-US" sz="2200"/>
              <a:t>、安同 </a:t>
            </a:r>
            <a:r>
              <a:rPr lang="en-US" altLang="zh-CN" sz="2200"/>
              <a:t>OS </a:t>
            </a:r>
            <a:r>
              <a:rPr lang="zh-CN" altLang="en-US" sz="2200"/>
              <a:t>等环境解压或安装 </a:t>
            </a:r>
            <a:r>
              <a:rPr lang="en-US" altLang="zh-CN" sz="2200"/>
              <a:t>QQ </a:t>
            </a:r>
            <a:r>
              <a:rPr lang="zh-CN" altLang="en-US" sz="2200"/>
              <a:t>和微信后无法启动？</a:t>
            </a:r>
            <a:endParaRPr lang="zh-CN" altLang="en-US" sz="2200"/>
          </a:p>
          <a:p>
            <a:pPr lvl="0"/>
            <a:r>
              <a:rPr lang="zh-CN" altLang="en-US" sz="2600"/>
              <a:t>为什么？</a:t>
            </a:r>
            <a:endParaRPr lang="zh-CN" altLang="en-US" sz="2600"/>
          </a:p>
          <a:p>
            <a:pPr lvl="1"/>
            <a:r>
              <a:rPr lang="zh-CN" altLang="en-US" sz="2200">
                <a:solidFill>
                  <a:schemeClr val="tx1"/>
                </a:solidFill>
                <a:latin typeface="微软雅黑" charset="0"/>
                <a:ea typeface="微软雅黑" charset="0"/>
              </a:rPr>
              <a:t>二者均依赖“新世界”系统中已经废弃的老版本运行时库</a:t>
            </a:r>
            <a:endParaRPr lang="zh-CN" altLang="en-US" sz="2200">
              <a:solidFill>
                <a:schemeClr val="tx1"/>
              </a:solidFill>
              <a:latin typeface="微软雅黑" charset="0"/>
              <a:ea typeface="微软雅黑" charset="0"/>
            </a:endParaRPr>
          </a:p>
          <a:p>
            <a:pPr lvl="1"/>
            <a:r>
              <a:rPr lang="en-US" altLang="zh-CN" sz="2200">
                <a:solidFill>
                  <a:schemeClr val="tx1"/>
                </a:solidFill>
                <a:latin typeface="微软雅黑" charset="0"/>
                <a:ea typeface="微软雅黑" charset="0"/>
              </a:rPr>
              <a:t>QQ</a:t>
            </a:r>
            <a:r>
              <a:rPr lang="zh-CN" altLang="en-US" sz="2200">
                <a:solidFill>
                  <a:schemeClr val="tx1"/>
                </a:solidFill>
                <a:latin typeface="微软雅黑" charset="0"/>
                <a:ea typeface="微软雅黑" charset="0"/>
              </a:rPr>
              <a:t>：</a:t>
            </a:r>
            <a:r>
              <a:rPr lang="en-US" altLang="zh-CN" sz="2200">
                <a:solidFill>
                  <a:schemeClr val="tx1"/>
                </a:solidFill>
                <a:latin typeface="Courier New" panose="02070309020205020404" charset="0"/>
                <a:ea typeface="Courier New" panose="02070309020205020404" charset="0"/>
                <a:cs typeface="Courier New" panose="02070309020205020404" charset="0"/>
              </a:rPr>
              <a:t>libcrypto.so.1.1, libssl.so.1.1</a:t>
            </a:r>
            <a:endParaRPr lang="en-US" altLang="zh-CN" sz="2200">
              <a:solidFill>
                <a:schemeClr val="tx1"/>
              </a:solidFill>
              <a:latin typeface="Courier New" panose="02070309020205020404" charset="0"/>
              <a:ea typeface="Courier New" panose="02070309020205020404" charset="0"/>
              <a:cs typeface="Courier New" panose="02070309020205020404" charset="0"/>
            </a:endParaRPr>
          </a:p>
          <a:p>
            <a:pPr lvl="1"/>
            <a:r>
              <a:rPr lang="zh-CN" altLang="en-US" sz="2200"/>
              <a:t>微信：</a:t>
            </a:r>
            <a:r>
              <a:rPr lang="en-US" altLang="zh-CN" sz="2200">
                <a:latin typeface="Courier New" panose="02070309020205020404" charset="0"/>
                <a:ea typeface="Courier New" panose="02070309020205020404" charset="0"/>
                <a:cs typeface="Courier New" panose="02070309020205020404" charset="0"/>
              </a:rPr>
              <a:t>libcrypto.so.1.1, libssl.so.1.1, libtiff.so.5</a:t>
            </a:r>
            <a:endParaRPr lang="en-US" altLang="zh-CN" sz="2200">
              <a:latin typeface="Courier New" panose="02070309020205020404" charset="0"/>
              <a:ea typeface="Courier New" panose="02070309020205020404" charset="0"/>
              <a:cs typeface="Courier New" panose="02070309020205020404" charset="0"/>
            </a:endParaRPr>
          </a:p>
          <a:p>
            <a:pPr lvl="0"/>
            <a:r>
              <a:rPr lang="zh-CN" altLang="en-US" sz="2600"/>
              <a:t>诶，这些不都是依赖带进来的吗？</a:t>
            </a:r>
            <a:endParaRPr lang="zh-CN" altLang="en-US" sz="2600"/>
          </a:p>
          <a:p>
            <a:pPr lvl="1"/>
            <a:r>
              <a:rPr lang="zh-CN" altLang="en-US" sz="2200"/>
              <a:t>巧了，他们没写——</a:t>
            </a:r>
            <a:endParaRPr lang="zh-CN" altLang="en-US" sz="2200"/>
          </a:p>
          <a:p>
            <a:pPr lvl="2"/>
            <a:r>
              <a:rPr lang="zh-CN" altLang="en-US" sz="2000"/>
              <a:t>啊？他们没写，他们不是腾讯吗，怎么连这都不懂</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latin typeface="微软雅黑" charset="0"/>
                <a:ea typeface="微软雅黑" charset="0"/>
              </a:rPr>
              <a:t>又不是</a:t>
            </a:r>
            <a:r>
              <a:rPr lang="zh-CN" altLang="en-US">
                <a:solidFill>
                  <a:schemeClr val="tx1"/>
                </a:solidFill>
                <a:latin typeface="微软雅黑" charset="0"/>
                <a:ea typeface="微软雅黑" charset="0"/>
                <a:cs typeface="Arial" panose="020B0604020202020204" pitchFamily="34" charset="0"/>
              </a:rPr>
              <a:t>不能用！</a:t>
            </a:r>
            <a:endParaRPr lang="zh-CN" altLang="en-US">
              <a:latin typeface="微软雅黑" charset="0"/>
              <a:ea typeface="微软雅黑" charset="0"/>
            </a:endParaRPr>
          </a:p>
        </p:txBody>
      </p:sp>
      <p:sp>
        <p:nvSpPr>
          <p:cNvPr id="3" name="内容占位符 2"/>
          <p:cNvSpPr>
            <a:spLocks noGrp="1"/>
          </p:cNvSpPr>
          <p:nvPr>
            <p:ph idx="1"/>
          </p:nvPr>
        </p:nvSpPr>
        <p:spPr>
          <a:xfrm>
            <a:off x="513999" y="1259762"/>
            <a:ext cx="11212977" cy="4657501"/>
          </a:xfrm>
        </p:spPr>
        <p:txBody>
          <a:bodyPr/>
          <a:p>
            <a:r>
              <a:rPr lang="zh-CN" altLang="en-US">
                <a:solidFill>
                  <a:schemeClr val="tx1"/>
                </a:solidFill>
                <a:latin typeface="微软雅黑" charset="0"/>
                <a:ea typeface="微软雅黑" charset="0"/>
              </a:rPr>
              <a:t>前面</a:t>
            </a:r>
            <a:r>
              <a:rPr lang="zh-CN" altLang="en-US">
                <a:solidFill>
                  <a:schemeClr val="tx1"/>
                </a:solidFill>
                <a:latin typeface="微软雅黑" charset="0"/>
                <a:ea typeface="微软雅黑" charset="0"/>
              </a:rPr>
              <a:t>的例子都有具体的解决方法</a:t>
            </a:r>
            <a:endParaRPr lang="zh-CN" altLang="en-US">
              <a:solidFill>
                <a:schemeClr val="tx1"/>
              </a:solidFill>
              <a:latin typeface="微软雅黑" charset="0"/>
              <a:ea typeface="微软雅黑" charset="0"/>
            </a:endParaRPr>
          </a:p>
          <a:p>
            <a:pPr lvl="1"/>
            <a:r>
              <a:rPr lang="zh-CN" altLang="en-US">
                <a:solidFill>
                  <a:schemeClr val="tx1"/>
                </a:solidFill>
                <a:latin typeface="微软雅黑" charset="0"/>
                <a:ea typeface="微软雅黑" charset="0"/>
              </a:rPr>
              <a:t>安装仓库中的老版本运行时库</a:t>
            </a:r>
            <a:endParaRPr lang="zh-CN" altLang="en-US">
              <a:solidFill>
                <a:schemeClr val="tx1"/>
              </a:solidFill>
              <a:latin typeface="微软雅黑" charset="0"/>
              <a:ea typeface="微软雅黑" charset="0"/>
            </a:endParaRPr>
          </a:p>
          <a:p>
            <a:pPr lvl="2"/>
            <a:r>
              <a:rPr lang="zh-CN" altLang="en-US">
                <a:solidFill>
                  <a:schemeClr val="tx1"/>
                </a:solidFill>
                <a:latin typeface="微软雅黑" charset="0"/>
                <a:ea typeface="微软雅黑" charset="0"/>
              </a:rPr>
              <a:t>如安同 </a:t>
            </a:r>
            <a:r>
              <a:rPr lang="en-US" altLang="zh-CN">
                <a:solidFill>
                  <a:schemeClr val="tx1"/>
                </a:solidFill>
                <a:latin typeface="微软雅黑" charset="0"/>
                <a:ea typeface="微软雅黑" charset="0"/>
              </a:rPr>
              <a:t>OS </a:t>
            </a:r>
            <a:r>
              <a:rPr lang="zh-CN" altLang="en-US">
                <a:solidFill>
                  <a:schemeClr val="tx1"/>
                </a:solidFill>
                <a:latin typeface="微软雅黑" charset="0"/>
                <a:ea typeface="微软雅黑" charset="0"/>
              </a:rPr>
              <a:t>下 </a:t>
            </a:r>
            <a:r>
              <a:rPr lang="en-US" altLang="zh-CN">
                <a:solidFill>
                  <a:schemeClr val="tx1"/>
                </a:solidFill>
                <a:latin typeface="Courier New" panose="02070309020205020404" charset="0"/>
                <a:ea typeface="Courier New" panose="02070309020205020404" charset="0"/>
                <a:cs typeface="Courier New" panose="02070309020205020404" charset="0"/>
              </a:rPr>
              <a:t>oma install openssl</a:t>
            </a:r>
            <a:r>
              <a:rPr lang="zh-CN" altLang="en-US">
                <a:solidFill>
                  <a:schemeClr val="tx1"/>
                </a:solidFill>
                <a:latin typeface="Courier New" panose="02070309020205020404" charset="0"/>
                <a:ea typeface="Courier New" panose="02070309020205020404" charset="0"/>
                <a:cs typeface="Courier New" panose="02070309020205020404" charset="0"/>
              </a:rPr>
              <a:t>-</a:t>
            </a:r>
            <a:r>
              <a:rPr lang="en-US" altLang="zh-CN">
                <a:solidFill>
                  <a:schemeClr val="tx1"/>
                </a:solidFill>
                <a:latin typeface="Courier New" panose="02070309020205020404" charset="0"/>
                <a:ea typeface="Courier New" panose="02070309020205020404" charset="0"/>
                <a:cs typeface="Courier New" panose="02070309020205020404" charset="0"/>
              </a:rPr>
              <a:t>1.1</a:t>
            </a:r>
            <a:endParaRPr lang="zh-CN" altLang="en-US">
              <a:solidFill>
                <a:schemeClr val="tx1"/>
              </a:solidFill>
              <a:latin typeface="Courier New" panose="02070309020205020404" charset="0"/>
              <a:ea typeface="Courier New" panose="02070309020205020404" charset="0"/>
              <a:cs typeface="Courier New" panose="02070309020205020404" charset="0"/>
            </a:endParaRPr>
          </a:p>
          <a:p>
            <a:pPr lvl="1"/>
            <a:r>
              <a:rPr lang="zh-CN" altLang="en-US">
                <a:solidFill>
                  <a:schemeClr val="tx1"/>
                </a:solidFill>
                <a:latin typeface="微软雅黑" charset="0"/>
                <a:ea typeface="微软雅黑" charset="0"/>
              </a:rPr>
              <a:t>找群友求各种库文件，或者自己编译</a:t>
            </a:r>
            <a:endParaRPr lang="zh-CN" altLang="en-US">
              <a:solidFill>
                <a:schemeClr val="tx1"/>
              </a:solidFill>
              <a:latin typeface="微软雅黑" charset="0"/>
              <a:ea typeface="微软雅黑" charset="0"/>
            </a:endParaRPr>
          </a:p>
          <a:p>
            <a:pPr lvl="0"/>
            <a:r>
              <a:rPr lang="zh-CN" altLang="en-US">
                <a:latin typeface="微软雅黑" charset="0"/>
                <a:ea typeface="微软雅黑" charset="0"/>
              </a:rPr>
              <a:t>又不是不能用！</a:t>
            </a:r>
            <a:endParaRPr lang="zh-CN" altLang="en-US">
              <a:latin typeface="微软雅黑" charset="0"/>
              <a:ea typeface="微软雅黑" charset="0"/>
            </a:endParaRPr>
          </a:p>
          <a:p>
            <a:pPr lvl="1"/>
            <a:r>
              <a:rPr lang="zh-CN" altLang="en-US">
                <a:latin typeface="微软雅黑" charset="0"/>
                <a:ea typeface="微软雅黑" charset="0"/>
              </a:rPr>
              <a:t>上述的例子中的问题都有对应解法</a:t>
            </a:r>
            <a:endParaRPr lang="zh-CN" altLang="en-US">
              <a:latin typeface="微软雅黑" charset="0"/>
              <a:ea typeface="微软雅黑" charset="0"/>
            </a:endParaRPr>
          </a:p>
          <a:p>
            <a:pPr lvl="1"/>
            <a:r>
              <a:rPr lang="zh-CN" altLang="en-US">
                <a:latin typeface="微软雅黑" charset="0"/>
                <a:ea typeface="微软雅黑" charset="0"/>
              </a:rPr>
              <a:t>“只要有群友教，没什么不可以解决的”</a:t>
            </a:r>
            <a:endParaRPr lang="zh-CN" altLang="en-US">
              <a:latin typeface="微软雅黑" charset="0"/>
              <a:ea typeface="微软雅黑" charset="0"/>
            </a:endParaRPr>
          </a:p>
          <a:p>
            <a:pPr lvl="0"/>
            <a:r>
              <a:rPr lang="zh-CN" altLang="en-US">
                <a:latin typeface="微软雅黑" charset="0"/>
                <a:ea typeface="微软雅黑" charset="0"/>
              </a:rPr>
              <a:t>但请稍等</a:t>
            </a:r>
            <a:endParaRPr lang="zh-CN" altLang="en-US">
              <a:latin typeface="微软雅黑" charset="0"/>
              <a:ea typeface="微软雅黑" charset="0"/>
            </a:endParaRPr>
          </a:p>
          <a:p>
            <a:pPr lvl="1"/>
            <a:r>
              <a:rPr lang="zh-CN" altLang="en-US">
                <a:latin typeface="微软雅黑" charset="0"/>
                <a:ea typeface="微软雅黑" charset="0"/>
              </a:rPr>
              <a:t>这两个案例属于非常容易解决的例子</a:t>
            </a:r>
            <a:endParaRPr lang="zh-CN" altLang="en-US">
              <a:latin typeface="微软雅黑" charset="0"/>
              <a:ea typeface="微软雅黑" charset="0"/>
            </a:endParaRPr>
          </a:p>
          <a:p>
            <a:pPr lvl="1"/>
            <a:r>
              <a:rPr lang="zh-CN" altLang="en-US">
                <a:latin typeface="微软雅黑" charset="0"/>
                <a:ea typeface="微软雅黑" charset="0"/>
              </a:rPr>
              <a:t>前面提到的问题出现的原因，大家好奇吗？</a:t>
            </a:r>
            <a:endParaRPr lang="zh-CN" altLang="en-US">
              <a:latin typeface="微软雅黑" charset="0"/>
              <a:ea typeface="微软雅黑" charset="0"/>
            </a:endParaRPr>
          </a:p>
          <a:p>
            <a:pPr lvl="1"/>
            <a:r>
              <a:rPr lang="zh-CN" altLang="en-US">
                <a:latin typeface="微软雅黑" charset="0"/>
                <a:ea typeface="微软雅黑" charset="0"/>
              </a:rPr>
              <a:t>这样安装老版本库的做法，有什么后果呢？</a:t>
            </a:r>
            <a:endParaRPr lang="zh-CN" altLang="en-US">
              <a:latin typeface="微软雅黑" charset="0"/>
              <a:ea typeface="微软雅黑"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latin typeface="微软雅黑" charset="0"/>
                <a:ea typeface="微软雅黑" charset="0"/>
              </a:rPr>
              <a:t>还真不能用（</a:t>
            </a:r>
            <a:r>
              <a:rPr lang="zh-CN" altLang="en-US">
                <a:latin typeface="微软雅黑" charset="0"/>
                <a:ea typeface="微软雅黑" charset="0"/>
              </a:rPr>
              <a:t>还有其他例子）</a:t>
            </a:r>
            <a:endParaRPr lang="zh-CN" altLang="en-US">
              <a:latin typeface="微软雅黑" charset="0"/>
              <a:ea typeface="微软雅黑" charset="0"/>
            </a:endParaRPr>
          </a:p>
        </p:txBody>
      </p:sp>
      <p:sp>
        <p:nvSpPr>
          <p:cNvPr id="3" name="内容占位符 2"/>
          <p:cNvSpPr>
            <a:spLocks noGrp="1"/>
          </p:cNvSpPr>
          <p:nvPr>
            <p:ph idx="1"/>
          </p:nvPr>
        </p:nvSpPr>
        <p:spPr>
          <a:xfrm>
            <a:off x="513999" y="1259762"/>
            <a:ext cx="9102554" cy="4657501"/>
          </a:xfrm>
        </p:spPr>
        <p:txBody>
          <a:bodyPr>
            <a:noAutofit/>
          </a:bodyPr>
          <a:p>
            <a:pPr lvl="0"/>
            <a:r>
              <a:rPr lang="zh-CN" altLang="en-US" sz="2600">
                <a:solidFill>
                  <a:schemeClr val="tx1"/>
                </a:solidFill>
                <a:latin typeface="微软雅黑" charset="0"/>
                <a:ea typeface="微软雅黑" charset="0"/>
                <a:cs typeface="微软雅黑" charset="0"/>
              </a:rPr>
              <a:t>某云桌面：自带 </a:t>
            </a:r>
            <a:r>
              <a:rPr lang="en-US" altLang="zh-CN" sz="2600">
                <a:solidFill>
                  <a:schemeClr val="tx1"/>
                </a:solidFill>
                <a:latin typeface="微软雅黑" charset="0"/>
                <a:ea typeface="微软雅黑" charset="0"/>
                <a:cs typeface="微软雅黑" charset="0"/>
              </a:rPr>
              <a:t>sudoers </a:t>
            </a:r>
            <a:r>
              <a:rPr lang="zh-CN" altLang="en-US" sz="2600">
                <a:solidFill>
                  <a:schemeClr val="tx1"/>
                </a:solidFill>
                <a:latin typeface="微软雅黑" charset="0"/>
                <a:ea typeface="微软雅黑" charset="0"/>
                <a:cs typeface="微软雅黑" charset="0"/>
              </a:rPr>
              <a:t>配置，允许所有用户执行其更新</a:t>
            </a:r>
            <a:br>
              <a:rPr lang="zh-CN" altLang="en-US" sz="2600">
                <a:solidFill>
                  <a:schemeClr val="tx1"/>
                </a:solidFill>
                <a:latin typeface="微软雅黑" charset="0"/>
                <a:ea typeface="微软雅黑" charset="0"/>
                <a:cs typeface="微软雅黑" charset="0"/>
              </a:rPr>
            </a:br>
            <a:r>
              <a:rPr lang="zh-CN" altLang="en-US" sz="2600">
                <a:solidFill>
                  <a:schemeClr val="tx1"/>
                </a:solidFill>
                <a:latin typeface="微软雅黑" charset="0"/>
                <a:ea typeface="微软雅黑" charset="0"/>
                <a:cs typeface="微软雅黑" charset="0"/>
              </a:rPr>
              <a:t>脚本，而更新脚本本质上是对 </a:t>
            </a:r>
            <a:r>
              <a:rPr lang="en-US" altLang="zh-CN" sz="2600">
                <a:solidFill>
                  <a:schemeClr val="tx1"/>
                </a:solidFill>
                <a:latin typeface="Courier New" panose="02070309020205020404" charset="0"/>
                <a:ea typeface="Courier New" panose="02070309020205020404" charset="0"/>
                <a:cs typeface="Courier New" panose="02070309020205020404" charset="0"/>
              </a:rPr>
              <a:t>dpkg </a:t>
            </a:r>
            <a:r>
              <a:rPr lang="zh-CN" altLang="en-US" sz="2600">
                <a:solidFill>
                  <a:schemeClr val="tx1"/>
                </a:solidFill>
                <a:latin typeface="Courier New" panose="02070309020205020404" charset="0"/>
                <a:ea typeface="Courier New" panose="02070309020205020404" charset="0"/>
                <a:cs typeface="Courier New" panose="02070309020205020404" charset="0"/>
              </a:rPr>
              <a:t>-</a:t>
            </a:r>
            <a:r>
              <a:rPr lang="en-US" altLang="zh-CN" sz="2600">
                <a:solidFill>
                  <a:schemeClr val="tx1"/>
                </a:solidFill>
                <a:latin typeface="Courier New" panose="02070309020205020404" charset="0"/>
                <a:ea typeface="Courier New" panose="02070309020205020404" charset="0"/>
                <a:cs typeface="Courier New" panose="02070309020205020404" charset="0"/>
              </a:rPr>
              <a:t>i "$</a:t>
            </a:r>
            <a:r>
              <a:rPr lang="zh-CN" altLang="en-US" sz="2600">
                <a:solidFill>
                  <a:schemeClr val="tx1"/>
                </a:solidFill>
                <a:latin typeface="Courier New" panose="02070309020205020404" charset="0"/>
                <a:ea typeface="Courier New" panose="02070309020205020404" charset="0"/>
                <a:cs typeface="Courier New" panose="02070309020205020404" charset="0"/>
              </a:rPr>
              <a:t>@</a:t>
            </a:r>
            <a:r>
              <a:rPr lang="en-US" altLang="zh-CN" sz="2600">
                <a:solidFill>
                  <a:schemeClr val="tx1"/>
                </a:solidFill>
                <a:latin typeface="Courier New" panose="02070309020205020404" charset="0"/>
                <a:ea typeface="Courier New" panose="02070309020205020404" charset="0"/>
                <a:cs typeface="Courier New" panose="02070309020205020404" charset="0"/>
              </a:rPr>
              <a:t>"</a:t>
            </a:r>
            <a:r>
              <a:rPr lang="en-US" altLang="zh-CN" sz="2600">
                <a:solidFill>
                  <a:schemeClr val="tx1"/>
                </a:solidFill>
                <a:latin typeface="微软雅黑" charset="0"/>
                <a:ea typeface="微软雅黑" charset="0"/>
                <a:cs typeface="微软雅黑" charset="0"/>
              </a:rPr>
              <a:t> </a:t>
            </a:r>
            <a:r>
              <a:rPr lang="zh-CN" altLang="en-US" sz="2600">
                <a:solidFill>
                  <a:schemeClr val="tx1"/>
                </a:solidFill>
                <a:latin typeface="微软雅黑" charset="0"/>
                <a:ea typeface="微软雅黑" charset="0"/>
                <a:cs typeface="微软雅黑" charset="0"/>
              </a:rPr>
              <a:t>的调用</a:t>
            </a:r>
            <a:endParaRPr lang="zh-CN" altLang="en-US" sz="2600">
              <a:solidFill>
                <a:schemeClr val="tx1"/>
              </a:solidFill>
              <a:latin typeface="微软雅黑" charset="0"/>
              <a:ea typeface="微软雅黑" charset="0"/>
              <a:cs typeface="微软雅黑" charset="0"/>
            </a:endParaRPr>
          </a:p>
          <a:p>
            <a:pPr lvl="1"/>
            <a:r>
              <a:rPr lang="zh-CN" altLang="en-US" sz="2200" b="1">
                <a:solidFill>
                  <a:schemeClr val="tx1"/>
                </a:solidFill>
                <a:latin typeface="Courier New" panose="02070309020205020404" charset="0"/>
                <a:ea typeface="Courier New" panose="02070309020205020404" charset="0"/>
                <a:cs typeface="Courier New" panose="02070309020205020404" charset="0"/>
              </a:rPr>
              <a:t>所有用户都可以通过这个脚本对系统进行包管理操作！</a:t>
            </a:r>
            <a:endParaRPr lang="zh-CN" altLang="en-US" sz="2200" b="1">
              <a:solidFill>
                <a:schemeClr val="tx1"/>
              </a:solidFill>
              <a:latin typeface="Courier New" panose="02070309020205020404" charset="0"/>
              <a:ea typeface="Courier New" panose="02070309020205020404" charset="0"/>
              <a:cs typeface="Courier New" panose="02070309020205020404" charset="0"/>
            </a:endParaRPr>
          </a:p>
          <a:p>
            <a:pPr lvl="0"/>
            <a:r>
              <a:rPr lang="zh-CN" altLang="en-US" sz="2600">
                <a:solidFill>
                  <a:schemeClr val="tx1"/>
                </a:solidFill>
                <a:latin typeface="Courier New" panose="02070309020205020404" charset="0"/>
                <a:ea typeface="Courier New" panose="02070309020205020404" charset="0"/>
                <a:cs typeface="Courier New" panose="02070309020205020404" charset="0"/>
              </a:rPr>
              <a:t>某</a:t>
            </a:r>
            <a:r>
              <a:rPr lang="zh-CN" altLang="en-US" sz="2600">
                <a:solidFill>
                  <a:schemeClr val="tx1"/>
                </a:solidFill>
                <a:latin typeface="Courier New" panose="02070309020205020404" charset="0"/>
                <a:ea typeface="Courier New" panose="02070309020205020404" charset="0"/>
                <a:cs typeface="Courier New" panose="02070309020205020404" charset="0"/>
              </a:rPr>
              <a:t>浏览器：使用自带沙箱程序提权，安装自更新包</a:t>
            </a:r>
            <a:endParaRPr lang="zh-CN" altLang="en-US" sz="2600">
              <a:solidFill>
                <a:schemeClr val="tx1"/>
              </a:solidFill>
              <a:latin typeface="Courier New" panose="02070309020205020404" charset="0"/>
              <a:ea typeface="Courier New" panose="02070309020205020404" charset="0"/>
              <a:cs typeface="Courier New" panose="02070309020205020404" charset="0"/>
            </a:endParaRPr>
          </a:p>
          <a:p>
            <a:pPr lvl="1"/>
            <a:r>
              <a:rPr lang="zh-CN" altLang="en-US" sz="2200" b="1">
                <a:solidFill>
                  <a:schemeClr val="tx1"/>
                </a:solidFill>
                <a:latin typeface="Courier New" panose="02070309020205020404" charset="0"/>
                <a:ea typeface="Courier New" panose="02070309020205020404" charset="0"/>
                <a:cs typeface="Courier New" panose="02070309020205020404" charset="0"/>
              </a:rPr>
              <a:t>所有用户都可以通过该沙箱程序提权执行</a:t>
            </a:r>
            <a:r>
              <a:rPr lang="zh-CN" altLang="en-US" sz="2200" b="1">
                <a:solidFill>
                  <a:schemeClr val="tx1"/>
                </a:solidFill>
                <a:latin typeface="微软雅黑" charset="0"/>
                <a:ea typeface="微软雅黑" charset="0"/>
                <a:cs typeface="微软雅黑" charset="0"/>
              </a:rPr>
              <a:t> </a:t>
            </a:r>
            <a:r>
              <a:rPr lang="en-US" altLang="zh-CN" sz="2200" b="1">
                <a:solidFill>
                  <a:schemeClr val="tx1"/>
                </a:solidFill>
                <a:latin typeface="Courier New" panose="02070309020205020404" charset="0"/>
                <a:ea typeface="Courier New" panose="02070309020205020404" charset="0"/>
                <a:cs typeface="Courier New" panose="02070309020205020404" charset="0"/>
              </a:rPr>
              <a:t>dpkg</a:t>
            </a:r>
            <a:r>
              <a:rPr lang="en-US" altLang="zh-CN" sz="2200" b="1">
                <a:solidFill>
                  <a:schemeClr val="tx1"/>
                </a:solidFill>
                <a:latin typeface="微软雅黑" charset="0"/>
                <a:ea typeface="微软雅黑" charset="0"/>
                <a:cs typeface="微软雅黑" charset="0"/>
              </a:rPr>
              <a:t> </a:t>
            </a:r>
            <a:r>
              <a:rPr lang="zh-CN" altLang="en-US" sz="2200" b="1">
                <a:solidFill>
                  <a:schemeClr val="tx1"/>
                </a:solidFill>
                <a:latin typeface="Courier New" panose="02070309020205020404" charset="0"/>
                <a:ea typeface="Courier New" panose="02070309020205020404" charset="0"/>
                <a:cs typeface="Courier New" panose="02070309020205020404" charset="0"/>
              </a:rPr>
              <a:t>管理操作</a:t>
            </a:r>
            <a:endParaRPr lang="zh-CN" altLang="en-US" sz="2200" b="1">
              <a:solidFill>
                <a:schemeClr val="tx1"/>
              </a:solidFill>
              <a:latin typeface="Courier New" panose="02070309020205020404" charset="0"/>
              <a:ea typeface="Courier New" panose="02070309020205020404" charset="0"/>
              <a:cs typeface="Courier New" panose="02070309020205020404" charset="0"/>
            </a:endParaRPr>
          </a:p>
          <a:p>
            <a:pPr lvl="1"/>
            <a:r>
              <a:rPr lang="zh-CN" altLang="en-US" sz="2200" b="1">
                <a:solidFill>
                  <a:schemeClr val="tx1"/>
                </a:solidFill>
                <a:latin typeface="Courier New" panose="02070309020205020404" charset="0"/>
                <a:ea typeface="Courier New" panose="02070309020205020404" charset="0"/>
                <a:cs typeface="Courier New" panose="02070309020205020404" charset="0"/>
              </a:rPr>
              <a:t>配合特别制作的恶意</a:t>
            </a:r>
            <a:r>
              <a:rPr lang="zh-CN" altLang="en-US" sz="2200" b="1">
                <a:solidFill>
                  <a:schemeClr val="tx1"/>
                </a:solidFill>
                <a:latin typeface="微软雅黑" charset="0"/>
                <a:ea typeface="微软雅黑" charset="0"/>
                <a:cs typeface="微软雅黑" charset="0"/>
              </a:rPr>
              <a:t> </a:t>
            </a:r>
            <a:r>
              <a:rPr lang="en-US" altLang="zh-CN" sz="2200" b="1">
                <a:solidFill>
                  <a:schemeClr val="tx1"/>
                </a:solidFill>
                <a:latin typeface="Courier New" panose="02070309020205020404" charset="0"/>
                <a:ea typeface="Courier New" panose="02070309020205020404" charset="0"/>
                <a:cs typeface="Courier New" panose="02070309020205020404" charset="0"/>
              </a:rPr>
              <a:t>.deb</a:t>
            </a:r>
            <a:r>
              <a:rPr lang="en-US" altLang="zh-CN" sz="2200" b="1">
                <a:solidFill>
                  <a:schemeClr val="tx1"/>
                </a:solidFill>
                <a:latin typeface="微软雅黑" charset="0"/>
                <a:ea typeface="微软雅黑" charset="0"/>
                <a:cs typeface="微软雅黑" charset="0"/>
              </a:rPr>
              <a:t> </a:t>
            </a:r>
            <a:r>
              <a:rPr lang="zh-CN" altLang="en-US" sz="2200" b="1">
                <a:solidFill>
                  <a:schemeClr val="tx1"/>
                </a:solidFill>
                <a:latin typeface="Courier New" panose="02070309020205020404" charset="0"/>
                <a:ea typeface="Courier New" panose="02070309020205020404" charset="0"/>
                <a:cs typeface="Courier New" panose="02070309020205020404" charset="0"/>
              </a:rPr>
              <a:t>软件包，可以安装恶意软件</a:t>
            </a:r>
            <a:endParaRPr lang="zh-CN" altLang="en-US" sz="2200" b="1">
              <a:solidFill>
                <a:schemeClr val="tx1"/>
              </a:solidFill>
              <a:latin typeface="Courier New" panose="02070309020205020404" charset="0"/>
              <a:ea typeface="Courier New" panose="02070309020205020404" charset="0"/>
              <a:cs typeface="Courier New" panose="02070309020205020404" charset="0"/>
            </a:endParaRPr>
          </a:p>
          <a:p>
            <a:pPr lvl="0"/>
            <a:r>
              <a:rPr lang="zh-CN" altLang="en-US" sz="2600">
                <a:solidFill>
                  <a:schemeClr val="tx1"/>
                </a:solidFill>
                <a:latin typeface="Courier New" panose="02070309020205020404" charset="0"/>
                <a:ea typeface="Courier New" panose="02070309020205020404" charset="0"/>
                <a:cs typeface="Courier New" panose="02070309020205020404" charset="0"/>
              </a:rPr>
              <a:t>某显卡厂商驱动包：使用</a:t>
            </a:r>
            <a:r>
              <a:rPr lang="zh-CN" altLang="en-US" sz="2600">
                <a:solidFill>
                  <a:schemeClr val="tx1"/>
                </a:solidFill>
                <a:latin typeface="微软雅黑" charset="0"/>
                <a:ea typeface="微软雅黑" charset="0"/>
                <a:cs typeface="微软雅黑" charset="0"/>
              </a:rPr>
              <a:t> </a:t>
            </a:r>
            <a:r>
              <a:rPr lang="en-US" altLang="zh-CN" sz="2600">
                <a:solidFill>
                  <a:schemeClr val="tx1"/>
                </a:solidFill>
                <a:latin typeface="Courier New" panose="02070309020205020404" charset="0"/>
                <a:ea typeface="Courier New" panose="02070309020205020404" charset="0"/>
                <a:cs typeface="Courier New" panose="02070309020205020404" charset="0"/>
              </a:rPr>
              <a:t>postinst</a:t>
            </a:r>
            <a:r>
              <a:rPr lang="zh-CN" altLang="en-US" sz="2600">
                <a:solidFill>
                  <a:schemeClr val="tx1"/>
                </a:solidFill>
                <a:latin typeface="微软雅黑" charset="0"/>
                <a:ea typeface="微软雅黑" charset="0"/>
                <a:cs typeface="微软雅黑" charset="0"/>
              </a:rPr>
              <a:t> </a:t>
            </a:r>
            <a:r>
              <a:rPr lang="zh-CN" altLang="en-US" sz="2600">
                <a:solidFill>
                  <a:schemeClr val="tx1"/>
                </a:solidFill>
                <a:latin typeface="Courier New" panose="02070309020205020404" charset="0"/>
                <a:ea typeface="Courier New" panose="02070309020205020404" charset="0"/>
                <a:cs typeface="Courier New" panose="02070309020205020404" charset="0"/>
              </a:rPr>
              <a:t>脚本，使用通配符复制来自</a:t>
            </a:r>
            <a:r>
              <a:rPr lang="zh-CN" altLang="en-US" sz="2600">
                <a:solidFill>
                  <a:schemeClr val="tx1"/>
                </a:solidFill>
                <a:latin typeface="微软雅黑" charset="0"/>
                <a:ea typeface="微软雅黑" charset="0"/>
                <a:cs typeface="微软雅黑" charset="0"/>
              </a:rPr>
              <a:t> </a:t>
            </a:r>
            <a:r>
              <a:rPr lang="en-US" altLang="zh-CN" sz="2600">
                <a:solidFill>
                  <a:schemeClr val="tx1"/>
                </a:solidFill>
                <a:latin typeface="Courier New" panose="02070309020205020404" charset="0"/>
                <a:ea typeface="Courier New" panose="02070309020205020404" charset="0"/>
                <a:cs typeface="Courier New" panose="02070309020205020404" charset="0"/>
              </a:rPr>
              <a:t>/var</a:t>
            </a:r>
            <a:r>
              <a:rPr lang="en-US" altLang="zh-CN" sz="2600">
                <a:solidFill>
                  <a:schemeClr val="tx1"/>
                </a:solidFill>
                <a:latin typeface="微软雅黑" charset="0"/>
                <a:ea typeface="微软雅黑" charset="0"/>
                <a:cs typeface="微软雅黑" charset="0"/>
              </a:rPr>
              <a:t> </a:t>
            </a:r>
            <a:r>
              <a:rPr lang="zh-CN" altLang="en-US" sz="2600">
                <a:solidFill>
                  <a:schemeClr val="tx1"/>
                </a:solidFill>
                <a:latin typeface="Courier New" panose="02070309020205020404" charset="0"/>
                <a:ea typeface="Courier New" panose="02070309020205020404" charset="0"/>
                <a:cs typeface="Courier New" panose="02070309020205020404" charset="0"/>
              </a:rPr>
              <a:t>的安装数据缓存</a:t>
            </a:r>
            <a:endParaRPr lang="zh-CN" altLang="en-US" sz="2600">
              <a:solidFill>
                <a:schemeClr val="tx1"/>
              </a:solidFill>
              <a:latin typeface="Courier New" panose="02070309020205020404" charset="0"/>
              <a:ea typeface="Courier New" panose="02070309020205020404" charset="0"/>
              <a:cs typeface="Courier New" panose="02070309020205020404" charset="0"/>
            </a:endParaRPr>
          </a:p>
          <a:p>
            <a:pPr lvl="1"/>
            <a:r>
              <a:rPr lang="zh-CN" altLang="en-US" sz="2200">
                <a:latin typeface="Courier New" panose="02070309020205020404" charset="0"/>
                <a:ea typeface="Courier New" panose="02070309020205020404" charset="0"/>
                <a:cs typeface="Courier New" panose="02070309020205020404" charset="0"/>
              </a:rPr>
              <a:t>该操作可绕过包管理对文件冲突的检查</a:t>
            </a:r>
            <a:endParaRPr lang="zh-CN" altLang="en-US" sz="2200">
              <a:latin typeface="Courier New" panose="02070309020205020404" charset="0"/>
              <a:ea typeface="Courier New" panose="02070309020205020404" charset="0"/>
              <a:cs typeface="Courier New" panose="02070309020205020404" charset="0"/>
            </a:endParaRPr>
          </a:p>
          <a:p>
            <a:pPr lvl="1"/>
            <a:r>
              <a:rPr lang="zh-CN" altLang="en-US" sz="2200" b="1">
                <a:latin typeface="Courier New" panose="02070309020205020404" charset="0"/>
                <a:ea typeface="Courier New" panose="02070309020205020404" charset="0"/>
                <a:cs typeface="Courier New" panose="02070309020205020404" charset="0"/>
              </a:rPr>
              <a:t>在此处摆放关键系统库等可实现恶意文件覆盖</a:t>
            </a:r>
            <a:endParaRPr lang="zh-CN" altLang="en-US" b="1">
              <a:latin typeface="Courier New" panose="02070309020205020404" charset="0"/>
              <a:ea typeface="Courier New" panose="02070309020205020404" charset="0"/>
              <a:cs typeface="Courier New" panose="020703090202050204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真的不能用！</a:t>
            </a:r>
            <a:endParaRPr lang="zh-CN" altLang="en-US"/>
          </a:p>
        </p:txBody>
      </p:sp>
      <p:sp>
        <p:nvSpPr>
          <p:cNvPr id="3" name="内容占位符 2"/>
          <p:cNvSpPr>
            <a:spLocks noGrp="1"/>
          </p:cNvSpPr>
          <p:nvPr>
            <p:ph idx="1"/>
          </p:nvPr>
        </p:nvSpPr>
        <p:spPr/>
        <p:txBody>
          <a:bodyPr/>
          <a:p>
            <a:r>
              <a:rPr lang="zh-CN" altLang="en-US"/>
              <a:t>他到底想说啥啊</a:t>
            </a:r>
            <a:endParaRPr lang="zh-CN" altLang="en-US"/>
          </a:p>
          <a:p>
            <a:pPr lvl="1"/>
            <a:r>
              <a:rPr lang="zh-CN" altLang="en-US"/>
              <a:t>目前龙架构的软件</a:t>
            </a:r>
            <a:r>
              <a:rPr lang="zh-CN" altLang="en-US">
                <a:cs typeface="Arial" panose="020B0604020202020204" pitchFamily="34" charset="0"/>
              </a:rPr>
              <a:t>生态，尤其是商业软件和来自发行版和企业的“应用商店”仓库中的软件，</a:t>
            </a:r>
            <a:r>
              <a:rPr lang="zh-CN" altLang="en-US" b="1">
                <a:cs typeface="Arial" panose="020B0604020202020204" pitchFamily="34" charset="0"/>
              </a:rPr>
              <a:t>普遍缺少最基本的审查和测试</a:t>
            </a:r>
            <a:endParaRPr lang="zh-CN" altLang="en-US" b="1">
              <a:cs typeface="Arial" panose="020B0604020202020204" pitchFamily="34" charset="0"/>
            </a:endParaRPr>
          </a:p>
          <a:p>
            <a:pPr lvl="1"/>
            <a:r>
              <a:rPr lang="zh-CN" altLang="en-US" b="1">
                <a:cs typeface="Arial" panose="020B0604020202020204" pitchFamily="34" charset="0"/>
              </a:rPr>
              <a:t>某些软件正有意无意地将您暴露在巨大的信息安全风险中</a:t>
            </a:r>
            <a:endParaRPr lang="zh-CN" altLang="en-US" b="1">
              <a:cs typeface="Arial" panose="020B0604020202020204" pitchFamily="34" charset="0"/>
            </a:endParaRPr>
          </a:p>
          <a:p>
            <a:r>
              <a:rPr lang="zh-CN" altLang="en-US"/>
              <a:t>本次专题报告的意图</a:t>
            </a:r>
            <a:endParaRPr lang="zh-CN" altLang="en-US"/>
          </a:p>
          <a:p>
            <a:pPr lvl="1"/>
            <a:r>
              <a:rPr lang="zh-CN" altLang="en-US"/>
              <a:t>指出龙架构生态中软件质量问题的典型案例（这次就这些）</a:t>
            </a:r>
            <a:endParaRPr lang="zh-CN" altLang="en-US"/>
          </a:p>
          <a:p>
            <a:pPr lvl="1"/>
            <a:r>
              <a:rPr lang="zh-CN" altLang="en-US"/>
              <a:t>介绍常见质量、安全与发布管理问题，以期提高认知与警惕</a:t>
            </a:r>
            <a:endParaRPr lang="zh-CN" altLang="en-US"/>
          </a:p>
          <a:p>
            <a:pPr lvl="1"/>
            <a:r>
              <a:rPr lang="zh-CN" altLang="en-US"/>
              <a:t>提出有关提高软件发行质量的倡议（及面向发行方的警告）</a:t>
            </a:r>
            <a:endParaRPr lang="zh-CN" altLang="en-US"/>
          </a:p>
          <a:p>
            <a:pPr lvl="1"/>
            <a:r>
              <a:rPr lang="zh-CN" altLang="en-US"/>
              <a:t>简述披露、批评与投诉计划与（合法）方式</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solidFill>
                  <a:schemeClr val="tx1"/>
                </a:solidFill>
                <a:latin typeface="微软雅黑" charset="0"/>
                <a:ea typeface="微软雅黑" charset="0"/>
              </a:rPr>
              <a:t>一笔烂账</a:t>
            </a:r>
            <a:endParaRPr lang="zh-CN" altLang="en-US">
              <a:latin typeface="微软雅黑" charset="0"/>
              <a:ea typeface="微软雅黑" charset="0"/>
            </a:endParaRPr>
          </a:p>
        </p:txBody>
      </p:sp>
      <p:sp>
        <p:nvSpPr>
          <p:cNvPr id="3" name="副标题 2"/>
          <p:cNvSpPr>
            <a:spLocks noGrp="1"/>
          </p:cNvSpPr>
          <p:nvPr>
            <p:ph type="subTitle" idx="1"/>
          </p:nvPr>
        </p:nvSpPr>
        <p:spPr/>
        <p:txBody>
          <a:bodyPr/>
          <a:p>
            <a:r>
              <a:rPr lang="zh-CN" altLang="en-US">
                <a:solidFill>
                  <a:schemeClr val="tx1"/>
                </a:solidFill>
                <a:latin typeface="微软雅黑" charset="0"/>
                <a:ea typeface="微软雅黑" charset="0"/>
              </a:rPr>
              <a:t>依赖、文件路径和包管理脚本</a:t>
            </a:r>
            <a:endParaRPr lang="zh-CN" altLang="en-US">
              <a:latin typeface="微软雅黑" charset="0"/>
              <a:ea typeface="微软雅黑"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顽疾</a:t>
            </a:r>
            <a:r>
              <a:rPr lang="zh-CN" altLang="en-US">
                <a:cs typeface="Arial" panose="020B0604020202020204" pitchFamily="34" charset="0"/>
              </a:rPr>
              <a:t>杂症综述</a:t>
            </a:r>
            <a:endParaRPr lang="zh-CN" altLang="en-US"/>
          </a:p>
        </p:txBody>
      </p:sp>
      <p:sp>
        <p:nvSpPr>
          <p:cNvPr id="3" name="内容占位符 2"/>
          <p:cNvSpPr>
            <a:spLocks noGrp="1"/>
          </p:cNvSpPr>
          <p:nvPr>
            <p:ph idx="1"/>
          </p:nvPr>
        </p:nvSpPr>
        <p:spPr>
          <a:xfrm>
            <a:off x="513999" y="1259762"/>
            <a:ext cx="9561614" cy="4657501"/>
          </a:xfrm>
        </p:spPr>
        <p:txBody>
          <a:bodyPr>
            <a:noAutofit/>
          </a:bodyPr>
          <a:p>
            <a:r>
              <a:rPr lang="zh-CN" altLang="en-US" sz="2600"/>
              <a:t>在测试 </a:t>
            </a:r>
            <a:r>
              <a:rPr lang="en-US" altLang="zh-CN" sz="2600"/>
              <a:t>libLoL </a:t>
            </a:r>
            <a:r>
              <a:rPr lang="zh-CN" altLang="en-US" sz="2600"/>
              <a:t>兼容性数据库中的各类软件和在日常工作中，</a:t>
            </a:r>
            <a:br>
              <a:rPr lang="zh-CN" altLang="en-US" sz="2600"/>
            </a:br>
            <a:r>
              <a:rPr lang="zh-CN" altLang="en-US" sz="2600"/>
              <a:t>我发现为龙架构发行的软件包时常存在一些可归类的问题</a:t>
            </a:r>
            <a:endParaRPr lang="zh-CN" altLang="en-US" sz="2600"/>
          </a:p>
          <a:p>
            <a:pPr lvl="1"/>
            <a:r>
              <a:rPr lang="zh-CN" altLang="en-US" sz="2200"/>
              <a:t>当然，我相信其他架构很可能也有类似的情况</a:t>
            </a:r>
            <a:endParaRPr lang="zh-CN" altLang="en-US" sz="2200"/>
          </a:p>
          <a:p>
            <a:pPr lvl="0"/>
            <a:r>
              <a:rPr lang="zh-CN" altLang="en-US" sz="2600"/>
              <a:t>总地来说，大概有这几类</a:t>
            </a:r>
            <a:endParaRPr lang="zh-CN" altLang="en-US" sz="2600"/>
          </a:p>
          <a:p>
            <a:pPr lvl="1"/>
            <a:r>
              <a:rPr lang="zh-CN" altLang="en-US" sz="2200"/>
              <a:t>大量依赖失去维护的、漏洞频出的运行时库</a:t>
            </a:r>
            <a:endParaRPr lang="zh-CN" altLang="en-US" sz="2200"/>
          </a:p>
          <a:p>
            <a:pPr lvl="1"/>
            <a:r>
              <a:rPr lang="zh-CN" altLang="en-US" sz="2200"/>
              <a:t>依赖编写不严谨、不完整，甚至完全缺失</a:t>
            </a:r>
            <a:endParaRPr lang="zh-CN" altLang="en-US" sz="2200"/>
          </a:p>
          <a:p>
            <a:pPr lvl="1"/>
            <a:r>
              <a:rPr lang="zh-CN" altLang="en-US" sz="2200"/>
              <a:t>随意引入系统级提权配置 </a:t>
            </a:r>
            <a:r>
              <a:rPr lang="en-US" altLang="zh-CN" sz="2200"/>
              <a:t>(sudo, polkit </a:t>
            </a:r>
            <a:r>
              <a:rPr lang="zh-CN" altLang="en-US" sz="2200"/>
              <a:t>等</a:t>
            </a:r>
            <a:r>
              <a:rPr lang="en-US" altLang="zh-CN" sz="2200"/>
              <a:t>) </a:t>
            </a:r>
            <a:r>
              <a:rPr lang="zh-CN" altLang="en-US" sz="2200"/>
              <a:t>及工具</a:t>
            </a:r>
            <a:endParaRPr lang="zh-CN" altLang="en-US" sz="2200"/>
          </a:p>
          <a:p>
            <a:pPr lvl="2"/>
            <a:r>
              <a:rPr lang="zh-CN" altLang="en-US" sz="2000"/>
              <a:t>亦有随意设置 </a:t>
            </a:r>
            <a:r>
              <a:rPr lang="en-US" altLang="zh-CN" sz="2000"/>
              <a:t>777 </a:t>
            </a:r>
            <a:r>
              <a:rPr lang="zh-CN" altLang="en-US" sz="2000"/>
              <a:t>权限位的行为</a:t>
            </a:r>
            <a:endParaRPr lang="zh-CN" altLang="en-US" sz="2000"/>
          </a:p>
          <a:p>
            <a:pPr lvl="1"/>
            <a:r>
              <a:rPr lang="zh-CN" altLang="en-US" sz="2200"/>
              <a:t>随意修改用户目录下的配置文件</a:t>
            </a:r>
            <a:endParaRPr lang="zh-CN" altLang="en-US" sz="2200"/>
          </a:p>
          <a:p>
            <a:pPr lvl="1"/>
            <a:r>
              <a:rPr lang="zh-CN" altLang="en-US" sz="2200"/>
              <a:t>大量、随意地引入 </a:t>
            </a:r>
            <a:r>
              <a:rPr lang="en-US" altLang="zh-CN" sz="2200"/>
              <a:t>FreeType</a:t>
            </a:r>
            <a:r>
              <a:rPr lang="zh-CN" altLang="en-US" sz="2200"/>
              <a:t>、</a:t>
            </a:r>
            <a:r>
              <a:rPr lang="en-US" altLang="zh-CN" sz="2200"/>
              <a:t>GTK </a:t>
            </a:r>
            <a:r>
              <a:rPr lang="zh-CN" altLang="en-US" sz="2200"/>
              <a:t>及 </a:t>
            </a:r>
            <a:r>
              <a:rPr lang="en-US" altLang="zh-CN" sz="2200"/>
              <a:t>Qt </a:t>
            </a:r>
            <a:r>
              <a:rPr lang="zh-CN" altLang="en-US" sz="2200"/>
              <a:t>等公用运行时库</a:t>
            </a:r>
            <a:endParaRPr lang="zh-CN" altLang="en-US" sz="2200"/>
          </a:p>
          <a:p>
            <a:pPr lvl="1"/>
            <a:r>
              <a:rPr lang="zh-CN" altLang="en-US" sz="2200"/>
              <a:t>绕过软件包管理部署和移除文件</a:t>
            </a:r>
            <a:endParaRPr lang="zh-CN" altLang="en-US" sz="2200"/>
          </a:p>
          <a:p>
            <a:pPr lvl="1"/>
            <a:r>
              <a:rPr lang="zh-CN" altLang="en-US" sz="2200"/>
              <a:t>不使用系统、用户服务设施进行系统状态探测，或随意猜测</a:t>
            </a:r>
            <a:br>
              <a:rPr lang="zh-CN" altLang="en-US" sz="2200"/>
            </a:br>
            <a:r>
              <a:rPr lang="zh-CN" altLang="en-US" sz="2200"/>
              <a:t>配置文件内容</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老祖宗</a:t>
            </a:r>
            <a:r>
              <a:rPr lang="zh-CN" altLang="en-US">
                <a:solidFill>
                  <a:schemeClr val="tx1"/>
                </a:solidFill>
                <a:cs typeface="Arial" panose="020B0604020202020204" pitchFamily="34" charset="0"/>
              </a:rPr>
              <a:t>留下的都有啥？</a:t>
            </a:r>
            <a:endParaRPr lang="zh-CN" altLang="en-US"/>
          </a:p>
        </p:txBody>
      </p:sp>
      <p:sp>
        <p:nvSpPr>
          <p:cNvPr id="3" name="内容占位符 2"/>
          <p:cNvSpPr>
            <a:spLocks noGrp="1"/>
          </p:cNvSpPr>
          <p:nvPr>
            <p:ph idx="1"/>
          </p:nvPr>
        </p:nvSpPr>
        <p:spPr/>
        <p:txBody>
          <a:bodyPr>
            <a:noAutofit/>
          </a:bodyPr>
          <a:p>
            <a:r>
              <a:rPr lang="zh-CN" altLang="en-US" sz="2400"/>
              <a:t>目前，</a:t>
            </a:r>
            <a:r>
              <a:rPr lang="zh-CN" altLang="en-US" sz="2400">
                <a:cs typeface="Arial" panose="020B0604020202020204" pitchFamily="34" charset="0"/>
              </a:rPr>
              <a:t>龙架构“旧世界”商用系统运行时版本落后严重</a:t>
            </a:r>
            <a:endParaRPr lang="zh-CN" altLang="en-US" sz="2400">
              <a:cs typeface="Arial" panose="020B0604020202020204" pitchFamily="34" charset="0"/>
            </a:endParaRPr>
          </a:p>
          <a:p>
            <a:pPr lvl="1"/>
            <a:r>
              <a:rPr lang="zh-CN" altLang="en-US" sz="2000">
                <a:cs typeface="Arial" panose="020B0604020202020204" pitchFamily="34" charset="0"/>
              </a:rPr>
              <a:t>但版本只是表象，基于固定版本的持续维护和修缮也很重要</a:t>
            </a:r>
            <a:endParaRPr lang="zh-CN" altLang="en-US" sz="2000">
              <a:cs typeface="Arial" panose="020B0604020202020204" pitchFamily="34" charset="0"/>
            </a:endParaRPr>
          </a:p>
          <a:p>
            <a:pPr lvl="1"/>
            <a:r>
              <a:rPr lang="zh-CN" altLang="en-US" sz="2000">
                <a:cs typeface="Arial" panose="020B0604020202020204" pitchFamily="34" charset="0"/>
              </a:rPr>
              <a:t>很可惜，此类维护修缮往往缺席，而各类第三方软件亦对运行时版本和其中附带安全漏洞缺乏重视</a:t>
            </a:r>
            <a:endParaRPr lang="zh-CN" altLang="en-US" sz="2000">
              <a:cs typeface="Arial" panose="020B0604020202020204" pitchFamily="34" charset="0"/>
            </a:endParaRPr>
          </a:p>
          <a:p>
            <a:pPr lvl="0"/>
            <a:r>
              <a:rPr lang="zh-CN" altLang="en-US" sz="2400" b="1">
                <a:cs typeface="Arial" panose="020B0604020202020204" pitchFamily="34" charset="0"/>
              </a:rPr>
              <a:t>案例：几乎所有涉及网络通信和加密的软件依然在使用已经失去维护的 </a:t>
            </a:r>
            <a:r>
              <a:rPr lang="en-US" altLang="zh-CN" sz="2400" b="1">
                <a:cs typeface="Arial" panose="020B0604020202020204" pitchFamily="34" charset="0"/>
              </a:rPr>
              <a:t>OpenSSL 1.1 </a:t>
            </a:r>
            <a:r>
              <a:rPr lang="zh-CN" altLang="en-US" sz="2400" b="1">
                <a:cs typeface="Arial" panose="020B0604020202020204" pitchFamily="34" charset="0"/>
              </a:rPr>
              <a:t>运行时库</a:t>
            </a:r>
            <a:endParaRPr lang="zh-CN" altLang="en-US" sz="2400" b="1">
              <a:cs typeface="Arial" panose="020B0604020202020204" pitchFamily="34" charset="0"/>
            </a:endParaRPr>
          </a:p>
          <a:p>
            <a:pPr lvl="1"/>
            <a:r>
              <a:rPr lang="zh-CN" altLang="en-US" sz="2000">
                <a:cs typeface="Arial" panose="020B0604020202020204" pitchFamily="34" charset="0"/>
              </a:rPr>
              <a:t>自 </a:t>
            </a:r>
            <a:r>
              <a:rPr lang="en-US" altLang="zh-CN" sz="2000">
                <a:cs typeface="Arial" panose="020B0604020202020204" pitchFamily="34" charset="0"/>
              </a:rPr>
              <a:t>2023 </a:t>
            </a:r>
            <a:r>
              <a:rPr lang="zh-CN" altLang="en-US" sz="2000">
                <a:cs typeface="Arial" panose="020B0604020202020204" pitchFamily="34" charset="0"/>
              </a:rPr>
              <a:t>年 </a:t>
            </a:r>
            <a:r>
              <a:rPr lang="en-US" altLang="zh-CN" sz="2000">
                <a:cs typeface="Arial" panose="020B0604020202020204" pitchFamily="34" charset="0"/>
              </a:rPr>
              <a:t>9 </a:t>
            </a:r>
            <a:r>
              <a:rPr lang="zh-CN" altLang="en-US" sz="2000">
                <a:cs typeface="Arial" panose="020B0604020202020204" pitchFamily="34" charset="0"/>
              </a:rPr>
              <a:t>月停止维护以来，涉及该运行时库的高危安全漏洞已突破两位数大关，而这一数字只会随着时间推移不断递增</a:t>
            </a:r>
            <a:endParaRPr lang="zh-CN" altLang="en-US" sz="2000">
              <a:cs typeface="Arial" panose="020B0604020202020204" pitchFamily="34" charset="0"/>
            </a:endParaRPr>
          </a:p>
          <a:p>
            <a:pPr lvl="1"/>
            <a:r>
              <a:rPr lang="zh-CN" altLang="en-US" sz="2000" b="1"/>
              <a:t>从 </a:t>
            </a:r>
            <a:r>
              <a:rPr lang="en-US" altLang="zh-CN" sz="2000" b="1"/>
              <a:t>OpenSSH </a:t>
            </a:r>
            <a:r>
              <a:rPr lang="zh-CN" altLang="en-US" sz="2000" b="1"/>
              <a:t>到微信、钉钉，</a:t>
            </a:r>
            <a:r>
              <a:rPr lang="en-US" altLang="zh-CN" sz="2000" b="1"/>
              <a:t>OpenSSL 1.1 </a:t>
            </a:r>
            <a:r>
              <a:rPr lang="zh-CN" altLang="en-US" sz="2000" b="1"/>
              <a:t>阴魂无处不在</a:t>
            </a:r>
            <a:endParaRPr lang="zh-CN" altLang="en-US" sz="2000" b="1"/>
          </a:p>
          <a:p>
            <a:pPr lvl="1"/>
            <a:r>
              <a:rPr lang="zh-CN" altLang="en-US" sz="2000" b="1"/>
              <a:t>迁离 </a:t>
            </a:r>
            <a:r>
              <a:rPr lang="en-US" altLang="zh-CN" sz="2000" b="1"/>
              <a:t>OpenSSL 1.1</a:t>
            </a:r>
            <a:r>
              <a:rPr lang="zh-CN" altLang="en-US" sz="2000" b="1"/>
              <a:t>，换用受维护的密码学库刻不容缓</a:t>
            </a:r>
            <a:endParaRPr lang="zh-CN" altLang="en-US" sz="2000" b="1"/>
          </a:p>
          <a:p>
            <a:pPr lvl="0"/>
            <a:r>
              <a:rPr lang="zh-CN" altLang="en-US" sz="2400"/>
              <a:t>这是本次报告中唯一一个不提供</a:t>
            </a:r>
            <a:r>
              <a:rPr lang="zh-CN" altLang="en-US" sz="2400">
                <a:solidFill>
                  <a:schemeClr val="tx1"/>
                </a:solidFill>
                <a:latin typeface="微软雅黑" charset="0"/>
                <a:ea typeface="微软雅黑" charset="0"/>
              </a:rPr>
              <a:t>具体解法和分析的案例</a:t>
            </a:r>
            <a:endParaRPr lang="zh-CN" altLang="en-US" sz="2400">
              <a:solidFill>
                <a:schemeClr val="tx1"/>
              </a:solidFill>
              <a:latin typeface="微软雅黑" charset="0"/>
              <a:ea typeface="微软雅黑" charset="0"/>
            </a:endParaRPr>
          </a:p>
          <a:p>
            <a:pPr lvl="1"/>
            <a:r>
              <a:rPr lang="zh-CN" altLang="en-US" sz="2000">
                <a:solidFill>
                  <a:schemeClr val="tx1"/>
                </a:solidFill>
                <a:latin typeface="微软雅黑" charset="0"/>
                <a:ea typeface="微软雅黑" charset="0"/>
              </a:rPr>
              <a:t>迁离路径和缘由过于清晰，不须多言</a:t>
            </a:r>
            <a:endParaRPr lang="zh-CN" altLang="en-US" sz="2000">
              <a:solidFill>
                <a:schemeClr val="tx1"/>
              </a:solidFill>
              <a:latin typeface="微软雅黑" charset="0"/>
              <a:ea typeface="微软雅黑" charset="0"/>
            </a:endParaRPr>
          </a:p>
          <a:p>
            <a:pPr lvl="1"/>
            <a:r>
              <a:rPr lang="zh-CN" altLang="en-US" sz="2000">
                <a:solidFill>
                  <a:schemeClr val="tx1"/>
                </a:solidFill>
                <a:latin typeface="微软雅黑" charset="0"/>
                <a:ea typeface="微软雅黑" charset="0"/>
              </a:rPr>
              <a:t>兼容性问题规避手段请见后续介绍</a:t>
            </a:r>
            <a:endParaRPr lang="zh-CN" altLang="en-US" sz="2200">
              <a:latin typeface="微软雅黑" charset="0"/>
              <a:ea typeface="微软雅黑"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依赖，依赖，莫耍无赖</a:t>
            </a:r>
            <a:endParaRPr lang="zh-CN" altLang="en-US"/>
          </a:p>
        </p:txBody>
      </p:sp>
      <p:sp>
        <p:nvSpPr>
          <p:cNvPr id="3" name="内容占位符 2"/>
          <p:cNvSpPr>
            <a:spLocks noGrp="1"/>
          </p:cNvSpPr>
          <p:nvPr>
            <p:ph idx="1"/>
          </p:nvPr>
        </p:nvSpPr>
        <p:spPr>
          <a:xfrm>
            <a:off x="513999" y="1259762"/>
            <a:ext cx="9561614" cy="4657501"/>
          </a:xfrm>
        </p:spPr>
        <p:txBody>
          <a:bodyPr/>
          <a:p>
            <a:r>
              <a:rPr lang="zh-CN" altLang="en-US"/>
              <a:t>最常见的一类软件包质量问题</a:t>
            </a:r>
            <a:endParaRPr lang="zh-CN" altLang="en-US"/>
          </a:p>
          <a:p>
            <a:pPr lvl="1"/>
            <a:r>
              <a:rPr lang="zh-CN" altLang="en-US"/>
              <a:t>在 </a:t>
            </a:r>
            <a:r>
              <a:rPr lang="en-US" altLang="zh-CN"/>
              <a:t>Linux</a:t>
            </a:r>
            <a:r>
              <a:rPr lang="zh-CN" altLang="en-US"/>
              <a:t> 生态常见的动态链接体系下，任何 </a:t>
            </a:r>
            <a:r>
              <a:rPr lang="en-US" altLang="zh-CN"/>
              <a:t>ELF </a:t>
            </a:r>
            <a:r>
              <a:rPr lang="zh-CN" altLang="en-US"/>
              <a:t>动态可执行文件和库都有对应的依赖</a:t>
            </a:r>
            <a:endParaRPr lang="zh-CN" altLang="en-US"/>
          </a:p>
          <a:p>
            <a:pPr lvl="1"/>
            <a:r>
              <a:rPr lang="zh-CN" altLang="en-US"/>
              <a:t>许多软件发行商由于种种原因选择不记录依赖，这是绝对错误的</a:t>
            </a:r>
            <a:endParaRPr lang="zh-CN" altLang="en-US"/>
          </a:p>
          <a:p>
            <a:pPr lvl="1"/>
            <a:r>
              <a:rPr lang="zh-CN" altLang="en-US"/>
              <a:t>以微信为例，排除其自带的运行时，</a:t>
            </a:r>
            <a:r>
              <a:rPr lang="zh-CN" altLang="en-US" b="1"/>
              <a:t>对系统库的依赖多达 </a:t>
            </a:r>
            <a:r>
              <a:rPr lang="en-US" altLang="zh-CN" b="1"/>
              <a:t>83 </a:t>
            </a:r>
            <a:r>
              <a:rPr lang="zh-CN" altLang="en-US" b="1"/>
              <a:t>项</a:t>
            </a:r>
            <a:endParaRPr lang="zh-CN" altLang="en-US" b="1"/>
          </a:p>
          <a:p>
            <a:pPr lvl="2"/>
            <a:r>
              <a:rPr lang="zh-CN" altLang="en-US"/>
              <a:t>但他们发行的软件包</a:t>
            </a:r>
            <a:r>
              <a:rPr lang="zh-CN" altLang="en-US" b="1"/>
              <a:t>没有记录任何一个依赖项</a:t>
            </a:r>
            <a:endParaRPr lang="zh-CN" altLang="en-US" b="1"/>
          </a:p>
          <a:p>
            <a:pPr lvl="2"/>
            <a:r>
              <a:rPr lang="zh-CN" altLang="en-US"/>
              <a:t>是的，微信的包大概在 </a:t>
            </a:r>
            <a:r>
              <a:rPr lang="en-US" altLang="zh-CN"/>
              <a:t>UOS </a:t>
            </a:r>
            <a:r>
              <a:rPr lang="zh-CN" altLang="en-US"/>
              <a:t>和麒麟装上不会出依赖问题，因为</a:t>
            </a:r>
            <a:br>
              <a:rPr lang="zh-CN" altLang="en-US"/>
            </a:br>
            <a:r>
              <a:rPr lang="zh-CN" altLang="en-US"/>
              <a:t>他们的桌面环境很可能已经依赖上了所有相关的库</a:t>
            </a:r>
            <a:endParaRPr lang="zh-CN" altLang="en-US"/>
          </a:p>
          <a:p>
            <a:pPr lvl="2"/>
            <a:r>
              <a:rPr lang="zh-CN" altLang="en-US"/>
              <a:t>微信唯独在程序包里带一个 </a:t>
            </a:r>
            <a:r>
              <a:rPr lang="en-US" altLang="zh-CN">
                <a:latin typeface="Courier New" panose="02070309020205020404" charset="0"/>
                <a:ea typeface="Courier New" panose="02070309020205020404" charset="0"/>
                <a:cs typeface="Courier New" panose="02070309020205020404" charset="0"/>
              </a:rPr>
              <a:t>libvlc.so.5</a:t>
            </a:r>
            <a:r>
              <a:rPr lang="en-US" altLang="zh-CN"/>
              <a:t> </a:t>
            </a:r>
            <a:r>
              <a:rPr lang="zh-CN" altLang="en-US"/>
              <a:t>系统库也足够证明他们（研发或产品管理人员）可能对软件包依赖编写有抗拒</a:t>
            </a:r>
            <a:endParaRPr lang="zh-CN" altLang="en-US"/>
          </a:p>
          <a:p>
            <a:pPr lvl="2"/>
            <a:r>
              <a:rPr lang="zh-CN" altLang="en-US"/>
              <a:t>至于抗拒的理由是什么，我们不得而知</a:t>
            </a:r>
            <a:endParaRPr lang="zh-CN" altLang="en-US"/>
          </a:p>
          <a:p>
            <a:pPr lvl="2"/>
            <a:r>
              <a:rPr lang="zh-CN" altLang="en-US" b="1"/>
              <a:t>唯一明确的是，这是个问题，因为有相当通用和可靠的方法</a:t>
            </a:r>
            <a:br>
              <a:rPr lang="zh-CN" altLang="en-US" b="1"/>
            </a:br>
            <a:r>
              <a:rPr lang="zh-CN" altLang="en-US" b="1"/>
              <a:t>解决这一问题！</a:t>
            </a:r>
            <a:endParaRPr lang="zh-CN" altLang="en-US"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解：依赖，依赖，莫耍无赖</a:t>
            </a:r>
            <a:endParaRPr lang="zh-CN" altLang="en-US"/>
          </a:p>
        </p:txBody>
      </p:sp>
      <p:sp>
        <p:nvSpPr>
          <p:cNvPr id="3" name="内容占位符 2"/>
          <p:cNvSpPr>
            <a:spLocks noGrp="1"/>
          </p:cNvSpPr>
          <p:nvPr>
            <p:ph idx="1"/>
          </p:nvPr>
        </p:nvSpPr>
        <p:spPr>
          <a:xfrm>
            <a:off x="513999" y="1259762"/>
            <a:ext cx="11383883" cy="4657501"/>
          </a:xfrm>
        </p:spPr>
        <p:txBody>
          <a:bodyPr/>
          <a:p>
            <a:r>
              <a:rPr lang="zh-CN" altLang="en-US"/>
              <a:t>实际上，探测动态可执行与库文件的依赖的方法非常简单</a:t>
            </a:r>
            <a:endParaRPr lang="zh-CN" altLang="en-US"/>
          </a:p>
          <a:p>
            <a:pPr lvl="1"/>
            <a:r>
              <a:rPr lang="zh-CN" altLang="en-US"/>
              <a:t>甚至乎可以程序化</a:t>
            </a:r>
            <a:endParaRPr lang="zh-CN" altLang="en-US"/>
          </a:p>
          <a:p>
            <a:pPr lvl="1"/>
            <a:r>
              <a:rPr lang="zh-CN" altLang="en-US">
                <a:solidFill>
                  <a:schemeClr val="tx1"/>
                </a:solidFill>
                <a:latin typeface="微软雅黑" charset="0"/>
                <a:ea typeface="微软雅黑" charset="0"/>
              </a:rPr>
              <a:t>“笨办法”（最通用）：以查阅 </a:t>
            </a:r>
            <a:r>
              <a:rPr lang="en-US" altLang="zh-CN">
                <a:solidFill>
                  <a:schemeClr val="tx1"/>
                </a:solidFill>
                <a:latin typeface="微软雅黑" charset="0"/>
                <a:ea typeface="微软雅黑" charset="0"/>
              </a:rPr>
              <a:t>/usr/bin/bash </a:t>
            </a:r>
            <a:r>
              <a:rPr lang="zh-CN" altLang="en-US">
                <a:solidFill>
                  <a:schemeClr val="tx1"/>
                </a:solidFill>
                <a:latin typeface="微软雅黑" charset="0"/>
                <a:ea typeface="微软雅黑" charset="0"/>
              </a:rPr>
              <a:t>的依赖为例</a:t>
            </a:r>
            <a:br>
              <a:rPr lang="zh-CN" altLang="en-US">
                <a:solidFill>
                  <a:schemeClr val="tx1"/>
                </a:solidFill>
                <a:latin typeface="微软雅黑" charset="0"/>
                <a:ea typeface="微软雅黑" charset="0"/>
              </a:rPr>
            </a:br>
            <a:br>
              <a:rPr lang="zh-CN" altLang="en-US">
                <a:solidFill>
                  <a:schemeClr val="tx1"/>
                </a:solidFill>
                <a:latin typeface="微软雅黑" charset="0"/>
                <a:ea typeface="微软雅黑" charset="0"/>
              </a:rPr>
            </a:br>
            <a:r>
              <a:rPr lang="en-US" altLang="zh-CN" b="1">
                <a:latin typeface="Courier New" panose="02070309020205020404" charset="0"/>
                <a:ea typeface="Courier New" panose="02070309020205020404" charset="0"/>
                <a:cs typeface="Courier New" panose="02070309020205020404" charset="0"/>
              </a:rPr>
              <a:t>readelf -d /usr/bin/bash | grep ' (NEEDED)'</a:t>
            </a:r>
            <a:br>
              <a:rPr lang="en-US" altLang="zh-CN" b="1">
                <a:latin typeface="Courier New" panose="02070309020205020404" charset="0"/>
                <a:ea typeface="Courier New" panose="02070309020205020404" charset="0"/>
                <a:cs typeface="Courier New" panose="02070309020205020404" charset="0"/>
              </a:rPr>
            </a:br>
            <a:r>
              <a:rPr lang="en-US" altLang="zh-CN" b="1">
                <a:latin typeface="Courier New" panose="02070309020205020404" charset="0"/>
                <a:ea typeface="Courier New" panose="02070309020205020404" charset="0"/>
                <a:cs typeface="Courier New" panose="02070309020205020404" charset="0"/>
              </a:rPr>
              <a:t>0x0000000000000001 (NEEDED)  </a:t>
            </a:r>
            <a:r>
              <a:rPr lang="zh-CN" altLang="en-US" b="1">
                <a:latin typeface="Courier New" panose="02070309020205020404" charset="0"/>
                <a:ea typeface="Courier New" panose="02070309020205020404" charset="0"/>
                <a:cs typeface="Courier New" panose="02070309020205020404" charset="0"/>
              </a:rPr>
              <a:t>共享库：</a:t>
            </a:r>
            <a:r>
              <a:rPr lang="en-US" altLang="zh-CN" b="1">
                <a:latin typeface="Courier New" panose="02070309020205020404" charset="0"/>
                <a:ea typeface="Courier New" panose="02070309020205020404" charset="0"/>
                <a:cs typeface="Courier New" panose="02070309020205020404" charset="0"/>
              </a:rPr>
              <a:t>[libreadline.so.8]</a:t>
            </a:r>
            <a:br>
              <a:rPr lang="en-US" altLang="zh-CN" b="1">
                <a:latin typeface="Courier New" panose="02070309020205020404" charset="0"/>
                <a:ea typeface="Courier New" panose="02070309020205020404" charset="0"/>
                <a:cs typeface="Courier New" panose="02070309020205020404" charset="0"/>
              </a:rPr>
            </a:br>
            <a:r>
              <a:rPr lang="en-US" altLang="zh-CN" b="1">
                <a:latin typeface="Courier New" panose="02070309020205020404" charset="0"/>
                <a:ea typeface="Courier New" panose="02070309020205020404" charset="0"/>
                <a:cs typeface="Courier New" panose="02070309020205020404" charset="0"/>
              </a:rPr>
              <a:t>0x0000000000000001 (NEEDED)  </a:t>
            </a:r>
            <a:r>
              <a:rPr lang="zh-CN" altLang="en-US" b="1">
                <a:latin typeface="Courier New" panose="02070309020205020404" charset="0"/>
                <a:ea typeface="Courier New" panose="02070309020205020404" charset="0"/>
                <a:cs typeface="Courier New" panose="02070309020205020404" charset="0"/>
              </a:rPr>
              <a:t>共享库：</a:t>
            </a:r>
            <a:r>
              <a:rPr lang="en-US" altLang="zh-CN" b="1">
                <a:latin typeface="Courier New" panose="02070309020205020404" charset="0"/>
                <a:ea typeface="Courier New" panose="02070309020205020404" charset="0"/>
                <a:cs typeface="Courier New" panose="02070309020205020404" charset="0"/>
              </a:rPr>
              <a:t>[libc.so.6]</a:t>
            </a:r>
            <a:endParaRPr lang="en-US" altLang="zh-CN" b="1">
              <a:latin typeface="Courier New" panose="02070309020205020404" charset="0"/>
              <a:ea typeface="Courier New" panose="02070309020205020404" charset="0"/>
              <a:cs typeface="Courier New" panose="02070309020205020404" charset="0"/>
            </a:endParaRPr>
          </a:p>
          <a:p>
            <a:pPr lvl="1"/>
            <a:endParaRPr lang="en-US" altLang="zh-CN" b="1">
              <a:latin typeface="Courier New" panose="02070309020205020404" charset="0"/>
              <a:ea typeface="Courier New" panose="02070309020205020404" charset="0"/>
              <a:cs typeface="Courier New" panose="02070309020205020404" charset="0"/>
            </a:endParaRPr>
          </a:p>
          <a:p>
            <a:pPr lvl="1"/>
            <a:r>
              <a:rPr lang="zh-CN" altLang="en-US">
                <a:latin typeface="Courier New" panose="02070309020205020404" charset="0"/>
                <a:ea typeface="Courier New" panose="02070309020205020404" charset="0"/>
                <a:cs typeface="Courier New" panose="02070309020205020404" charset="0"/>
              </a:rPr>
              <a:t>此时可得，</a:t>
            </a:r>
            <a:r>
              <a:rPr lang="en-US" altLang="zh-CN">
                <a:latin typeface="Courier New" panose="02070309020205020404" charset="0"/>
                <a:ea typeface="Courier New" panose="02070309020205020404" charset="0"/>
                <a:cs typeface="Courier New" panose="02070309020205020404" charset="0"/>
              </a:rPr>
              <a:t>/usr/bin/bash</a:t>
            </a:r>
            <a:r>
              <a:rPr lang="en-US" altLang="zh-CN">
                <a:latin typeface="微软雅黑" charset="0"/>
                <a:ea typeface="微软雅黑" charset="0"/>
                <a:cs typeface="微软雅黑" charset="0"/>
              </a:rPr>
              <a:t> </a:t>
            </a:r>
            <a:r>
              <a:rPr lang="zh-CN" altLang="en-US">
                <a:latin typeface="Courier New" panose="02070309020205020404" charset="0"/>
                <a:ea typeface="Courier New" panose="02070309020205020404" charset="0"/>
                <a:cs typeface="Courier New" panose="02070309020205020404" charset="0"/>
              </a:rPr>
              <a:t>依赖</a:t>
            </a:r>
            <a:r>
              <a:rPr lang="zh-CN" altLang="en-US">
                <a:latin typeface="微软雅黑" charset="0"/>
                <a:ea typeface="微软雅黑" charset="0"/>
                <a:cs typeface="微软雅黑" charset="0"/>
              </a:rPr>
              <a:t> </a:t>
            </a:r>
            <a:r>
              <a:rPr lang="en-US" altLang="zh-CN">
                <a:latin typeface="Courier New" panose="02070309020205020404" charset="0"/>
                <a:ea typeface="Courier New" panose="02070309020205020404" charset="0"/>
                <a:cs typeface="Courier New" panose="02070309020205020404" charset="0"/>
              </a:rPr>
              <a:t>libreadline.so.8</a:t>
            </a:r>
            <a:r>
              <a:rPr lang="en-US" altLang="zh-CN">
                <a:latin typeface="微软雅黑" charset="0"/>
                <a:ea typeface="微软雅黑" charset="0"/>
                <a:cs typeface="微软雅黑" charset="0"/>
              </a:rPr>
              <a:t> </a:t>
            </a:r>
            <a:r>
              <a:rPr lang="zh-CN" altLang="en-US">
                <a:latin typeface="Courier New" panose="02070309020205020404" charset="0"/>
                <a:ea typeface="Courier New" panose="02070309020205020404" charset="0"/>
                <a:cs typeface="Courier New" panose="02070309020205020404" charset="0"/>
              </a:rPr>
              <a:t>及</a:t>
            </a:r>
            <a:br>
              <a:rPr lang="zh-CN" altLang="en-US">
                <a:latin typeface="Courier New" panose="02070309020205020404" charset="0"/>
                <a:ea typeface="Courier New" panose="02070309020205020404" charset="0"/>
                <a:cs typeface="Courier New" panose="02070309020205020404" charset="0"/>
              </a:rPr>
            </a:br>
            <a:r>
              <a:rPr lang="en-US" altLang="zh-CN">
                <a:latin typeface="Courier New" panose="02070309020205020404" charset="0"/>
                <a:ea typeface="Courier New" panose="02070309020205020404" charset="0"/>
                <a:cs typeface="Courier New" panose="02070309020205020404" charset="0"/>
              </a:rPr>
              <a:t>libc.so.6</a:t>
            </a:r>
            <a:r>
              <a:rPr lang="en-US" altLang="zh-CN">
                <a:latin typeface="微软雅黑" charset="0"/>
                <a:ea typeface="微软雅黑" charset="0"/>
                <a:cs typeface="微软雅黑" charset="0"/>
              </a:rPr>
              <a:t> </a:t>
            </a:r>
            <a:r>
              <a:rPr lang="zh-CN" altLang="en-US">
                <a:latin typeface="Courier New" panose="02070309020205020404" charset="0"/>
                <a:ea typeface="Courier New" panose="02070309020205020404" charset="0"/>
                <a:cs typeface="Courier New" panose="02070309020205020404" charset="0"/>
              </a:rPr>
              <a:t>两个动态库</a:t>
            </a:r>
            <a:endParaRPr lang="zh-CN" altLang="en-US">
              <a:latin typeface="Courier New" panose="02070309020205020404" charset="0"/>
              <a:ea typeface="Courier New" panose="02070309020205020404" charset="0"/>
              <a:cs typeface="Courier New" panose="02070309020205020404" charset="0"/>
            </a:endParaRPr>
          </a:p>
          <a:p>
            <a:pPr lvl="1"/>
            <a:r>
              <a:rPr lang="zh-CN" altLang="en-US">
                <a:latin typeface="Courier New" panose="02070309020205020404" charset="0"/>
                <a:ea typeface="Courier New" panose="02070309020205020404" charset="0"/>
                <a:cs typeface="Courier New" panose="02070309020205020404" charset="0"/>
              </a:rPr>
              <a:t>接下来，通过</a:t>
            </a:r>
            <a:r>
              <a:rPr lang="zh-CN" altLang="en-US">
                <a:latin typeface="微软雅黑" charset="0"/>
                <a:ea typeface="微软雅黑" charset="0"/>
                <a:cs typeface="微软雅黑" charset="0"/>
              </a:rPr>
              <a:t> </a:t>
            </a:r>
            <a:r>
              <a:rPr lang="en-US" altLang="zh-CN">
                <a:latin typeface="Courier New" panose="02070309020205020404" charset="0"/>
                <a:ea typeface="Courier New" panose="02070309020205020404" charset="0"/>
                <a:cs typeface="Courier New" panose="02070309020205020404" charset="0"/>
              </a:rPr>
              <a:t>dpkg </a:t>
            </a:r>
            <a:r>
              <a:rPr lang="zh-CN" altLang="en-US">
                <a:latin typeface="Courier New" panose="02070309020205020404" charset="0"/>
                <a:ea typeface="Courier New" panose="02070309020205020404" charset="0"/>
                <a:cs typeface="Courier New" panose="02070309020205020404" charset="0"/>
              </a:rPr>
              <a:t>-</a:t>
            </a:r>
            <a:r>
              <a:rPr lang="en-US" altLang="zh-CN">
                <a:latin typeface="Courier New" panose="02070309020205020404" charset="0"/>
                <a:ea typeface="Courier New" panose="02070309020205020404" charset="0"/>
                <a:cs typeface="Courier New" panose="02070309020205020404" charset="0"/>
              </a:rPr>
              <a:t>S</a:t>
            </a:r>
            <a:r>
              <a:rPr lang="en-US" altLang="zh-CN">
                <a:latin typeface="微软雅黑" charset="0"/>
                <a:ea typeface="微软雅黑" charset="0"/>
                <a:cs typeface="微软雅黑" charset="0"/>
              </a:rPr>
              <a:t> </a:t>
            </a:r>
            <a:r>
              <a:rPr lang="zh-CN" altLang="en-US">
                <a:latin typeface="Courier New" panose="02070309020205020404" charset="0"/>
                <a:ea typeface="Courier New" panose="02070309020205020404" charset="0"/>
                <a:cs typeface="Courier New" panose="02070309020205020404" charset="0"/>
              </a:rPr>
              <a:t>等命令即可得出对应库的来源</a:t>
            </a:r>
            <a:br>
              <a:rPr lang="zh-CN" altLang="en-US">
                <a:latin typeface="Courier New" panose="02070309020205020404" charset="0"/>
                <a:ea typeface="Courier New" panose="02070309020205020404" charset="0"/>
                <a:cs typeface="Courier New" panose="02070309020205020404" charset="0"/>
              </a:rPr>
            </a:br>
            <a:r>
              <a:rPr lang="zh-CN" altLang="en-US">
                <a:latin typeface="Courier New" panose="02070309020205020404" charset="0"/>
                <a:ea typeface="Courier New" panose="02070309020205020404" charset="0"/>
                <a:cs typeface="Courier New" panose="02070309020205020404" charset="0"/>
              </a:rPr>
              <a:t>即</a:t>
            </a:r>
            <a:r>
              <a:rPr lang="zh-CN" altLang="en-US">
                <a:latin typeface="微软雅黑" charset="0"/>
                <a:ea typeface="微软雅黑" charset="0"/>
                <a:cs typeface="微软雅黑" charset="0"/>
              </a:rPr>
              <a:t> </a:t>
            </a:r>
            <a:r>
              <a:rPr lang="en-US" altLang="zh-CN">
                <a:latin typeface="Courier New" panose="02070309020205020404" charset="0"/>
                <a:ea typeface="Courier New" panose="02070309020205020404" charset="0"/>
                <a:cs typeface="Courier New" panose="02070309020205020404" charset="0"/>
              </a:rPr>
              <a:t>libreadline8</a:t>
            </a:r>
            <a:r>
              <a:rPr lang="zh-CN" altLang="en-US">
                <a:latin typeface="微软雅黑" charset="0"/>
                <a:ea typeface="微软雅黑" charset="0"/>
                <a:cs typeface="微软雅黑" charset="0"/>
              </a:rPr>
              <a:t> </a:t>
            </a:r>
            <a:r>
              <a:rPr lang="zh-CN" altLang="en-US">
                <a:latin typeface="Courier New" panose="02070309020205020404" charset="0"/>
                <a:ea typeface="Courier New" panose="02070309020205020404" charset="0"/>
                <a:cs typeface="Courier New" panose="02070309020205020404" charset="0"/>
              </a:rPr>
              <a:t>及</a:t>
            </a:r>
            <a:r>
              <a:rPr lang="zh-CN" altLang="en-US">
                <a:latin typeface="微软雅黑" charset="0"/>
                <a:ea typeface="微软雅黑" charset="0"/>
                <a:cs typeface="微软雅黑" charset="0"/>
              </a:rPr>
              <a:t> </a:t>
            </a:r>
            <a:r>
              <a:rPr lang="en-US" altLang="zh-CN">
                <a:latin typeface="Courier New" panose="02070309020205020404" charset="0"/>
                <a:ea typeface="Courier New" panose="02070309020205020404" charset="0"/>
                <a:cs typeface="Courier New" panose="02070309020205020404" charset="0"/>
              </a:rPr>
              <a:t>libc6</a:t>
            </a:r>
            <a:endParaRPr lang="en-US" altLang="zh-CN">
              <a:latin typeface="Courier New" panose="02070309020205020404" charset="0"/>
              <a:ea typeface="Courier New" panose="02070309020205020404" charset="0"/>
              <a:cs typeface="Courier New" panose="02070309020205020404" charset="0"/>
            </a:endParaRPr>
          </a:p>
          <a:p>
            <a:pPr lvl="1"/>
            <a:endParaRPr lang="zh-CN" altLang="en-US" b="1">
              <a:latin typeface="Courier New" panose="02070309020205020404" charset="0"/>
              <a:ea typeface="Courier New" panose="02070309020205020404" charset="0"/>
              <a:cs typeface="Courier New" panose="020703090202050204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微软雅黑" charset="0"/>
                <a:ea typeface="微软雅黑" charset="0"/>
              </a:rPr>
              <a:t>LoongArch 兼容性数据库信息收集</a:t>
            </a:r>
            <a:endParaRPr lang="zh-CN" altLang="en-US">
              <a:latin typeface="微软雅黑" charset="0"/>
              <a:ea typeface="微软雅黑" charset="0"/>
            </a:endParaRPr>
          </a:p>
        </p:txBody>
      </p:sp>
      <p:sp>
        <p:nvSpPr>
          <p:cNvPr id="6" name="内容占位符 5"/>
          <p:cNvSpPr>
            <a:spLocks noGrp="1"/>
          </p:cNvSpPr>
          <p:nvPr>
            <p:ph idx="1"/>
          </p:nvPr>
        </p:nvSpPr>
        <p:spPr>
          <a:xfrm>
            <a:off x="513995" y="1539641"/>
            <a:ext cx="11533971" cy="2195117"/>
          </a:xfrm>
        </p:spPr>
        <p:txBody>
          <a:bodyPr/>
          <a:p>
            <a:pPr marL="0" indent="0" fontAlgn="auto">
              <a:lnSpc>
                <a:spcPct val="100000"/>
              </a:lnSpc>
              <a:buNone/>
            </a:pPr>
            <a:r>
              <a:rPr lang="zh-CN" altLang="en-US" sz="2400" b="1">
                <a:solidFill>
                  <a:schemeClr val="tx1"/>
                </a:solidFill>
              </a:rPr>
              <a:t>降低提交门槛</a:t>
            </a:r>
            <a:endParaRPr lang="zh-CN" altLang="en-US" sz="2200" b="1"/>
          </a:p>
          <a:p>
            <a:pPr lvl="0" indent="-230505" fontAlgn="auto">
              <a:lnSpc>
                <a:spcPct val="100000"/>
              </a:lnSpc>
            </a:pPr>
            <a:r>
              <a:rPr lang="zh-CN" altLang="en-US" sz="1800">
                <a:solidFill>
                  <a:schemeClr val="tx1"/>
                </a:solidFill>
                <a:latin typeface="微软雅黑" charset="0"/>
                <a:ea typeface="微软雅黑" charset="0"/>
              </a:rPr>
              <a:t>先前有人提到步骤多，对小白不太友好，在研究了 </a:t>
            </a:r>
            <a:r>
              <a:rPr lang="en-US" altLang="zh-CN" sz="1800">
                <a:solidFill>
                  <a:schemeClr val="tx1"/>
                </a:solidFill>
                <a:latin typeface="微软雅黑" charset="0"/>
                <a:ea typeface="微软雅黑" charset="0"/>
              </a:rPr>
              <a:t>GitHub </a:t>
            </a:r>
            <a:r>
              <a:rPr lang="zh-CN" altLang="en-US" sz="1800"/>
              <a:t>议题表单后现已提供表单样式直接填写</a:t>
            </a:r>
            <a:endParaRPr lang="zh-CN" altLang="en-US" sz="1800"/>
          </a:p>
          <a:p>
            <a:pPr lvl="1" indent="-179705" fontAlgn="auto">
              <a:lnSpc>
                <a:spcPct val="100000"/>
              </a:lnSpc>
            </a:pPr>
            <a:r>
              <a:rPr lang="zh-CN" altLang="en-US" sz="1600">
                <a:solidFill>
                  <a:schemeClr val="tx1"/>
                </a:solidFill>
                <a:latin typeface="微软雅黑" charset="0"/>
                <a:ea typeface="微软雅黑" charset="0"/>
              </a:rPr>
              <a:t>现在仅需根据表单提示填写即可</a:t>
            </a:r>
            <a:endParaRPr lang="zh-CN" altLang="en-US" sz="1600">
              <a:solidFill>
                <a:schemeClr val="tx1"/>
              </a:solidFill>
              <a:latin typeface="微软雅黑" charset="0"/>
              <a:ea typeface="微软雅黑" charset="0"/>
            </a:endParaRPr>
          </a:p>
          <a:p>
            <a:pPr marL="506095" lvl="1" indent="0" fontAlgn="auto">
              <a:lnSpc>
                <a:spcPct val="100000"/>
              </a:lnSpc>
              <a:buNone/>
            </a:pPr>
            <a:r>
              <a:rPr lang="zh-CN" altLang="en-US" sz="1600">
                <a:solidFill>
                  <a:schemeClr val="tx1"/>
                </a:solidFill>
                <a:latin typeface="微软雅黑" charset="0"/>
                <a:ea typeface="微软雅黑" charset="0"/>
              </a:rPr>
              <a:t>（</a:t>
            </a:r>
            <a:r>
              <a:rPr lang="en-US" altLang="zh-CN" sz="1600">
                <a:solidFill>
                  <a:schemeClr val="tx1"/>
                </a:solidFill>
                <a:latin typeface="微软雅黑" charset="0"/>
                <a:ea typeface="微软雅黑" charset="0"/>
              </a:rPr>
              <a:t>GitHub </a:t>
            </a:r>
            <a:r>
              <a:rPr lang="zh-CN" altLang="en-US" sz="1600">
                <a:solidFill>
                  <a:schemeClr val="tx1"/>
                </a:solidFill>
                <a:latin typeface="微软雅黑" charset="0"/>
                <a:ea typeface="微软雅黑" charset="0"/>
              </a:rPr>
              <a:t>地址：</a:t>
            </a:r>
            <a:r>
              <a:rPr lang="en-US" altLang="zh-CN" sz="1600">
                <a:solidFill>
                  <a:schemeClr val="tx1"/>
                </a:solidFill>
                <a:latin typeface="微软雅黑" charset="0"/>
                <a:ea typeface="微软雅黑" charset="0"/>
                <a:hlinkClick r:id="rId1"/>
              </a:rPr>
              <a:t>https://github.com/LiarOnce</a:t>
            </a:r>
            <a:r>
              <a:rPr lang="zh-CN" altLang="en-US" sz="1600">
                <a:solidFill>
                  <a:schemeClr val="tx1"/>
                </a:solidFill>
                <a:latin typeface="微软雅黑" charset="0"/>
                <a:ea typeface="微软雅黑" charset="0"/>
                <a:hlinkClick r:id="rId1"/>
              </a:rPr>
              <a:t>-</a:t>
            </a:r>
            <a:r>
              <a:rPr lang="en-US" altLang="zh-CN" sz="1600">
                <a:solidFill>
                  <a:schemeClr val="tx1"/>
                </a:solidFill>
                <a:latin typeface="微软雅黑" charset="0"/>
                <a:ea typeface="微软雅黑" charset="0"/>
                <a:hlinkClick r:id="rId1"/>
              </a:rPr>
              <a:t>LoongAL/loong</a:t>
            </a:r>
            <a:r>
              <a:rPr lang="zh-CN" altLang="en-US" sz="1600">
                <a:solidFill>
                  <a:schemeClr val="tx1"/>
                </a:solidFill>
                <a:latin typeface="微软雅黑" charset="0"/>
                <a:ea typeface="微软雅黑" charset="0"/>
                <a:hlinkClick r:id="rId1"/>
              </a:rPr>
              <a:t>-</a:t>
            </a:r>
            <a:r>
              <a:rPr lang="en-US" altLang="zh-CN" sz="1600">
                <a:solidFill>
                  <a:schemeClr val="tx1"/>
                </a:solidFill>
                <a:latin typeface="微软雅黑" charset="0"/>
                <a:ea typeface="微软雅黑" charset="0"/>
                <a:hlinkClick r:id="rId1"/>
              </a:rPr>
              <a:t>compatible</a:t>
            </a:r>
            <a:r>
              <a:rPr lang="zh-CN" altLang="en-US" sz="1600">
                <a:solidFill>
                  <a:schemeClr val="tx1"/>
                </a:solidFill>
                <a:latin typeface="微软雅黑" charset="0"/>
                <a:ea typeface="微软雅黑" charset="0"/>
                <a:hlinkClick r:id="rId1"/>
              </a:rPr>
              <a:t>-</a:t>
            </a:r>
            <a:r>
              <a:rPr lang="en-US" altLang="zh-CN" sz="1600">
                <a:solidFill>
                  <a:schemeClr val="tx1"/>
                </a:solidFill>
                <a:latin typeface="微软雅黑" charset="0"/>
                <a:ea typeface="微软雅黑" charset="0"/>
                <a:hlinkClick r:id="rId1"/>
              </a:rPr>
              <a:t>database/issues/new/choose</a:t>
            </a:r>
            <a:r>
              <a:rPr lang="zh-CN" altLang="en-US" sz="1600">
                <a:solidFill>
                  <a:schemeClr val="tx1"/>
                </a:solidFill>
                <a:latin typeface="微软雅黑" charset="0"/>
                <a:ea typeface="微软雅黑" charset="0"/>
              </a:rPr>
              <a:t>）</a:t>
            </a:r>
            <a:endParaRPr lang="zh-CN" altLang="en-US" sz="1600">
              <a:solidFill>
                <a:schemeClr val="tx1"/>
              </a:solidFill>
              <a:latin typeface="微软雅黑" charset="0"/>
              <a:ea typeface="微软雅黑" charset="0"/>
            </a:endParaRPr>
          </a:p>
          <a:p>
            <a:pPr lvl="1" indent="-179705" fontAlgn="auto">
              <a:lnSpc>
                <a:spcPct val="100000"/>
              </a:lnSpc>
            </a:pPr>
            <a:r>
              <a:rPr lang="zh-CN" altLang="en-US" sz="1600"/>
              <a:t>对于硬件则保留 </a:t>
            </a:r>
            <a:r>
              <a:rPr lang="en-US" altLang="zh-CN" sz="1600"/>
              <a:t>Markdown </a:t>
            </a:r>
            <a:r>
              <a:rPr lang="zh-CN" altLang="en-US" sz="1600"/>
              <a:t>模板，可以通过该模板提交 </a:t>
            </a:r>
            <a:r>
              <a:rPr lang="en-US" altLang="zh-CN" sz="1600"/>
              <a:t>linux</a:t>
            </a:r>
            <a:r>
              <a:rPr lang="zh-CN" altLang="en-US" sz="1600"/>
              <a:t>-</a:t>
            </a:r>
            <a:r>
              <a:rPr lang="en-US" altLang="zh-CN" sz="1600"/>
              <a:t>hardware.org </a:t>
            </a:r>
            <a:r>
              <a:rPr lang="zh-CN" altLang="en-US" sz="1600"/>
              <a:t>的链接</a:t>
            </a:r>
            <a:endParaRPr lang="zh-CN" altLang="en-US" sz="1600"/>
          </a:p>
          <a:p>
            <a:pPr lvl="2" indent="-179705" fontAlgn="auto">
              <a:lnSpc>
                <a:spcPct val="100000"/>
              </a:lnSpc>
            </a:pPr>
            <a:r>
              <a:rPr lang="zh-CN" altLang="en-US" sz="1600"/>
              <a:t>原因是因为发现提交 </a:t>
            </a:r>
            <a:r>
              <a:rPr lang="en-US" altLang="zh-CN" sz="1600"/>
              <a:t>linux</a:t>
            </a:r>
            <a:r>
              <a:rPr lang="zh-CN" altLang="en-US" sz="1600"/>
              <a:t>-</a:t>
            </a:r>
            <a:r>
              <a:rPr lang="en-US" altLang="zh-CN" sz="1600"/>
              <a:t>hardware </a:t>
            </a:r>
            <a:r>
              <a:rPr lang="zh-CN" altLang="en-US" sz="1600"/>
              <a:t>提交的信息更简单直观。。。</a:t>
            </a:r>
            <a:endParaRPr lang="zh-CN" altLang="en-US" sz="1465"/>
          </a:p>
          <a:p>
            <a:pPr marL="457200" lvl="1" indent="0" fontAlgn="auto">
              <a:lnSpc>
                <a:spcPct val="100000"/>
              </a:lnSpc>
              <a:buNone/>
            </a:pPr>
            <a:endParaRPr lang="zh-CN" altLang="en-US" sz="1600"/>
          </a:p>
        </p:txBody>
      </p:sp>
      <p:sp>
        <p:nvSpPr>
          <p:cNvPr id="2" name="文本框 1"/>
          <p:cNvSpPr txBox="1"/>
          <p:nvPr/>
        </p:nvSpPr>
        <p:spPr>
          <a:xfrm>
            <a:off x="330708" y="1200555"/>
            <a:ext cx="4329430" cy="337185"/>
          </a:xfrm>
          <a:prstGeom prst="rect">
            <a:avLst/>
          </a:prstGeom>
          <a:noFill/>
        </p:spPr>
        <p:txBody>
          <a:bodyPr wrap="none" rtlCol="0">
            <a:spAutoFit/>
          </a:bodyPr>
          <a:p>
            <a:pPr indent="179705" algn="l" fontAlgn="auto"/>
            <a:r>
              <a:rPr lang="en-US" altLang="zh-CN" sz="1600">
                <a:solidFill>
                  <a:schemeClr val="tx1"/>
                </a:solidFill>
                <a:ea typeface="+mn-lt"/>
                <a:cs typeface="+mn-lt"/>
                <a:sym typeface="+mn-ea"/>
              </a:rPr>
              <a:t>网站地址：</a:t>
            </a:r>
            <a:r>
              <a:rPr lang="en-US" altLang="zh-CN" sz="1600">
                <a:solidFill>
                  <a:schemeClr val="tx1"/>
                </a:solidFill>
                <a:ea typeface="+mn-lt"/>
                <a:cs typeface="+mn-lt"/>
                <a:sym typeface="+mn-ea"/>
                <a:hlinkClick r:id="rId2"/>
              </a:rPr>
              <a:t>https://loongarch.liaronce.com</a:t>
            </a:r>
            <a:endParaRPr lang="en-US" altLang="zh-CN">
              <a:ea typeface="+mn-lt"/>
              <a:cs typeface="+mn-lt"/>
              <a:sym typeface="+mn-ea"/>
            </a:endParaRPr>
          </a:p>
        </p:txBody>
      </p:sp>
      <p:pic>
        <p:nvPicPr>
          <p:cNvPr id="5" name="图片 4" descr="upload_post_object_v2_906725354"/>
          <p:cNvPicPr>
            <a:picLocks noChangeAspect="1"/>
          </p:cNvPicPr>
          <p:nvPr/>
        </p:nvPicPr>
        <p:blipFill>
          <a:blip r:embed="rId3"/>
          <a:stretch>
            <a:fillRect/>
          </a:stretch>
        </p:blipFill>
        <p:spPr>
          <a:xfrm>
            <a:off x="513995" y="3734755"/>
            <a:ext cx="7321867" cy="229952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解：依赖，依赖，莫耍无赖</a:t>
            </a:r>
            <a:endParaRPr lang="zh-CN" altLang="en-US"/>
          </a:p>
        </p:txBody>
      </p:sp>
      <p:sp>
        <p:nvSpPr>
          <p:cNvPr id="3" name="内容占位符 2"/>
          <p:cNvSpPr>
            <a:spLocks noGrp="1"/>
          </p:cNvSpPr>
          <p:nvPr>
            <p:ph idx="1"/>
          </p:nvPr>
        </p:nvSpPr>
        <p:spPr>
          <a:xfrm>
            <a:off x="513999" y="1259762"/>
            <a:ext cx="9561691" cy="4657501"/>
          </a:xfrm>
        </p:spPr>
        <p:txBody>
          <a:bodyPr/>
          <a:p>
            <a:pPr lvl="0"/>
            <a:r>
              <a:rPr lang="zh-CN" altLang="en-US">
                <a:solidFill>
                  <a:schemeClr val="tx1"/>
                </a:solidFill>
                <a:latin typeface="微软雅黑" charset="0"/>
                <a:ea typeface="微软雅黑" charset="0"/>
                <a:cs typeface="Arial" panose="020B0604020202020204" pitchFamily="34" charset="0"/>
              </a:rPr>
              <a:t>使用 </a:t>
            </a:r>
            <a:r>
              <a:rPr lang="en-US" altLang="zh-CN">
                <a:solidFill>
                  <a:schemeClr val="tx1"/>
                </a:solidFill>
                <a:latin typeface="微软雅黑" charset="0"/>
                <a:ea typeface="微软雅黑" charset="0"/>
                <a:cs typeface="Arial" panose="020B0604020202020204" pitchFamily="34" charset="0"/>
              </a:rPr>
              <a:t>Debian  </a:t>
            </a:r>
            <a:r>
              <a:rPr lang="zh-CN" altLang="en-US">
                <a:solidFill>
                  <a:schemeClr val="tx1"/>
                </a:solidFill>
                <a:latin typeface="微软雅黑" charset="0"/>
                <a:ea typeface="微软雅黑" charset="0"/>
                <a:cs typeface="Arial" panose="020B0604020202020204" pitchFamily="34" charset="0"/>
              </a:rPr>
              <a:t>工具集打包 </a:t>
            </a:r>
            <a:r>
              <a:rPr lang="en-US" altLang="zh-CN">
                <a:solidFill>
                  <a:schemeClr val="tx1"/>
                </a:solidFill>
                <a:latin typeface="微软雅黑" charset="0"/>
                <a:ea typeface="微软雅黑" charset="0"/>
                <a:cs typeface="Arial" panose="020B0604020202020204" pitchFamily="34" charset="0"/>
              </a:rPr>
              <a:t>(dpkg</a:t>
            </a:r>
            <a:r>
              <a:rPr lang="zh-CN" altLang="en-US">
                <a:solidFill>
                  <a:schemeClr val="tx1"/>
                </a:solidFill>
                <a:latin typeface="微软雅黑" charset="0"/>
                <a:ea typeface="微软雅黑" charset="0"/>
                <a:cs typeface="Arial" panose="020B0604020202020204" pitchFamily="34" charset="0"/>
              </a:rPr>
              <a:t>-</a:t>
            </a:r>
            <a:r>
              <a:rPr lang="en-US" altLang="zh-CN">
                <a:solidFill>
                  <a:schemeClr val="tx1"/>
                </a:solidFill>
                <a:latin typeface="微软雅黑" charset="0"/>
                <a:ea typeface="微软雅黑" charset="0"/>
                <a:cs typeface="Arial" panose="020B0604020202020204" pitchFamily="34" charset="0"/>
              </a:rPr>
              <a:t>buildpackage, debuild, ...)</a:t>
            </a:r>
            <a:r>
              <a:rPr lang="zh-CN" altLang="en-US">
                <a:solidFill>
                  <a:schemeClr val="tx1"/>
                </a:solidFill>
                <a:latin typeface="微软雅黑" charset="0"/>
                <a:ea typeface="微软雅黑" charset="0"/>
                <a:cs typeface="Arial" panose="020B0604020202020204" pitchFamily="34" charset="0"/>
              </a:rPr>
              <a:t>，依赖探测更为自动化</a:t>
            </a:r>
            <a:endParaRPr lang="zh-CN" altLang="en-US">
              <a:solidFill>
                <a:schemeClr val="tx1"/>
              </a:solidFill>
              <a:latin typeface="微软雅黑" charset="0"/>
              <a:ea typeface="微软雅黑" charset="0"/>
              <a:cs typeface="Arial" panose="020B0604020202020204" pitchFamily="34" charset="0"/>
            </a:endParaRPr>
          </a:p>
          <a:p>
            <a:pPr lvl="1"/>
            <a:r>
              <a:rPr lang="zh-CN" altLang="en-US">
                <a:solidFill>
                  <a:schemeClr val="tx1"/>
                </a:solidFill>
                <a:latin typeface="微软雅黑" charset="0"/>
                <a:ea typeface="微软雅黑" charset="0"/>
                <a:cs typeface="Courier New" panose="02070309020205020404" charset="0"/>
              </a:rPr>
              <a:t>在 </a:t>
            </a:r>
            <a:r>
              <a:rPr lang="en-US" altLang="zh-CN">
                <a:solidFill>
                  <a:schemeClr val="tx1"/>
                </a:solidFill>
                <a:latin typeface="Courier New" panose="02070309020205020404" charset="0"/>
                <a:ea typeface="Courier New" panose="02070309020205020404" charset="0"/>
                <a:cs typeface="Courier New" panose="02070309020205020404" charset="0"/>
              </a:rPr>
              <a:t>debian/control</a:t>
            </a:r>
            <a:r>
              <a:rPr lang="en-US" altLang="zh-CN">
                <a:solidFill>
                  <a:schemeClr val="tx1"/>
                </a:solidFill>
                <a:latin typeface="微软雅黑" charset="0"/>
                <a:ea typeface="微软雅黑" charset="0"/>
                <a:cs typeface="Courier New" panose="02070309020205020404" charset="0"/>
              </a:rPr>
              <a:t> </a:t>
            </a:r>
            <a:r>
              <a:rPr lang="zh-CN" altLang="en-US">
                <a:solidFill>
                  <a:schemeClr val="tx1"/>
                </a:solidFill>
                <a:latin typeface="微软雅黑" charset="0"/>
                <a:ea typeface="微软雅黑" charset="0"/>
                <a:cs typeface="Courier New" panose="02070309020205020404" charset="0"/>
              </a:rPr>
              <a:t>中使用 </a:t>
            </a:r>
            <a:r>
              <a:rPr lang="en-US" altLang="zh-CN">
                <a:solidFill>
                  <a:schemeClr val="tx1"/>
                </a:solidFill>
                <a:latin typeface="Courier New" panose="02070309020205020404" charset="0"/>
                <a:ea typeface="Courier New" panose="02070309020205020404" charset="0"/>
                <a:cs typeface="Courier New" panose="02070309020205020404" charset="0"/>
              </a:rPr>
              <a:t>${misc:Depends}, ${shlibs:Depends}, ${perl:Depends}</a:t>
            </a:r>
            <a:r>
              <a:rPr lang="en-US" altLang="zh-CN">
                <a:solidFill>
                  <a:schemeClr val="tx1"/>
                </a:solidFill>
                <a:latin typeface="微软雅黑" charset="0"/>
                <a:ea typeface="微软雅黑" charset="0"/>
                <a:cs typeface="Courier New" panose="02070309020205020404" charset="0"/>
              </a:rPr>
              <a:t> </a:t>
            </a:r>
            <a:r>
              <a:rPr lang="zh-CN" altLang="en-US">
                <a:solidFill>
                  <a:schemeClr val="tx1"/>
                </a:solidFill>
                <a:latin typeface="微软雅黑" charset="0"/>
                <a:ea typeface="微软雅黑" charset="0"/>
                <a:cs typeface="Courier New" panose="02070309020205020404" charset="0"/>
              </a:rPr>
              <a:t>等关键字即可引导打包工具直接探测和填写相关依赖</a:t>
            </a:r>
            <a:endParaRPr lang="zh-CN" altLang="en-US">
              <a:solidFill>
                <a:schemeClr val="tx1"/>
              </a:solidFill>
              <a:latin typeface="微软雅黑" charset="0"/>
              <a:ea typeface="微软雅黑" charset="0"/>
              <a:cs typeface="Courier New" panose="02070309020205020404" charset="0"/>
            </a:endParaRPr>
          </a:p>
          <a:p>
            <a:pPr lvl="1"/>
            <a:r>
              <a:rPr lang="zh-CN" altLang="en-US">
                <a:latin typeface="微软雅黑" charset="0"/>
                <a:ea typeface="微软雅黑" charset="0"/>
                <a:cs typeface="Courier New" panose="02070309020205020404" charset="0"/>
              </a:rPr>
              <a:t>详情请参见 </a:t>
            </a:r>
            <a:r>
              <a:rPr lang="en-US" altLang="zh-CN">
                <a:latin typeface="微软雅黑" charset="0"/>
                <a:ea typeface="微软雅黑" charset="0"/>
                <a:cs typeface="Courier New" panose="02070309020205020404" charset="0"/>
              </a:rPr>
              <a:t>Debian </a:t>
            </a:r>
            <a:r>
              <a:rPr lang="zh-CN" altLang="en-US">
                <a:latin typeface="微软雅黑" charset="0"/>
                <a:ea typeface="微软雅黑" charset="0"/>
                <a:cs typeface="Courier New" panose="02070309020205020404" charset="0"/>
              </a:rPr>
              <a:t>维护者手册，尤其是</a:t>
            </a:r>
            <a:r>
              <a:rPr lang="zh-CN" altLang="en-US">
                <a:latin typeface="微软雅黑" charset="0"/>
                <a:ea typeface="微软雅黑" charset="0"/>
                <a:cs typeface="Courier New" panose="02070309020205020404" charset="0"/>
                <a:hlinkClick r:id="rId1"/>
              </a:rPr>
              <a:t>第四章</a:t>
            </a:r>
            <a:endParaRPr lang="zh-CN" altLang="en-US">
              <a:latin typeface="微软雅黑" charset="0"/>
              <a:ea typeface="微软雅黑" charset="0"/>
              <a:cs typeface="Courier New" panose="02070309020205020404" charset="0"/>
            </a:endParaRPr>
          </a:p>
          <a:p>
            <a:pPr lvl="0"/>
            <a:r>
              <a:rPr lang="zh-CN" altLang="en-US">
                <a:solidFill>
                  <a:schemeClr val="tx1"/>
                </a:solidFill>
                <a:latin typeface="微软雅黑" charset="0"/>
                <a:ea typeface="微软雅黑" charset="0"/>
                <a:cs typeface="Courier New" panose="02070309020205020404" charset="0"/>
              </a:rPr>
              <a:t>讲者按</a:t>
            </a:r>
            <a:r>
              <a:rPr lang="zh-CN" altLang="en-US">
                <a:latin typeface="微软雅黑" charset="0"/>
                <a:ea typeface="微软雅黑" charset="0"/>
                <a:cs typeface="Courier New" panose="02070309020205020404" charset="0"/>
              </a:rPr>
              <a:t>：对依赖的理解不应本末</a:t>
            </a:r>
            <a:r>
              <a:rPr lang="zh-CN" altLang="en-US">
                <a:solidFill>
                  <a:schemeClr val="tx1"/>
                </a:solidFill>
                <a:latin typeface="微软雅黑" charset="0"/>
                <a:ea typeface="微软雅黑" charset="0"/>
                <a:cs typeface="Courier New" panose="02070309020205020404" charset="0"/>
              </a:rPr>
              <a:t>倒置</a:t>
            </a:r>
            <a:endParaRPr lang="zh-CN" altLang="en-US">
              <a:latin typeface="微软雅黑" charset="0"/>
              <a:ea typeface="微软雅黑" charset="0"/>
              <a:cs typeface="Courier New" panose="02070309020205020404" charset="0"/>
            </a:endParaRPr>
          </a:p>
          <a:p>
            <a:pPr lvl="1"/>
            <a:r>
              <a:rPr lang="zh-CN" altLang="en-US" b="1">
                <a:latin typeface="微软雅黑" charset="0"/>
                <a:ea typeface="微软雅黑" charset="0"/>
                <a:cs typeface="Courier New" panose="02070309020205020404" charset="0"/>
              </a:rPr>
              <a:t>依赖是控制目标系统环境完整性的强力手段</a:t>
            </a:r>
            <a:endParaRPr lang="zh-CN" altLang="en-US" b="1">
              <a:latin typeface="微软雅黑" charset="0"/>
              <a:ea typeface="微软雅黑" charset="0"/>
              <a:cs typeface="Courier New" panose="02070309020205020404" charset="0"/>
            </a:endParaRPr>
          </a:p>
          <a:p>
            <a:pPr lvl="1"/>
            <a:r>
              <a:rPr lang="zh-CN" altLang="en-US">
                <a:latin typeface="微软雅黑" charset="0"/>
                <a:ea typeface="微软雅黑" charset="0"/>
                <a:cs typeface="Courier New" panose="02070309020205020404" charset="0"/>
              </a:rPr>
              <a:t>在软件包发行的语境下，“适应目标系统的运行时有无”是</a:t>
            </a:r>
            <a:br>
              <a:rPr lang="zh-CN" altLang="en-US">
                <a:latin typeface="微软雅黑" charset="0"/>
                <a:ea typeface="微软雅黑" charset="0"/>
                <a:cs typeface="Courier New" panose="02070309020205020404" charset="0"/>
              </a:rPr>
            </a:br>
            <a:r>
              <a:rPr lang="zh-CN" altLang="en-US">
                <a:latin typeface="微软雅黑" charset="0"/>
                <a:ea typeface="微软雅黑" charset="0"/>
                <a:cs typeface="Courier New" panose="02070309020205020404" charset="0"/>
              </a:rPr>
              <a:t>错误的、不假思索地套用 </a:t>
            </a:r>
            <a:r>
              <a:rPr lang="en-US" altLang="zh-CN">
                <a:latin typeface="微软雅黑" charset="0"/>
                <a:ea typeface="微软雅黑" charset="0"/>
                <a:cs typeface="Courier New" panose="02070309020205020404" charset="0"/>
              </a:rPr>
              <a:t>Windows</a:t>
            </a:r>
            <a:r>
              <a:rPr lang="zh-CN" altLang="en-US">
                <a:latin typeface="微软雅黑" charset="0"/>
                <a:ea typeface="微软雅黑" charset="0"/>
                <a:cs typeface="Courier New" panose="02070309020205020404" charset="0"/>
              </a:rPr>
              <a:t> 软件生态思维的结果</a:t>
            </a:r>
            <a:endParaRPr lang="zh-CN" altLang="en-US">
              <a:latin typeface="微软雅黑" charset="0"/>
              <a:ea typeface="微软雅黑" charset="0"/>
              <a:cs typeface="Courier New" panose="0207030902020502040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latin typeface="微软雅黑" charset="0"/>
                <a:ea typeface="微软雅黑" charset="0"/>
                <a:cs typeface="Arial" panose="020B0604020202020204" pitchFamily="34" charset="0"/>
              </a:rPr>
              <a:t>提权</a:t>
            </a:r>
            <a:r>
              <a:rPr lang="zh-CN" altLang="en-US">
                <a:cs typeface="Arial" panose="020B0604020202020204" pitchFamily="34" charset="0"/>
              </a:rPr>
              <a:t>不是请客</a:t>
            </a:r>
            <a:r>
              <a:rPr lang="zh-CN" altLang="en-US">
                <a:solidFill>
                  <a:schemeClr val="tx1"/>
                </a:solidFill>
                <a:latin typeface="微软雅黑" charset="0"/>
                <a:ea typeface="微软雅黑" charset="0"/>
                <a:cs typeface="Arial" panose="020B0604020202020204" pitchFamily="34" charset="0"/>
              </a:rPr>
              <a:t>吃饭</a:t>
            </a:r>
            <a:endParaRPr lang="zh-CN" altLang="en-US">
              <a:cs typeface="Arial" panose="020B0604020202020204" pitchFamily="34" charset="0"/>
            </a:endParaRPr>
          </a:p>
        </p:txBody>
      </p:sp>
      <p:sp>
        <p:nvSpPr>
          <p:cNvPr id="3" name="内容占位符 2"/>
          <p:cNvSpPr>
            <a:spLocks noGrp="1"/>
          </p:cNvSpPr>
          <p:nvPr>
            <p:ph idx="1"/>
          </p:nvPr>
        </p:nvSpPr>
        <p:spPr/>
        <p:txBody>
          <a:bodyPr>
            <a:noAutofit/>
          </a:bodyPr>
          <a:p>
            <a:r>
              <a:rPr lang="zh-CN" altLang="en-US" sz="2600"/>
              <a:t>相对少见，但破坏性最大、危险性最高：随意提权</a:t>
            </a:r>
            <a:endParaRPr lang="zh-CN" altLang="en-US" sz="2600"/>
          </a:p>
          <a:p>
            <a:pPr lvl="0"/>
            <a:r>
              <a:rPr lang="zh-CN" altLang="en-US" sz="2600"/>
              <a:t>常见</a:t>
            </a:r>
            <a:r>
              <a:rPr lang="zh-CN" altLang="en-US" sz="2600">
                <a:solidFill>
                  <a:schemeClr val="tx1"/>
                </a:solidFill>
                <a:latin typeface="微软雅黑" charset="0"/>
                <a:ea typeface="微软雅黑" charset="0"/>
              </a:rPr>
              <a:t>的错误提权实现有三：</a:t>
            </a:r>
            <a:endParaRPr lang="zh-CN" altLang="en-US" sz="2600">
              <a:solidFill>
                <a:schemeClr val="tx1"/>
              </a:solidFill>
              <a:latin typeface="微软雅黑" charset="0"/>
              <a:ea typeface="微软雅黑" charset="0"/>
            </a:endParaRPr>
          </a:p>
          <a:p>
            <a:pPr lvl="1"/>
            <a:r>
              <a:rPr lang="zh-CN" altLang="en-US" sz="2200">
                <a:solidFill>
                  <a:schemeClr val="tx1"/>
                </a:solidFill>
                <a:latin typeface="微软雅黑" charset="0"/>
                <a:ea typeface="微软雅黑" charset="0"/>
              </a:rPr>
              <a:t>以“助手”</a:t>
            </a:r>
            <a:r>
              <a:rPr lang="en-US" altLang="zh-CN" sz="2200">
                <a:solidFill>
                  <a:schemeClr val="tx1"/>
                </a:solidFill>
                <a:latin typeface="微软雅黑" charset="0"/>
                <a:ea typeface="微软雅黑" charset="0"/>
              </a:rPr>
              <a:t>(helper)</a:t>
            </a:r>
            <a:r>
              <a:rPr lang="zh-CN" altLang="en-US" sz="2200">
                <a:solidFill>
                  <a:schemeClr val="tx1"/>
                </a:solidFill>
                <a:latin typeface="微软雅黑" charset="0"/>
                <a:ea typeface="微软雅黑" charset="0"/>
              </a:rPr>
              <a:t> 程序实现无密码提权</a:t>
            </a:r>
            <a:endParaRPr lang="zh-CN" altLang="en-US" sz="2200">
              <a:solidFill>
                <a:schemeClr val="tx1"/>
              </a:solidFill>
              <a:latin typeface="微软雅黑" charset="0"/>
              <a:ea typeface="微软雅黑" charset="0"/>
            </a:endParaRPr>
          </a:p>
          <a:p>
            <a:pPr lvl="1"/>
            <a:r>
              <a:rPr lang="zh-CN" altLang="en-US" sz="2200">
                <a:solidFill>
                  <a:schemeClr val="tx1"/>
                </a:solidFill>
                <a:latin typeface="微软雅黑" charset="0"/>
                <a:ea typeface="微软雅黑" charset="0"/>
              </a:rPr>
              <a:t>为 </a:t>
            </a:r>
            <a:r>
              <a:rPr lang="en-US" altLang="zh-CN" sz="2200">
                <a:solidFill>
                  <a:schemeClr val="tx1"/>
                </a:solidFill>
                <a:latin typeface="微软雅黑" charset="0"/>
                <a:ea typeface="微软雅黑" charset="0"/>
              </a:rPr>
              <a:t>sudo</a:t>
            </a:r>
            <a:r>
              <a:rPr lang="zh-CN" altLang="en-US" sz="2200">
                <a:solidFill>
                  <a:schemeClr val="tx1"/>
                </a:solidFill>
                <a:latin typeface="微软雅黑" charset="0"/>
                <a:ea typeface="微软雅黑" charset="0"/>
              </a:rPr>
              <a:t> 和 </a:t>
            </a:r>
            <a:r>
              <a:rPr lang="en-US" altLang="zh-CN" sz="2200">
                <a:solidFill>
                  <a:schemeClr val="tx1"/>
                </a:solidFill>
                <a:latin typeface="微软雅黑" charset="0"/>
                <a:ea typeface="微软雅黑" charset="0"/>
              </a:rPr>
              <a:t>polkit</a:t>
            </a:r>
            <a:r>
              <a:rPr lang="zh-CN" altLang="en-US" sz="2200">
                <a:solidFill>
                  <a:schemeClr val="tx1"/>
                </a:solidFill>
                <a:latin typeface="微软雅黑" charset="0"/>
                <a:ea typeface="微软雅黑" charset="0"/>
              </a:rPr>
              <a:t> 等提权工具引入无密码配置</a:t>
            </a:r>
            <a:endParaRPr lang="zh-CN" altLang="en-US" sz="2200">
              <a:solidFill>
                <a:schemeClr val="tx1"/>
              </a:solidFill>
              <a:latin typeface="微软雅黑" charset="0"/>
              <a:ea typeface="微软雅黑" charset="0"/>
            </a:endParaRPr>
          </a:p>
          <a:p>
            <a:pPr lvl="1"/>
            <a:r>
              <a:rPr lang="zh-CN" altLang="en-US" sz="2200">
                <a:solidFill>
                  <a:schemeClr val="tx1"/>
                </a:solidFill>
                <a:latin typeface="微软雅黑" charset="0"/>
                <a:ea typeface="微软雅黑" charset="0"/>
              </a:rPr>
              <a:t>为</a:t>
            </a:r>
            <a:r>
              <a:rPr lang="zh-CN" altLang="en-US" sz="2200">
                <a:latin typeface="微软雅黑" charset="0"/>
                <a:ea typeface="微软雅黑" charset="0"/>
              </a:rPr>
              <a:t>具体的路径设置 </a:t>
            </a:r>
            <a:r>
              <a:rPr lang="en-US" altLang="zh-CN" sz="2200">
                <a:latin typeface="微软雅黑" charset="0"/>
                <a:ea typeface="微软雅黑" charset="0"/>
              </a:rPr>
              <a:t>777</a:t>
            </a:r>
            <a:r>
              <a:rPr lang="zh-CN" altLang="en-US" sz="2200">
                <a:latin typeface="微软雅黑" charset="0"/>
                <a:ea typeface="微软雅黑" charset="0"/>
              </a:rPr>
              <a:t>（全用户</a:t>
            </a:r>
            <a:r>
              <a:rPr lang="en-US" altLang="zh-CN" sz="2200">
                <a:latin typeface="微软雅黑" charset="0"/>
                <a:ea typeface="微软雅黑" charset="0"/>
              </a:rPr>
              <a:t>/</a:t>
            </a:r>
            <a:r>
              <a:rPr lang="zh-CN" altLang="en-US" sz="2200">
                <a:latin typeface="微软雅黑" charset="0"/>
                <a:ea typeface="微软雅黑" charset="0"/>
              </a:rPr>
              <a:t>组可读、可写、可执行）权限</a:t>
            </a:r>
            <a:endParaRPr lang="zh-CN" altLang="en-US" sz="2200">
              <a:latin typeface="微软雅黑" charset="0"/>
              <a:ea typeface="微软雅黑" charset="0"/>
            </a:endParaRPr>
          </a:p>
          <a:p>
            <a:pPr lvl="0"/>
            <a:r>
              <a:rPr lang="zh-CN" altLang="en-US" sz="2600">
                <a:latin typeface="微软雅黑" charset="0"/>
                <a:ea typeface="微软雅黑" charset="0"/>
              </a:rPr>
              <a:t>这样做的理由有什么？以实际软件为例</a:t>
            </a:r>
            <a:endParaRPr lang="zh-CN" altLang="en-US" sz="2600">
              <a:latin typeface="微软雅黑" charset="0"/>
              <a:ea typeface="微软雅黑" charset="0"/>
            </a:endParaRPr>
          </a:p>
          <a:p>
            <a:pPr lvl="1"/>
            <a:r>
              <a:rPr lang="zh-CN" altLang="en-US" sz="2200">
                <a:latin typeface="微软雅黑" charset="0"/>
                <a:ea typeface="微软雅黑" charset="0"/>
              </a:rPr>
              <a:t>某浏览器：实现类似 </a:t>
            </a:r>
            <a:r>
              <a:rPr lang="en-US" altLang="zh-CN" sz="2200">
                <a:latin typeface="微软雅黑" charset="0"/>
                <a:ea typeface="微软雅黑" charset="0"/>
              </a:rPr>
              <a:t>Windows </a:t>
            </a:r>
            <a:r>
              <a:rPr lang="zh-CN" altLang="en-US" sz="2200">
                <a:latin typeface="微软雅黑" charset="0"/>
                <a:ea typeface="微软雅黑" charset="0"/>
              </a:rPr>
              <a:t>下的“热更新”功能</a:t>
            </a:r>
            <a:endParaRPr lang="zh-CN" altLang="en-US" sz="2200">
              <a:latin typeface="微软雅黑" charset="0"/>
              <a:ea typeface="微软雅黑" charset="0"/>
            </a:endParaRPr>
          </a:p>
          <a:p>
            <a:pPr lvl="1"/>
            <a:r>
              <a:rPr lang="zh-CN" altLang="en-US" sz="2200">
                <a:latin typeface="微软雅黑" charset="0"/>
                <a:ea typeface="微软雅黑" charset="0"/>
              </a:rPr>
              <a:t>某远程管理工具：允许用户写入主题路径，以便安装“皮肤”</a:t>
            </a:r>
            <a:endParaRPr lang="zh-CN" altLang="en-US" sz="2200">
              <a:latin typeface="微软雅黑" charset="0"/>
              <a:ea typeface="微软雅黑" charset="0"/>
            </a:endParaRPr>
          </a:p>
          <a:p>
            <a:pPr lvl="1"/>
            <a:r>
              <a:rPr lang="zh-CN" altLang="en-US" sz="2200">
                <a:latin typeface="微软雅黑" charset="0"/>
                <a:ea typeface="微软雅黑" charset="0"/>
              </a:rPr>
              <a:t>某固件管理工具：以为 </a:t>
            </a:r>
            <a:r>
              <a:rPr lang="en-US" altLang="zh-CN" sz="2200">
                <a:latin typeface="微软雅黑" charset="0"/>
                <a:ea typeface="微软雅黑" charset="0"/>
              </a:rPr>
              <a:t>777 </a:t>
            </a:r>
            <a:r>
              <a:rPr lang="zh-CN" altLang="en-US" sz="2200">
                <a:latin typeface="微软雅黑" charset="0"/>
                <a:ea typeface="微软雅黑" charset="0"/>
              </a:rPr>
              <a:t>权限的数据才能被所有用户访问</a:t>
            </a:r>
            <a:endParaRPr lang="zh-CN" altLang="en-US" sz="2200">
              <a:latin typeface="微软雅黑" charset="0"/>
              <a:ea typeface="微软雅黑" charset="0"/>
            </a:endParaRPr>
          </a:p>
          <a:p>
            <a:pPr lvl="0"/>
            <a:r>
              <a:rPr lang="zh-CN" altLang="en-US" sz="2600">
                <a:latin typeface="微软雅黑" charset="0"/>
                <a:ea typeface="微软雅黑" charset="0"/>
              </a:rPr>
              <a:t>对</a:t>
            </a:r>
            <a:r>
              <a:rPr lang="en-US" altLang="zh-CN" sz="2600">
                <a:latin typeface="微软雅黑" charset="0"/>
                <a:ea typeface="微软雅黑" charset="0"/>
              </a:rPr>
              <a:t>... </a:t>
            </a:r>
            <a:r>
              <a:rPr lang="zh-CN" altLang="en-US" sz="2600">
                <a:latin typeface="微软雅黑" charset="0"/>
                <a:ea typeface="微软雅黑" charset="0"/>
              </a:rPr>
              <a:t>对吗？</a:t>
            </a:r>
            <a:endParaRPr lang="zh-CN" altLang="en-US" sz="2600">
              <a:latin typeface="微软雅黑" charset="0"/>
              <a:ea typeface="微软雅黑" charset="0"/>
            </a:endParaRPr>
          </a:p>
          <a:p>
            <a:pPr lvl="1"/>
            <a:r>
              <a:rPr lang="zh-CN" altLang="en-US" sz="2200" b="1">
                <a:latin typeface="微软雅黑" charset="0"/>
                <a:ea typeface="微软雅黑" charset="0"/>
              </a:rPr>
              <a:t>废话，当然不对</a:t>
            </a:r>
            <a:r>
              <a:rPr lang="zh-CN" altLang="en-US" sz="2200">
                <a:latin typeface="微软雅黑" charset="0"/>
                <a:ea typeface="微软雅黑" charset="0"/>
              </a:rPr>
              <a:t>，提权不是请客吃饭，是引狼入室！</a:t>
            </a:r>
            <a:endParaRPr lang="zh-CN" altLang="en-US">
              <a:latin typeface="微软雅黑" charset="0"/>
              <a:ea typeface="微软雅黑"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latin typeface="微软雅黑" charset="0"/>
                <a:ea typeface="微软雅黑" charset="0"/>
                <a:cs typeface="Arial" panose="020B0604020202020204" pitchFamily="34" charset="0"/>
              </a:rPr>
              <a:t>提权</a:t>
            </a:r>
            <a:r>
              <a:rPr lang="zh-CN" altLang="en-US">
                <a:cs typeface="Arial" panose="020B0604020202020204" pitchFamily="34" charset="0"/>
              </a:rPr>
              <a:t>不是请客</a:t>
            </a:r>
            <a:r>
              <a:rPr lang="zh-CN" altLang="en-US">
                <a:solidFill>
                  <a:schemeClr val="tx1"/>
                </a:solidFill>
                <a:latin typeface="微软雅黑" charset="0"/>
                <a:ea typeface="微软雅黑" charset="0"/>
                <a:cs typeface="Arial" panose="020B0604020202020204" pitchFamily="34" charset="0"/>
              </a:rPr>
              <a:t>吃饭</a:t>
            </a:r>
            <a:endParaRPr lang="zh-CN" altLang="en-US">
              <a:cs typeface="Arial" panose="020B0604020202020204" pitchFamily="34" charset="0"/>
            </a:endParaRPr>
          </a:p>
        </p:txBody>
      </p:sp>
      <p:sp>
        <p:nvSpPr>
          <p:cNvPr id="3" name="内容占位符 2"/>
          <p:cNvSpPr>
            <a:spLocks noGrp="1"/>
          </p:cNvSpPr>
          <p:nvPr>
            <p:ph idx="1"/>
          </p:nvPr>
        </p:nvSpPr>
        <p:spPr/>
        <p:txBody>
          <a:bodyPr>
            <a:noAutofit/>
          </a:bodyPr>
          <a:p>
            <a:r>
              <a:rPr lang="zh-CN" altLang="en-US" sz="2600">
                <a:solidFill>
                  <a:schemeClr val="tx1"/>
                </a:solidFill>
                <a:latin typeface="微软雅黑" charset="0"/>
                <a:ea typeface="微软雅黑" charset="0"/>
              </a:rPr>
              <a:t>风险点到底在什么地方？</a:t>
            </a:r>
            <a:endParaRPr lang="zh-CN" altLang="en-US" sz="2600">
              <a:solidFill>
                <a:schemeClr val="tx1"/>
              </a:solidFill>
              <a:latin typeface="微软雅黑" charset="0"/>
              <a:ea typeface="微软雅黑" charset="0"/>
            </a:endParaRPr>
          </a:p>
          <a:p>
            <a:pPr lvl="1"/>
            <a:r>
              <a:rPr lang="zh-CN" altLang="en-US" b="1">
                <a:latin typeface="微软雅黑" charset="0"/>
                <a:ea typeface="微软雅黑" charset="0"/>
              </a:rPr>
              <a:t>免密码提权若</a:t>
            </a:r>
            <a:r>
              <a:rPr lang="zh-CN" altLang="en-US" b="1">
                <a:solidFill>
                  <a:schemeClr val="tx1"/>
                </a:solidFill>
                <a:latin typeface="微软雅黑" charset="0"/>
                <a:ea typeface="微软雅黑" charset="0"/>
              </a:rPr>
              <a:t>对一个软件生效</a:t>
            </a:r>
            <a:r>
              <a:rPr lang="zh-CN" altLang="en-US" b="1">
                <a:latin typeface="微软雅黑" charset="0"/>
                <a:ea typeface="微软雅黑" charset="0"/>
              </a:rPr>
              <a:t>，那么它一定能给所有人和程序用</a:t>
            </a:r>
            <a:endParaRPr lang="zh-CN" altLang="en-US" b="1">
              <a:latin typeface="微软雅黑" charset="0"/>
              <a:ea typeface="微软雅黑" charset="0"/>
            </a:endParaRPr>
          </a:p>
          <a:p>
            <a:pPr lvl="1"/>
            <a:r>
              <a:rPr lang="zh-CN" altLang="en-US">
                <a:latin typeface="微软雅黑" charset="0"/>
                <a:ea typeface="微软雅黑" charset="0"/>
              </a:rPr>
              <a:t>本地提权漏洞几乎是默认高危的，软件主动引入高危漏洞，不论动机为何，</a:t>
            </a:r>
            <a:r>
              <a:rPr lang="zh-CN" altLang="en-US" b="1">
                <a:latin typeface="微软雅黑" charset="0"/>
                <a:ea typeface="微软雅黑" charset="0"/>
              </a:rPr>
              <a:t>都应该立即整改撤销</a:t>
            </a:r>
            <a:endParaRPr lang="zh-CN" altLang="en-US" b="1">
              <a:latin typeface="微软雅黑" charset="0"/>
              <a:ea typeface="微软雅黑" charset="0"/>
            </a:endParaRPr>
          </a:p>
          <a:p>
            <a:pPr lvl="0"/>
            <a:r>
              <a:rPr lang="zh-CN" altLang="en-US" sz="2600">
                <a:solidFill>
                  <a:schemeClr val="tx1"/>
                </a:solidFill>
                <a:latin typeface="微软雅黑" charset="0"/>
                <a:ea typeface="微软雅黑" charset="0"/>
              </a:rPr>
              <a:t>错在哪里？</a:t>
            </a:r>
            <a:endParaRPr lang="zh-CN" altLang="en-US" sz="2600">
              <a:solidFill>
                <a:schemeClr val="tx1"/>
              </a:solidFill>
              <a:latin typeface="微软雅黑" charset="0"/>
              <a:ea typeface="微软雅黑" charset="0"/>
            </a:endParaRPr>
          </a:p>
          <a:p>
            <a:pPr lvl="1"/>
            <a:r>
              <a:rPr lang="zh-CN" altLang="en-US">
                <a:latin typeface="微软雅黑" charset="0"/>
                <a:ea typeface="微软雅黑" charset="0"/>
              </a:rPr>
              <a:t>对 </a:t>
            </a:r>
            <a:r>
              <a:rPr lang="zh-CN" altLang="en-US">
                <a:solidFill>
                  <a:schemeClr val="tx1"/>
                </a:solidFill>
                <a:latin typeface="微软雅黑" charset="0"/>
                <a:ea typeface="微软雅黑" charset="0"/>
              </a:rPr>
              <a:t>Linux 系统</a:t>
            </a:r>
            <a:r>
              <a:rPr lang="zh-CN" altLang="en-US">
                <a:latin typeface="微软雅黑" charset="0"/>
                <a:ea typeface="微软雅黑" charset="0"/>
              </a:rPr>
              <a:t>权限模型、文件系统结构有根本性的认知错误</a:t>
            </a:r>
            <a:endParaRPr lang="zh-CN" altLang="en-US">
              <a:latin typeface="微软雅黑" charset="0"/>
              <a:ea typeface="微软雅黑" charset="0"/>
            </a:endParaRPr>
          </a:p>
          <a:p>
            <a:pPr lvl="2"/>
            <a:r>
              <a:rPr lang="zh-CN" altLang="en-US">
                <a:solidFill>
                  <a:schemeClr val="tx1"/>
                </a:solidFill>
                <a:latin typeface="微软雅黑" charset="0"/>
                <a:ea typeface="微软雅黑" charset="0"/>
              </a:rPr>
              <a:t>系统层面上安装的软件包，更新、增减操作必然需要最高权限</a:t>
            </a:r>
            <a:endParaRPr lang="zh-CN" altLang="en-US">
              <a:solidFill>
                <a:schemeClr val="tx1"/>
              </a:solidFill>
              <a:latin typeface="微软雅黑" charset="0"/>
              <a:ea typeface="微软雅黑" charset="0"/>
            </a:endParaRPr>
          </a:p>
          <a:p>
            <a:pPr lvl="1"/>
            <a:r>
              <a:rPr lang="zh-CN" altLang="en-US">
                <a:solidFill>
                  <a:schemeClr val="tx1"/>
                </a:solidFill>
                <a:latin typeface="微软雅黑" charset="0"/>
                <a:ea typeface="微软雅黑" charset="0"/>
              </a:rPr>
              <a:t>在自动索取最高权限时没有询问用户和说明风险点</a:t>
            </a:r>
            <a:endParaRPr lang="zh-CN" altLang="en-US">
              <a:solidFill>
                <a:schemeClr val="tx1"/>
              </a:solidFill>
              <a:latin typeface="微软雅黑" charset="0"/>
              <a:ea typeface="微软雅黑" charset="0"/>
            </a:endParaRPr>
          </a:p>
          <a:p>
            <a:pPr lvl="2"/>
            <a:r>
              <a:rPr lang="zh-CN" altLang="en-US" b="1">
                <a:solidFill>
                  <a:schemeClr val="tx1"/>
                </a:solidFill>
                <a:latin typeface="微软雅黑" charset="0"/>
                <a:ea typeface="微软雅黑" charset="0"/>
              </a:rPr>
              <a:t>这就是恶意软件的基本原理（尽管您可能不是故意的）</a:t>
            </a:r>
            <a:endParaRPr lang="zh-CN" altLang="en-US" b="1">
              <a:solidFill>
                <a:schemeClr val="tx1"/>
              </a:solidFill>
              <a:latin typeface="微软雅黑" charset="0"/>
              <a:ea typeface="微软雅黑" charset="0"/>
            </a:endParaRPr>
          </a:p>
          <a:p>
            <a:pPr lvl="1"/>
            <a:r>
              <a:rPr lang="zh-CN" altLang="en-US" b="1" u="sng">
                <a:latin typeface="微软雅黑" charset="0"/>
                <a:ea typeface="微软雅黑" charset="0"/>
              </a:rPr>
              <a:t>再次：主动引入免密提权入口，就是在主动引入安全漏洞</a:t>
            </a:r>
            <a:endParaRPr lang="zh-CN" altLang="en-US" b="1" u="sng">
              <a:latin typeface="微软雅黑" charset="0"/>
              <a:ea typeface="微软雅黑"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解：提权不是请客吃饭</a:t>
            </a:r>
            <a:endParaRPr lang="zh-CN" altLang="en-US"/>
          </a:p>
        </p:txBody>
      </p:sp>
      <p:sp>
        <p:nvSpPr>
          <p:cNvPr id="3" name="内容占位符 2"/>
          <p:cNvSpPr>
            <a:spLocks noGrp="1"/>
          </p:cNvSpPr>
          <p:nvPr>
            <p:ph idx="1"/>
          </p:nvPr>
        </p:nvSpPr>
        <p:spPr/>
        <p:txBody>
          <a:bodyPr/>
          <a:p>
            <a:r>
              <a:rPr lang="zh-CN" altLang="en-US"/>
              <a:t>解决此类问题的方法非常多，这里列出几个恰当的惯例</a:t>
            </a:r>
            <a:endParaRPr lang="zh-CN" altLang="en-US"/>
          </a:p>
          <a:p>
            <a:pPr lvl="1"/>
            <a:r>
              <a:rPr lang="zh-CN" altLang="en-US" b="1"/>
              <a:t>在热更新前</a:t>
            </a:r>
            <a:r>
              <a:rPr lang="zh-CN" altLang="en-US"/>
              <a:t>提示更新并索要管理员密码进行提权</a:t>
            </a:r>
            <a:endParaRPr lang="zh-CN" altLang="en-US"/>
          </a:p>
          <a:p>
            <a:pPr lvl="1"/>
            <a:r>
              <a:rPr lang="zh-CN" altLang="en-US"/>
              <a:t>通过软件商店等图形前端，</a:t>
            </a:r>
            <a:r>
              <a:rPr lang="zh-CN" altLang="en-US" b="1"/>
              <a:t>搭配合理的提权警示</a:t>
            </a:r>
            <a:r>
              <a:rPr lang="zh-CN" altLang="en-US"/>
              <a:t>引导用户更新</a:t>
            </a:r>
            <a:endParaRPr lang="zh-CN" altLang="en-US"/>
          </a:p>
          <a:p>
            <a:pPr lvl="1"/>
            <a:r>
              <a:rPr lang="zh-CN" altLang="en-US"/>
              <a:t>安装软件包时引入对应的 </a:t>
            </a:r>
            <a:r>
              <a:rPr lang="en-US" altLang="zh-CN"/>
              <a:t>APT </a:t>
            </a:r>
            <a:r>
              <a:rPr lang="zh-CN" altLang="en-US"/>
              <a:t>等软件源配置文件，用户方可</a:t>
            </a:r>
            <a:br>
              <a:rPr lang="zh-CN" altLang="en-US"/>
            </a:br>
            <a:r>
              <a:rPr lang="zh-CN" altLang="en-US"/>
              <a:t>使用 </a:t>
            </a:r>
            <a:r>
              <a:rPr lang="en-US" altLang="zh-CN"/>
              <a:t>apt/oma </a:t>
            </a:r>
            <a:r>
              <a:rPr lang="zh-CN" altLang="en-US"/>
              <a:t>等前端，搭配系统更新进行更新</a:t>
            </a:r>
            <a:endParaRPr lang="zh-CN" altLang="en-US"/>
          </a:p>
          <a:p>
            <a:pPr lvl="0"/>
            <a:r>
              <a:rPr lang="zh-CN" altLang="en-US"/>
              <a:t>讲者按：提权不是请客吃饭，请客吃饭也得问主人意愿！</a:t>
            </a:r>
            <a:endParaRPr lang="zh-CN" altLang="en-US"/>
          </a:p>
          <a:p>
            <a:pPr lvl="1"/>
            <a:r>
              <a:rPr lang="zh-CN" altLang="en-US" b="1"/>
              <a:t>提权意味着什么？意味着索要用户对软件的绝对信任</a:t>
            </a:r>
            <a:endParaRPr lang="zh-CN" altLang="en-US" b="1"/>
          </a:p>
          <a:p>
            <a:pPr lvl="1"/>
            <a:r>
              <a:rPr lang="zh-CN" altLang="en-US"/>
              <a:t>绕过用户感知直接索取最高权限</a:t>
            </a:r>
            <a:endParaRPr lang="zh-CN" altLang="en-US"/>
          </a:p>
          <a:p>
            <a:pPr lvl="2"/>
            <a:r>
              <a:rPr lang="zh-CN" altLang="en-US"/>
              <a:t>用户也许觉得方便，但放任系统权限管理给第三方软件本身就是</a:t>
            </a:r>
            <a:br>
              <a:rPr lang="zh-CN" altLang="en-US"/>
            </a:br>
            <a:r>
              <a:rPr lang="zh-CN" altLang="en-US"/>
              <a:t>对个人信息安全的漠视</a:t>
            </a:r>
            <a:endParaRPr lang="zh-CN" altLang="en-US"/>
          </a:p>
          <a:p>
            <a:pPr lvl="2"/>
            <a:r>
              <a:rPr lang="zh-CN" altLang="en-US" b="1"/>
              <a:t>对于软件发行商来说，未经允许骗取用户的信任就是恶意行为，</a:t>
            </a:r>
            <a:br>
              <a:rPr lang="zh-CN" altLang="en-US" b="1"/>
            </a:br>
            <a:r>
              <a:rPr lang="zh-CN" altLang="en-US" b="1" u="sng"/>
              <a:t>没有任何讨论余地</a:t>
            </a:r>
            <a:endParaRPr lang="zh-CN" altLang="en-US" b="1" u="sng"/>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不是所有的</a:t>
            </a:r>
            <a:r>
              <a:rPr lang="zh-CN" altLang="en-US">
                <a:cs typeface="Arial" panose="020B0604020202020204" pitchFamily="34" charset="0"/>
              </a:rPr>
              <a:t>关怀都叫爱</a:t>
            </a:r>
            <a:endParaRPr lang="zh-CN" altLang="en-US"/>
          </a:p>
        </p:txBody>
      </p:sp>
      <p:sp>
        <p:nvSpPr>
          <p:cNvPr id="3" name="内容占位符 2"/>
          <p:cNvSpPr>
            <a:spLocks noGrp="1"/>
          </p:cNvSpPr>
          <p:nvPr>
            <p:ph idx="1"/>
          </p:nvPr>
        </p:nvSpPr>
        <p:spPr/>
        <p:txBody>
          <a:bodyPr>
            <a:noAutofit/>
          </a:bodyPr>
          <a:p>
            <a:r>
              <a:rPr lang="zh-CN" altLang="en-US" sz="2600"/>
              <a:t>是的，</a:t>
            </a:r>
            <a:r>
              <a:rPr lang="en-US" altLang="zh-CN" sz="2600"/>
              <a:t>Linux </a:t>
            </a:r>
            <a:r>
              <a:rPr lang="zh-CN" altLang="en-US" sz="2600"/>
              <a:t>下的软件包和依赖概念令人陌生</a:t>
            </a:r>
            <a:endParaRPr lang="zh-CN" altLang="en-US" sz="2600"/>
          </a:p>
          <a:p>
            <a:pPr lvl="1"/>
            <a:r>
              <a:rPr lang="zh-CN" altLang="en-US" sz="2200">
                <a:solidFill>
                  <a:schemeClr val="tx1"/>
                </a:solidFill>
                <a:latin typeface="微软雅黑" charset="0"/>
                <a:ea typeface="微软雅黑" charset="0"/>
              </a:rPr>
              <a:t>设计</a:t>
            </a:r>
            <a:r>
              <a:rPr lang="zh-CN" altLang="en-US" sz="2200"/>
              <a:t>不好甚至令人害怕，所以要合理设计</a:t>
            </a:r>
            <a:endParaRPr lang="zh-CN" altLang="en-US" sz="2200"/>
          </a:p>
          <a:p>
            <a:pPr lvl="0"/>
            <a:r>
              <a:rPr lang="zh-CN" altLang="en-US" sz="2600"/>
              <a:t>是的，</a:t>
            </a:r>
            <a:r>
              <a:rPr lang="en-US" altLang="zh-CN" sz="2600"/>
              <a:t>Linux</a:t>
            </a:r>
            <a:r>
              <a:rPr lang="zh-CN" altLang="en-US" sz="2600"/>
              <a:t> 发行版之间有不同的运行环境，可能不兼容</a:t>
            </a:r>
            <a:endParaRPr lang="zh-CN" altLang="en-US" sz="2600"/>
          </a:p>
          <a:p>
            <a:pPr lvl="1"/>
            <a:r>
              <a:rPr lang="zh-CN" altLang="en-US" sz="2200"/>
              <a:t>如果不带好经常不兼容的库（比如频繁破坏 </a:t>
            </a:r>
            <a:r>
              <a:rPr lang="en-US" altLang="zh-CN" sz="2200"/>
              <a:t>ABI </a:t>
            </a:r>
            <a:r>
              <a:rPr lang="zh-CN" altLang="en-US" sz="2200"/>
              <a:t>兼容性的 </a:t>
            </a:r>
            <a:r>
              <a:rPr lang="en-US" altLang="zh-CN" sz="2200"/>
              <a:t>FFmpeg</a:t>
            </a:r>
            <a:r>
              <a:rPr lang="zh-CN" altLang="en-US" sz="2200"/>
              <a:t>、特性不同导致符号不同的 </a:t>
            </a:r>
            <a:r>
              <a:rPr lang="en-US" altLang="zh-CN" sz="2200"/>
              <a:t>libjpeg</a:t>
            </a:r>
            <a:r>
              <a:rPr lang="zh-CN" altLang="en-US" sz="2200"/>
              <a:t>-</a:t>
            </a:r>
            <a:r>
              <a:rPr lang="en-US" altLang="zh-CN" sz="2200"/>
              <a:t>turbo </a:t>
            </a:r>
            <a:r>
              <a:rPr lang="zh-CN" altLang="en-US" sz="2200"/>
              <a:t>等），导致安装或使用困难</a:t>
            </a:r>
            <a:endParaRPr lang="zh-CN" altLang="en-US" sz="2200"/>
          </a:p>
          <a:p>
            <a:pPr lvl="1"/>
            <a:r>
              <a:rPr lang="zh-CN" altLang="en-US" sz="2200">
                <a:latin typeface="微软雅黑" charset="0"/>
                <a:ea typeface="微软雅黑" charset="0"/>
              </a:rPr>
              <a:t>前面提到的微信就是一个妥善处理的例子（虽然没写依赖）</a:t>
            </a:r>
            <a:endParaRPr lang="zh-CN" altLang="en-US" sz="2200">
              <a:latin typeface="微软雅黑" charset="0"/>
              <a:ea typeface="微软雅黑" charset="0"/>
            </a:endParaRPr>
          </a:p>
          <a:p>
            <a:pPr lvl="0"/>
            <a:r>
              <a:rPr lang="zh-CN" altLang="en-US" sz="2600">
                <a:solidFill>
                  <a:schemeClr val="tx1"/>
                </a:solidFill>
                <a:latin typeface="微软雅黑" charset="0"/>
                <a:ea typeface="微软雅黑" charset="0"/>
              </a:rPr>
              <a:t>如此贴心的软件发行商很多，但往往找错了办法</a:t>
            </a:r>
            <a:endParaRPr lang="zh-CN" altLang="en-US" sz="2600">
              <a:solidFill>
                <a:schemeClr val="tx1"/>
              </a:solidFill>
              <a:latin typeface="微软雅黑" charset="0"/>
              <a:ea typeface="微软雅黑" charset="0"/>
            </a:endParaRPr>
          </a:p>
          <a:p>
            <a:pPr lvl="1"/>
            <a:r>
              <a:rPr lang="zh-CN" altLang="en-US" sz="2200">
                <a:latin typeface="微软雅黑" charset="0"/>
                <a:ea typeface="微软雅黑" charset="0"/>
              </a:rPr>
              <a:t>许多软件发行商将所有“可能用得上”的系统库都带到了</a:t>
            </a:r>
            <a:r>
              <a:rPr lang="zh-CN" altLang="en-US" sz="2200">
                <a:solidFill>
                  <a:schemeClr val="tx1"/>
                </a:solidFill>
                <a:latin typeface="微软雅黑" charset="0"/>
                <a:ea typeface="微软雅黑" charset="0"/>
              </a:rPr>
              <a:t>软件目录下，而没有通过正确设置链接器参数配置好优先级，导致系统库和应用库混用，破坏兼容体系的自洽性</a:t>
            </a:r>
            <a:endParaRPr lang="zh-CN" altLang="en-US" sz="2200">
              <a:solidFill>
                <a:schemeClr val="tx1"/>
              </a:solidFill>
              <a:latin typeface="微软雅黑" charset="0"/>
              <a:ea typeface="微软雅黑" charset="0"/>
            </a:endParaRPr>
          </a:p>
          <a:p>
            <a:pPr lvl="1"/>
            <a:r>
              <a:rPr lang="zh-CN" altLang="en-US" sz="2200">
                <a:solidFill>
                  <a:schemeClr val="tx1"/>
                </a:solidFill>
                <a:latin typeface="微软雅黑" charset="0"/>
                <a:ea typeface="微软雅黑" charset="0"/>
              </a:rPr>
              <a:t>也有一部分发行商根本不知道具体需要什么，依靠“实验物理学”</a:t>
            </a:r>
            <a:br>
              <a:rPr lang="zh-CN" altLang="en-US" sz="2200">
                <a:solidFill>
                  <a:schemeClr val="tx1"/>
                </a:solidFill>
                <a:latin typeface="微软雅黑" charset="0"/>
                <a:ea typeface="微软雅黑" charset="0"/>
              </a:rPr>
            </a:br>
            <a:r>
              <a:rPr lang="zh-CN" altLang="en-US" sz="2200">
                <a:solidFill>
                  <a:schemeClr val="tx1"/>
                </a:solidFill>
                <a:latin typeface="微软雅黑" charset="0"/>
                <a:ea typeface="微软雅黑" charset="0"/>
              </a:rPr>
              <a:t>在不可控的环境下随意复制并附带一部分库，导致运行时不通用</a:t>
            </a:r>
            <a:endParaRPr lang="zh-CN" altLang="en-US">
              <a:latin typeface="微软雅黑" charset="0"/>
              <a:ea typeface="微软雅黑"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解：不是所有的</a:t>
            </a:r>
            <a:r>
              <a:rPr lang="zh-CN" altLang="en-US">
                <a:cs typeface="Arial" panose="020B0604020202020204" pitchFamily="34" charset="0"/>
              </a:rPr>
              <a:t>关怀都叫爱</a:t>
            </a:r>
            <a:endParaRPr lang="zh-CN" altLang="en-US"/>
          </a:p>
        </p:txBody>
      </p:sp>
      <p:sp>
        <p:nvSpPr>
          <p:cNvPr id="3" name="内容占位符 2"/>
          <p:cNvSpPr>
            <a:spLocks noGrp="1"/>
          </p:cNvSpPr>
          <p:nvPr>
            <p:ph idx="1"/>
          </p:nvPr>
        </p:nvSpPr>
        <p:spPr/>
        <p:txBody>
          <a:bodyPr>
            <a:noAutofit/>
          </a:bodyPr>
          <a:p>
            <a:r>
              <a:rPr lang="zh-CN" altLang="en-US" sz="2600">
                <a:solidFill>
                  <a:schemeClr val="tx1"/>
                </a:solidFill>
                <a:latin typeface="微软雅黑" charset="0"/>
                <a:ea typeface="微软雅黑" charset="0"/>
              </a:rPr>
              <a:t>解决这一问题并不简单，也没有捷径</a:t>
            </a:r>
            <a:endParaRPr lang="zh-CN" altLang="en-US" sz="2600">
              <a:solidFill>
                <a:schemeClr val="tx1"/>
              </a:solidFill>
              <a:latin typeface="微软雅黑" charset="0"/>
              <a:ea typeface="微软雅黑" charset="0"/>
            </a:endParaRPr>
          </a:p>
          <a:p>
            <a:pPr lvl="1"/>
            <a:r>
              <a:rPr lang="zh-CN" altLang="en-US">
                <a:solidFill>
                  <a:schemeClr val="tx1"/>
                </a:solidFill>
                <a:latin typeface="微软雅黑" charset="0"/>
                <a:ea typeface="微软雅黑" charset="0"/>
              </a:rPr>
              <a:t>首先，</a:t>
            </a:r>
            <a:r>
              <a:rPr lang="zh-CN" altLang="en-US" b="1">
                <a:solidFill>
                  <a:schemeClr val="tx1"/>
                </a:solidFill>
                <a:latin typeface="微软雅黑" charset="0"/>
                <a:ea typeface="微软雅黑" charset="0"/>
              </a:rPr>
              <a:t>调查清楚、明确规定</a:t>
            </a:r>
            <a:r>
              <a:rPr lang="zh-CN" altLang="en-US">
                <a:solidFill>
                  <a:schemeClr val="tx1"/>
                </a:solidFill>
                <a:latin typeface="微软雅黑" charset="0"/>
                <a:ea typeface="微软雅黑" charset="0"/>
              </a:rPr>
              <a:t>软件的兼容范畴，进而决定是否需要前面提到的内包 </a:t>
            </a:r>
            <a:r>
              <a:rPr lang="en-US" altLang="zh-CN">
                <a:solidFill>
                  <a:schemeClr val="tx1"/>
                </a:solidFill>
                <a:latin typeface="微软雅黑" charset="0"/>
                <a:ea typeface="微软雅黑" charset="0"/>
              </a:rPr>
              <a:t>(bundle/vendor) </a:t>
            </a:r>
            <a:r>
              <a:rPr lang="zh-CN" altLang="en-US">
                <a:solidFill>
                  <a:schemeClr val="tx1"/>
                </a:solidFill>
                <a:latin typeface="微软雅黑" charset="0"/>
                <a:ea typeface="微软雅黑" charset="0"/>
              </a:rPr>
              <a:t>库等兼容性规避手段</a:t>
            </a:r>
            <a:endParaRPr lang="zh-CN" altLang="en-US">
              <a:solidFill>
                <a:schemeClr val="tx1"/>
              </a:solidFill>
              <a:latin typeface="微软雅黑" charset="0"/>
              <a:ea typeface="微软雅黑" charset="0"/>
            </a:endParaRPr>
          </a:p>
          <a:p>
            <a:pPr lvl="1"/>
            <a:r>
              <a:rPr lang="zh-CN" altLang="en-US">
                <a:solidFill>
                  <a:schemeClr val="tx1"/>
                </a:solidFill>
                <a:latin typeface="微软雅黑" charset="0"/>
                <a:ea typeface="微软雅黑" charset="0"/>
              </a:rPr>
              <a:t>如决定要使用上述手段，</a:t>
            </a:r>
            <a:r>
              <a:rPr lang="zh-CN" altLang="en-US" b="1">
                <a:solidFill>
                  <a:schemeClr val="tx1"/>
                </a:solidFill>
                <a:latin typeface="微软雅黑" charset="0"/>
                <a:ea typeface="微软雅黑" charset="0"/>
              </a:rPr>
              <a:t>以最小化原则</a:t>
            </a:r>
            <a:r>
              <a:rPr lang="zh-CN" altLang="en-US">
                <a:solidFill>
                  <a:schemeClr val="tx1"/>
                </a:solidFill>
                <a:latin typeface="微软雅黑" charset="0"/>
                <a:ea typeface="微软雅黑" charset="0"/>
              </a:rPr>
              <a:t>确定兼容性风险较大的</a:t>
            </a:r>
            <a:br>
              <a:rPr lang="zh-CN" altLang="en-US">
                <a:solidFill>
                  <a:schemeClr val="tx1"/>
                </a:solidFill>
                <a:latin typeface="微软雅黑" charset="0"/>
                <a:ea typeface="微软雅黑" charset="0"/>
              </a:rPr>
            </a:br>
            <a:r>
              <a:rPr lang="zh-CN" altLang="en-US">
                <a:solidFill>
                  <a:schemeClr val="tx1"/>
                </a:solidFill>
                <a:latin typeface="微软雅黑" charset="0"/>
                <a:ea typeface="微软雅黑" charset="0"/>
              </a:rPr>
              <a:t>运行时库，并将其设为内包，并在链接过程中</a:t>
            </a:r>
            <a:r>
              <a:rPr lang="zh-CN" altLang="en-US" b="1">
                <a:solidFill>
                  <a:schemeClr val="tx1"/>
                </a:solidFill>
                <a:latin typeface="微软雅黑" charset="0"/>
                <a:ea typeface="微软雅黑" charset="0"/>
              </a:rPr>
              <a:t>确保其最高优先级</a:t>
            </a:r>
            <a:endParaRPr lang="zh-CN" altLang="en-US" b="1">
              <a:solidFill>
                <a:schemeClr val="tx1"/>
              </a:solidFill>
              <a:latin typeface="微软雅黑" charset="0"/>
              <a:ea typeface="微软雅黑" charset="0"/>
            </a:endParaRPr>
          </a:p>
          <a:p>
            <a:pPr lvl="1"/>
            <a:r>
              <a:rPr lang="zh-CN" altLang="en-US" b="1">
                <a:solidFill>
                  <a:schemeClr val="tx1"/>
                </a:solidFill>
                <a:latin typeface="微软雅黑" charset="0"/>
                <a:ea typeface="微软雅黑" charset="0"/>
              </a:rPr>
              <a:t>在一切完成后，确保使用前面提到的依赖查验和标记法，正确地标记软件依赖</a:t>
            </a:r>
            <a:endParaRPr lang="zh-CN" altLang="en-US" b="1">
              <a:solidFill>
                <a:schemeClr val="tx1"/>
              </a:solidFill>
              <a:latin typeface="微软雅黑" charset="0"/>
              <a:ea typeface="微软雅黑" charset="0"/>
            </a:endParaRPr>
          </a:p>
          <a:p>
            <a:pPr lvl="1"/>
            <a:r>
              <a:rPr lang="zh-CN" altLang="en-US">
                <a:solidFill>
                  <a:schemeClr val="tx1"/>
                </a:solidFill>
                <a:latin typeface="微软雅黑" charset="0"/>
                <a:ea typeface="微软雅黑" charset="0"/>
              </a:rPr>
              <a:t>恭喜您，现在您的软件内容合理且兼容性实现了最大化！</a:t>
            </a:r>
            <a:endParaRPr lang="zh-CN" altLang="en-US">
              <a:solidFill>
                <a:schemeClr val="tx1"/>
              </a:solidFill>
              <a:latin typeface="微软雅黑" charset="0"/>
              <a:ea typeface="微软雅黑" charset="0"/>
            </a:endParaRPr>
          </a:p>
          <a:p>
            <a:pPr lvl="0"/>
            <a:r>
              <a:rPr lang="zh-CN" altLang="en-US" sz="2600">
                <a:solidFill>
                  <a:schemeClr val="tx1"/>
                </a:solidFill>
                <a:latin typeface="微软雅黑" charset="0"/>
                <a:ea typeface="微软雅黑" charset="0"/>
              </a:rPr>
              <a:t>讲者按：用户关怀如同对用户的友情，但时刻讲究方法</a:t>
            </a:r>
            <a:endParaRPr lang="zh-CN" altLang="en-US" sz="2600">
              <a:solidFill>
                <a:schemeClr val="tx1"/>
              </a:solidFill>
              <a:latin typeface="微软雅黑" charset="0"/>
              <a:ea typeface="微软雅黑" charset="0"/>
            </a:endParaRPr>
          </a:p>
          <a:p>
            <a:pPr lvl="1"/>
            <a:r>
              <a:rPr lang="zh-CN" altLang="en-US" sz="2200">
                <a:latin typeface="微软雅黑" charset="0"/>
                <a:ea typeface="微软雅黑" charset="0"/>
              </a:rPr>
              <a:t>目前市面上的商业软件往往在内包运行时的做法上没有投入足够的</a:t>
            </a:r>
            <a:br>
              <a:rPr lang="zh-CN" altLang="en-US" sz="2200">
                <a:latin typeface="微软雅黑" charset="0"/>
                <a:ea typeface="微软雅黑" charset="0"/>
              </a:rPr>
            </a:br>
            <a:r>
              <a:rPr lang="zh-CN" altLang="en-US" sz="2200">
                <a:latin typeface="微软雅黑" charset="0"/>
                <a:ea typeface="微软雅黑" charset="0"/>
              </a:rPr>
              <a:t>原理性调查，只以业务完成作为主要目标，必将弄巧成拙</a:t>
            </a:r>
            <a:endParaRPr lang="zh-CN" altLang="en-US" sz="2200">
              <a:latin typeface="微软雅黑" charset="0"/>
              <a:ea typeface="微软雅黑" charset="0"/>
            </a:endParaRPr>
          </a:p>
          <a:p>
            <a:pPr lvl="1"/>
            <a:r>
              <a:rPr lang="zh-CN" altLang="en-US" sz="2200">
                <a:latin typeface="微软雅黑" charset="0"/>
                <a:ea typeface="微软雅黑" charset="0"/>
              </a:rPr>
              <a:t>正确认识依赖和兼容性的性质与需求才能最大化双方效率和利益</a:t>
            </a:r>
            <a:endParaRPr lang="zh-CN" altLang="en-US">
              <a:latin typeface="微软雅黑" charset="0"/>
              <a:ea typeface="微软雅黑"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latin typeface="微软雅黑" charset="0"/>
                <a:ea typeface="微软雅黑" charset="0"/>
              </a:rPr>
              <a:t>大灰狼都</a:t>
            </a:r>
            <a:r>
              <a:rPr lang="zh-CN" altLang="en-US">
                <a:solidFill>
                  <a:schemeClr val="tx1"/>
                </a:solidFill>
                <a:latin typeface="微软雅黑" charset="0"/>
                <a:ea typeface="微软雅黑" charset="0"/>
                <a:cs typeface="Arial" panose="020B0604020202020204" pitchFamily="34" charset="0"/>
              </a:rPr>
              <a:t>不敢这么开门见山</a:t>
            </a:r>
            <a:endParaRPr lang="zh-CN" altLang="en-US">
              <a:latin typeface="微软雅黑" charset="0"/>
              <a:ea typeface="微软雅黑" charset="0"/>
              <a:cs typeface="Arial" panose="020B0604020202020204" pitchFamily="34" charset="0"/>
            </a:endParaRPr>
          </a:p>
        </p:txBody>
      </p:sp>
      <p:sp>
        <p:nvSpPr>
          <p:cNvPr id="3" name="内容占位符 2"/>
          <p:cNvSpPr>
            <a:spLocks noGrp="1"/>
          </p:cNvSpPr>
          <p:nvPr>
            <p:ph idx="1"/>
          </p:nvPr>
        </p:nvSpPr>
        <p:spPr/>
        <p:txBody>
          <a:bodyPr>
            <a:noAutofit/>
          </a:bodyPr>
          <a:p>
            <a:r>
              <a:rPr lang="zh-CN" altLang="en-US" sz="2600"/>
              <a:t>小红帽，快开门，我要改你的配置文件！</a:t>
            </a:r>
            <a:endParaRPr lang="zh-CN" altLang="en-US" sz="2600"/>
          </a:p>
          <a:p>
            <a:pPr lvl="1"/>
            <a:r>
              <a:rPr lang="zh-CN" altLang="en-US" sz="2200" b="1"/>
              <a:t>可别，这太下头了</a:t>
            </a:r>
            <a:endParaRPr lang="zh-CN" altLang="en-US" sz="2200" b="1"/>
          </a:p>
          <a:p>
            <a:pPr lvl="0"/>
            <a:r>
              <a:rPr lang="zh-CN" altLang="en-US" sz="2600"/>
              <a:t>令人大跌眼镜的“软件配置迁移工程”</a:t>
            </a:r>
            <a:endParaRPr lang="zh-CN" altLang="en-US" sz="2600"/>
          </a:p>
          <a:p>
            <a:pPr lvl="1"/>
            <a:r>
              <a:rPr lang="zh-CN" altLang="en-US" sz="2200"/>
              <a:t>通过包管理，在提权状态下直接篡改用户数据与配置文件</a:t>
            </a:r>
            <a:endParaRPr lang="zh-CN" altLang="en-US" sz="2200"/>
          </a:p>
          <a:p>
            <a:pPr lvl="1"/>
            <a:r>
              <a:rPr lang="zh-CN" altLang="en-US" sz="2200"/>
              <a:t>需求一般</a:t>
            </a:r>
            <a:r>
              <a:rPr lang="zh-CN" altLang="en-US" sz="2200">
                <a:solidFill>
                  <a:schemeClr val="tx1"/>
                </a:solidFill>
                <a:latin typeface="微软雅黑" charset="0"/>
                <a:ea typeface="微软雅黑" charset="0"/>
              </a:rPr>
              <a:t>有二：</a:t>
            </a:r>
            <a:endParaRPr lang="zh-CN" altLang="en-US" sz="2200">
              <a:solidFill>
                <a:schemeClr val="tx1"/>
              </a:solidFill>
              <a:latin typeface="微软雅黑" charset="0"/>
              <a:ea typeface="微软雅黑" charset="0"/>
            </a:endParaRPr>
          </a:p>
          <a:p>
            <a:pPr lvl="2"/>
            <a:r>
              <a:rPr lang="zh-CN" altLang="en-US" sz="2000"/>
              <a:t>之前特性实现不符合预期，希望用户尽快用上新的特性</a:t>
            </a:r>
            <a:endParaRPr lang="zh-CN" altLang="en-US" sz="2000"/>
          </a:p>
          <a:p>
            <a:pPr lvl="2"/>
            <a:r>
              <a:rPr lang="zh-CN" altLang="en-US" sz="2000"/>
              <a:t>强烈推荐用户关闭某个特性或调整某个配置，但难以通知用户</a:t>
            </a:r>
            <a:endParaRPr lang="zh-CN" altLang="en-US" sz="2000"/>
          </a:p>
          <a:p>
            <a:pPr lvl="0"/>
            <a:r>
              <a:rPr lang="zh-CN" altLang="en-US" sz="2600"/>
              <a:t>这是原则问题：</a:t>
            </a:r>
            <a:r>
              <a:rPr lang="zh-CN" altLang="en-US" sz="2600" b="1"/>
              <a:t>别碰用户的文件</a:t>
            </a:r>
            <a:endParaRPr lang="zh-CN" altLang="en-US" sz="2600" b="1"/>
          </a:p>
          <a:p>
            <a:pPr lvl="1"/>
            <a:r>
              <a:rPr lang="zh-CN" altLang="en-US" sz="2200"/>
              <a:t>用户目录如同私人宅宇，神圣不可侵犯，经过提权的包管理</a:t>
            </a:r>
            <a:br>
              <a:rPr lang="zh-CN" altLang="en-US" sz="2200"/>
            </a:br>
            <a:r>
              <a:rPr lang="zh-CN" altLang="en-US" sz="2200"/>
              <a:t>更不应该利用这一条件去随意篡改用户的私人文件</a:t>
            </a:r>
            <a:endParaRPr lang="zh-CN" altLang="en-US" sz="2200"/>
          </a:p>
          <a:p>
            <a:pPr lvl="1"/>
            <a:r>
              <a:rPr lang="zh-CN" altLang="en-US" sz="2200" b="1"/>
              <a:t>如果确实有需要用户介入的</a:t>
            </a:r>
            <a:r>
              <a:rPr lang="zh-CN" altLang="en-US" sz="2200" b="1">
                <a:solidFill>
                  <a:schemeClr val="tx1"/>
                </a:solidFill>
                <a:latin typeface="微软雅黑" charset="0"/>
                <a:ea typeface="微软雅黑" charset="0"/>
              </a:rPr>
              <a:t>修改的配置</a:t>
            </a:r>
            <a:r>
              <a:rPr lang="zh-CN" altLang="en-US" sz="2200" b="1"/>
              <a:t>，请妥善通知或推送修复</a:t>
            </a:r>
            <a:endParaRPr lang="zh-CN" altLang="en-US" sz="2200" b="1"/>
          </a:p>
          <a:p>
            <a:pPr lvl="0"/>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解：大灰狼都不敢这么开门见山</a:t>
            </a:r>
            <a:endParaRPr lang="zh-CN" altLang="en-US"/>
          </a:p>
        </p:txBody>
      </p:sp>
      <p:sp>
        <p:nvSpPr>
          <p:cNvPr id="3" name="内容占位符 2"/>
          <p:cNvSpPr>
            <a:spLocks noGrp="1"/>
          </p:cNvSpPr>
          <p:nvPr>
            <p:ph idx="1"/>
          </p:nvPr>
        </p:nvSpPr>
        <p:spPr/>
        <p:txBody>
          <a:bodyPr>
            <a:noAutofit/>
          </a:bodyPr>
          <a:p>
            <a:r>
              <a:rPr lang="zh-CN" altLang="en-US" sz="2600"/>
              <a:t>解决这一问题的方法非常多，唯独别碰用户的文件</a:t>
            </a:r>
            <a:endParaRPr lang="zh-CN" altLang="en-US" sz="2600"/>
          </a:p>
          <a:p>
            <a:pPr lvl="1"/>
            <a:r>
              <a:rPr lang="zh-CN" altLang="en-US" sz="2200"/>
              <a:t>技术原则与</a:t>
            </a:r>
            <a:r>
              <a:rPr lang="zh-CN" altLang="en-US" sz="2200">
                <a:solidFill>
                  <a:schemeClr val="tx1"/>
                </a:solidFill>
                <a:latin typeface="微软雅黑" charset="0"/>
                <a:ea typeface="微软雅黑" charset="0"/>
              </a:rPr>
              <a:t>思路</a:t>
            </a:r>
            <a:endParaRPr lang="zh-CN" altLang="en-US" sz="2200"/>
          </a:p>
          <a:p>
            <a:pPr lvl="2"/>
            <a:r>
              <a:rPr lang="zh-CN" altLang="en-US" sz="2000"/>
              <a:t>引入默认配置模板系统，甚至可以引入配置版本体系，自动对</a:t>
            </a:r>
            <a:br>
              <a:rPr lang="zh-CN" altLang="en-US" sz="2000"/>
            </a:br>
            <a:r>
              <a:rPr lang="zh-CN" altLang="en-US" sz="2000" b="1"/>
              <a:t>未经修改</a:t>
            </a:r>
            <a:r>
              <a:rPr lang="zh-CN" altLang="en-US" sz="2000"/>
              <a:t>的用户配置项目进行迁移</a:t>
            </a:r>
            <a:endParaRPr lang="zh-CN" altLang="en-US" sz="2000"/>
          </a:p>
          <a:p>
            <a:pPr lvl="2"/>
            <a:r>
              <a:rPr lang="zh-CN" altLang="en-US" sz="2000"/>
              <a:t>引入新的配置文件路径，并妥善通知用户</a:t>
            </a:r>
            <a:endParaRPr lang="zh-CN" altLang="en-US" sz="2000"/>
          </a:p>
          <a:p>
            <a:pPr lvl="1"/>
            <a:r>
              <a:rPr lang="zh-CN" altLang="en-US" sz="2200"/>
              <a:t>沟通原则</a:t>
            </a:r>
            <a:endParaRPr lang="zh-CN" altLang="en-US" sz="2200"/>
          </a:p>
          <a:p>
            <a:pPr lvl="2"/>
            <a:r>
              <a:rPr lang="zh-CN" altLang="en-US" sz="2000"/>
              <a:t>软件有任何显著的行为更改，理应通知用户</a:t>
            </a:r>
            <a:endParaRPr lang="zh-CN" altLang="en-US" sz="2000"/>
          </a:p>
          <a:p>
            <a:pPr lvl="2"/>
            <a:r>
              <a:rPr lang="en-US" altLang="zh-CN" sz="2000" b="1"/>
              <a:t>KPI </a:t>
            </a:r>
            <a:r>
              <a:rPr lang="zh-CN" altLang="en-US" sz="2000" b="1"/>
              <a:t>压力和控制欲不是不征求用户意见和许可的借口</a:t>
            </a:r>
            <a:endParaRPr lang="zh-CN" altLang="en-US" sz="2000" b="1"/>
          </a:p>
          <a:p>
            <a:pPr lvl="0"/>
            <a:r>
              <a:rPr lang="zh-CN" altLang="en-US" sz="2600"/>
              <a:t>讲者按：尊重用户边界，切勿诉诸侵略</a:t>
            </a:r>
            <a:endParaRPr lang="zh-CN" altLang="en-US" sz="2600"/>
          </a:p>
          <a:p>
            <a:pPr lvl="1"/>
            <a:r>
              <a:rPr lang="zh-CN" altLang="en-US" sz="2200"/>
              <a:t>用户配置某个软件的理由就算不完全理性，也不能被随意忽视</a:t>
            </a:r>
            <a:endParaRPr lang="zh-CN" altLang="en-US" sz="2200"/>
          </a:p>
          <a:p>
            <a:pPr lvl="1"/>
            <a:r>
              <a:rPr lang="zh-CN" altLang="en-US" sz="2200"/>
              <a:t>而实际上，如果一个软件的配置行为迁移需要依赖包管理触碰用户目录的内容，</a:t>
            </a:r>
            <a:r>
              <a:rPr lang="zh-CN" altLang="en-US" sz="2200" b="1"/>
              <a:t>那么您的方案从原则到技术方法上都大错特错，</a:t>
            </a:r>
            <a:br>
              <a:rPr lang="zh-CN" altLang="en-US" sz="2200" b="1"/>
            </a:br>
            <a:r>
              <a:rPr lang="zh-CN" altLang="en-US" sz="2200" b="1"/>
              <a:t>切勿执拗，立刻整改</a:t>
            </a:r>
            <a:endParaRPr lang="zh-CN" altLang="en-US"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此路不通，故走后门？</a:t>
            </a:r>
            <a:endParaRPr lang="zh-CN" altLang="en-US"/>
          </a:p>
        </p:txBody>
      </p:sp>
      <p:sp>
        <p:nvSpPr>
          <p:cNvPr id="3" name="内容占位符 2"/>
          <p:cNvSpPr>
            <a:spLocks noGrp="1"/>
          </p:cNvSpPr>
          <p:nvPr>
            <p:ph idx="1"/>
          </p:nvPr>
        </p:nvSpPr>
        <p:spPr/>
        <p:txBody>
          <a:bodyPr>
            <a:noAutofit/>
          </a:bodyPr>
          <a:p>
            <a:r>
              <a:rPr lang="zh-CN" altLang="en-US" sz="2600"/>
              <a:t>软件包管理的核心功能</a:t>
            </a:r>
            <a:endParaRPr lang="zh-CN" altLang="en-US" sz="2600"/>
          </a:p>
          <a:p>
            <a:pPr lvl="1"/>
            <a:r>
              <a:rPr lang="zh-CN" altLang="en-US" sz="2200"/>
              <a:t>定义各组件的依赖关系，可靠地重现必要的运行环境</a:t>
            </a:r>
            <a:endParaRPr lang="zh-CN" altLang="en-US" sz="2200"/>
          </a:p>
          <a:p>
            <a:pPr lvl="1"/>
            <a:r>
              <a:rPr lang="zh-CN" altLang="en-US" sz="2200"/>
              <a:t>记录软件包中个附带的文件、属性等信息</a:t>
            </a:r>
            <a:endParaRPr lang="zh-CN" altLang="en-US" sz="2200"/>
          </a:p>
          <a:p>
            <a:pPr lvl="1"/>
            <a:r>
              <a:rPr lang="zh-CN" altLang="en-US" sz="2200" b="1"/>
              <a:t>确保软件包内容与依赖关系自洽而无冲突</a:t>
            </a:r>
            <a:endParaRPr lang="zh-CN" altLang="en-US" sz="2200" b="1"/>
          </a:p>
          <a:p>
            <a:pPr lvl="0"/>
            <a:r>
              <a:rPr lang="zh-CN" altLang="en-US" sz="2600"/>
              <a:t>其中第三点是经常被驱动包有意规避的功能</a:t>
            </a:r>
            <a:endParaRPr lang="zh-CN" altLang="en-US" sz="2600"/>
          </a:p>
          <a:p>
            <a:pPr lvl="1"/>
            <a:r>
              <a:rPr lang="zh-CN" altLang="en-US" sz="2200"/>
              <a:t>通过在 </a:t>
            </a:r>
            <a:r>
              <a:rPr lang="en-US" altLang="zh-CN" sz="2200">
                <a:latin typeface="Courier New" panose="02070309020205020404" charset="0"/>
                <a:ea typeface="Courier New" panose="02070309020205020404" charset="0"/>
                <a:cs typeface="Courier New" panose="02070309020205020404" charset="0"/>
              </a:rPr>
              <a:t>/var</a:t>
            </a:r>
            <a:r>
              <a:rPr lang="en-US" altLang="zh-CN" sz="2200"/>
              <a:t> </a:t>
            </a:r>
            <a:r>
              <a:rPr lang="zh-CN" altLang="en-US" sz="2200"/>
              <a:t>等地方存放文件，通过 </a:t>
            </a:r>
            <a:r>
              <a:rPr lang="en-US" altLang="zh-CN" sz="2200">
                <a:latin typeface="Courier New" panose="02070309020205020404" charset="0"/>
                <a:ea typeface="Courier New" panose="02070309020205020404" charset="0"/>
                <a:cs typeface="Courier New" panose="02070309020205020404" charset="0"/>
              </a:rPr>
              <a:t>postinst/postrm</a:t>
            </a:r>
            <a:r>
              <a:rPr lang="en-US" altLang="zh-CN" sz="2200"/>
              <a:t> </a:t>
            </a:r>
            <a:r>
              <a:rPr lang="zh-CN" altLang="en-US" sz="2200"/>
              <a:t>等包管理</a:t>
            </a:r>
            <a:br>
              <a:rPr lang="zh-CN" altLang="en-US" sz="2200"/>
            </a:br>
            <a:r>
              <a:rPr lang="zh-CN" altLang="en-US" sz="2200"/>
              <a:t>脚本部署和卸载文件</a:t>
            </a:r>
            <a:endParaRPr lang="zh-CN" altLang="en-US" sz="2200"/>
          </a:p>
          <a:p>
            <a:pPr lvl="1"/>
            <a:r>
              <a:rPr lang="zh-CN" altLang="en-US" sz="2200"/>
              <a:t>可能是因为驱动包中附带了多种型号的驱动文件？动机令人迷惑</a:t>
            </a:r>
            <a:endParaRPr lang="zh-CN" altLang="en-US" sz="2200"/>
          </a:p>
          <a:p>
            <a:pPr lvl="0"/>
            <a:r>
              <a:rPr lang="zh-CN" altLang="en-US" sz="2600">
                <a:solidFill>
                  <a:schemeClr val="tx1"/>
                </a:solidFill>
                <a:latin typeface="微软雅黑" charset="0"/>
                <a:ea typeface="微软雅黑" charset="0"/>
              </a:rPr>
              <a:t>有何风险？</a:t>
            </a:r>
            <a:endParaRPr lang="zh-CN" altLang="en-US" sz="2600">
              <a:solidFill>
                <a:schemeClr val="tx1"/>
              </a:solidFill>
              <a:latin typeface="微软雅黑" charset="0"/>
              <a:ea typeface="微软雅黑" charset="0"/>
            </a:endParaRPr>
          </a:p>
          <a:p>
            <a:pPr lvl="1"/>
            <a:r>
              <a:rPr lang="zh-CN" altLang="en-US" sz="2200">
                <a:solidFill>
                  <a:schemeClr val="tx1"/>
                </a:solidFill>
                <a:latin typeface="微软雅黑" charset="0"/>
                <a:ea typeface="微软雅黑" charset="0"/>
              </a:rPr>
              <a:t>许多此类脚本并未定义确切的、需要复制部署的文件列表</a:t>
            </a:r>
            <a:endParaRPr lang="zh-CN" altLang="en-US" sz="2200">
              <a:solidFill>
                <a:schemeClr val="tx1"/>
              </a:solidFill>
              <a:latin typeface="微软雅黑" charset="0"/>
              <a:ea typeface="微软雅黑" charset="0"/>
            </a:endParaRPr>
          </a:p>
          <a:p>
            <a:pPr lvl="1"/>
            <a:r>
              <a:rPr lang="zh-CN" altLang="en-US" sz="2200">
                <a:solidFill>
                  <a:schemeClr val="tx1"/>
                </a:solidFill>
                <a:latin typeface="微软雅黑" charset="0"/>
                <a:ea typeface="微软雅黑" charset="0"/>
              </a:rPr>
              <a:t>在某个目录中可以放置任意文件，上述脚本便会“忠实”地将文件</a:t>
            </a:r>
            <a:br>
              <a:rPr lang="zh-CN" altLang="en-US" sz="2200">
                <a:solidFill>
                  <a:schemeClr val="tx1"/>
                </a:solidFill>
                <a:latin typeface="微软雅黑" charset="0"/>
                <a:ea typeface="微软雅黑" charset="0"/>
              </a:rPr>
            </a:br>
            <a:r>
              <a:rPr lang="zh-CN" altLang="en-US" sz="2200">
                <a:solidFill>
                  <a:schemeClr val="tx1"/>
                </a:solidFill>
                <a:latin typeface="微软雅黑" charset="0"/>
                <a:ea typeface="微软雅黑" charset="0"/>
              </a:rPr>
              <a:t>复制到位，不论后果</a:t>
            </a:r>
            <a:r>
              <a:rPr lang="en-US" altLang="zh-CN" sz="2200">
                <a:solidFill>
                  <a:schemeClr val="tx1"/>
                </a:solidFill>
                <a:latin typeface="微软雅黑" charset="0"/>
                <a:ea typeface="微软雅黑" charset="0"/>
              </a:rPr>
              <a:t>... </a:t>
            </a:r>
            <a:r>
              <a:rPr lang="zh-CN" altLang="en-US" sz="2200" b="1">
                <a:solidFill>
                  <a:schemeClr val="tx1"/>
                </a:solidFill>
                <a:latin typeface="微软雅黑" charset="0"/>
                <a:ea typeface="微软雅黑" charset="0"/>
              </a:rPr>
              <a:t>能猜到可以怎么搞坏系统吗？太容易了</a:t>
            </a:r>
            <a:endParaRPr lang="zh-CN" altLang="en-US" b="1">
              <a:latin typeface="微软雅黑" charset="0"/>
              <a:ea typeface="微软雅黑"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解：此路不通，故走后门？</a:t>
            </a:r>
            <a:endParaRPr lang="zh-CN" altLang="en-US"/>
          </a:p>
        </p:txBody>
      </p:sp>
      <p:sp>
        <p:nvSpPr>
          <p:cNvPr id="3" name="内容占位符 2"/>
          <p:cNvSpPr>
            <a:spLocks noGrp="1"/>
          </p:cNvSpPr>
          <p:nvPr>
            <p:ph idx="1"/>
          </p:nvPr>
        </p:nvSpPr>
        <p:spPr/>
        <p:txBody>
          <a:bodyPr>
            <a:noAutofit/>
          </a:bodyPr>
          <a:p>
            <a:r>
              <a:rPr lang="zh-CN" altLang="en-US" sz="2600"/>
              <a:t>不论何种解法：</a:t>
            </a:r>
            <a:r>
              <a:rPr lang="zh-CN" altLang="en-US" sz="2600" b="1"/>
              <a:t>请勿规避包管理的文件管理功能！</a:t>
            </a:r>
            <a:endParaRPr lang="zh-CN" altLang="en-US" sz="2600" b="1"/>
          </a:p>
          <a:p>
            <a:pPr lvl="1"/>
            <a:r>
              <a:rPr lang="zh-CN" altLang="en-US" sz="2200">
                <a:solidFill>
                  <a:schemeClr val="tx1"/>
                </a:solidFill>
                <a:latin typeface="微软雅黑" charset="0"/>
                <a:ea typeface="微软雅黑" charset="0"/>
              </a:rPr>
              <a:t>最小化文件操作</a:t>
            </a:r>
            <a:r>
              <a:rPr lang="zh-CN" altLang="en-US" sz="2200"/>
              <a:t>：通过包管理脚本确定需要登记部署的 </a:t>
            </a:r>
            <a:r>
              <a:rPr lang="en-US" altLang="zh-CN" sz="2200"/>
              <a:t>DKMS </a:t>
            </a:r>
            <a:r>
              <a:rPr lang="zh-CN" altLang="en-US" sz="2200"/>
              <a:t>模块</a:t>
            </a:r>
            <a:endParaRPr lang="zh-CN" altLang="en-US" sz="2200"/>
          </a:p>
          <a:p>
            <a:pPr lvl="1"/>
            <a:r>
              <a:rPr lang="zh-CN" altLang="en-US" sz="2200"/>
              <a:t>“文件替代”机制：使用 </a:t>
            </a:r>
            <a:r>
              <a:rPr lang="en-US" altLang="zh-CN" sz="2200">
                <a:latin typeface="Courier New" panose="02070309020205020404" charset="0"/>
                <a:ea typeface="Courier New" panose="02070309020205020404" charset="0"/>
                <a:cs typeface="Courier New" panose="02070309020205020404" charset="0"/>
              </a:rPr>
              <a:t>update</a:t>
            </a:r>
            <a:r>
              <a:rPr lang="zh-CN" altLang="en-US" sz="2200">
                <a:latin typeface="Courier New" panose="02070309020205020404" charset="0"/>
                <a:ea typeface="Courier New" panose="02070309020205020404" charset="0"/>
                <a:cs typeface="Courier New" panose="02070309020205020404" charset="0"/>
              </a:rPr>
              <a:t>-</a:t>
            </a:r>
            <a:r>
              <a:rPr lang="en-US" altLang="zh-CN" sz="2200">
                <a:latin typeface="Courier New" panose="02070309020205020404" charset="0"/>
                <a:ea typeface="Courier New" panose="02070309020205020404" charset="0"/>
                <a:cs typeface="Courier New" panose="02070309020205020404" charset="0"/>
              </a:rPr>
              <a:t>alternatives(1)</a:t>
            </a:r>
            <a:r>
              <a:rPr lang="en-US" altLang="zh-CN" sz="2200"/>
              <a:t> </a:t>
            </a:r>
            <a:r>
              <a:rPr lang="zh-CN" altLang="en-US" sz="2200"/>
              <a:t>进行冲突的</a:t>
            </a:r>
            <a:br>
              <a:rPr lang="zh-CN" altLang="en-US" sz="2200"/>
            </a:br>
            <a:r>
              <a:rPr lang="zh-CN" altLang="en-US" sz="2200"/>
              <a:t>文件的取代和优先级设置，将候选文件放置在软件包中的候选</a:t>
            </a:r>
            <a:br>
              <a:rPr lang="zh-CN" altLang="en-US" sz="2200"/>
            </a:br>
            <a:r>
              <a:rPr lang="zh-CN" altLang="en-US" sz="2200"/>
              <a:t>路径下，并使用 </a:t>
            </a:r>
            <a:r>
              <a:rPr lang="en-US" altLang="zh-CN" sz="2200">
                <a:latin typeface="Courier New" panose="02070309020205020404" charset="0"/>
                <a:ea typeface="Courier New" panose="02070309020205020404" charset="0"/>
                <a:cs typeface="Courier New" panose="02070309020205020404" charset="0"/>
              </a:rPr>
              <a:t>postinst/prerm</a:t>
            </a:r>
            <a:r>
              <a:rPr lang="zh-CN" altLang="en-US" sz="2200"/>
              <a:t> 脚本操作</a:t>
            </a:r>
            <a:r>
              <a:rPr lang="zh-CN" altLang="en-US" sz="2200" b="1"/>
              <a:t>精确到文件的</a:t>
            </a:r>
            <a:r>
              <a:rPr lang="zh-CN" altLang="en-US" sz="2200"/>
              <a:t>选择</a:t>
            </a:r>
            <a:endParaRPr lang="zh-CN" altLang="en-US" sz="2200"/>
          </a:p>
          <a:p>
            <a:pPr lvl="1"/>
            <a:r>
              <a:rPr lang="zh-CN" altLang="en-US" sz="2200" b="1"/>
              <a:t>注意</a:t>
            </a:r>
            <a:r>
              <a:rPr lang="zh-CN" altLang="en-US" sz="2200" b="1">
                <a:solidFill>
                  <a:schemeClr val="tx1"/>
                </a:solidFill>
                <a:latin typeface="微软雅黑" charset="0"/>
                <a:ea typeface="微软雅黑" charset="0"/>
              </a:rPr>
              <a:t>：上述两种方法</a:t>
            </a:r>
            <a:r>
              <a:rPr lang="zh-CN" altLang="en-US" sz="2200" b="1"/>
              <a:t>不涉及软件包文件的复制和增减，但需通过</a:t>
            </a:r>
            <a:r>
              <a:rPr lang="en-US" altLang="zh-CN" sz="2200" b="1"/>
              <a:t> postinst/prerm </a:t>
            </a:r>
            <a:r>
              <a:rPr lang="zh-CN" altLang="en-US" sz="2200" b="1"/>
              <a:t>脚本辅助精确的模块</a:t>
            </a:r>
            <a:r>
              <a:rPr lang="en-US" altLang="zh-CN" sz="2200" b="1"/>
              <a:t>/</a:t>
            </a:r>
            <a:r>
              <a:rPr lang="zh-CN" altLang="en-US" sz="2200" b="1"/>
              <a:t>文件注册与选择、部署</a:t>
            </a:r>
            <a:endParaRPr lang="zh-CN" altLang="en-US" sz="2200" b="1"/>
          </a:p>
          <a:p>
            <a:pPr lvl="0"/>
            <a:r>
              <a:rPr lang="zh-CN" altLang="en-US" sz="2600"/>
              <a:t>讲者按：正道光明</a:t>
            </a:r>
            <a:r>
              <a:rPr lang="zh-CN" altLang="en-US" sz="2600">
                <a:solidFill>
                  <a:schemeClr val="tx1"/>
                </a:solidFill>
                <a:latin typeface="微软雅黑" charset="0"/>
                <a:ea typeface="微软雅黑" charset="0"/>
              </a:rPr>
              <a:t>坦荡</a:t>
            </a:r>
            <a:r>
              <a:rPr lang="zh-CN" altLang="en-US" sz="2600"/>
              <a:t>，何苦偏走险路？</a:t>
            </a:r>
            <a:endParaRPr lang="zh-CN" altLang="en-US" sz="2600"/>
          </a:p>
          <a:p>
            <a:pPr lvl="1"/>
            <a:r>
              <a:rPr lang="zh-CN" altLang="en-US" sz="2200"/>
              <a:t>实际上，目前成熟的包管理（尤其是国产桌面系统常用的 </a:t>
            </a:r>
            <a:r>
              <a:rPr lang="en-US" altLang="zh-CN" sz="2200"/>
              <a:t>dpkg</a:t>
            </a:r>
            <a:r>
              <a:rPr lang="zh-CN" altLang="en-US" sz="2200"/>
              <a:t>）都</a:t>
            </a:r>
            <a:br>
              <a:rPr lang="zh-CN" altLang="en-US" sz="2200"/>
            </a:br>
            <a:r>
              <a:rPr lang="zh-CN" altLang="en-US" sz="2200"/>
              <a:t>具有完备的复杂文件操作工具，只需耐心寻找方案便可</a:t>
            </a:r>
            <a:endParaRPr lang="zh-CN" altLang="en-US" sz="2200"/>
          </a:p>
          <a:p>
            <a:pPr lvl="1"/>
            <a:r>
              <a:rPr lang="zh-CN" altLang="en-US" sz="2200" b="1"/>
              <a:t>软件包管理就是为了降低组件间文件管理的成本而生的</a:t>
            </a:r>
            <a:r>
              <a:rPr lang="zh-CN" altLang="en-US" sz="2200"/>
              <a:t>，何苦拒绝</a:t>
            </a:r>
            <a:br>
              <a:rPr lang="zh-CN" altLang="en-US" sz="2200"/>
            </a:br>
            <a:r>
              <a:rPr lang="zh-CN" altLang="en-US" sz="2200"/>
              <a:t>它的好意呢？</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en-US" altLang="zh-CN">
                <a:solidFill>
                  <a:schemeClr val="tx1"/>
                </a:solidFill>
                <a:latin typeface="微软雅黑" panose="020B0503020204020204" charset="-122"/>
                <a:ea typeface="微软雅黑" panose="020B0503020204020204" charset="-122"/>
              </a:rPr>
              <a:t>Ren'Py</a:t>
            </a:r>
            <a:endParaRPr lang="en-US" altLang="zh-CN">
              <a:solidFill>
                <a:schemeClr val="tx1"/>
              </a:solidFill>
              <a:latin typeface="微软雅黑" panose="020B0503020204020204" charset="-122"/>
              <a:ea typeface="微软雅黑" panose="020B0503020204020204" charset="-122"/>
            </a:endParaRPr>
          </a:p>
        </p:txBody>
      </p:sp>
      <p:sp>
        <p:nvSpPr>
          <p:cNvPr id="6" name="内容占位符 5"/>
          <p:cNvSpPr>
            <a:spLocks noGrp="1"/>
          </p:cNvSpPr>
          <p:nvPr>
            <p:ph idx="1"/>
          </p:nvPr>
        </p:nvSpPr>
        <p:spPr>
          <a:xfrm>
            <a:off x="513715" y="1539875"/>
            <a:ext cx="11534140" cy="1888490"/>
          </a:xfrm>
        </p:spPr>
        <p:txBody>
          <a:bodyPr/>
          <a:p>
            <a:pPr marL="0" lvl="0" indent="179705" fontAlgn="auto">
              <a:lnSpc>
                <a:spcPct val="100000"/>
              </a:lnSpc>
              <a:buNone/>
            </a:pPr>
            <a:r>
              <a:rPr lang="en-US" altLang="zh-CN" sz="1600">
                <a:sym typeface="+mn-ea"/>
              </a:rPr>
              <a:t>Ren'Py</a:t>
            </a:r>
            <a:r>
              <a:rPr lang="zh-CN" altLang="en-US" sz="1600">
                <a:sym typeface="+mn-ea"/>
              </a:rPr>
              <a:t>是一个强大的视觉小说引擎，采用</a:t>
            </a:r>
            <a:r>
              <a:rPr lang="en-US" altLang="zh-CN" sz="1600">
                <a:sym typeface="+mn-ea"/>
              </a:rPr>
              <a:t>Ren</a:t>
            </a:r>
            <a:r>
              <a:rPr lang="en-US" altLang="zh-CN" sz="1600">
                <a:sym typeface="+mn-ea"/>
              </a:rPr>
              <a:t>'Py</a:t>
            </a:r>
            <a:r>
              <a:rPr lang="zh-CN" altLang="en-US" sz="1600">
                <a:sym typeface="+mn-ea"/>
              </a:rPr>
              <a:t>引擎的游戏包括</a:t>
            </a:r>
            <a:r>
              <a:rPr lang="zh-CN" altLang="en-US" sz="1600" strike="sngStrike">
                <a:sym typeface="+mn-ea"/>
              </a:rPr>
              <a:t>治愈向</a:t>
            </a:r>
            <a:r>
              <a:rPr lang="en-US" altLang="zh-CN" sz="1600">
                <a:sym typeface="+mn-ea"/>
              </a:rPr>
              <a:t>galgame</a:t>
            </a:r>
            <a:r>
              <a:rPr lang="zh-CN" altLang="en-US" sz="1600">
                <a:sym typeface="+mn-ea"/>
              </a:rPr>
              <a:t>《</a:t>
            </a:r>
            <a:r>
              <a:rPr lang="en-US" altLang="zh-CN" sz="1600">
                <a:sym typeface="+mn-ea"/>
              </a:rPr>
              <a:t>Doki Doki Literature Club</a:t>
            </a:r>
            <a:r>
              <a:rPr lang="zh-CN" altLang="en-US" sz="1600">
                <a:sym typeface="+mn-ea"/>
              </a:rPr>
              <a:t>》与国产</a:t>
            </a:r>
            <a:r>
              <a:rPr lang="en-US" altLang="zh-CN" sz="1600">
                <a:sym typeface="+mn-ea"/>
              </a:rPr>
              <a:t>galgame</a:t>
            </a:r>
            <a:r>
              <a:rPr lang="zh-CN" altLang="en-US" sz="1600">
                <a:sym typeface="+mn-ea"/>
              </a:rPr>
              <a:t>《候鸟》和《夏末白夜》等。</a:t>
            </a:r>
            <a:endParaRPr lang="zh-CN" altLang="en-US" sz="1600">
              <a:sym typeface="+mn-ea"/>
            </a:endParaRPr>
          </a:p>
          <a:p>
            <a:pPr marL="0" lvl="0" indent="179705" fontAlgn="auto">
              <a:lnSpc>
                <a:spcPct val="100000"/>
              </a:lnSpc>
              <a:buNone/>
            </a:pPr>
            <a:r>
              <a:rPr lang="zh-CN" altLang="en-US" sz="1600">
                <a:sym typeface="+mn-ea"/>
              </a:rPr>
              <a:t>通过移植</a:t>
            </a:r>
            <a:r>
              <a:rPr lang="en-US" altLang="zh-CN" sz="1600">
                <a:sym typeface="+mn-ea"/>
              </a:rPr>
              <a:t>pygame-sdl2</a:t>
            </a:r>
            <a:r>
              <a:rPr lang="zh-CN" altLang="en-US" sz="1600">
                <a:sym typeface="+mn-ea"/>
              </a:rPr>
              <a:t>库和</a:t>
            </a:r>
            <a:r>
              <a:rPr lang="en-US" altLang="zh-CN" sz="1600">
                <a:sym typeface="+mn-ea"/>
              </a:rPr>
              <a:t>renpy</a:t>
            </a:r>
            <a:r>
              <a:rPr lang="zh-CN" altLang="en-US" sz="1600">
                <a:sym typeface="+mn-ea"/>
              </a:rPr>
              <a:t>本体，</a:t>
            </a:r>
            <a:r>
              <a:rPr lang="en-US" altLang="zh-CN" sz="1600">
                <a:sym typeface="+mn-ea"/>
              </a:rPr>
              <a:t>Ren'Py</a:t>
            </a:r>
            <a:r>
              <a:rPr lang="zh-CN" altLang="en-US" sz="1600">
                <a:sym typeface="+mn-ea"/>
              </a:rPr>
              <a:t>引擎的游戏得以在龙架构原生运行。</a:t>
            </a:r>
            <a:endParaRPr lang="zh-CN" altLang="en-US" sz="1600">
              <a:sym typeface="+mn-ea"/>
            </a:endParaRPr>
          </a:p>
          <a:p>
            <a:pPr marL="0" lvl="0" indent="179705" fontAlgn="auto">
              <a:lnSpc>
                <a:spcPct val="100000"/>
              </a:lnSpc>
              <a:buNone/>
            </a:pPr>
            <a:r>
              <a:rPr lang="zh-CN" altLang="en-US" sz="1600">
                <a:sym typeface="+mn-ea"/>
              </a:rPr>
              <a:t>还有部分调试和打包工作需要完成，此后会放出构建方法和二进制包。</a:t>
            </a:r>
            <a:endParaRPr lang="zh-CN" altLang="en-US" sz="1600">
              <a:sym typeface="+mn-ea"/>
            </a:endParaRPr>
          </a:p>
          <a:p>
            <a:pPr marL="0" lvl="0" indent="179705" fontAlgn="auto">
              <a:lnSpc>
                <a:spcPct val="100000"/>
              </a:lnSpc>
              <a:buNone/>
            </a:pPr>
            <a:r>
              <a:rPr lang="zh-CN" altLang="en-US" sz="1600">
                <a:sym typeface="+mn-ea"/>
              </a:rPr>
              <a:t>以下是</a:t>
            </a:r>
            <a:r>
              <a:rPr lang="zh-CN" altLang="en-US" sz="1600">
                <a:sym typeface="+mn-ea"/>
              </a:rPr>
              <a:t>《候鸟》和《夏末白夜》的运行截图：</a:t>
            </a:r>
            <a:endParaRPr lang="zh-CN" altLang="en-US" sz="1600">
              <a:sym typeface="+mn-ea"/>
            </a:endParaRPr>
          </a:p>
        </p:txBody>
      </p:sp>
      <p:sp>
        <p:nvSpPr>
          <p:cNvPr id="2" name="文本框 1"/>
          <p:cNvSpPr txBox="1"/>
          <p:nvPr/>
        </p:nvSpPr>
        <p:spPr>
          <a:xfrm>
            <a:off x="330835" y="1200785"/>
            <a:ext cx="5179060" cy="368300"/>
          </a:xfrm>
          <a:prstGeom prst="rect">
            <a:avLst/>
          </a:prstGeom>
          <a:noFill/>
        </p:spPr>
        <p:txBody>
          <a:bodyPr wrap="square" rtlCol="0">
            <a:spAutoFit/>
          </a:bodyPr>
          <a:p>
            <a:pPr indent="179705" algn="l" fontAlgn="auto"/>
            <a:r>
              <a:rPr lang="zh-CN" altLang="en-US">
                <a:ea typeface="+mn-lt"/>
                <a:cs typeface="+mn-lt"/>
                <a:sym typeface="+mn-ea"/>
              </a:rPr>
              <a:t>项目源地址：</a:t>
            </a:r>
            <a:r>
              <a:rPr lang="zh-CN" altLang="en-US">
                <a:ea typeface="+mn-lt"/>
                <a:cs typeface="+mn-lt"/>
                <a:sym typeface="+mn-ea"/>
                <a:hlinkClick r:id="rId1" action="ppaction://hlinkfile"/>
              </a:rPr>
              <a:t>https://www.renpy.org</a:t>
            </a:r>
            <a:endParaRPr lang="en-US" altLang="zh-CN">
              <a:ea typeface="+mn-lt"/>
              <a:cs typeface="+mn-lt"/>
              <a:sym typeface="+mn-ea"/>
            </a:endParaRPr>
          </a:p>
        </p:txBody>
      </p:sp>
      <p:pic>
        <p:nvPicPr>
          <p:cNvPr id="3" name="图片 2" descr="屏幕截图_20250220_222204"/>
          <p:cNvPicPr>
            <a:picLocks noChangeAspect="1"/>
          </p:cNvPicPr>
          <p:nvPr/>
        </p:nvPicPr>
        <p:blipFill>
          <a:blip r:embed="rId2"/>
          <a:stretch>
            <a:fillRect/>
          </a:stretch>
        </p:blipFill>
        <p:spPr>
          <a:xfrm>
            <a:off x="6476563" y="3364039"/>
            <a:ext cx="5309870" cy="3111500"/>
          </a:xfrm>
          <a:prstGeom prst="rect">
            <a:avLst/>
          </a:prstGeom>
        </p:spPr>
      </p:pic>
      <p:pic>
        <p:nvPicPr>
          <p:cNvPr id="7" name="图片 6" descr="屏幕截图_20250220_222117"/>
          <p:cNvPicPr>
            <a:picLocks noChangeAspect="1"/>
          </p:cNvPicPr>
          <p:nvPr/>
        </p:nvPicPr>
        <p:blipFill>
          <a:blip r:embed="rId3"/>
          <a:stretch>
            <a:fillRect/>
          </a:stretch>
        </p:blipFill>
        <p:spPr>
          <a:xfrm>
            <a:off x="514069" y="3364039"/>
            <a:ext cx="5309235" cy="31115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latin typeface="微软雅黑" charset="0"/>
                <a:ea typeface="微软雅黑" charset="0"/>
              </a:rPr>
              <a:t>请讲普通话</a:t>
            </a:r>
            <a:endParaRPr lang="zh-CN" altLang="en-US"/>
          </a:p>
        </p:txBody>
      </p:sp>
      <p:sp>
        <p:nvSpPr>
          <p:cNvPr id="3" name="内容占位符 2"/>
          <p:cNvSpPr>
            <a:spLocks noGrp="1"/>
          </p:cNvSpPr>
          <p:nvPr>
            <p:ph idx="1"/>
          </p:nvPr>
        </p:nvSpPr>
        <p:spPr/>
        <p:txBody>
          <a:bodyPr>
            <a:noAutofit/>
          </a:bodyPr>
          <a:p>
            <a:r>
              <a:rPr lang="zh-CN" altLang="en-US" sz="2600"/>
              <a:t>今日介绍的最后一个常见问题类别</a:t>
            </a:r>
            <a:endParaRPr lang="zh-CN" altLang="en-US" sz="2600"/>
          </a:p>
          <a:p>
            <a:pPr lvl="1"/>
            <a:r>
              <a:rPr lang="zh-CN" altLang="en-US" sz="2200"/>
              <a:t>一部分安全审查和运维类软件似乎并不屑于利用系统服务管理和各类服务侦测设施（如 </a:t>
            </a:r>
            <a:r>
              <a:rPr lang="en-US" altLang="zh-CN" sz="2200"/>
              <a:t>systemd</a:t>
            </a:r>
            <a:r>
              <a:rPr lang="zh-CN" altLang="en-US" sz="2200"/>
              <a:t>、</a:t>
            </a:r>
            <a:r>
              <a:rPr lang="en-US" altLang="zh-CN" sz="2200"/>
              <a:t>UNIX socket </a:t>
            </a:r>
            <a:r>
              <a:rPr lang="zh-CN" altLang="en-US" sz="2200"/>
              <a:t>等）</a:t>
            </a:r>
            <a:endParaRPr lang="zh-CN" altLang="en-US" sz="2200"/>
          </a:p>
          <a:p>
            <a:pPr lvl="1"/>
            <a:r>
              <a:rPr lang="zh-CN" altLang="en-US" sz="2200"/>
              <a:t>它们似乎对“文件级分析”有什么奇怪的癖好，且不说其准确度奇差</a:t>
            </a:r>
            <a:endParaRPr lang="zh-CN" altLang="en-US" sz="2200"/>
          </a:p>
          <a:p>
            <a:pPr lvl="0"/>
            <a:r>
              <a:rPr lang="zh-CN" altLang="en-US" sz="2600"/>
              <a:t>某司“计算机终端检查系统”便是典型案例</a:t>
            </a:r>
            <a:endParaRPr lang="zh-CN" altLang="en-US" sz="2600"/>
          </a:p>
          <a:p>
            <a:pPr lvl="1"/>
            <a:r>
              <a:rPr lang="zh-CN" altLang="en-US" sz="2200"/>
              <a:t>其检查“网络合规性”时要求禁用“文件共享”功能，其中指向了 </a:t>
            </a:r>
            <a:r>
              <a:rPr lang="en-US" altLang="zh-CN" sz="2200"/>
              <a:t>sftp </a:t>
            </a:r>
            <a:r>
              <a:rPr lang="zh-CN" altLang="en-US" sz="2200"/>
              <a:t>及 </a:t>
            </a:r>
            <a:r>
              <a:rPr lang="en-US" altLang="zh-CN" sz="2200"/>
              <a:t>Samba </a:t>
            </a:r>
            <a:r>
              <a:rPr lang="zh-CN" altLang="en-US" sz="2200"/>
              <a:t>服务</a:t>
            </a:r>
            <a:endParaRPr lang="zh-CN" altLang="en-US" sz="2200"/>
          </a:p>
          <a:p>
            <a:pPr lvl="1"/>
            <a:r>
              <a:rPr lang="zh-CN" altLang="en-US" sz="2200"/>
              <a:t>用户报告无论如何禁用服务都不能满足检查需求</a:t>
            </a:r>
            <a:endParaRPr lang="zh-CN" altLang="en-US" sz="2200"/>
          </a:p>
          <a:p>
            <a:pPr lvl="1"/>
            <a:r>
              <a:rPr lang="zh-CN" altLang="en-US" sz="2200"/>
              <a:t>最后发现“检查系统”查验的并非服务状态，</a:t>
            </a:r>
            <a:r>
              <a:rPr lang="zh-CN" altLang="en-US" sz="2200" b="1"/>
              <a:t>而是配置文件中是否</a:t>
            </a:r>
            <a:br>
              <a:rPr lang="zh-CN" altLang="en-US" sz="2200" b="1"/>
            </a:br>
            <a:r>
              <a:rPr lang="zh-CN" altLang="en-US" sz="2200" b="1"/>
              <a:t>带有对应的配置字样，甚至忽略注释状态</a:t>
            </a:r>
            <a:endParaRPr lang="zh-CN" altLang="en-US" sz="2200" b="1"/>
          </a:p>
          <a:p>
            <a:pPr lvl="1"/>
            <a:r>
              <a:rPr lang="zh-CN" altLang="en-US" sz="2200"/>
              <a:t>这玩意能靠谱吗？反正我是不信了（何苦呢？）</a:t>
            </a: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解：</a:t>
            </a:r>
            <a:r>
              <a:rPr lang="zh-CN" altLang="en-US">
                <a:cs typeface="Arial" panose="020B0604020202020204" pitchFamily="34" charset="0"/>
              </a:rPr>
              <a:t>请讲普通话</a:t>
            </a:r>
            <a:endParaRPr lang="zh-CN" altLang="en-US"/>
          </a:p>
        </p:txBody>
      </p:sp>
      <p:sp>
        <p:nvSpPr>
          <p:cNvPr id="3" name="内容占位符 2"/>
          <p:cNvSpPr>
            <a:spLocks noGrp="1"/>
          </p:cNvSpPr>
          <p:nvPr>
            <p:ph idx="1"/>
          </p:nvPr>
        </p:nvSpPr>
        <p:spPr/>
        <p:txBody>
          <a:bodyPr>
            <a:noAutofit/>
          </a:bodyPr>
          <a:p>
            <a:r>
              <a:rPr lang="zh-CN" altLang="en-US" sz="2600"/>
              <a:t>解法：请</a:t>
            </a:r>
            <a:r>
              <a:rPr lang="zh-CN" altLang="en-US" sz="2600">
                <a:cs typeface="Arial" panose="020B0604020202020204" pitchFamily="34" charset="0"/>
              </a:rPr>
              <a:t>充分了解当今系统的管理方式</a:t>
            </a:r>
            <a:endParaRPr lang="zh-CN" altLang="en-US" sz="2600">
              <a:cs typeface="Arial" panose="020B0604020202020204" pitchFamily="34" charset="0"/>
            </a:endParaRPr>
          </a:p>
          <a:p>
            <a:pPr lvl="1"/>
            <a:r>
              <a:rPr lang="en-US" altLang="zh-CN" sz="2200">
                <a:cs typeface="Arial" panose="020B0604020202020204" pitchFamily="34" charset="0"/>
              </a:rPr>
              <a:t>2025</a:t>
            </a:r>
            <a:r>
              <a:rPr lang="zh-CN" altLang="en-US" sz="2200">
                <a:cs typeface="Arial" panose="020B0604020202020204" pitchFamily="34" charset="0"/>
              </a:rPr>
              <a:t> 年，绝大多数的系统都使用 </a:t>
            </a:r>
            <a:r>
              <a:rPr lang="en-US" altLang="zh-CN" sz="2200">
                <a:cs typeface="Arial" panose="020B0604020202020204" pitchFamily="34" charset="0"/>
              </a:rPr>
              <a:t>systemd</a:t>
            </a:r>
            <a:r>
              <a:rPr lang="zh-CN" altLang="en-US" sz="2200">
                <a:cs typeface="Arial" panose="020B0604020202020204" pitchFamily="34" charset="0"/>
              </a:rPr>
              <a:t> 服务，搭配相关端口 </a:t>
            </a:r>
            <a:r>
              <a:rPr lang="en-US" altLang="zh-CN" sz="2200">
                <a:cs typeface="Arial" panose="020B0604020202020204" pitchFamily="34" charset="0"/>
              </a:rPr>
              <a:t>(Socket) </a:t>
            </a:r>
            <a:r>
              <a:rPr lang="zh-CN" altLang="en-US" sz="2200">
                <a:cs typeface="Arial" panose="020B0604020202020204" pitchFamily="34" charset="0"/>
              </a:rPr>
              <a:t>或文件描述符 </a:t>
            </a:r>
            <a:r>
              <a:rPr lang="en-US" altLang="zh-CN" sz="2200">
                <a:cs typeface="Arial" panose="020B0604020202020204" pitchFamily="34" charset="0"/>
              </a:rPr>
              <a:t>(File Descriptor) </a:t>
            </a:r>
            <a:r>
              <a:rPr lang="zh-CN" altLang="en-US" sz="2200">
                <a:cs typeface="Arial" panose="020B0604020202020204" pitchFamily="34" charset="0"/>
              </a:rPr>
              <a:t>提供服务</a:t>
            </a:r>
            <a:endParaRPr lang="zh-CN" altLang="en-US" sz="2200">
              <a:cs typeface="Arial" panose="020B0604020202020204" pitchFamily="34" charset="0"/>
            </a:endParaRPr>
          </a:p>
          <a:p>
            <a:pPr lvl="1"/>
            <a:r>
              <a:rPr lang="zh-CN" altLang="en-US" sz="2200">
                <a:cs typeface="Arial" panose="020B0604020202020204" pitchFamily="34" charset="0"/>
              </a:rPr>
              <a:t>最不济，也还有进程管理信息</a:t>
            </a:r>
            <a:endParaRPr lang="zh-CN" altLang="en-US" sz="2200">
              <a:cs typeface="Arial" panose="020B0604020202020204" pitchFamily="34" charset="0"/>
            </a:endParaRPr>
          </a:p>
          <a:p>
            <a:pPr lvl="0"/>
            <a:r>
              <a:rPr lang="zh-CN" altLang="en-US" sz="2600"/>
              <a:t>引申：标准化实现利人利己</a:t>
            </a:r>
            <a:endParaRPr lang="zh-CN" altLang="en-US" sz="2600"/>
          </a:p>
          <a:p>
            <a:pPr lvl="1"/>
            <a:r>
              <a:rPr lang="zh-CN" altLang="en-US" sz="2200"/>
              <a:t>小到桌面图标，大到网络架构，</a:t>
            </a:r>
            <a:r>
              <a:rPr lang="zh-CN" altLang="en-US" sz="2200" b="1"/>
              <a:t>遵从开放和普遍标准是降低开发和用户双方使用成本，最大化可靠性的不二法则</a:t>
            </a:r>
            <a:endParaRPr lang="zh-CN" altLang="en-US" sz="2200" b="1"/>
          </a:p>
          <a:p>
            <a:pPr lvl="1"/>
            <a:r>
              <a:rPr lang="zh-CN" altLang="en-US" sz="2200"/>
              <a:t>请耐心阅读和理解规范，并根据需要实现相关接入支持，并在有必要时参与规范反馈和修订工作，利人利己</a:t>
            </a:r>
            <a:endParaRPr lang="zh-CN" altLang="en-US" sz="2200"/>
          </a:p>
          <a:p>
            <a:pPr lvl="0"/>
            <a:r>
              <a:rPr lang="zh-CN" altLang="en-US" sz="2600"/>
              <a:t>讲者按：请讲普通话，不能浮于形式</a:t>
            </a:r>
            <a:endParaRPr lang="zh-CN" altLang="en-US" sz="2600"/>
          </a:p>
          <a:p>
            <a:pPr lvl="1"/>
            <a:r>
              <a:rPr lang="zh-CN" altLang="en-US" sz="2200"/>
              <a:t>正如语言的通用性有赖于一定的使用方法约定，对标准的理解同样</a:t>
            </a:r>
            <a:br>
              <a:rPr lang="zh-CN" altLang="en-US" sz="2200"/>
            </a:br>
            <a:r>
              <a:rPr lang="zh-CN" altLang="en-US" sz="2200" b="1"/>
              <a:t>需要深入结合应用，更要驱动对功能的验证</a:t>
            </a:r>
            <a:endParaRPr lang="zh-CN" altLang="en-US"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solidFill>
                  <a:schemeClr val="tx1"/>
                </a:solidFill>
                <a:latin typeface="微软雅黑" charset="0"/>
                <a:ea typeface="微软雅黑" charset="0"/>
              </a:rPr>
              <a:t>我们是</a:t>
            </a:r>
            <a:r>
              <a:rPr lang="zh-CN" altLang="en-US">
                <a:solidFill>
                  <a:schemeClr val="tx1"/>
                </a:solidFill>
                <a:latin typeface="微软雅黑" charset="0"/>
                <a:ea typeface="微软雅黑" charset="0"/>
                <a:cs typeface="Arial" panose="020B0604020202020204" pitchFamily="34" charset="0"/>
              </a:rPr>
              <a:t>最后的防线</a:t>
            </a:r>
            <a:endParaRPr lang="zh-CN" altLang="en-US">
              <a:latin typeface="微软雅黑" charset="0"/>
              <a:ea typeface="微软雅黑" charset="0"/>
              <a:cs typeface="Arial" panose="020B0604020202020204" pitchFamily="34" charset="0"/>
            </a:endParaRPr>
          </a:p>
        </p:txBody>
      </p:sp>
      <p:sp>
        <p:nvSpPr>
          <p:cNvPr id="3" name="副标题 2"/>
          <p:cNvSpPr>
            <a:spLocks noGrp="1"/>
          </p:cNvSpPr>
          <p:nvPr>
            <p:ph type="subTitle" idx="1"/>
          </p:nvPr>
        </p:nvSpPr>
        <p:spPr/>
        <p:txBody>
          <a:bodyPr/>
          <a:p>
            <a:r>
              <a:rPr lang="zh-CN" altLang="en-US">
                <a:solidFill>
                  <a:schemeClr val="tx1"/>
                </a:solidFill>
                <a:latin typeface="微软雅黑" charset="0"/>
                <a:ea typeface="微软雅黑" charset="0"/>
              </a:rPr>
              <a:t>给各位软件发行商的留言</a:t>
            </a:r>
            <a:endParaRPr lang="zh-CN" altLang="en-US">
              <a:latin typeface="微软雅黑" charset="0"/>
              <a:ea typeface="微软雅黑"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基础</a:t>
            </a:r>
            <a:r>
              <a:rPr lang="zh-CN" altLang="en-US">
                <a:cs typeface="Arial" panose="020B0604020202020204" pitchFamily="34" charset="0"/>
              </a:rPr>
              <a:t>软件之苦与重</a:t>
            </a:r>
            <a:endParaRPr lang="zh-CN" altLang="en-US"/>
          </a:p>
        </p:txBody>
      </p:sp>
      <p:sp>
        <p:nvSpPr>
          <p:cNvPr id="3" name="内容占位符 2"/>
          <p:cNvSpPr>
            <a:spLocks noGrp="1"/>
          </p:cNvSpPr>
          <p:nvPr>
            <p:ph idx="1"/>
          </p:nvPr>
        </p:nvSpPr>
        <p:spPr/>
        <p:txBody>
          <a:bodyPr>
            <a:noAutofit/>
          </a:bodyPr>
          <a:p>
            <a:r>
              <a:rPr lang="zh-CN" altLang="en-US" sz="2600">
                <a:cs typeface="Arial" panose="020B0604020202020204" pitchFamily="34" charset="0"/>
              </a:rPr>
              <a:t>本人涉足基础软件</a:t>
            </a:r>
            <a:r>
              <a:rPr lang="zh-CN" altLang="en-US" sz="2600">
                <a:solidFill>
                  <a:schemeClr val="tx1"/>
                </a:solidFill>
                <a:latin typeface="微软雅黑" charset="0"/>
                <a:ea typeface="微软雅黑" charset="0"/>
                <a:cs typeface="Arial" panose="020B0604020202020204" pitchFamily="34" charset="0"/>
              </a:rPr>
              <a:t>行业</a:t>
            </a:r>
            <a:r>
              <a:rPr lang="zh-CN" altLang="en-US" sz="2600">
                <a:cs typeface="Arial" panose="020B0604020202020204" pitchFamily="34" charset="0"/>
              </a:rPr>
              <a:t>近 </a:t>
            </a:r>
            <a:r>
              <a:rPr lang="en-US" altLang="zh-CN" sz="2600">
                <a:cs typeface="Arial" panose="020B0604020202020204" pitchFamily="34" charset="0"/>
              </a:rPr>
              <a:t>15 </a:t>
            </a:r>
            <a:r>
              <a:rPr lang="zh-CN" altLang="en-US" sz="2600">
                <a:cs typeface="Arial" panose="020B0604020202020204" pitchFamily="34" charset="0"/>
              </a:rPr>
              <a:t>年，充分理解此行业的不易</a:t>
            </a:r>
            <a:endParaRPr lang="zh-CN" altLang="en-US" sz="2600">
              <a:cs typeface="Arial" panose="020B0604020202020204" pitchFamily="34" charset="0"/>
            </a:endParaRPr>
          </a:p>
          <a:p>
            <a:pPr lvl="1"/>
            <a:r>
              <a:rPr lang="zh-CN" altLang="en-US" sz="2200">
                <a:cs typeface="Arial" panose="020B0604020202020204" pitchFamily="34" charset="0"/>
              </a:rPr>
              <a:t>但也正因为如此，我希望让大家的工作能够达到最好的效果，让用户满意，并最大化自己时间和精力投入的回报</a:t>
            </a:r>
            <a:endParaRPr lang="zh-CN" altLang="en-US" sz="2200">
              <a:cs typeface="Arial" panose="020B0604020202020204" pitchFamily="34" charset="0"/>
            </a:endParaRPr>
          </a:p>
          <a:p>
            <a:pPr lvl="0"/>
            <a:r>
              <a:rPr lang="zh-CN" altLang="en-US" sz="2600">
                <a:cs typeface="Arial" panose="020B0604020202020204" pitchFamily="34" charset="0"/>
              </a:rPr>
              <a:t>基础软件质量工程重于泰山</a:t>
            </a:r>
            <a:endParaRPr lang="zh-CN" altLang="en-US" sz="2600">
              <a:cs typeface="Arial" panose="020B0604020202020204" pitchFamily="34" charset="0"/>
            </a:endParaRPr>
          </a:p>
          <a:p>
            <a:pPr lvl="1"/>
            <a:r>
              <a:rPr lang="zh-CN" altLang="en-US" sz="2200">
                <a:cs typeface="Arial" panose="020B0604020202020204" pitchFamily="34" charset="0"/>
              </a:rPr>
              <a:t>作为基础软件研发和分发的第一责任人，</a:t>
            </a:r>
            <a:r>
              <a:rPr lang="zh-CN" altLang="en-US" sz="2225">
                <a:cs typeface="Arial" panose="020B0604020202020204" pitchFamily="34" charset="0"/>
              </a:rPr>
              <a:t>我们是推动实现信息系统</a:t>
            </a:r>
            <a:br>
              <a:rPr lang="zh-CN" altLang="en-US" sz="2225">
                <a:cs typeface="Arial" panose="020B0604020202020204" pitchFamily="34" charset="0"/>
              </a:rPr>
            </a:br>
            <a:r>
              <a:rPr lang="zh-CN" altLang="en-US" sz="2225">
                <a:cs typeface="Arial" panose="020B0604020202020204" pitchFamily="34" charset="0"/>
              </a:rPr>
              <a:t>国产化的骨干力量，也是</a:t>
            </a:r>
            <a:r>
              <a:rPr lang="zh-CN" altLang="en-US" sz="2225" b="1">
                <a:cs typeface="Arial" panose="020B0604020202020204" pitchFamily="34" charset="0"/>
              </a:rPr>
              <a:t>防御安全和可靠性漏洞的最后防线</a:t>
            </a:r>
            <a:endParaRPr lang="zh-CN" altLang="en-US" sz="2225" b="1">
              <a:cs typeface="Arial" panose="020B0604020202020204" pitchFamily="34" charset="0"/>
            </a:endParaRPr>
          </a:p>
          <a:p>
            <a:pPr lvl="1"/>
            <a:r>
              <a:rPr lang="zh-CN" altLang="en-US" sz="2200">
                <a:cs typeface="Arial" panose="020B0604020202020204" pitchFamily="34" charset="0"/>
              </a:rPr>
              <a:t>国产化</a:t>
            </a:r>
            <a:r>
              <a:rPr lang="zh-CN" altLang="en-US" sz="2200">
                <a:solidFill>
                  <a:schemeClr val="tx1"/>
                </a:solidFill>
                <a:latin typeface="微软雅黑" charset="0"/>
                <a:ea typeface="微软雅黑" charset="0"/>
                <a:cs typeface="Arial" panose="020B0604020202020204" pitchFamily="34" charset="0"/>
              </a:rPr>
              <a:t>信息</a:t>
            </a:r>
            <a:r>
              <a:rPr lang="zh-CN" altLang="en-US" sz="2200">
                <a:cs typeface="Arial" panose="020B0604020202020204" pitchFamily="34" charset="0"/>
              </a:rPr>
              <a:t>系统可靠性仰靠</a:t>
            </a:r>
            <a:r>
              <a:rPr lang="zh-CN" altLang="en-US" sz="2200" b="1">
                <a:cs typeface="Arial" panose="020B0604020202020204" pitchFamily="34" charset="0"/>
              </a:rPr>
              <a:t>对每个组件、应用软件和架构设施质量</a:t>
            </a:r>
            <a:br>
              <a:rPr lang="zh-CN" altLang="en-US" sz="2200" b="1">
                <a:cs typeface="Arial" panose="020B0604020202020204" pitchFamily="34" charset="0"/>
              </a:rPr>
            </a:br>
            <a:r>
              <a:rPr lang="zh-CN" altLang="en-US" sz="2200" b="1">
                <a:cs typeface="Arial" panose="020B0604020202020204" pitchFamily="34" charset="0"/>
              </a:rPr>
              <a:t>工程的精益求精和对技术、沟通原则和基准的坚持和贯彻执行</a:t>
            </a:r>
            <a:endParaRPr lang="zh-CN" altLang="en-US" sz="2200" b="1">
              <a:cs typeface="Arial" panose="020B0604020202020204" pitchFamily="34" charset="0"/>
            </a:endParaRPr>
          </a:p>
          <a:p>
            <a:pPr lvl="0"/>
            <a:r>
              <a:rPr lang="zh-CN" altLang="en-US" sz="2600"/>
              <a:t>现状有待改观</a:t>
            </a:r>
            <a:endParaRPr lang="zh-CN" altLang="en-US" sz="2600"/>
          </a:p>
          <a:p>
            <a:pPr lvl="1"/>
            <a:r>
              <a:rPr lang="zh-CN" altLang="en-US" sz="2200"/>
              <a:t>诚然，前面提到的问题，尽管可笑</a:t>
            </a:r>
            <a:r>
              <a:rPr lang="zh-CN" altLang="en-US" sz="2200">
                <a:solidFill>
                  <a:schemeClr val="tx1"/>
                </a:solidFill>
                <a:latin typeface="微软雅黑" charset="0"/>
                <a:ea typeface="微软雅黑" charset="0"/>
              </a:rPr>
              <a:t>、</a:t>
            </a:r>
            <a:r>
              <a:rPr lang="zh-CN" altLang="en-US" sz="2200"/>
              <a:t>严重，责任不全在我们身上</a:t>
            </a:r>
            <a:endParaRPr lang="zh-CN" altLang="en-US" sz="2200"/>
          </a:p>
          <a:p>
            <a:pPr lvl="1"/>
            <a:r>
              <a:rPr lang="zh-CN" altLang="en-US" sz="2200"/>
              <a:t>对质量工程的把控不仅需要不懈的努力和踏实的工作，更需要管理</a:t>
            </a:r>
            <a:br>
              <a:rPr lang="zh-CN" altLang="en-US" sz="2200"/>
            </a:br>
            <a:r>
              <a:rPr lang="zh-CN" altLang="en-US" sz="2200"/>
              <a:t>人员对行业相关知识培训及劳资分配进行深入了解，并提供必要的</a:t>
            </a:r>
            <a:br>
              <a:rPr lang="zh-CN" altLang="en-US" sz="2200"/>
            </a:br>
            <a:r>
              <a:rPr lang="zh-CN" altLang="en-US" sz="2200"/>
              <a:t>资源和支持</a:t>
            </a:r>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solidFill>
                  <a:schemeClr val="tx1"/>
                </a:solidFill>
                <a:latin typeface="微软雅黑" charset="0"/>
                <a:ea typeface="微软雅黑" charset="0"/>
              </a:rPr>
              <a:t>请群众监督</a:t>
            </a:r>
            <a:endParaRPr lang="zh-CN" altLang="en-US">
              <a:latin typeface="微软雅黑" charset="0"/>
              <a:ea typeface="微软雅黑" charset="0"/>
            </a:endParaRPr>
          </a:p>
        </p:txBody>
      </p:sp>
      <p:sp>
        <p:nvSpPr>
          <p:cNvPr id="3" name="副标题 2"/>
          <p:cNvSpPr>
            <a:spLocks noGrp="1"/>
          </p:cNvSpPr>
          <p:nvPr>
            <p:ph type="subTitle" idx="1"/>
          </p:nvPr>
        </p:nvSpPr>
        <p:spPr>
          <a:xfrm>
            <a:off x="674793" y="3307292"/>
            <a:ext cx="4820025" cy="497923"/>
          </a:xfrm>
        </p:spPr>
        <p:txBody>
          <a:bodyPr/>
          <a:p>
            <a:r>
              <a:rPr lang="zh-CN" altLang="en-US">
                <a:solidFill>
                  <a:schemeClr val="tx1"/>
                </a:solidFill>
                <a:latin typeface="微软雅黑" charset="0"/>
                <a:ea typeface="微软雅黑" charset="0"/>
              </a:rPr>
              <a:t>发掘问题、报告问题、解决问题</a:t>
            </a:r>
            <a:endParaRPr lang="zh-CN" altLang="en-US">
              <a:latin typeface="微软雅黑" charset="0"/>
              <a:ea typeface="微软雅黑"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以监督促质量</a:t>
            </a:r>
            <a:endParaRPr lang="zh-CN" altLang="en-US"/>
          </a:p>
        </p:txBody>
      </p:sp>
      <p:sp>
        <p:nvSpPr>
          <p:cNvPr id="3" name="内容占位符 2"/>
          <p:cNvSpPr>
            <a:spLocks noGrp="1"/>
          </p:cNvSpPr>
          <p:nvPr>
            <p:ph idx="1"/>
          </p:nvPr>
        </p:nvSpPr>
        <p:spPr/>
        <p:txBody>
          <a:bodyPr>
            <a:noAutofit/>
          </a:bodyPr>
          <a:p>
            <a:r>
              <a:rPr lang="zh-CN" altLang="en-US" sz="2600"/>
              <a:t>龙架构软件生态由数千款商用软件组成</a:t>
            </a:r>
            <a:endParaRPr lang="zh-CN" altLang="en-US" sz="2600"/>
          </a:p>
          <a:p>
            <a:pPr lvl="1"/>
            <a:r>
              <a:rPr lang="zh-CN" altLang="en-US" sz="2200"/>
              <a:t>质量问题频繁出现</a:t>
            </a:r>
            <a:r>
              <a:rPr lang="zh-CN" altLang="en-US" sz="2200">
                <a:solidFill>
                  <a:schemeClr val="tx1"/>
                </a:solidFill>
                <a:latin typeface="微软雅黑" charset="0"/>
                <a:ea typeface="微软雅黑" charset="0"/>
              </a:rPr>
              <a:t>、</a:t>
            </a:r>
            <a:r>
              <a:rPr lang="zh-CN" altLang="en-US" sz="2200"/>
              <a:t>形式多样，前文介绍了普遍存在的问题案例</a:t>
            </a:r>
            <a:endParaRPr lang="zh-CN" altLang="en-US" sz="2200"/>
          </a:p>
          <a:p>
            <a:pPr lvl="1"/>
            <a:r>
              <a:rPr lang="zh-CN" altLang="en-US" sz="2200"/>
              <a:t>作</a:t>
            </a:r>
            <a:r>
              <a:rPr lang="zh-CN" altLang="en-US" sz="2200" b="1"/>
              <a:t>为用户，倡议各位提高警惕，并行使必要权利</a:t>
            </a:r>
            <a:endParaRPr lang="zh-CN" altLang="en-US" sz="2200" b="1"/>
          </a:p>
          <a:p>
            <a:pPr lvl="0"/>
            <a:r>
              <a:rPr lang="zh-CN" altLang="en-US" sz="2600"/>
              <a:t>反馈、投诉、解决</a:t>
            </a:r>
            <a:endParaRPr lang="zh-CN" altLang="en-US" sz="2600"/>
          </a:p>
          <a:p>
            <a:pPr lvl="1"/>
            <a:r>
              <a:rPr lang="zh-CN" altLang="en-US" sz="2200"/>
              <a:t>虽然软件发行商一般都有能力和设施跟踪用户反馈，但也可以考虑通过主动反馈和投诉加速问题的发掘和解决</a:t>
            </a:r>
            <a:endParaRPr lang="zh-CN" altLang="en-US" sz="2200"/>
          </a:p>
          <a:p>
            <a:pPr lvl="0"/>
            <a:r>
              <a:rPr lang="zh-CN" altLang="en-US" sz="2600">
                <a:solidFill>
                  <a:schemeClr val="tx1"/>
                </a:solidFill>
                <a:latin typeface="微软雅黑" charset="0"/>
                <a:ea typeface="微软雅黑" charset="0"/>
              </a:rPr>
              <a:t>群众</a:t>
            </a:r>
            <a:r>
              <a:rPr lang="zh-CN" altLang="en-US" sz="2600">
                <a:solidFill>
                  <a:schemeClr val="tx1"/>
                </a:solidFill>
                <a:latin typeface="微软雅黑" charset="0"/>
                <a:ea typeface="微软雅黑" charset="0"/>
              </a:rPr>
              <a:t>团结监督</a:t>
            </a:r>
            <a:endParaRPr lang="zh-CN" altLang="en-US" sz="2600">
              <a:solidFill>
                <a:schemeClr val="tx1"/>
              </a:solidFill>
              <a:latin typeface="微软雅黑" charset="0"/>
              <a:ea typeface="微软雅黑" charset="0"/>
            </a:endParaRPr>
          </a:p>
          <a:p>
            <a:pPr lvl="1"/>
            <a:r>
              <a:rPr lang="zh-CN" altLang="en-US" sz="2200">
                <a:solidFill>
                  <a:schemeClr val="tx1"/>
                </a:solidFill>
                <a:latin typeface="微软雅黑" charset="0"/>
                <a:ea typeface="微软雅黑" charset="0"/>
              </a:rPr>
              <a:t>在后续双周会中，我会组织“问题软件报告与展示”环节，针对存在显著质量问题的软件进行重点展示与评析，以求提高用户认知与警惕，并引起相关方面重视</a:t>
            </a:r>
            <a:endParaRPr lang="zh-CN" altLang="en-US" sz="2200">
              <a:solidFill>
                <a:schemeClr val="tx1"/>
              </a:solidFill>
              <a:latin typeface="微软雅黑" charset="0"/>
              <a:ea typeface="微软雅黑" charset="0"/>
            </a:endParaRPr>
          </a:p>
          <a:p>
            <a:pPr lvl="1"/>
            <a:r>
              <a:rPr lang="zh-CN" altLang="en-US" sz="2200" b="1">
                <a:solidFill>
                  <a:schemeClr val="tx1"/>
                </a:solidFill>
                <a:latin typeface="微软雅黑" charset="0"/>
                <a:ea typeface="微软雅黑" charset="0"/>
              </a:rPr>
              <a:t>原则：先报告后公示，不展示未经解决披露的安全漏洞</a:t>
            </a:r>
            <a:endParaRPr lang="zh-CN" altLang="en-US" sz="2200" b="1">
              <a:latin typeface="微软雅黑" charset="0"/>
              <a:ea typeface="微软雅黑"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latin typeface="微软雅黑" charset="0"/>
                <a:ea typeface="微软雅黑" charset="0"/>
              </a:rPr>
              <a:t>附录：安全漏洞报告（您的义务）</a:t>
            </a:r>
            <a:endParaRPr lang="zh-CN" altLang="en-US"/>
          </a:p>
        </p:txBody>
      </p:sp>
      <p:sp>
        <p:nvSpPr>
          <p:cNvPr id="3" name="内容占位符 2"/>
          <p:cNvSpPr>
            <a:spLocks noGrp="1"/>
          </p:cNvSpPr>
          <p:nvPr>
            <p:ph idx="1"/>
          </p:nvPr>
        </p:nvSpPr>
        <p:spPr/>
        <p:txBody>
          <a:bodyPr>
            <a:noAutofit/>
          </a:bodyPr>
          <a:p>
            <a:pPr lvl="0"/>
            <a:r>
              <a:rPr lang="zh-CN" altLang="en-US" sz="2400">
                <a:latin typeface="微软雅黑" charset="0"/>
                <a:ea typeface="微软雅黑" charset="0"/>
              </a:rPr>
              <a:t>在发现如上文中提到的安全漏洞时</a:t>
            </a:r>
            <a:endParaRPr lang="zh-CN" altLang="en-US" sz="2400">
              <a:latin typeface="微软雅黑" charset="0"/>
              <a:ea typeface="微软雅黑" charset="0"/>
            </a:endParaRPr>
          </a:p>
          <a:p>
            <a:pPr lvl="1"/>
            <a:r>
              <a:rPr lang="zh-CN" altLang="en-US" sz="2200" b="1">
                <a:latin typeface="微软雅黑" charset="0"/>
                <a:ea typeface="微软雅黑" charset="0"/>
              </a:rPr>
              <a:t>切勿披露漏洞相关软件产品名或任何可能导致产品版本与漏洞利用方式配对的信息，并第一时间将漏洞上报</a:t>
            </a:r>
            <a:r>
              <a:rPr lang="zh-CN" altLang="en-US" sz="2200" b="1">
                <a:latin typeface="微软雅黑" charset="0"/>
                <a:ea typeface="微软雅黑" charset="0"/>
                <a:hlinkClick r:id="rId1"/>
              </a:rPr>
              <a:t>工业和信息化部网络安全威胁和漏洞信息共享平台</a:t>
            </a:r>
            <a:r>
              <a:rPr lang="zh-CN" altLang="en-US" sz="2200" b="1">
                <a:latin typeface="微软雅黑" charset="0"/>
                <a:ea typeface="微软雅黑" charset="0"/>
              </a:rPr>
              <a:t>，并等待发行商修复及平台正式披露</a:t>
            </a:r>
            <a:endParaRPr lang="zh-CN" altLang="en-US" sz="2200" b="1">
              <a:latin typeface="微软雅黑" charset="0"/>
              <a:ea typeface="微软雅黑" charset="0"/>
            </a:endParaRPr>
          </a:p>
          <a:p>
            <a:pPr lvl="0"/>
            <a:r>
              <a:rPr lang="zh-CN" altLang="en-US" sz="2400">
                <a:latin typeface="微软雅黑" charset="0"/>
                <a:ea typeface="微软雅黑" charset="0"/>
              </a:rPr>
              <a:t>根据我国工业和信息化部、国家互联网信息办公室、公安部印发的</a:t>
            </a:r>
            <a:r>
              <a:rPr lang="zh-CN" altLang="en-US" sz="2400">
                <a:latin typeface="微软雅黑" charset="0"/>
                <a:ea typeface="微软雅黑" charset="0"/>
                <a:hlinkClick r:id="rId2"/>
              </a:rPr>
              <a:t>《网络产品安全漏洞管理规定》</a:t>
            </a:r>
            <a:r>
              <a:rPr lang="zh-CN" altLang="en-US" sz="2400">
                <a:latin typeface="微软雅黑" charset="0"/>
                <a:ea typeface="微软雅黑" charset="0"/>
              </a:rPr>
              <a:t>第九条：</a:t>
            </a:r>
            <a:endParaRPr lang="zh-CN" altLang="en-US" sz="2400">
              <a:latin typeface="微软雅黑" charset="0"/>
              <a:ea typeface="微软雅黑" charset="0"/>
            </a:endParaRPr>
          </a:p>
          <a:p>
            <a:pPr lvl="1"/>
            <a:r>
              <a:rPr lang="zh-CN" altLang="en-US" sz="2000">
                <a:latin typeface="微软雅黑" charset="0"/>
                <a:ea typeface="微软雅黑" charset="0"/>
              </a:rPr>
              <a:t>从事网络产品安全漏洞发现、收集的组织或者个人通过网络平台、媒体、会议、竞赛等方式向社会发布网络产品安全漏洞信息的，</a:t>
            </a:r>
            <a:r>
              <a:rPr lang="zh-CN" altLang="en-US" sz="2000" b="1">
                <a:latin typeface="微软雅黑" charset="0"/>
                <a:ea typeface="微软雅黑" charset="0"/>
              </a:rPr>
              <a:t>应当遵循必要、真实、客观以及有利于防范网络安全风险的原则</a:t>
            </a:r>
            <a:r>
              <a:rPr lang="zh-CN" altLang="en-US" sz="2000">
                <a:latin typeface="微软雅黑" charset="0"/>
                <a:ea typeface="微软雅黑" charset="0"/>
              </a:rPr>
              <a:t>，并遵守以下规定：</a:t>
            </a:r>
            <a:endParaRPr lang="zh-CN" altLang="en-US" sz="2000">
              <a:latin typeface="微软雅黑" charset="0"/>
              <a:ea typeface="微软雅黑" charset="0"/>
            </a:endParaRPr>
          </a:p>
          <a:p>
            <a:pPr lvl="1"/>
            <a:r>
              <a:rPr lang="zh-CN" altLang="en-US" sz="2000">
                <a:latin typeface="微软雅黑" charset="0"/>
                <a:ea typeface="微软雅黑" charset="0"/>
              </a:rPr>
              <a:t>（一）</a:t>
            </a:r>
            <a:r>
              <a:rPr lang="zh-CN" altLang="en-US" sz="2000" b="1">
                <a:latin typeface="微软雅黑" charset="0"/>
                <a:ea typeface="微软雅黑" charset="0"/>
              </a:rPr>
              <a:t>不得在网络产品提供者提供网络产品安全漏洞修补措施之前发布漏洞信息</a:t>
            </a:r>
            <a:r>
              <a:rPr lang="zh-CN" altLang="en-US" sz="2000">
                <a:latin typeface="微软雅黑" charset="0"/>
                <a:ea typeface="微软雅黑" charset="0"/>
              </a:rPr>
              <a:t>；认为有必要提前发布的，应当与相关网络产品提供者共同评估协商，并向工业和信息化部、公安部报告，由工业和信息化部、公安部组织评估后进行发布。</a:t>
            </a:r>
            <a:endParaRPr lang="zh-CN" altLang="en-US" sz="2000">
              <a:latin typeface="微软雅黑" charset="0"/>
              <a:ea typeface="微软雅黑" charset="0"/>
            </a:endParaRPr>
          </a:p>
          <a:p>
            <a:pPr lvl="1"/>
            <a:r>
              <a:rPr lang="zh-CN" altLang="en-US" sz="2000">
                <a:latin typeface="微软雅黑" charset="0"/>
                <a:ea typeface="微软雅黑" charset="0"/>
              </a:rPr>
              <a:t>（二）</a:t>
            </a:r>
            <a:r>
              <a:rPr lang="zh-CN" altLang="en-US" sz="2000" b="1">
                <a:latin typeface="微软雅黑" charset="0"/>
                <a:ea typeface="微软雅黑" charset="0"/>
              </a:rPr>
              <a:t>不得发布网络运营者在用的网络、信息系统及其设备存在安全漏洞的</a:t>
            </a:r>
            <a:br>
              <a:rPr lang="zh-CN" altLang="en-US" sz="2000" b="1">
                <a:latin typeface="微软雅黑" charset="0"/>
                <a:ea typeface="微软雅黑" charset="0"/>
              </a:rPr>
            </a:br>
            <a:r>
              <a:rPr lang="zh-CN" altLang="en-US" sz="2000" b="1">
                <a:latin typeface="微软雅黑" charset="0"/>
                <a:ea typeface="微软雅黑" charset="0"/>
              </a:rPr>
              <a:t>细节情况</a:t>
            </a:r>
            <a:r>
              <a:rPr lang="zh-CN" altLang="en-US" sz="2000">
                <a:latin typeface="微软雅黑" charset="0"/>
                <a:ea typeface="微软雅黑" charset="0"/>
              </a:rPr>
              <a:t>。</a:t>
            </a:r>
            <a:endParaRPr lang="zh-CN" altLang="en-US" sz="2000">
              <a:latin typeface="微软雅黑" charset="0"/>
              <a:ea typeface="微软雅黑"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附录：安全漏洞报告（发行商义务）</a:t>
            </a:r>
            <a:endParaRPr lang="zh-CN" altLang="en-US"/>
          </a:p>
        </p:txBody>
      </p:sp>
      <p:sp>
        <p:nvSpPr>
          <p:cNvPr id="3" name="内容占位符 2"/>
          <p:cNvSpPr>
            <a:spLocks noGrp="1"/>
          </p:cNvSpPr>
          <p:nvPr>
            <p:ph idx="1"/>
          </p:nvPr>
        </p:nvSpPr>
        <p:spPr/>
        <p:txBody>
          <a:bodyPr>
            <a:noAutofit/>
          </a:bodyPr>
          <a:p>
            <a:r>
              <a:rPr lang="zh-CN" altLang="en-US" sz="2400"/>
              <a:t>三部门</a:t>
            </a:r>
            <a:r>
              <a:rPr lang="zh-CN" altLang="en-US" sz="2400">
                <a:hlinkClick r:id="rId1"/>
              </a:rPr>
              <a:t>《网络产品安全漏洞管理规定》</a:t>
            </a:r>
            <a:r>
              <a:rPr lang="zh-CN" altLang="en-US" sz="2400"/>
              <a:t>第</a:t>
            </a:r>
            <a:r>
              <a:rPr lang="zh-CN" altLang="en-US" sz="2400">
                <a:solidFill>
                  <a:schemeClr val="tx1"/>
                </a:solidFill>
                <a:latin typeface="微软雅黑" charset="0"/>
                <a:ea typeface="微软雅黑" charset="0"/>
              </a:rPr>
              <a:t>七</a:t>
            </a:r>
            <a:r>
              <a:rPr lang="zh-CN" altLang="en-US" sz="2400"/>
              <a:t>条：</a:t>
            </a:r>
            <a:endParaRPr lang="zh-CN" altLang="en-US" sz="2400"/>
          </a:p>
          <a:p>
            <a:pPr lvl="1"/>
            <a:r>
              <a:rPr lang="zh-CN" altLang="en-US" sz="2000"/>
              <a:t>网络产品提供者应当履行下列网络产品安全漏洞管理义务，确保其产品安全漏洞得到及时修补和合理发布，并指导支持产品用户采取防范措施：</a:t>
            </a:r>
            <a:endParaRPr lang="en-US" altLang="zh-CN" sz="2000"/>
          </a:p>
          <a:p>
            <a:pPr lvl="1"/>
            <a:r>
              <a:rPr lang="zh-CN" altLang="en-US" sz="2000"/>
              <a:t>（一）发现或者获知所提供网络产品存在安全漏洞后，</a:t>
            </a:r>
            <a:r>
              <a:rPr lang="zh-CN" altLang="en-US" sz="2000" b="1"/>
              <a:t>应当立即采取措施</a:t>
            </a:r>
            <a:r>
              <a:rPr lang="zh-CN" altLang="en-US" sz="2000"/>
              <a:t>并组织对安全漏洞进行</a:t>
            </a:r>
            <a:r>
              <a:rPr lang="zh-CN" altLang="en-US" sz="2000" b="1"/>
              <a:t>验证</a:t>
            </a:r>
            <a:r>
              <a:rPr lang="zh-CN" altLang="en-US" sz="2000"/>
              <a:t>，</a:t>
            </a:r>
            <a:r>
              <a:rPr lang="zh-CN" altLang="en-US" sz="2000" b="1"/>
              <a:t>评估</a:t>
            </a:r>
            <a:r>
              <a:rPr lang="zh-CN" altLang="en-US" sz="2000"/>
              <a:t>安全漏洞的</a:t>
            </a:r>
            <a:r>
              <a:rPr lang="zh-CN" altLang="en-US" sz="2000" b="1"/>
              <a:t>危害程度和影响范围；对</a:t>
            </a:r>
            <a:r>
              <a:rPr lang="zh-CN" altLang="en-US" sz="2000"/>
              <a:t>属于其</a:t>
            </a:r>
            <a:r>
              <a:rPr lang="zh-CN" altLang="en-US" sz="2000" b="1"/>
              <a:t>上游</a:t>
            </a:r>
            <a:r>
              <a:rPr lang="zh-CN" altLang="en-US" sz="2000"/>
              <a:t>产品或者组件存在</a:t>
            </a:r>
            <a:r>
              <a:rPr lang="zh-CN" altLang="en-US" sz="2000" b="1"/>
              <a:t>的安全漏洞，应当立即通知</a:t>
            </a:r>
            <a:r>
              <a:rPr lang="zh-CN" altLang="en-US" sz="2000"/>
              <a:t>相关产品提供者。</a:t>
            </a:r>
            <a:endParaRPr lang="zh-CN" altLang="en-US" sz="2000"/>
          </a:p>
          <a:p>
            <a:pPr lvl="1"/>
            <a:r>
              <a:rPr lang="zh-CN" altLang="en-US" sz="2000"/>
              <a:t>（二）应当</a:t>
            </a:r>
            <a:r>
              <a:rPr lang="zh-CN" altLang="en-US" sz="2000" b="1"/>
              <a:t>在 </a:t>
            </a:r>
            <a:r>
              <a:rPr lang="en-US" altLang="zh-CN" sz="2000" b="1"/>
              <a:t>2 </a:t>
            </a:r>
            <a:r>
              <a:rPr lang="zh-CN" altLang="en-US" sz="2000" b="1"/>
              <a:t>日内向</a:t>
            </a:r>
            <a:r>
              <a:rPr lang="zh-CN" altLang="en-US" sz="2000" b="1">
                <a:hlinkClick r:id="rId2"/>
              </a:rPr>
              <a:t>工业和信息化部网络安全威胁和漏洞信息共享平台</a:t>
            </a:r>
            <a:r>
              <a:rPr lang="zh-CN" altLang="en-US" sz="2000" b="1"/>
              <a:t>报送相关漏洞信息。</a:t>
            </a:r>
            <a:r>
              <a:rPr lang="zh-CN" altLang="en-US" sz="2000"/>
              <a:t>报送内容应当包括存在网络产品安全漏洞的产品名称、型号、版本以及漏洞的技术特点、危害和影响范围等。</a:t>
            </a:r>
            <a:endParaRPr lang="zh-CN" altLang="en-US" sz="2000"/>
          </a:p>
          <a:p>
            <a:pPr lvl="1"/>
            <a:r>
              <a:rPr lang="zh-CN" altLang="en-US" sz="2000"/>
              <a:t>（三）应当</a:t>
            </a:r>
            <a:r>
              <a:rPr lang="zh-CN" altLang="en-US" sz="2000" b="1"/>
              <a:t>及时组织</a:t>
            </a:r>
            <a:r>
              <a:rPr lang="zh-CN" altLang="en-US" sz="2000"/>
              <a:t>对网络产品安全漏洞进行</a:t>
            </a:r>
            <a:r>
              <a:rPr lang="zh-CN" altLang="en-US" sz="2000" b="1"/>
              <a:t>修补</a:t>
            </a:r>
            <a:r>
              <a:rPr lang="zh-CN" altLang="en-US" sz="2000"/>
              <a:t>，对于</a:t>
            </a:r>
            <a:r>
              <a:rPr lang="zh-CN" altLang="en-US" sz="2000" b="1"/>
              <a:t>需要产品用户</a:t>
            </a:r>
            <a:r>
              <a:rPr lang="zh-CN" altLang="en-US" sz="2000"/>
              <a:t>（含下游厂商）</a:t>
            </a:r>
            <a:r>
              <a:rPr lang="zh-CN" altLang="en-US" sz="2000" b="1"/>
              <a:t>采取软件、固件升级等措施的</a:t>
            </a:r>
            <a:r>
              <a:rPr lang="zh-CN" altLang="en-US" sz="2000"/>
              <a:t>，</a:t>
            </a:r>
            <a:r>
              <a:rPr lang="zh-CN" altLang="en-US" sz="2000" b="1"/>
              <a:t>应当及时</a:t>
            </a:r>
            <a:r>
              <a:rPr lang="zh-CN" altLang="en-US" sz="2000"/>
              <a:t>将网络产品安全漏洞风险及修补方式</a:t>
            </a:r>
            <a:r>
              <a:rPr lang="zh-CN" altLang="en-US" sz="2000" b="1"/>
              <a:t>告知可能受影响的产品用户，并提供必要的技术支持。</a:t>
            </a:r>
            <a:endParaRPr lang="zh-CN" altLang="en-US" b="1"/>
          </a:p>
        </p:txBody>
      </p:sp>
      <p:sp>
        <p:nvSpPr>
          <p:cNvPr id="4" name="矩形标注 3"/>
          <p:cNvSpPr/>
          <p:nvPr userDrawn="1"/>
        </p:nvSpPr>
        <p:spPr>
          <a:xfrm>
            <a:off x="9691021" y="2003716"/>
            <a:ext cx="2316227" cy="414074"/>
          </a:xfrm>
          <a:prstGeom prst="wedgeRectCallout">
            <a:avLst>
              <a:gd name="adj1" fmla="val -44382"/>
              <a:gd name="adj2" fmla="val 74719"/>
            </a:avLst>
          </a:prstGeom>
          <a:solidFill>
            <a:srgbClr val="E2E6ED">
              <a:alpha val="100000"/>
            </a:srgbClr>
          </a:solidFill>
          <a:ln w="12700" cap="flat" cmpd="sng" algn="ctr">
            <a:solidFill>
              <a:srgbClr val="AEB5C0">
                <a:alpha val="100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r>
              <a:rPr lang="zh-CN" altLang="en-US" b="1">
                <a:solidFill>
                  <a:srgbClr val="000000"/>
                </a:solidFill>
              </a:rPr>
              <a:t>立即评估、告知上游</a:t>
            </a:r>
            <a:endParaRPr lang="zh-CN" altLang="en-US" b="1">
              <a:solidFill>
                <a:srgbClr val="000000"/>
              </a:solidFill>
            </a:endParaRPr>
          </a:p>
        </p:txBody>
      </p:sp>
      <p:sp>
        <p:nvSpPr>
          <p:cNvPr id="7" name="矩形标注 6"/>
          <p:cNvSpPr/>
          <p:nvPr userDrawn="1"/>
        </p:nvSpPr>
        <p:spPr>
          <a:xfrm>
            <a:off x="9833359" y="3349457"/>
            <a:ext cx="2199769" cy="452894"/>
          </a:xfrm>
          <a:prstGeom prst="wedgeRectCallout">
            <a:avLst>
              <a:gd name="adj1" fmla="val -48085"/>
              <a:gd name="adj2" fmla="val 87512"/>
            </a:avLst>
          </a:prstGeom>
          <a:solidFill>
            <a:srgbClr val="E2E6ED">
              <a:alpha val="100000"/>
            </a:srgbClr>
          </a:solidFill>
          <a:ln w="12700" cap="flat" cmpd="sng" algn="ctr">
            <a:solidFill>
              <a:srgbClr val="AEB5C0">
                <a:alpha val="100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r>
              <a:rPr lang="en-US" altLang="zh-CN" b="1">
                <a:solidFill>
                  <a:srgbClr val="000000"/>
                </a:solidFill>
              </a:rPr>
              <a:t>2</a:t>
            </a:r>
            <a:r>
              <a:rPr lang="en-US" altLang="zh-CN" b="1">
                <a:solidFill>
                  <a:srgbClr val="000000"/>
                </a:solidFill>
                <a:cs typeface="Arial" panose="020B0604020202020204" pitchFamily="34" charset="0"/>
              </a:rPr>
              <a:t> </a:t>
            </a:r>
            <a:r>
              <a:rPr lang="zh-CN" altLang="en-US" b="1">
                <a:solidFill>
                  <a:srgbClr val="000000"/>
                </a:solidFill>
              </a:rPr>
              <a:t>日内报送</a:t>
            </a:r>
            <a:endParaRPr lang="zh-CN" altLang="en-US" b="1">
              <a:solidFill>
                <a:srgbClr val="000000"/>
              </a:solidFill>
            </a:endParaRPr>
          </a:p>
        </p:txBody>
      </p:sp>
      <p:sp>
        <p:nvSpPr>
          <p:cNvPr id="8" name="矩形标注 7"/>
          <p:cNvSpPr/>
          <p:nvPr userDrawn="1"/>
        </p:nvSpPr>
        <p:spPr>
          <a:xfrm>
            <a:off x="4838589" y="5652744"/>
            <a:ext cx="2109190" cy="569352"/>
          </a:xfrm>
          <a:prstGeom prst="wedgeRectCallout">
            <a:avLst>
              <a:gd name="adj1" fmla="val -43251"/>
              <a:gd name="adj2" fmla="val -93181"/>
            </a:avLst>
          </a:prstGeom>
          <a:solidFill>
            <a:srgbClr val="E2E6ED">
              <a:alpha val="100000"/>
            </a:srgbClr>
          </a:solidFill>
          <a:ln w="12700" cap="flat" cmpd="sng" algn="ctr">
            <a:solidFill>
              <a:srgbClr val="AEB5C0">
                <a:alpha val="100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r>
              <a:rPr lang="zh-CN" altLang="en-US" b="1">
                <a:solidFill>
                  <a:srgbClr val="000000"/>
                </a:solidFill>
              </a:rPr>
              <a:t>及时</a:t>
            </a:r>
            <a:r>
              <a:rPr lang="zh-CN" altLang="en-US" b="1">
                <a:solidFill>
                  <a:srgbClr val="000000"/>
                </a:solidFill>
                <a:cs typeface="Arial" panose="020B0604020202020204" pitchFamily="34" charset="0"/>
              </a:rPr>
              <a:t>修补、</a:t>
            </a:r>
            <a:br>
              <a:rPr lang="zh-CN" altLang="en-US" b="1">
                <a:solidFill>
                  <a:srgbClr val="000000"/>
                </a:solidFill>
                <a:cs typeface="Arial" panose="020B0604020202020204" pitchFamily="34" charset="0"/>
              </a:rPr>
            </a:br>
            <a:r>
              <a:rPr lang="zh-CN" altLang="en-US" b="1">
                <a:solidFill>
                  <a:srgbClr val="000000"/>
                </a:solidFill>
                <a:cs typeface="Arial" panose="020B0604020202020204" pitchFamily="34" charset="0"/>
              </a:rPr>
              <a:t>告知受影响下游</a:t>
            </a:r>
            <a:endParaRPr lang="zh-CN" altLang="en-US" b="1">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和你在一起</a:t>
            </a:r>
            <a:endParaRPr lang="zh-CN" altLang="en-US"/>
          </a:p>
        </p:txBody>
      </p:sp>
      <p:sp>
        <p:nvSpPr>
          <p:cNvPr id="3" name="副标题 2"/>
          <p:cNvSpPr>
            <a:spLocks noGrp="1"/>
          </p:cNvSpPr>
          <p:nvPr>
            <p:ph type="subTitle" idx="1"/>
          </p:nvPr>
        </p:nvSpPr>
        <p:spPr/>
        <p:txBody>
          <a:bodyPr/>
          <a:p>
            <a:r>
              <a:rPr lang="zh-CN" altLang="en-US"/>
              <a:t>咨询与技术支持</a:t>
            </a:r>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latin typeface="微软雅黑" charset="0"/>
                <a:ea typeface="微软雅黑" charset="0"/>
              </a:rPr>
              <a:t>共同进步</a:t>
            </a:r>
            <a:endParaRPr lang="zh-CN" altLang="en-US"/>
          </a:p>
        </p:txBody>
      </p:sp>
      <p:sp>
        <p:nvSpPr>
          <p:cNvPr id="3" name="内容占位符 2"/>
          <p:cNvSpPr>
            <a:spLocks noGrp="1"/>
          </p:cNvSpPr>
          <p:nvPr>
            <p:ph idx="1"/>
          </p:nvPr>
        </p:nvSpPr>
        <p:spPr/>
        <p:txBody>
          <a:bodyPr/>
          <a:p>
            <a:r>
              <a:rPr lang="zh-CN" altLang="en-US"/>
              <a:t>如果您是</a:t>
            </a:r>
            <a:r>
              <a:rPr lang="zh-CN" altLang="en-US">
                <a:cs typeface="Arial" panose="020B0604020202020204" pitchFamily="34" charset="0"/>
              </a:rPr>
              <a:t>龙架构及各类基于 </a:t>
            </a:r>
            <a:r>
              <a:rPr lang="en-US" altLang="zh-CN">
                <a:cs typeface="Arial" panose="020B0604020202020204" pitchFamily="34" charset="0"/>
              </a:rPr>
              <a:t>Linux </a:t>
            </a:r>
            <a:r>
              <a:rPr lang="zh-CN" altLang="en-US">
                <a:cs typeface="Arial" panose="020B0604020202020204" pitchFamily="34" charset="0"/>
              </a:rPr>
              <a:t>平台的软件发行商且</a:t>
            </a:r>
            <a:br>
              <a:rPr lang="zh-CN" altLang="en-US">
                <a:cs typeface="Arial" panose="020B0604020202020204" pitchFamily="34" charset="0"/>
              </a:rPr>
            </a:br>
            <a:r>
              <a:rPr lang="zh-CN" altLang="en-US">
                <a:cs typeface="Arial" panose="020B0604020202020204" pitchFamily="34" charset="0"/>
              </a:rPr>
              <a:t>对软件质量、发布工程相关话题有任何疑问、意见和</a:t>
            </a:r>
            <a:r>
              <a:rPr lang="zh-CN" altLang="en-US">
                <a:solidFill>
                  <a:schemeClr val="tx1"/>
                </a:solidFill>
                <a:latin typeface="微软雅黑" charset="0"/>
                <a:ea typeface="微软雅黑" charset="0"/>
                <a:cs typeface="Arial" panose="020B0604020202020204" pitchFamily="34" charset="0"/>
              </a:rPr>
              <a:t>需要</a:t>
            </a:r>
            <a:endParaRPr lang="zh-CN" altLang="en-US">
              <a:cs typeface="Arial" panose="020B0604020202020204" pitchFamily="34" charset="0"/>
            </a:endParaRPr>
          </a:p>
          <a:p>
            <a:pPr lvl="1"/>
            <a:r>
              <a:rPr lang="zh-CN" altLang="en-US">
                <a:cs typeface="Arial" panose="020B0604020202020204" pitchFamily="34" charset="0"/>
              </a:rPr>
              <a:t>欢迎您与我取得联系，我将在力所能及范围内提供协助</a:t>
            </a:r>
            <a:endParaRPr lang="zh-CN" altLang="en-US">
              <a:cs typeface="Arial" panose="020B0604020202020204" pitchFamily="34" charset="0"/>
            </a:endParaRPr>
          </a:p>
          <a:p>
            <a:pPr lvl="1"/>
            <a:endParaRPr lang="zh-CN" altLang="en-US"/>
          </a:p>
          <a:p>
            <a:pPr marL="914400" lvl="2" indent="0">
              <a:buNone/>
            </a:pPr>
            <a:r>
              <a:rPr lang="zh-CN" altLang="en-US" sz="2800">
                <a:cs typeface="Arial" panose="020B0604020202020204" pitchFamily="34" charset="0"/>
              </a:rPr>
              <a:t>微信：</a:t>
            </a:r>
            <a:r>
              <a:rPr lang="en-US" altLang="zh-CN" sz="2800">
                <a:cs typeface="Arial" panose="020B0604020202020204" pitchFamily="34" charset="0"/>
              </a:rPr>
              <a:t>mingcongbai</a:t>
            </a:r>
            <a:endParaRPr lang="en-US" altLang="zh-CN" sz="2800">
              <a:cs typeface="Arial" panose="020B0604020202020204" pitchFamily="34" charset="0"/>
            </a:endParaRPr>
          </a:p>
          <a:p>
            <a:pPr marL="914400" lvl="2" indent="0">
              <a:buNone/>
            </a:pPr>
            <a:r>
              <a:rPr lang="zh-CN" altLang="en-US" sz="2800">
                <a:cs typeface="Arial" panose="020B0604020202020204" pitchFamily="34" charset="0"/>
              </a:rPr>
              <a:t>邮箱：</a:t>
            </a:r>
            <a:r>
              <a:rPr lang="en-US" altLang="zh-CN" sz="2800">
                <a:cs typeface="Arial" panose="020B0604020202020204" pitchFamily="34" charset="0"/>
                <a:hlinkClick r:id="rId1"/>
              </a:rPr>
              <a:t>jeffbai</a:t>
            </a:r>
            <a:r>
              <a:rPr lang="zh-CN" altLang="en-US" sz="2800">
                <a:cs typeface="Arial" panose="020B0604020202020204" pitchFamily="34" charset="0"/>
                <a:hlinkClick r:id="rId1"/>
              </a:rPr>
              <a:t>@</a:t>
            </a:r>
            <a:r>
              <a:rPr lang="en-US" altLang="zh-CN" sz="2800">
                <a:cs typeface="Arial" panose="020B0604020202020204" pitchFamily="34" charset="0"/>
                <a:hlinkClick r:id="rId1"/>
              </a:rPr>
              <a:t>aosc.io</a:t>
            </a:r>
            <a:endParaRPr lang="zh-CN"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en-US" altLang="zh-CN">
                <a:solidFill>
                  <a:schemeClr val="tx1"/>
                </a:solidFill>
                <a:latin typeface="微软雅黑" charset="0"/>
                <a:ea typeface="微软雅黑" charset="0"/>
              </a:rPr>
              <a:t>OceanBase</a:t>
            </a:r>
            <a:endParaRPr lang="zh-CN" altLang="en-US">
              <a:latin typeface="微软雅黑" charset="0"/>
              <a:ea typeface="微软雅黑" charset="0"/>
            </a:endParaRPr>
          </a:p>
        </p:txBody>
      </p:sp>
      <p:sp>
        <p:nvSpPr>
          <p:cNvPr id="6" name="内容占位符 5"/>
          <p:cNvSpPr>
            <a:spLocks noGrp="1"/>
          </p:cNvSpPr>
          <p:nvPr>
            <p:ph idx="1"/>
          </p:nvPr>
        </p:nvSpPr>
        <p:spPr>
          <a:xfrm>
            <a:off x="514018" y="1200604"/>
            <a:ext cx="9452330" cy="4862117"/>
          </a:xfrm>
        </p:spPr>
        <p:txBody>
          <a:bodyPr>
            <a:noAutofit/>
          </a:bodyPr>
          <a:p>
            <a:pPr lvl="0" indent="-230505" fontAlgn="auto">
              <a:lnSpc>
                <a:spcPct val="100000"/>
              </a:lnSpc>
            </a:pPr>
            <a:r>
              <a:rPr lang="zh-CN" altLang="en-US">
                <a:solidFill>
                  <a:schemeClr val="tx1"/>
                </a:solidFill>
                <a:latin typeface="微软雅黑" charset="0"/>
                <a:ea typeface="微软雅黑" charset="0"/>
              </a:rPr>
              <a:t>背景</a:t>
            </a:r>
            <a:endParaRPr lang="zh-CN" altLang="en-US">
              <a:solidFill>
                <a:schemeClr val="tx1"/>
              </a:solidFill>
              <a:latin typeface="微软雅黑" charset="0"/>
              <a:ea typeface="微软雅黑" charset="0"/>
            </a:endParaRPr>
          </a:p>
          <a:p>
            <a:pPr lvl="1" indent="-230505" fontAlgn="auto">
              <a:lnSpc>
                <a:spcPct val="100000"/>
              </a:lnSpc>
            </a:pPr>
            <a:r>
              <a:rPr lang="zh-CN" altLang="en-US" sz="2000">
                <a:solidFill>
                  <a:schemeClr val="tx1"/>
                </a:solidFill>
                <a:latin typeface="微软雅黑" charset="0"/>
                <a:ea typeface="微软雅黑" charset="0"/>
              </a:rPr>
              <a:t>在 </a:t>
            </a:r>
            <a:r>
              <a:rPr lang="en-US" altLang="zh-CN" sz="2000">
                <a:solidFill>
                  <a:schemeClr val="tx1"/>
                </a:solidFill>
                <a:latin typeface="微软雅黑" charset="0"/>
                <a:ea typeface="微软雅黑" charset="0"/>
                <a:cs typeface="Arial" panose="020B0604020202020204" pitchFamily="34" charset="0"/>
              </a:rPr>
              <a:t>2022 </a:t>
            </a:r>
            <a:r>
              <a:rPr lang="zh-CN" altLang="en-US" sz="2000">
                <a:solidFill>
                  <a:schemeClr val="tx1"/>
                </a:solidFill>
                <a:latin typeface="微软雅黑" charset="0"/>
                <a:ea typeface="微软雅黑" charset="0"/>
              </a:rPr>
              <a:t>年尝试给 OceanBase</a:t>
            </a:r>
            <a:r>
              <a:rPr lang="en-US" altLang="zh-CN" sz="2000">
                <a:solidFill>
                  <a:schemeClr val="tx1"/>
                </a:solidFill>
                <a:latin typeface="微软雅黑" charset="0"/>
                <a:ea typeface="微软雅黑" charset="0"/>
              </a:rPr>
              <a:t> </a:t>
            </a:r>
            <a:r>
              <a:rPr lang="zh-CN" altLang="en-US" sz="2000">
                <a:solidFill>
                  <a:schemeClr val="tx1"/>
                </a:solidFill>
                <a:latin typeface="微软雅黑" charset="0"/>
                <a:ea typeface="微软雅黑" charset="0"/>
              </a:rPr>
              <a:t>上游提 </a:t>
            </a:r>
            <a:r>
              <a:rPr lang="en-US" altLang="zh-CN" sz="2000">
                <a:solidFill>
                  <a:schemeClr val="tx1"/>
                </a:solidFill>
                <a:latin typeface="微软雅黑" charset="0"/>
                <a:ea typeface="微软雅黑" charset="0"/>
                <a:hlinkClick r:id="rId1"/>
              </a:rPr>
              <a:t>PR</a:t>
            </a:r>
            <a:r>
              <a:rPr lang="en-US" altLang="zh-CN" sz="2000">
                <a:solidFill>
                  <a:schemeClr val="tx1"/>
                </a:solidFill>
                <a:latin typeface="微软雅黑" charset="0"/>
                <a:ea typeface="微软雅黑" charset="0"/>
              </a:rPr>
              <a:t> </a:t>
            </a:r>
            <a:r>
              <a:rPr lang="zh-CN" altLang="en-US" sz="2000">
                <a:solidFill>
                  <a:schemeClr val="tx1"/>
                </a:solidFill>
                <a:latin typeface="微软雅黑" charset="0"/>
                <a:ea typeface="微软雅黑" charset="0"/>
              </a:rPr>
              <a:t>建议在不影响现有的静态编译方式基础上，增加动态编译、支持高版本工具链和库、支持更多的发行版等特性，将</a:t>
            </a:r>
            <a:r>
              <a:rPr lang="en-US" altLang="zh-CN" sz="2000">
                <a:solidFill>
                  <a:schemeClr val="tx1"/>
                </a:solidFill>
                <a:latin typeface="微软雅黑" charset="0"/>
                <a:ea typeface="微软雅黑" charset="0"/>
              </a:rPr>
              <a:t> OB </a:t>
            </a:r>
            <a:r>
              <a:rPr lang="zh-CN" altLang="en-US" sz="2000">
                <a:solidFill>
                  <a:schemeClr val="tx1"/>
                </a:solidFill>
                <a:latin typeface="微软雅黑" charset="0"/>
                <a:ea typeface="微软雅黑" charset="0"/>
              </a:rPr>
              <a:t>改造成通用</a:t>
            </a:r>
            <a:r>
              <a:rPr lang="en-US" altLang="zh-CN" sz="2000">
                <a:solidFill>
                  <a:schemeClr val="tx1"/>
                </a:solidFill>
                <a:latin typeface="微软雅黑" charset="0"/>
                <a:ea typeface="微软雅黑" charset="0"/>
              </a:rPr>
              <a:t> cmake </a:t>
            </a:r>
            <a:r>
              <a:rPr lang="zh-CN" altLang="en-US" sz="2000">
                <a:solidFill>
                  <a:schemeClr val="tx1"/>
                </a:solidFill>
                <a:latin typeface="微软雅黑" charset="0"/>
                <a:ea typeface="微软雅黑" charset="0"/>
              </a:rPr>
              <a:t>项目。上游以商业数据库追求稳定，不愿更新工具链为由一直搁置。</a:t>
            </a:r>
            <a:r>
              <a:rPr lang="zh-CN" altLang="en-US" sz="2000"/>
              <a:t>当时 </a:t>
            </a:r>
            <a:r>
              <a:rPr lang="zh-CN" altLang="en-US" sz="2000">
                <a:solidFill>
                  <a:schemeClr val="tx1"/>
                </a:solidFill>
                <a:latin typeface="微软雅黑" charset="0"/>
                <a:ea typeface="微软雅黑" charset="0"/>
              </a:rPr>
              <a:t>OceanBase</a:t>
            </a:r>
            <a:r>
              <a:rPr lang="en-US" altLang="zh-CN" sz="2000"/>
              <a:t> </a:t>
            </a:r>
            <a:r>
              <a:rPr lang="zh-CN" altLang="en-US" sz="2000"/>
              <a:t>还是 </a:t>
            </a:r>
            <a:r>
              <a:rPr lang="en-US" altLang="zh-CN" sz="2000"/>
              <a:t>v3</a:t>
            </a:r>
            <a:r>
              <a:rPr lang="zh-CN" altLang="en-US" sz="2000"/>
              <a:t>版本，</a:t>
            </a:r>
            <a:r>
              <a:rPr lang="en-US" altLang="zh-CN" sz="2000"/>
              <a:t>2025</a:t>
            </a:r>
            <a:r>
              <a:rPr lang="zh-CN" altLang="en-US" sz="2000"/>
              <a:t>年 </a:t>
            </a:r>
            <a:r>
              <a:rPr lang="zh-CN" altLang="en-US" sz="2000">
                <a:solidFill>
                  <a:schemeClr val="tx1"/>
                </a:solidFill>
                <a:latin typeface="微软雅黑" charset="0"/>
                <a:ea typeface="微软雅黑" charset="0"/>
              </a:rPr>
              <a:t>Ocean</a:t>
            </a:r>
            <a:r>
              <a:rPr lang="en-US" altLang="zh-CN" sz="2000">
                <a:solidFill>
                  <a:schemeClr val="tx1"/>
                </a:solidFill>
                <a:latin typeface="微软雅黑" charset="0"/>
                <a:ea typeface="微软雅黑" charset="0"/>
              </a:rPr>
              <a:t>B</a:t>
            </a:r>
            <a:r>
              <a:rPr lang="zh-CN" altLang="en-US" sz="2000">
                <a:solidFill>
                  <a:schemeClr val="tx1"/>
                </a:solidFill>
                <a:latin typeface="微软雅黑" charset="0"/>
                <a:ea typeface="微软雅黑" charset="0"/>
              </a:rPr>
              <a:t>ase</a:t>
            </a:r>
            <a:r>
              <a:rPr lang="en-US" altLang="zh-CN" sz="2000"/>
              <a:t> </a:t>
            </a:r>
            <a:r>
              <a:rPr lang="zh-CN" altLang="en-US" sz="2000"/>
              <a:t>已经到 </a:t>
            </a:r>
            <a:r>
              <a:rPr lang="en-US" altLang="zh-CN" sz="2000"/>
              <a:t>v4 </a:t>
            </a:r>
            <a:r>
              <a:rPr lang="zh-CN" altLang="en-US" sz="2000"/>
              <a:t>版本了，基于最新的 </a:t>
            </a:r>
            <a:r>
              <a:rPr lang="en-US" altLang="zh-CN" sz="2000"/>
              <a:t>develop </a:t>
            </a:r>
            <a:r>
              <a:rPr lang="zh-CN" altLang="en-US" sz="2000"/>
              <a:t>分支拉了一个</a:t>
            </a:r>
            <a:r>
              <a:rPr lang="zh-CN" altLang="en-US" sz="2000">
                <a:hlinkClick r:id="rId2"/>
              </a:rPr>
              <a:t>新分支</a:t>
            </a:r>
            <a:r>
              <a:rPr lang="zh-CN" altLang="en-US" sz="2000"/>
              <a:t>，希望在新世界重新编译 </a:t>
            </a:r>
            <a:r>
              <a:rPr lang="en-US" altLang="zh-CN" sz="2000"/>
              <a:t>OceanBase (</a:t>
            </a:r>
            <a:r>
              <a:rPr lang="zh-CN" altLang="en-US" sz="2000"/>
              <a:t>目前以</a:t>
            </a:r>
            <a:r>
              <a:rPr lang="en-US" altLang="zh-CN" sz="2000"/>
              <a:t>ArchLinux</a:t>
            </a:r>
            <a:r>
              <a:rPr lang="zh-CN" altLang="en-US" sz="2000"/>
              <a:t>为例）</a:t>
            </a:r>
            <a:r>
              <a:rPr lang="zh-CN" altLang="en-US"/>
              <a:t>	</a:t>
            </a:r>
            <a:endParaRPr lang="zh-CN" altLang="en-US"/>
          </a:p>
          <a:p>
            <a:pPr lvl="0" indent="-230505" fontAlgn="auto">
              <a:lnSpc>
                <a:spcPct val="100000"/>
              </a:lnSpc>
            </a:pPr>
            <a:r>
              <a:rPr lang="zh-CN" altLang="en-US"/>
              <a:t>现状</a:t>
            </a:r>
            <a:endParaRPr lang="zh-CN" altLang="en-US"/>
          </a:p>
          <a:p>
            <a:pPr lvl="1" indent="-230505" fontAlgn="auto">
              <a:lnSpc>
                <a:spcPct val="100000"/>
              </a:lnSpc>
            </a:pPr>
            <a:r>
              <a:rPr lang="zh-CN" altLang="en-US" sz="2000"/>
              <a:t>由于 </a:t>
            </a:r>
            <a:r>
              <a:rPr lang="en-US" altLang="zh-CN" sz="2000"/>
              <a:t>Ocean</a:t>
            </a:r>
            <a:r>
              <a:rPr lang="en-US" altLang="zh-CN" sz="2000">
                <a:solidFill>
                  <a:schemeClr val="tx1"/>
                </a:solidFill>
                <a:latin typeface="微软雅黑" charset="0"/>
                <a:ea typeface="微软雅黑" charset="0"/>
              </a:rPr>
              <a:t>B</a:t>
            </a:r>
            <a:r>
              <a:rPr lang="en-US" altLang="zh-CN" sz="2000"/>
              <a:t>ase </a:t>
            </a:r>
            <a:r>
              <a:rPr lang="zh-CN" altLang="en-US" sz="2000"/>
              <a:t>上游不愿意更新依赖包，目前如果要在新世界上编译，需要手动编译低版本的部分依赖包，如 </a:t>
            </a:r>
            <a:r>
              <a:rPr lang="zh-CN" altLang="en-US" sz="2000">
                <a:solidFill>
                  <a:schemeClr val="tx1"/>
                </a:solidFill>
                <a:latin typeface="微软雅黑" charset="0"/>
                <a:ea typeface="微软雅黑" charset="0"/>
              </a:rPr>
              <a:t>R</a:t>
            </a:r>
            <a:r>
              <a:rPr lang="en-US" altLang="zh-CN" sz="2000">
                <a:solidFill>
                  <a:schemeClr val="tx1"/>
                </a:solidFill>
                <a:latin typeface="微软雅黑" charset="0"/>
                <a:ea typeface="微软雅黑" charset="0"/>
              </a:rPr>
              <a:t>ocksDB,  Boost, MySQL</a:t>
            </a:r>
            <a:r>
              <a:rPr lang="zh-CN" altLang="en-US" sz="2000">
                <a:solidFill>
                  <a:schemeClr val="tx1"/>
                </a:solidFill>
                <a:latin typeface="微软雅黑" charset="0"/>
                <a:ea typeface="微软雅黑" charset="0"/>
              </a:rPr>
              <a:t>-</a:t>
            </a:r>
            <a:r>
              <a:rPr lang="en-US" altLang="zh-CN" sz="2000">
                <a:solidFill>
                  <a:schemeClr val="tx1"/>
                </a:solidFill>
                <a:latin typeface="微软雅黑" charset="0"/>
                <a:ea typeface="微软雅黑" charset="0"/>
              </a:rPr>
              <a:t>Connector</a:t>
            </a:r>
            <a:r>
              <a:rPr lang="zh-CN" altLang="en-US" sz="2000">
                <a:solidFill>
                  <a:schemeClr val="tx1"/>
                </a:solidFill>
                <a:latin typeface="微软雅黑" charset="0"/>
                <a:ea typeface="微软雅黑" charset="0"/>
              </a:rPr>
              <a:t>-</a:t>
            </a:r>
            <a:r>
              <a:rPr lang="en-US" altLang="zh-CN" sz="2000">
                <a:solidFill>
                  <a:schemeClr val="tx1"/>
                </a:solidFill>
                <a:latin typeface="微软雅黑" charset="0"/>
                <a:ea typeface="微软雅黑" charset="0"/>
              </a:rPr>
              <a:t>C</a:t>
            </a:r>
            <a:r>
              <a:rPr lang="zh-CN" altLang="en-US" sz="2000">
                <a:solidFill>
                  <a:schemeClr val="tx1"/>
                </a:solidFill>
                <a:latin typeface="微软雅黑" charset="0"/>
                <a:ea typeface="微软雅黑" charset="0"/>
              </a:rPr>
              <a:t>++</a:t>
            </a:r>
            <a:r>
              <a:rPr lang="en-US" altLang="zh-CN" sz="2000"/>
              <a:t> </a:t>
            </a:r>
            <a:r>
              <a:rPr lang="zh-CN" altLang="en-US" sz="2000"/>
              <a:t>等等。</a:t>
            </a:r>
            <a:endParaRPr lang="zh-CN" altLang="en-US" sz="2000"/>
          </a:p>
          <a:p>
            <a:pPr lvl="0" indent="-230505" fontAlgn="auto">
              <a:lnSpc>
                <a:spcPct val="100000"/>
              </a:lnSpc>
            </a:pPr>
            <a:r>
              <a:rPr lang="zh-CN" altLang="en-US"/>
              <a:t>更好的解决方式</a:t>
            </a:r>
            <a:endParaRPr lang="zh-CN" altLang="en-US" sz="2600"/>
          </a:p>
          <a:p>
            <a:pPr lvl="1" indent="-230505" fontAlgn="auto">
              <a:lnSpc>
                <a:spcPct val="100000"/>
              </a:lnSpc>
            </a:pPr>
            <a:r>
              <a:rPr lang="zh-CN" altLang="en-US" sz="2000"/>
              <a:t>参考 </a:t>
            </a:r>
            <a:r>
              <a:rPr lang="en-US" altLang="zh-CN" sz="2000">
                <a:hlinkClick r:id="rId3"/>
              </a:rPr>
              <a:t>ob</a:t>
            </a:r>
            <a:r>
              <a:rPr lang="zh-CN" altLang="en-US" sz="2000">
                <a:hlinkClick r:id="rId3"/>
              </a:rPr>
              <a:t>-</a:t>
            </a:r>
            <a:r>
              <a:rPr lang="en-US" altLang="zh-CN" sz="2000">
                <a:hlinkClick r:id="rId3"/>
              </a:rPr>
              <a:t>deps</a:t>
            </a:r>
            <a:r>
              <a:rPr lang="en-US" altLang="zh-CN" sz="2000"/>
              <a:t> </a:t>
            </a:r>
            <a:r>
              <a:rPr lang="zh-CN" altLang="en-US" sz="2000"/>
              <a:t>的方式，在</a:t>
            </a:r>
            <a:r>
              <a:rPr lang="en-US" altLang="zh-CN" sz="2000"/>
              <a:t>ArchLinux</a:t>
            </a:r>
            <a:r>
              <a:rPr lang="zh-CN" altLang="en-US" sz="2000"/>
              <a:t>上使用</a:t>
            </a:r>
            <a:r>
              <a:rPr lang="en-US" altLang="zh-CN" sz="2000"/>
              <a:t>aur</a:t>
            </a:r>
            <a:r>
              <a:rPr lang="zh-CN" altLang="en-US" sz="2000"/>
              <a:t>的方式提供指定版本的第</a:t>
            </a:r>
            <a:r>
              <a:rPr lang="en-US" altLang="zh-CN" sz="2000"/>
              <a:t>3</a:t>
            </a:r>
            <a:r>
              <a:rPr lang="zh-CN" altLang="en-US" sz="2000"/>
              <a:t>方依赖包，其他基于</a:t>
            </a:r>
            <a:r>
              <a:rPr lang="en-US" altLang="zh-CN" sz="2000"/>
              <a:t>rpm</a:t>
            </a:r>
            <a:r>
              <a:rPr lang="zh-CN" altLang="en-US" sz="2000"/>
              <a:t>打包方式的新世界操作系统则需要提供 </a:t>
            </a:r>
            <a:r>
              <a:rPr lang="en-US" altLang="zh-CN" sz="2000"/>
              <a:t>rpm </a:t>
            </a:r>
            <a:r>
              <a:rPr lang="zh-CN" altLang="en-US" sz="2000"/>
              <a:t>包。</a:t>
            </a:r>
            <a:endParaRPr lang="zh-CN" altLang="en-US" sz="2000"/>
          </a:p>
          <a:p>
            <a:pPr marL="457200" lvl="1" indent="0" fontAlgn="auto">
              <a:lnSpc>
                <a:spcPct val="100000"/>
              </a:lnSpc>
              <a:buNone/>
            </a:pPr>
            <a:endParaRPr lang="zh-CN" altLang="en-US" sz="2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rPr>
              <a:t>问答环节</a:t>
            </a:r>
            <a:endParaRPr lang="zh-CN" altLang="en-US">
              <a:solidFill>
                <a:schemeClr val="tx1"/>
              </a:solidFill>
            </a:endParaRPr>
          </a:p>
        </p:txBody>
      </p:sp>
      <p:sp>
        <p:nvSpPr>
          <p:cNvPr id="4" name="副标题 3"/>
          <p:cNvSpPr>
            <a:spLocks noGrp="1"/>
          </p:cNvSpPr>
          <p:nvPr>
            <p:ph type="subTitle" idx="1"/>
          </p:nvPr>
        </p:nvSpPr>
        <p:spPr/>
        <p:txBody>
          <a:bodyPr/>
          <a:p>
            <a:r>
              <a:rPr lang="zh-CN" altLang="en-US"/>
              <a:t> 社区问答及意见反馈</a:t>
            </a:r>
            <a:endParaRPr lang="zh-CN" altLang="en-US">
              <a:solidFill>
                <a:schemeClr val="tx1"/>
              </a:solidFill>
              <a:latin typeface="微软雅黑" charset="0"/>
              <a:ea typeface="微软雅黑"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社区问答</a:t>
            </a:r>
            <a:endParaRPr lang="zh-CN" altLang="en-US"/>
          </a:p>
        </p:txBody>
      </p:sp>
      <p:sp>
        <p:nvSpPr>
          <p:cNvPr id="5" name="内容占位符 4"/>
          <p:cNvSpPr>
            <a:spLocks noGrp="1"/>
          </p:cNvSpPr>
          <p:nvPr>
            <p:ph idx="1"/>
          </p:nvPr>
        </p:nvSpPr>
        <p:spPr>
          <a:xfrm>
            <a:off x="513999" y="1259762"/>
            <a:ext cx="9452355" cy="4657501"/>
          </a:xfrm>
        </p:spPr>
        <p:txBody>
          <a:bodyPr/>
          <a:p>
            <a:r>
              <a:rPr lang="zh-CN" altLang="en-US" sz="2400">
                <a:solidFill>
                  <a:schemeClr val="tx1"/>
                </a:solidFill>
                <a:latin typeface="微软雅黑" charset="0"/>
                <a:ea typeface="微软雅黑" charset="0"/>
              </a:rPr>
              <a:t>龙芯处理器的 </a:t>
            </a:r>
            <a:r>
              <a:rPr lang="en-US" altLang="zh-CN" sz="2400">
                <a:solidFill>
                  <a:schemeClr val="tx1"/>
                </a:solidFill>
                <a:latin typeface="微软雅黑" charset="0"/>
                <a:ea typeface="微软雅黑" charset="0"/>
              </a:rPr>
              <a:t>JTAG </a:t>
            </a:r>
            <a:r>
              <a:rPr lang="zh-CN" altLang="en-US" sz="2400">
                <a:solidFill>
                  <a:schemeClr val="tx1"/>
                </a:solidFill>
                <a:latin typeface="微软雅黑" charset="0"/>
                <a:ea typeface="微软雅黑" charset="0"/>
              </a:rPr>
              <a:t>调试标准社区主要通过逆向工程了解之（还发现了违反 </a:t>
            </a:r>
            <a:r>
              <a:rPr lang="en-US" altLang="zh-CN" sz="2400">
                <a:solidFill>
                  <a:schemeClr val="tx1"/>
                </a:solidFill>
                <a:latin typeface="微软雅黑" charset="0"/>
                <a:ea typeface="微软雅黑" charset="0"/>
              </a:rPr>
              <a:t>IEEE </a:t>
            </a:r>
            <a:r>
              <a:rPr lang="zh-CN" altLang="en-US" sz="2400">
                <a:solidFill>
                  <a:schemeClr val="tx1"/>
                </a:solidFill>
                <a:latin typeface="微软雅黑" charset="0"/>
                <a:ea typeface="微软雅黑" charset="0"/>
              </a:rPr>
              <a:t>标准的定义），请问这部分有无像 </a:t>
            </a:r>
            <a:r>
              <a:rPr lang="en-US" altLang="zh-CN" sz="2400">
                <a:solidFill>
                  <a:schemeClr val="tx1"/>
                </a:solidFill>
                <a:latin typeface="微软雅黑" charset="0"/>
                <a:ea typeface="微软雅黑" charset="0"/>
              </a:rPr>
              <a:t>ARM</a:t>
            </a:r>
            <a:r>
              <a:rPr lang="zh-CN" altLang="en-US" sz="2400">
                <a:solidFill>
                  <a:schemeClr val="tx1"/>
                </a:solidFill>
                <a:latin typeface="微软雅黑" charset="0"/>
                <a:ea typeface="微软雅黑" charset="0"/>
              </a:rPr>
              <a:t>、</a:t>
            </a:r>
            <a:r>
              <a:rPr lang="en-US" altLang="zh-CN" sz="2400">
                <a:solidFill>
                  <a:schemeClr val="tx1"/>
                </a:solidFill>
                <a:latin typeface="微软雅黑" charset="0"/>
                <a:ea typeface="微软雅黑" charset="0"/>
              </a:rPr>
              <a:t>RISC</a:t>
            </a:r>
            <a:r>
              <a:rPr lang="zh-CN" altLang="en-US" sz="2400">
                <a:solidFill>
                  <a:schemeClr val="tx1"/>
                </a:solidFill>
                <a:latin typeface="微软雅黑" charset="0"/>
                <a:ea typeface="微软雅黑" charset="0"/>
              </a:rPr>
              <a:t>-</a:t>
            </a:r>
            <a:r>
              <a:rPr lang="en-US" altLang="zh-CN" sz="2400">
                <a:solidFill>
                  <a:schemeClr val="tx1"/>
                </a:solidFill>
                <a:latin typeface="微软雅黑" charset="0"/>
                <a:ea typeface="微软雅黑" charset="0"/>
              </a:rPr>
              <a:t>V </a:t>
            </a:r>
            <a:r>
              <a:rPr lang="zh-CN" altLang="en-US" sz="2400">
                <a:solidFill>
                  <a:schemeClr val="tx1"/>
                </a:solidFill>
                <a:latin typeface="微软雅黑" charset="0"/>
                <a:ea typeface="微软雅黑" charset="0"/>
              </a:rPr>
              <a:t>一样规范化、公布的计划？</a:t>
            </a:r>
            <a:endParaRPr lang="zh-CN" altLang="en-US" sz="2400">
              <a:solidFill>
                <a:schemeClr val="tx1"/>
              </a:solidFill>
              <a:latin typeface="微软雅黑" charset="0"/>
              <a:ea typeface="微软雅黑" charset="0"/>
            </a:endParaRPr>
          </a:p>
          <a:p>
            <a:r>
              <a:rPr lang="zh-CN" altLang="en-US" sz="2400">
                <a:solidFill>
                  <a:schemeClr val="tx1"/>
                </a:solidFill>
                <a:latin typeface="微软雅黑" charset="0"/>
                <a:ea typeface="微软雅黑" charset="0"/>
              </a:rPr>
              <a:t>龙芯目前在</a:t>
            </a:r>
            <a:r>
              <a:rPr lang="en-US" altLang="zh-CN" sz="2400">
                <a:solidFill>
                  <a:schemeClr val="tx1"/>
                </a:solidFill>
                <a:latin typeface="微软雅黑" charset="0"/>
                <a:ea typeface="微软雅黑" charset="0"/>
              </a:rPr>
              <a:t>OpenOCD</a:t>
            </a:r>
            <a:r>
              <a:rPr lang="zh-CN" altLang="en-US" sz="2400">
                <a:solidFill>
                  <a:schemeClr val="tx1"/>
                </a:solidFill>
                <a:latin typeface="微软雅黑" charset="0"/>
                <a:ea typeface="微软雅黑" charset="0"/>
              </a:rPr>
              <a:t>上做的适配工作会开源或者上游化吗？</a:t>
            </a:r>
            <a:endParaRPr lang="zh-CN" altLang="en-US" sz="2400">
              <a:solidFill>
                <a:schemeClr val="tx1"/>
              </a:solidFill>
              <a:latin typeface="微软雅黑" charset="0"/>
              <a:ea typeface="微软雅黑"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758201" y="4401115"/>
            <a:ext cx="4418126" cy="497923"/>
          </a:xfrm>
        </p:spPr>
        <p:txBody>
          <a:bodyPr/>
          <a:p>
            <a:pPr algn="ctr"/>
            <a:r>
              <a:rPr lang="zh-CN" altLang="en-US">
                <a:solidFill>
                  <a:schemeClr val="tx1"/>
                </a:solidFill>
                <a:latin typeface="微软雅黑" charset="0"/>
                <a:ea typeface="微软雅黑" charset="0"/>
              </a:rPr>
              <a:t>双周会讨论（请先添加管理员）</a:t>
            </a:r>
            <a:endParaRPr lang="zh-CN" altLang="en-US">
              <a:latin typeface="微软雅黑" charset="0"/>
              <a:ea typeface="微软雅黑" charset="0"/>
            </a:endParaRPr>
          </a:p>
        </p:txBody>
      </p:sp>
      <p:pic>
        <p:nvPicPr>
          <p:cNvPr id="4" name="图片 3" descr="upload_post_object_v2_3573890905"/>
          <p:cNvPicPr>
            <a:picLocks noChangeAspect="1"/>
          </p:cNvPicPr>
          <p:nvPr/>
        </p:nvPicPr>
        <p:blipFill>
          <a:blip r:embed="rId1"/>
          <a:srcRect l="9880" t="30263" r="9431" b="26132"/>
          <a:stretch>
            <a:fillRect/>
          </a:stretch>
        </p:blipFill>
        <p:spPr>
          <a:xfrm>
            <a:off x="7245290" y="1587626"/>
            <a:ext cx="2468139" cy="2404885"/>
          </a:xfrm>
          <a:prstGeom prst="rect">
            <a:avLst/>
          </a:prstGeom>
        </p:spPr>
      </p:pic>
      <p:pic>
        <p:nvPicPr>
          <p:cNvPr id="7" name="图片 6" descr="upload_post_object_v2_423861644"/>
          <p:cNvPicPr>
            <a:picLocks noChangeAspect="1"/>
          </p:cNvPicPr>
          <p:nvPr/>
        </p:nvPicPr>
        <p:blipFill>
          <a:blip r:embed="rId2"/>
          <a:stretch>
            <a:fillRect/>
          </a:stretch>
        </p:blipFill>
        <p:spPr>
          <a:xfrm>
            <a:off x="2771100" y="1587626"/>
            <a:ext cx="2581652" cy="2404868"/>
          </a:xfrm>
          <a:prstGeom prst="rect">
            <a:avLst/>
          </a:prstGeom>
        </p:spPr>
      </p:pic>
      <p:sp>
        <p:nvSpPr>
          <p:cNvPr id="6" name="副标题 2"/>
          <p:cNvSpPr>
            <a:spLocks noGrp="1"/>
          </p:cNvSpPr>
          <p:nvPr/>
        </p:nvSpPr>
        <p:spPr>
          <a:xfrm>
            <a:off x="6419109" y="4401139"/>
            <a:ext cx="4418126" cy="49792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微软雅黑" panose="020B0503020204020204" charset="-122"/>
                <a:ea typeface="微软雅黑" panose="020B0503020204020204" charset="-122"/>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2860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defRPr lang="zh-CN" altLang="en-US" sz="1600" kern="1200" dirty="0">
                <a:solidFill>
                  <a:schemeClr val="tx1"/>
                </a:solidFill>
                <a:latin typeface="微软雅黑" panose="020B0503020204020204" charset="-122"/>
                <a:ea typeface="微软雅黑" panose="020B0503020204020204" charset="-122"/>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9pPr>
          </a:lstStyle>
          <a:p>
            <a:pPr algn="ctr"/>
            <a:r>
              <a:rPr lang="zh-CN" altLang="en-US">
                <a:solidFill>
                  <a:schemeClr val="tx1"/>
                </a:solidFill>
                <a:latin typeface="微软雅黑" charset="0"/>
                <a:ea typeface="微软雅黑" charset="0"/>
              </a:rPr>
              <a:t>爱好者</a:t>
            </a:r>
            <a:r>
              <a:rPr lang="zh-CN" altLang="en-US">
                <a:solidFill>
                  <a:schemeClr val="tx1"/>
                </a:solidFill>
                <a:latin typeface="微软雅黑" charset="0"/>
                <a:ea typeface="微软雅黑" charset="0"/>
                <a:cs typeface="Arial" panose="020B0604020202020204" pitchFamily="34" charset="0"/>
              </a:rPr>
              <a:t>交流群</a:t>
            </a:r>
            <a:endParaRPr lang="zh-CN" altLang="en-US">
              <a:latin typeface="微软雅黑" charset="0"/>
              <a:ea typeface="微软雅黑"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rPr>
              <a:t>快速报告</a:t>
            </a:r>
            <a:endParaRPr lang="zh-CN" altLang="en-US"/>
          </a:p>
        </p:txBody>
      </p:sp>
      <p:sp>
        <p:nvSpPr>
          <p:cNvPr id="4" name="副标题 3"/>
          <p:cNvSpPr>
            <a:spLocks noGrp="1"/>
          </p:cNvSpPr>
          <p:nvPr>
            <p:ph type="subTitle" idx="1"/>
          </p:nvPr>
        </p:nvSpPr>
        <p:spPr/>
        <p:txBody>
          <a:bodyPr/>
          <a:p>
            <a:r>
              <a:rPr lang="zh-CN" altLang="en-US"/>
              <a:t>龙架构</a:t>
            </a:r>
            <a:r>
              <a:rPr lang="zh-CN" altLang="en-US">
                <a:solidFill>
                  <a:schemeClr val="tx1"/>
                </a:solidFill>
                <a:latin typeface="微软雅黑" charset="0"/>
                <a:ea typeface="微软雅黑" charset="0"/>
              </a:rPr>
              <a:t>上游动向</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Firefox</a:t>
            </a:r>
            <a:endParaRPr lang="zh-CN" altLang="en-US"/>
          </a:p>
        </p:txBody>
      </p:sp>
      <p:sp>
        <p:nvSpPr>
          <p:cNvPr id="3" name="内容占位符 2"/>
          <p:cNvSpPr>
            <a:spLocks noGrp="1"/>
          </p:cNvSpPr>
          <p:nvPr>
            <p:ph idx="1"/>
          </p:nvPr>
        </p:nvSpPr>
        <p:spPr>
          <a:xfrm>
            <a:off x="513999" y="1259762"/>
            <a:ext cx="11109465" cy="4657501"/>
          </a:xfrm>
        </p:spPr>
        <p:txBody>
          <a:bodyPr/>
          <a:p>
            <a:r>
              <a:rPr lang="zh-CN" altLang="en-US">
                <a:hlinkClick r:id="rId1"/>
              </a:rPr>
              <a:t>官方列车时刻表</a:t>
            </a:r>
            <a:endParaRPr lang="en-US" altLang="zh-CN"/>
          </a:p>
          <a:p>
            <a:r>
              <a:rPr lang="en-US" altLang="zh-CN"/>
              <a:t>Firefox 137</a:t>
            </a:r>
            <a:r>
              <a:rPr lang="zh-CN" altLang="en-US"/>
              <a:t>：</a:t>
            </a:r>
            <a:r>
              <a:rPr lang="en-US" altLang="zh-CN"/>
              <a:t>04</a:t>
            </a:r>
            <a:r>
              <a:rPr lang="zh-CN" altLang="en-US"/>
              <a:t>-</a:t>
            </a:r>
            <a:r>
              <a:rPr lang="en-US" altLang="zh-CN"/>
              <a:t>01 </a:t>
            </a:r>
            <a:r>
              <a:rPr lang="zh-CN" altLang="en-US"/>
              <a:t>正式发布</a:t>
            </a:r>
            <a:endParaRPr lang="en-US" altLang="zh-CN"/>
          </a:p>
          <a:p>
            <a:pPr lvl="1"/>
            <a:r>
              <a:rPr lang="en-US" altLang="zh-CN"/>
              <a:t>02</a:t>
            </a:r>
            <a:r>
              <a:rPr lang="zh-CN" altLang="en-US"/>
              <a:t>-</a:t>
            </a:r>
            <a:r>
              <a:rPr lang="en-US" altLang="zh-CN"/>
              <a:t>27 </a:t>
            </a:r>
            <a:r>
              <a:rPr lang="zh-CN" altLang="en-US"/>
              <a:t>软冻结（大宗修改最后期限），</a:t>
            </a:r>
            <a:r>
              <a:rPr lang="en-US" altLang="zh-CN"/>
              <a:t>03</a:t>
            </a:r>
            <a:r>
              <a:rPr lang="zh-CN" altLang="en-US"/>
              <a:t>-</a:t>
            </a:r>
            <a:r>
              <a:rPr lang="en-US" altLang="zh-CN"/>
              <a:t>03 </a:t>
            </a:r>
            <a:r>
              <a:rPr lang="zh-CN" altLang="en-US"/>
              <a:t>离开主线分支</a:t>
            </a:r>
            <a:endParaRPr lang="en-US" altLang="zh-CN">
              <a:hlinkClick r:id="rId2"/>
            </a:endParaRPr>
          </a:p>
          <a:p>
            <a:pPr lvl="1"/>
            <a:r>
              <a:rPr lang="en-US" altLang="zh-CN">
                <a:hlinkClick r:id="rId2"/>
              </a:rPr>
              <a:t>WebRTC </a:t>
            </a:r>
            <a:r>
              <a:rPr lang="zh-CN" altLang="en-US">
                <a:hlinkClick r:id="rId2"/>
              </a:rPr>
              <a:t>支持</a:t>
            </a:r>
            <a:r>
              <a:rPr lang="zh-CN" altLang="en-US"/>
              <a:t>已主线化，下游补丁数 -</a:t>
            </a:r>
            <a:r>
              <a:rPr lang="en-US" altLang="zh-CN"/>
              <a:t>3</a:t>
            </a:r>
            <a:endParaRPr lang="en-US" altLang="zh-CN"/>
          </a:p>
          <a:p>
            <a:pPr lvl="1"/>
            <a:r>
              <a:rPr lang="en-US" altLang="zh-CN">
                <a:hlinkClick r:id="rId3"/>
              </a:rPr>
              <a:t>libvpx LSX </a:t>
            </a:r>
            <a:r>
              <a:rPr lang="zh-CN" altLang="en-US">
                <a:hlinkClick r:id="rId3"/>
              </a:rPr>
              <a:t>支持</a:t>
            </a:r>
            <a:r>
              <a:rPr lang="zh-CN" altLang="en-US"/>
              <a:t>已主线化，下游补丁数 -</a:t>
            </a:r>
            <a:r>
              <a:rPr lang="en-US" altLang="zh-CN"/>
              <a:t>2</a:t>
            </a:r>
            <a:endParaRPr lang="en-US" altLang="zh-CN"/>
          </a:p>
          <a:p>
            <a:pPr lvl="1"/>
            <a:r>
              <a:rPr lang="en-US" altLang="zh-CN">
                <a:hlinkClick r:id="rId4"/>
              </a:rPr>
              <a:t>libpng LSX </a:t>
            </a:r>
            <a:r>
              <a:rPr lang="zh-CN" altLang="en-US">
                <a:hlinkClick r:id="rId4"/>
              </a:rPr>
              <a:t>支持恢复</a:t>
            </a:r>
            <a:r>
              <a:rPr lang="zh-CN" altLang="en-US"/>
              <a:t>即将主线化，下游补丁数 -</a:t>
            </a:r>
            <a:r>
              <a:rPr lang="en-US" altLang="zh-CN"/>
              <a:t>2</a:t>
            </a:r>
            <a:endParaRPr lang="en-US" altLang="zh-CN"/>
          </a:p>
          <a:p>
            <a:pPr lvl="1"/>
            <a:r>
              <a:rPr lang="en-US" altLang="zh-CN"/>
              <a:t>Skia </a:t>
            </a:r>
            <a:r>
              <a:rPr lang="zh-CN" altLang="en-US"/>
              <a:t>&amp; </a:t>
            </a:r>
            <a:r>
              <a:rPr lang="en-US" altLang="zh-CN"/>
              <a:t>libyuv </a:t>
            </a:r>
            <a:r>
              <a:rPr lang="zh-CN" altLang="en-US"/>
              <a:t>暂无进展</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t> </a:t>
            </a:r>
            <a:r>
              <a:rPr lang="zh-CN" altLang="en-US"/>
              <a:t>列表）</a:t>
            </a:r>
            <a:endParaRPr lang="zh-CN" altLang="en-US"/>
          </a:p>
        </p:txBody>
      </p:sp>
      <p:sp>
        <p:nvSpPr>
          <p:cNvPr id="3" name="内容占位符 2"/>
          <p:cNvSpPr>
            <a:spLocks noGrp="1"/>
          </p:cNvSpPr>
          <p:nvPr>
            <p:ph idx="1"/>
          </p:nvPr>
        </p:nvSpPr>
        <p:spPr>
          <a:xfrm>
            <a:off x="513999" y="1259762"/>
            <a:ext cx="11480910" cy="4657501"/>
          </a:xfrm>
        </p:spPr>
        <p:txBody>
          <a:bodyPr>
            <a:noAutofit/>
          </a:bodyPr>
          <a:p>
            <a:pPr lvl="0"/>
            <a:r>
              <a:rPr lang="en-US" altLang="zh-CN" sz="2600"/>
              <a:t>Bibo Mao</a:t>
            </a:r>
            <a:endParaRPr lang="en-US" altLang="zh-CN" sz="2600"/>
          </a:p>
          <a:p>
            <a:pPr lvl="1"/>
            <a:r>
              <a:rPr lang="zh-CN" altLang="en-US" sz="2225"/>
              <a:t>修复 </a:t>
            </a:r>
            <a:r>
              <a:rPr lang="en-US" altLang="zh-CN" sz="2225">
                <a:latin typeface="Courier New" panose="02070309020205020404" charset="0"/>
                <a:ea typeface="Courier New" panose="02070309020205020404" charset="0"/>
                <a:cs typeface="Courier New" panose="02070309020205020404" charset="0"/>
              </a:rPr>
              <a:t>HAVE_VIRT_CPU_ACCOUNTING_GEN</a:t>
            </a:r>
            <a:r>
              <a:rPr lang="en-US" altLang="zh-CN" sz="2225"/>
              <a:t> </a:t>
            </a:r>
            <a:r>
              <a:rPr lang="zh-CN" altLang="en-US" sz="2225"/>
              <a:t>错误依赖 </a:t>
            </a:r>
            <a:r>
              <a:rPr lang="en-US" altLang="zh-CN" sz="2225">
                <a:latin typeface="Courier New" panose="02070309020205020404" charset="0"/>
                <a:ea typeface="Courier New" panose="02070309020205020404" charset="0"/>
                <a:cs typeface="Courier New" panose="02070309020205020404" charset="0"/>
              </a:rPr>
              <a:t>!SMP</a:t>
            </a:r>
            <a:r>
              <a:rPr lang="en-US" altLang="zh-CN" sz="2225"/>
              <a:t> </a:t>
            </a:r>
            <a:r>
              <a:rPr lang="zh-CN" altLang="en-US" sz="2225"/>
              <a:t>的问题（</a:t>
            </a:r>
            <a:r>
              <a:rPr lang="zh-CN" altLang="en-US" sz="2225">
                <a:hlinkClick r:id="rId2"/>
              </a:rPr>
              <a:t>第 </a:t>
            </a:r>
            <a:r>
              <a:rPr lang="en-US" altLang="zh-CN" sz="2225">
                <a:hlinkClick r:id="rId2"/>
              </a:rPr>
              <a:t>2 </a:t>
            </a:r>
            <a:r>
              <a:rPr lang="zh-CN" altLang="en-US" sz="2225">
                <a:hlinkClick r:id="rId2"/>
              </a:rPr>
              <a:t>版</a:t>
            </a:r>
            <a:r>
              <a:rPr lang="zh-CN" altLang="en-US" sz="2225"/>
              <a:t>）</a:t>
            </a:r>
            <a:endParaRPr lang="zh-CN" altLang="en-US" sz="2225"/>
          </a:p>
          <a:p>
            <a:pPr lvl="1"/>
            <a:r>
              <a:rPr lang="en-US" altLang="zh-CN" sz="2225">
                <a:solidFill>
                  <a:schemeClr val="tx1"/>
                </a:solidFill>
                <a:latin typeface="微软雅黑" charset="0"/>
                <a:ea typeface="微软雅黑" charset="0"/>
              </a:rPr>
              <a:t>新增 KVM </a:t>
            </a:r>
            <a:r>
              <a:rPr lang="zh-CN" altLang="en-US" sz="2225">
                <a:solidFill>
                  <a:schemeClr val="tx1"/>
                </a:solidFill>
                <a:latin typeface="微软雅黑" charset="0"/>
                <a:ea typeface="微软雅黑" charset="0"/>
              </a:rPr>
              <a:t>客户机 </a:t>
            </a:r>
            <a:r>
              <a:rPr lang="en-US" altLang="zh-CN" sz="2225">
                <a:solidFill>
                  <a:schemeClr val="tx1"/>
                </a:solidFill>
                <a:latin typeface="微软雅黑" charset="0"/>
                <a:ea typeface="微软雅黑" charset="0"/>
              </a:rPr>
              <a:t>perf </a:t>
            </a:r>
            <a:r>
              <a:rPr lang="zh-CN" altLang="en-US" sz="2225">
                <a:solidFill>
                  <a:schemeClr val="tx1"/>
                </a:solidFill>
                <a:latin typeface="微软雅黑" charset="0"/>
                <a:ea typeface="微软雅黑" charset="0"/>
              </a:rPr>
              <a:t>事件监测支持（</a:t>
            </a:r>
            <a:r>
              <a:rPr lang="zh-CN" altLang="en-US" sz="2225">
                <a:solidFill>
                  <a:schemeClr val="tx1"/>
                </a:solidFill>
                <a:latin typeface="微软雅黑" charset="0"/>
                <a:ea typeface="微软雅黑" charset="0"/>
                <a:hlinkClick r:id="rId3"/>
              </a:rPr>
              <a:t>第 </a:t>
            </a:r>
            <a:r>
              <a:rPr lang="en-US" altLang="zh-CN" sz="2225">
                <a:solidFill>
                  <a:schemeClr val="tx1"/>
                </a:solidFill>
                <a:latin typeface="微软雅黑" charset="0"/>
                <a:ea typeface="微软雅黑" charset="0"/>
                <a:hlinkClick r:id="rId3"/>
              </a:rPr>
              <a:t>1 </a:t>
            </a:r>
            <a:r>
              <a:rPr lang="zh-CN" altLang="en-US" sz="2225">
                <a:solidFill>
                  <a:schemeClr val="tx1"/>
                </a:solidFill>
                <a:latin typeface="微软雅黑" charset="0"/>
                <a:ea typeface="微软雅黑" charset="0"/>
                <a:hlinkClick r:id="rId3"/>
              </a:rPr>
              <a:t>版</a:t>
            </a:r>
            <a:r>
              <a:rPr lang="zh-CN" altLang="en-US" sz="2225">
                <a:solidFill>
                  <a:schemeClr val="tx1"/>
                </a:solidFill>
                <a:latin typeface="微软雅黑" charset="0"/>
                <a:ea typeface="微软雅黑" charset="0"/>
              </a:rPr>
              <a:t>）</a:t>
            </a:r>
            <a:endParaRPr lang="en-US" altLang="zh-CN" sz="2225"/>
          </a:p>
          <a:p>
            <a:pPr lvl="0"/>
            <a:r>
              <a:rPr lang="en-US" altLang="zh-CN" sz="2600"/>
              <a:t>Xi</a:t>
            </a:r>
            <a:r>
              <a:rPr lang="zh-CN" altLang="en-US" sz="2600"/>
              <a:t> </a:t>
            </a:r>
            <a:r>
              <a:rPr lang="en-US" altLang="zh-CN" sz="2600"/>
              <a:t>Ruoyao</a:t>
            </a:r>
            <a:endParaRPr lang="en-US" altLang="zh-CN" sz="2600"/>
          </a:p>
          <a:p>
            <a:pPr lvl="1"/>
            <a:r>
              <a:rPr lang="zh-CN" altLang="en-US" sz="2200"/>
              <a:t>修复</a:t>
            </a:r>
            <a:r>
              <a:rPr lang="en-US" altLang="zh-CN" sz="2200"/>
              <a:t> </a:t>
            </a:r>
            <a:r>
              <a:rPr lang="en-US" altLang="zh-CN" sz="2200">
                <a:latin typeface="Courier New" panose="02070309020205020404" charset="0"/>
                <a:ea typeface="Courier New" panose="02070309020205020404" charset="0"/>
                <a:cs typeface="Courier New" panose="02070309020205020404" charset="0"/>
              </a:rPr>
              <a:t>vgetrandom</a:t>
            </a:r>
            <a:r>
              <a:rPr lang="zh-CN" altLang="en-US" sz="2200">
                <a:latin typeface="Courier New" panose="02070309020205020404" charset="0"/>
                <a:ea typeface="Courier New" panose="02070309020205020404" charset="0"/>
                <a:cs typeface="Courier New" panose="02070309020205020404" charset="0"/>
              </a:rPr>
              <a:t>-</a:t>
            </a:r>
            <a:r>
              <a:rPr lang="en-US" altLang="zh-CN" sz="2200">
                <a:latin typeface="Courier New" panose="02070309020205020404" charset="0"/>
                <a:ea typeface="Courier New" panose="02070309020205020404" charset="0"/>
                <a:cs typeface="Courier New" panose="02070309020205020404" charset="0"/>
              </a:rPr>
              <a:t>chacha.S</a:t>
            </a:r>
            <a:r>
              <a:rPr lang="en-US" altLang="zh-CN" sz="2200"/>
              <a:t> </a:t>
            </a:r>
            <a:r>
              <a:rPr lang="zh-CN" altLang="en-US" sz="2200"/>
              <a:t>未利用 </a:t>
            </a:r>
            <a:r>
              <a:rPr lang="en-US" altLang="zh-CN" sz="2200"/>
              <a:t>t8 </a:t>
            </a:r>
            <a:r>
              <a:rPr lang="zh-CN" altLang="en-US" sz="2200"/>
              <a:t>寄存器的问题（</a:t>
            </a:r>
            <a:r>
              <a:rPr lang="zh-CN" altLang="en-US" sz="2200">
                <a:hlinkClick r:id="rId4"/>
              </a:rPr>
              <a:t>第 </a:t>
            </a:r>
            <a:r>
              <a:rPr lang="en-US" altLang="zh-CN" sz="2200">
                <a:hlinkClick r:id="rId4"/>
              </a:rPr>
              <a:t>1 </a:t>
            </a:r>
            <a:r>
              <a:rPr lang="zh-CN" altLang="en-US" sz="2200">
                <a:hlinkClick r:id="rId4"/>
              </a:rPr>
              <a:t>版</a:t>
            </a:r>
            <a:r>
              <a:rPr lang="zh-CN" altLang="en-US" sz="2200"/>
              <a:t>）</a:t>
            </a:r>
            <a:endParaRPr lang="zh-CN" altLang="en-US" sz="2200"/>
          </a:p>
          <a:p>
            <a:pPr lvl="1"/>
            <a:r>
              <a:rPr lang="zh-CN" altLang="en-US" sz="2200"/>
              <a:t>构建 </a:t>
            </a:r>
            <a:r>
              <a:rPr lang="en-US" altLang="zh-CN" sz="2200"/>
              <a:t>vDSO </a:t>
            </a:r>
            <a:r>
              <a:rPr lang="zh-CN" altLang="en-US" sz="2200"/>
              <a:t>代码时使用 </a:t>
            </a:r>
            <a:r>
              <a:rPr lang="en-US" altLang="zh-CN" sz="2200"/>
              <a:t>GNU</a:t>
            </a:r>
            <a:r>
              <a:rPr lang="zh-CN" altLang="en-US" sz="2200"/>
              <a:t> </a:t>
            </a:r>
            <a:r>
              <a:rPr lang="en-US" altLang="zh-CN" sz="2200"/>
              <a:t>Hash</a:t>
            </a:r>
            <a:r>
              <a:rPr lang="zh-CN" altLang="en-US" sz="2200"/>
              <a:t> </a:t>
            </a:r>
            <a:r>
              <a:rPr lang="en-US" altLang="zh-CN" sz="2200"/>
              <a:t>Style </a:t>
            </a:r>
            <a:r>
              <a:rPr lang="zh-CN" altLang="en-US" sz="2200"/>
              <a:t>而非 </a:t>
            </a:r>
            <a:r>
              <a:rPr lang="en-US" altLang="zh-CN" sz="2200"/>
              <a:t>GNU </a:t>
            </a:r>
            <a:r>
              <a:rPr lang="zh-CN" altLang="en-US" sz="2200"/>
              <a:t>+ </a:t>
            </a:r>
            <a:r>
              <a:rPr lang="en-US" altLang="zh-CN" sz="2200"/>
              <a:t>Sys</a:t>
            </a:r>
            <a:r>
              <a:rPr lang="zh-CN" altLang="en-US" sz="2200"/>
              <a:t>-</a:t>
            </a:r>
            <a:r>
              <a:rPr lang="en-US" altLang="zh-CN" sz="2200"/>
              <a:t>V</a:t>
            </a:r>
            <a:r>
              <a:rPr lang="zh-CN" altLang="en-US" sz="2200"/>
              <a:t>（</a:t>
            </a:r>
            <a:r>
              <a:rPr lang="zh-CN" altLang="en-US" sz="2200">
                <a:hlinkClick r:id="rId5"/>
              </a:rPr>
              <a:t>第 </a:t>
            </a:r>
            <a:r>
              <a:rPr lang="en-US" altLang="zh-CN" sz="2200">
                <a:hlinkClick r:id="rId5"/>
              </a:rPr>
              <a:t>1 </a:t>
            </a:r>
            <a:r>
              <a:rPr lang="zh-CN" altLang="en-US" sz="2200">
                <a:hlinkClick r:id="rId5"/>
              </a:rPr>
              <a:t>版</a:t>
            </a:r>
            <a:r>
              <a:rPr lang="zh-CN" altLang="en-US" sz="2200"/>
              <a:t>）</a:t>
            </a:r>
            <a:endParaRPr lang="zh-CN" altLang="en-US" sz="2200"/>
          </a:p>
          <a:p>
            <a:pPr lvl="0"/>
            <a:r>
              <a:rPr lang="en-US" altLang="zh-CN" sz="2565"/>
              <a:t>Qunqin Zhao</a:t>
            </a:r>
            <a:endParaRPr lang="en-US" altLang="zh-CN" sz="2565"/>
          </a:p>
          <a:p>
            <a:pPr lvl="1"/>
            <a:r>
              <a:rPr lang="zh-CN" altLang="en-US" sz="2200"/>
              <a:t>龙芯安全引擎、</a:t>
            </a:r>
            <a:r>
              <a:rPr lang="en-US" altLang="zh-CN" sz="2200"/>
              <a:t>TPM </a:t>
            </a:r>
            <a:r>
              <a:rPr lang="zh-CN" altLang="en-US" sz="2200"/>
              <a:t>设备支持（</a:t>
            </a:r>
            <a:r>
              <a:rPr lang="zh-CN" altLang="en-US" sz="2200">
                <a:hlinkClick r:id="rId6"/>
              </a:rPr>
              <a:t>第</a:t>
            </a:r>
            <a:r>
              <a:rPr lang="en-US" altLang="zh-CN" sz="2200">
                <a:hlinkClick r:id="rId6"/>
              </a:rPr>
              <a:t> 4 </a:t>
            </a:r>
            <a:r>
              <a:rPr lang="zh-CN" altLang="en-US" sz="2200">
                <a:hlinkClick r:id="rId6"/>
              </a:rPr>
              <a:t>版</a:t>
            </a:r>
            <a:r>
              <a:rPr lang="zh-CN" altLang="en-US" sz="2200"/>
              <a:t>）</a:t>
            </a:r>
            <a:endParaRPr lang="zh-CN" altLang="en-US" sz="2200"/>
          </a:p>
          <a:p>
            <a:pPr lvl="0"/>
            <a:r>
              <a:rPr lang="en-US" altLang="zh-CN" sz="2600"/>
              <a:t>Binbin Zhou</a:t>
            </a:r>
            <a:endParaRPr lang="en-US" altLang="zh-CN" sz="2600"/>
          </a:p>
          <a:p>
            <a:pPr lvl="1"/>
            <a:r>
              <a:rPr lang="zh-CN" altLang="en-US" sz="2200"/>
              <a:t>修复</a:t>
            </a:r>
            <a:r>
              <a:rPr lang="en-US" altLang="zh-CN" sz="2200"/>
              <a:t> LS2K2000/LS7A I2C </a:t>
            </a:r>
            <a:r>
              <a:rPr lang="zh-CN" altLang="en-US" sz="2200"/>
              <a:t>中分频器寄存器的访问方式（</a:t>
            </a:r>
            <a:r>
              <a:rPr lang="zh-CN" altLang="en-US" sz="2200">
                <a:hlinkClick r:id="rId7"/>
              </a:rPr>
              <a:t>第</a:t>
            </a:r>
            <a:r>
              <a:rPr lang="en-US" altLang="zh-CN" sz="2200">
                <a:hlinkClick r:id="rId7"/>
              </a:rPr>
              <a:t> 3 </a:t>
            </a:r>
            <a:r>
              <a:rPr lang="zh-CN" altLang="en-US" sz="2200">
                <a:hlinkClick r:id="rId7"/>
              </a:rPr>
              <a:t>版</a:t>
            </a:r>
            <a:r>
              <a:rPr lang="zh-CN" altLang="en-US" sz="2200"/>
              <a:t>）</a:t>
            </a:r>
            <a:endParaRPr lang="zh-CN" altLang="en-US" sz="2200"/>
          </a:p>
          <a:p>
            <a:pPr lvl="1"/>
            <a:r>
              <a:rPr lang="zh-CN" altLang="en-US" sz="2200"/>
              <a:t>龙架构平台</a:t>
            </a:r>
            <a:r>
              <a:rPr lang="en-US" altLang="zh-CN" sz="2200"/>
              <a:t> PWM </a:t>
            </a:r>
            <a:r>
              <a:rPr lang="zh-CN" altLang="en-US" sz="2200"/>
              <a:t>支持（</a:t>
            </a:r>
            <a:r>
              <a:rPr lang="zh-CN" altLang="en-US" sz="2200">
                <a:hlinkClick r:id="rId8"/>
              </a:rPr>
              <a:t>第 </a:t>
            </a:r>
            <a:r>
              <a:rPr lang="en-US" altLang="zh-CN" sz="2200">
                <a:hlinkClick r:id="rId8"/>
              </a:rPr>
              <a:t>9 </a:t>
            </a:r>
            <a:r>
              <a:rPr lang="zh-CN" altLang="en-US" sz="2200">
                <a:hlinkClick r:id="rId8"/>
              </a:rPr>
              <a:t>版</a:t>
            </a:r>
            <a:r>
              <a:rPr lang="zh-CN" altLang="en-US" sz="2200"/>
              <a:t>）</a:t>
            </a:r>
            <a:endParaRPr lang="en-US" altLang="zh-CN"/>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13588</Words>
  <Application>WPS Office WWO_wpscloud_20250220234127-730b7b820f</Application>
  <PresentationFormat>宽屏</PresentationFormat>
  <Paragraphs>601</Paragraphs>
  <Slides>62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62</vt:i4>
      </vt:variant>
    </vt:vector>
  </HeadingPairs>
  <TitlesOfParts>
    <vt:vector size="73" baseType="lpstr">
      <vt:lpstr>Arial</vt:lpstr>
      <vt:lpstr>宋体</vt:lpstr>
      <vt:lpstr>Wingdings</vt:lpstr>
      <vt:lpstr>微软雅黑</vt:lpstr>
      <vt:lpstr>汉仪旗黑KW 55S</vt:lpstr>
      <vt:lpstr>微软雅黑</vt:lpstr>
      <vt:lpstr>Courier New</vt:lpstr>
      <vt:lpstr>汉仪书宋二KW</vt:lpstr>
      <vt:lpstr>Kingsoft Confetti</vt:lpstr>
      <vt:lpstr>宋体</vt:lpstr>
      <vt:lpstr>Office 主题</vt:lpstr>
      <vt:lpstr>欢迎参加龙架构双周会</vt:lpstr>
      <vt:lpstr>龙架构双周会</vt:lpstr>
      <vt:lpstr>快速报告</vt:lpstr>
      <vt:lpstr>LoongArch 兼容性数据库信息收集</vt:lpstr>
      <vt:lpstr>Ren'Py</vt:lpstr>
      <vt:lpstr>LoongArch 兼容性数据库信息收集</vt:lpstr>
      <vt:lpstr>快速报告</vt:lpstr>
      <vt:lpstr>Firefox</vt:lpstr>
      <vt:lpstr>PowerPoint 演示文稿</vt:lpstr>
      <vt:lpstr>Linux 内核（loongarch 列表）</vt:lpstr>
      <vt:lpstr>Linux 内核（loongarch 列表）</vt:lpstr>
      <vt:lpstr>PowerPoint 演示文稿</vt:lpstr>
      <vt:lpstr>PowerPoint 演示文稿</vt:lpstr>
      <vt:lpstr>PowerPoint 演示文稿</vt:lpstr>
      <vt:lpstr>快速报告</vt:lpstr>
      <vt:lpstr>Gentoo</vt:lpstr>
      <vt:lpstr>PowerPoint 演示文稿</vt:lpstr>
      <vt:lpstr>PowerPoint 演示文稿</vt:lpstr>
      <vt:lpstr>Arch Linux for Loong64（续）</vt:lpstr>
      <vt:lpstr>Arch Linux for Loong64</vt:lpstr>
      <vt:lpstr>PowerPoint 演示文稿</vt:lpstr>
      <vt:lpstr>Arch Linux for Loong64（续）</vt:lpstr>
      <vt:lpstr>PowerPoint 演示文稿</vt:lpstr>
      <vt:lpstr>PowerPoint 演示文稿</vt:lpstr>
      <vt:lpstr>安同 OS</vt:lpstr>
      <vt:lpstr>PowerPoint 演示文稿</vt:lpstr>
      <vt:lpstr>安同 OS</vt:lpstr>
      <vt:lpstr>专题报告</vt:lpstr>
      <vt:lpstr>PowerPoint 演示文稿</vt:lpstr>
      <vt:lpstr>PowerPoint 演示文稿</vt:lpstr>
      <vt:lpstr>PowerPoint 演示文稿</vt:lpstr>
      <vt:lpstr>好像不能用——</vt:lpstr>
      <vt:lpstr>好像不能用——</vt:lpstr>
      <vt:lpstr>PowerPoint 演示文稿</vt:lpstr>
      <vt:lpstr>又不是不能用？</vt:lpstr>
      <vt:lpstr>PowerPoint 演示文稿</vt:lpstr>
      <vt:lpstr>PowerPoint 演示文稿</vt:lpstr>
      <vt:lpstr>PowerPoint 演示文稿</vt:lpstr>
      <vt:lpstr>PowerPoint 演示文稿</vt:lpstr>
      <vt:lpstr>解：依赖，依赖，莫耍无赖</vt:lpstr>
      <vt:lpstr>PowerPoint 演示文稿</vt:lpstr>
      <vt:lpstr>提权不是请客吃饭</vt:lpstr>
      <vt:lpstr>PowerPoint 演示文稿</vt:lpstr>
      <vt:lpstr>PowerPoint 演示文稿</vt:lpstr>
      <vt:lpstr>不是所有的关怀都叫爱</vt:lpstr>
      <vt:lpstr>不是所有的关怀都叫爱</vt:lpstr>
      <vt:lpstr>PowerPoint 演示文稿</vt:lpstr>
      <vt:lpstr>PowerPoint 演示文稿</vt:lpstr>
      <vt:lpstr>PowerPoint 演示文稿</vt:lpstr>
      <vt:lpstr>此路不通，故走后门？</vt:lpstr>
      <vt:lpstr>PowerPoint 演示文稿</vt:lpstr>
      <vt:lpstr>一笔烂账</vt:lpstr>
      <vt:lpstr>PowerPoint 演示文稿</vt:lpstr>
      <vt:lpstr>责任意识何在？</vt:lpstr>
      <vt:lpstr>PowerPoint 演示文稿</vt:lpstr>
      <vt:lpstr>以监督促质量</vt:lpstr>
      <vt:lpstr>PowerPoint 演示文稿</vt:lpstr>
      <vt:lpstr>PowerPoint 演示文稿</vt:lpstr>
      <vt:lpstr>PowerPoint 演示文稿</vt:lpstr>
      <vt:lpstr>问答环节</vt:lpstr>
      <vt:lpstr>预收集提问：规程相关</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
  <cp:lastModifiedBy>寻觅</cp:lastModifiedBy>
  <dcterms:created xsi:type="dcterms:W3CDTF">2025-03-02T03:52:46Z</dcterms:created>
  <dcterms:modified xsi:type="dcterms:W3CDTF">2025-03-02T03:52:46Z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2052-12.9.0.20297</vt:lpwstr>
  </property>
  <property fmtid="{D5CDD505-2E9C-101B-9397-08002B2CF9AE}" pid="3" name="ICV">
    <vt:lpwstr>B75C98F4C40948689CB49D1002CA5FAC</vt:lpwstr>
  </property>
</Properties>
</file>