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60" r:id="rId3"/>
    <p:sldId id="259" r:id="rId4"/>
    <p:sldId id="392" r:id="rId5"/>
    <p:sldId id="409" r:id="rId6"/>
    <p:sldId id="427" r:id="rId7"/>
    <p:sldId id="419" r:id="rId8"/>
    <p:sldId id="410" r:id="rId9"/>
    <p:sldId id="423" r:id="rId10"/>
    <p:sldId id="424" r:id="rId11"/>
    <p:sldId id="425" r:id="rId12"/>
    <p:sldId id="418" r:id="rId13"/>
    <p:sldId id="429" r:id="rId14"/>
    <p:sldId id="375" r:id="rId15"/>
    <p:sldId id="404" r:id="rId16"/>
    <p:sldId id="403" r:id="rId17"/>
    <p:sldId id="405" r:id="rId18"/>
    <p:sldId id="408" r:id="rId19"/>
    <p:sldId id="411" r:id="rId20"/>
    <p:sldId id="406" r:id="rId21"/>
    <p:sldId id="407" r:id="rId22"/>
    <p:sldId id="420" r:id="rId23"/>
    <p:sldId id="421" r:id="rId24"/>
    <p:sldId id="430" r:id="rId25"/>
    <p:sldId id="426" r:id="rId26"/>
    <p:sldId id="428" r:id="rId27"/>
    <p:sldId id="412" r:id="rId28"/>
    <p:sldId id="433" r:id="rId29"/>
    <p:sldId id="413" r:id="rId30"/>
    <p:sldId id="434" r:id="rId31"/>
    <p:sldId id="435" r:id="rId33"/>
    <p:sldId id="277" r:id="rId34"/>
    <p:sldId id="415" r:id="rId35"/>
    <p:sldId id="416" r:id="rId36"/>
    <p:sldId id="417" r:id="rId37"/>
    <p:sldId id="422" r:id="rId38"/>
    <p:sldId id="388" r:id="rId39"/>
    <p:sldId id="389" r:id="rId40"/>
    <p:sldId id="432" r:id="rId41"/>
    <p:sldId id="391" r:id="rId4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00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目前</a:t>
            </a:r>
            <a:r>
              <a:rPr lang="zh-CN" altLang="en-US">
                <a:cs typeface="Arial" panose="020B0604020202020204" pitchFamily="34" charset="0"/>
              </a:rPr>
              <a:t>主要进度就是卡在运营商网络这里了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loongarch@whlug.cn" TargetMode="Externa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gcc.gnu.org/r15-7525" TargetMode="External"/><Relationship Id="rId5" Type="http://schemas.openxmlformats.org/officeDocument/2006/relationships/hyperlink" Target="https://github.com/loongson-community/discussions/issues/81" TargetMode="External"/><Relationship Id="rId4" Type="http://schemas.openxmlformats.org/officeDocument/2006/relationships/hyperlink" Target="https://gcc.gnu.org/pipermail/gcc-patches/2025-February/675789.html" TargetMode="External"/><Relationship Id="rId3" Type="http://schemas.openxmlformats.org/officeDocument/2006/relationships/hyperlink" Target="https://gcc.gnu.org/r15-7524" TargetMode="External"/><Relationship Id="rId2" Type="http://schemas.openxmlformats.org/officeDocument/2006/relationships/hyperlink" Target="https://github.com/loongson-community/discussions/issues/82" TargetMode="External"/><Relationship Id="rId1" Type="http://schemas.openxmlformats.org/officeDocument/2006/relationships/hyperlink" Target="https://gcc.gnu.org/r15-709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lvm/llvm-project/pull/127312" TargetMode="External"/><Relationship Id="rId1" Type="http://schemas.openxmlformats.org/officeDocument/2006/relationships/hyperlink" Target="https://github.com/openssl/openssl/pull/2671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torvalds/linux/blob/master/drivers/usb/host/uhci-hcd.c#L32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hyperlink" Target="https://aur.archlinux.org/packages/devtools-loong6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szqkzqk.github.io/2024/09/12/loongarchlinux-kerne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pull/404" TargetMode="External"/><Relationship Id="rId1" Type="http://schemas.openxmlformats.org/officeDocument/2006/relationships/hyperlink" Target="https://github.com/lcpu-club/loongarch-packages/pull/41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cpu-club/loongarch-packages/pull/42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inuxdeepin/deepin-pw-check/pull/44" TargetMode="Externa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pull/431" TargetMode="External"/><Relationship Id="rId2" Type="http://schemas.openxmlformats.org/officeDocument/2006/relationships/hyperlink" Target="https://github.com/lcpu-club/loongarch-packages/pull/421" TargetMode="External"/><Relationship Id="rId1" Type="http://schemas.openxmlformats.org/officeDocument/2006/relationships/hyperlink" Target="https://github.com/lcpu-club/loongarch-packages/pull/4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hyperlink" Target="https://github.com/deepin-community/kernel/pull/599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hyperlink" Target="http://www.openloongson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oongson-community/discussions/issues" TargetMode="External"/><Relationship Id="rId1" Type="http://schemas.openxmlformats.org/officeDocument/2006/relationships/hyperlink" Target="https://gitea.whlug.cn/LoongFly/LoongTas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ea.whlug.cn/LoongFly/LoongTask/issues/1" TargetMode="External"/><Relationship Id="rId1" Type="http://schemas.openxmlformats.org/officeDocument/2006/relationships/hyperlink" Target="https://download.ykt.cbern.com.cn/pc_ver/%E6%99%BA%E6%85%A7%E4%B8%AD%E5%B0%8F%E5%AD%A6%20Setup%201.3.6.ex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hyperlink" Target="https://github.com/android-la64/doc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android-la64/platform-art/tree/a15_larch_dev" TargetMode="Externa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orgs/loongcodium/discussions" TargetMode="External"/><Relationship Id="rId2" Type="http://schemas.openxmlformats.org/officeDocument/2006/relationships/hyperlink" Target="https://www.loongbbs.cn/d/191-%E9%BE%99%E6%9E%B6%E6%9E%84%E7%9A%84-vscodium-%E6%8F%92%E4%BB%B6%E7%94%9F%E6%80%81%E9%80%82%E9%85%8D" TargetMode="External"/><Relationship Id="rId1" Type="http://schemas.openxmlformats.org/officeDocument/2006/relationships/hyperlink" Target="https://github.com/loongcodiu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skia-review.googlesource.com/c/skia/+/948976" TargetMode="External"/><Relationship Id="rId2" Type="http://schemas.openxmlformats.org/officeDocument/2006/relationships/hyperlink" Target="https://skia-review.googlesource.com/c/skia/+/948616" TargetMode="External"/><Relationship Id="rId1" Type="http://schemas.openxmlformats.org/officeDocument/2006/relationships/hyperlink" Target="https://skia-review.googlesource.com/c/skia/+/908137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chromium-review.googlesource.com/c/libyuv/libyuv/+/6272801" TargetMode="External"/><Relationship Id="rId4" Type="http://schemas.openxmlformats.org/officeDocument/2006/relationships/hyperlink" Target="https://chromium-review.googlesource.com/c/libyuv/libyuv/+/6241804" TargetMode="External"/><Relationship Id="rId3" Type="http://schemas.openxmlformats.org/officeDocument/2006/relationships/hyperlink" Target="https://chromium-review.googlesource.com/c/libyuv/libyuv/+/6241803" TargetMode="External"/><Relationship Id="rId2" Type="http://schemas.openxmlformats.org/officeDocument/2006/relationships/hyperlink" Target="https://bugzilla.mozilla.org/show_bug.cgi?id=1935611#c2" TargetMode="External"/><Relationship Id="rId1" Type="http://schemas.openxmlformats.org/officeDocument/2006/relationships/hyperlink" Target="https://phabricator.services.mozilla.com/D231469" TargetMode="Externa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hyperlink" Target="https://phabricator.services.mozilla.com/D238169" TargetMode="External"/><Relationship Id="rId8" Type="http://schemas.openxmlformats.org/officeDocument/2006/relationships/hyperlink" Target="https://github.com/liushuyu" TargetMode="External"/><Relationship Id="rId7" Type="http://schemas.openxmlformats.org/officeDocument/2006/relationships/hyperlink" Target="https://github.com/AOSC-Dev/aosc-os-abbs/commit/2363bde074570cc0fe9275a5abdad55a75ac5b6f" TargetMode="External"/><Relationship Id="rId6" Type="http://schemas.openxmlformats.org/officeDocument/2006/relationships/hyperlink" Target="https://bugzilla.mozilla.org/show_bug.cgi?id=1948207" TargetMode="External"/><Relationship Id="rId5" Type="http://schemas.openxmlformats.org/officeDocument/2006/relationships/hyperlink" Target="https://phabricator.services.mozilla.com/D238350" TargetMode="External"/><Relationship Id="rId4" Type="http://schemas.openxmlformats.org/officeDocument/2006/relationships/hyperlink" Target="https://phabricator.services.mozilla.com/D238166" TargetMode="External"/><Relationship Id="rId3" Type="http://schemas.openxmlformats.org/officeDocument/2006/relationships/hyperlink" Target="https://phabricator.services.mozilla.com/D238165" TargetMode="External"/><Relationship Id="rId2" Type="http://schemas.openxmlformats.org/officeDocument/2006/relationships/hyperlink" Target="https://phabricator.services.mozilla.com/D231469" TargetMode="External"/><Relationship Id="rId12" Type="http://schemas.openxmlformats.org/officeDocument/2006/relationships/slideLayout" Target="../slideLayouts/slideLayout2.xml"/><Relationship Id="rId11" Type="http://schemas.openxmlformats.org/officeDocument/2006/relationships/hyperlink" Target="https://phabricator.services.mozilla.com/D238171" TargetMode="External"/><Relationship Id="rId10" Type="http://schemas.openxmlformats.org/officeDocument/2006/relationships/hyperlink" Target="https://phabricator.services.mozilla.com/D238170" TargetMode="External"/><Relationship Id="rId1" Type="http://schemas.openxmlformats.org/officeDocument/2006/relationships/hyperlink" Target="https://bugzilla.mozilla.org/show_bug.cgi?id=1948198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hub.com/ggml-org/ggml/pull/1106" TargetMode="External"/><Relationship Id="rId3" Type="http://schemas.openxmlformats.org/officeDocument/2006/relationships/hyperlink" Target="https://go.dev/cl/647956" TargetMode="External"/><Relationship Id="rId2" Type="http://schemas.openxmlformats.org/officeDocument/2006/relationships/hyperlink" Target="https://github.com/golang/go/issues/71597" TargetMode="External"/><Relationship Id="rId1" Type="http://schemas.openxmlformats.org/officeDocument/2006/relationships/hyperlink" Target="https://github.com/ollama/ollama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https://gcc.gnu.org/pipermail/gcc-patches/2025-February/675776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5442" y="606589"/>
            <a:ext cx="9452278" cy="758458"/>
          </a:xfrm>
          <a:prstGeom prst="rect">
            <a:avLst/>
          </a:prstGeom>
        </p:spPr>
        <p:txBody>
          <a:bodyPr/>
          <a:p>
            <a:r>
              <a:rPr lang="zh-CN" altLang="en-US"/>
              <a:t>欢迎参加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</a:t>
            </a:r>
            <a:r>
              <a:rPr lang="zh-CN" altLang="en-US"/>
              <a:t>双周会</a:t>
            </a:r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5393" y="1594056"/>
            <a:ext cx="9452278" cy="4657501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>
              <a:lnSpc>
                <a:spcPct val="100000"/>
              </a:lnSpc>
            </a:pPr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在龙架构双周会交流群中 </a:t>
            </a:r>
            <a:r>
              <a:rPr lang="en-US" altLang="zh-CN" sz="1800" b="1">
                <a:solidFill>
                  <a:srgbClr val="C00000"/>
                </a:solidFill>
              </a:rPr>
              <a:t>@</a:t>
            </a:r>
            <a:r>
              <a:rPr lang="zh-CN" altLang="en-US" sz="1800" b="1">
                <a:solidFill>
                  <a:srgbClr val="C00000"/>
                </a:solidFill>
              </a:rPr>
              <a:t>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向 </a:t>
            </a:r>
            <a:r>
              <a:rPr lang="en-US" altLang="zh-CN" sz="1800">
                <a:hlinkClick r:id="rId1"/>
              </a:rPr>
              <a:t>loongarch@whlug.cn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>
              <a:lnSpc>
                <a:spcPct val="100000"/>
              </a:lnSpc>
            </a:pPr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en-US" altLang="zh-CN"/>
          </a:p>
          <a:p>
            <a:pPr>
              <a:lnSpc>
                <a:spcPct val="100000"/>
              </a:lnSpc>
            </a:pPr>
            <a:r>
              <a:rPr lang="zh-CN" altLang="en-US" sz="2400" b="1"/>
              <a:t>内容编辑</a:t>
            </a:r>
            <a:endParaRPr lang="zh-CN" altLang="en-US" sz="2400" b="1"/>
          </a:p>
          <a:p>
            <a:pPr lvl="1">
              <a:lnSpc>
                <a:spcPct val="100000"/>
              </a:lnSpc>
            </a:pPr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快速报告一页控制在</a:t>
            </a:r>
            <a:r>
              <a:rPr lang="en-US" altLang="zh-CN" sz="1800"/>
              <a:t>3</a:t>
            </a:r>
            <a:r>
              <a:rPr lang="zh-CN" altLang="en-US" sz="1800"/>
              <a:t>分钟以内，报告期间请勿讨论发言。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800"/>
              <a:t>专题报告</a:t>
            </a:r>
            <a:r>
              <a:rPr lang="en-US" altLang="zh-CN" sz="1800"/>
              <a:t>15</a:t>
            </a:r>
            <a:r>
              <a:rPr lang="zh-CN" altLang="en-US" sz="1800"/>
              <a:t>-</a:t>
            </a:r>
            <a:r>
              <a:rPr lang="en-US" altLang="zh-CN" sz="1800"/>
              <a:t>30</a:t>
            </a:r>
            <a:r>
              <a:rPr lang="zh-CN" altLang="en-US" sz="1800"/>
              <a:t>分钟，分享结束后可讨论交流。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 </a:t>
            </a:r>
            <a:r>
              <a:rPr lang="zh-CN" altLang="en-US"/>
              <a:t>修复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#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pragma GCC target "..."</a:t>
            </a:r>
            <a:endParaRPr lang="en-US" altLang="zh-CN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zh-CN" altLang="en-US">
                <a:hlinkClick r:id="rId1"/>
              </a:rPr>
              <a:t>据说是因为把架构相关优化代码拆到多个文件里很麻烦</a:t>
            </a:r>
            <a:endParaRPr lang="zh-CN" altLang="en-US">
              <a:hlinkClick r:id="rId2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龙芯的工程师之前已经实现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hlinkClick r:id="rId1"/>
            </a:endParaRPr>
          </a:p>
          <a:p>
            <a:pPr lvl="1"/>
            <a:r>
              <a:rPr lang="zh-CN" altLang="en-US"/>
              <a:t>但没有重设 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__loongarch_asx</a:t>
            </a:r>
            <a:r>
              <a:rPr lang="en-US" altLang="zh-CN"/>
              <a:t> </a:t>
            </a:r>
            <a:r>
              <a:rPr lang="zh-CN" altLang="en-US"/>
              <a:t>之类的特性判别宏，所以即使用了 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#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pragma GCC target ("lasx")</a:t>
            </a:r>
            <a:r>
              <a:rPr lang="en-US" altLang="zh-CN"/>
              <a:t> </a:t>
            </a:r>
            <a:r>
              <a:rPr lang="zh-CN" altLang="en-US"/>
              <a:t>也不能用 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__lasx_xvsrarni_h_w</a:t>
            </a:r>
            <a:r>
              <a:rPr lang="en-US" altLang="zh-CN"/>
              <a:t> </a:t>
            </a:r>
            <a:r>
              <a:rPr lang="zh-CN" altLang="en-US"/>
              <a:t>等函数</a:t>
            </a:r>
            <a:endParaRPr lang="zh-CN" altLang="en-US"/>
          </a:p>
          <a:p>
            <a:pPr lvl="1"/>
            <a:r>
              <a:rPr lang="zh-CN" altLang="en-US">
                <a:hlinkClick r:id="rId3"/>
              </a:rPr>
              <a:t>现已由龙芯工程师修复</a:t>
            </a:r>
            <a:endParaRPr lang="zh-CN" altLang="en-US">
              <a:hlinkClick r:id="rId3"/>
            </a:endParaRPr>
          </a:p>
          <a:p>
            <a:pPr lvl="0"/>
            <a:r>
              <a:rPr lang="zh-CN" altLang="en-US"/>
              <a:t>杂项</a:t>
            </a:r>
            <a:endParaRPr lang="zh-CN" altLang="en-US"/>
          </a:p>
          <a:p>
            <a:pPr lvl="1"/>
            <a:r>
              <a:rPr lang="en-US" altLang="zh-CN">
                <a:hlinkClick r:id="rId4"/>
              </a:rPr>
              <a:t>GCC 15 </a:t>
            </a:r>
            <a:r>
              <a:rPr lang="zh-CN" altLang="en-US">
                <a:hlinkClick r:id="rId4"/>
              </a:rPr>
              <a:t>新出现的测试失败统计和修复</a:t>
            </a:r>
            <a:endParaRPr lang="zh-CN" altLang="en-US">
              <a:hlinkClick r:id="rId5"/>
            </a:endParaRPr>
          </a:p>
          <a:p>
            <a:pPr lvl="1"/>
            <a:r>
              <a:rPr lang="en-US" altLang="zh-CN">
                <a:latin typeface="Courier" charset="0"/>
                <a:ea typeface="Courier" charset="0"/>
                <a:cs typeface="Courier" charset="0"/>
                <a:hlinkClick r:id="rId6"/>
              </a:rPr>
              <a:t>vsr{a,l}ri</a:t>
            </a:r>
            <a:r>
              <a:rPr lang="en-US" altLang="zh-CN">
                <a:hlinkClick r:id="rId6"/>
              </a:rPr>
              <a:t> </a:t>
            </a:r>
            <a:r>
              <a:rPr lang="zh-CN" altLang="en-US">
                <a:hlinkClick r:id="rId6"/>
              </a:rPr>
              <a:t>去 </a:t>
            </a:r>
            <a:r>
              <a:rPr lang="en-US" altLang="zh-CN">
                <a:hlinkClick r:id="rId6"/>
              </a:rPr>
              <a:t>UNSPEC </a:t>
            </a:r>
            <a:r>
              <a:rPr lang="zh-CN" altLang="en-US">
                <a:hlinkClick r:id="rId6"/>
              </a:rPr>
              <a:t>化</a:t>
            </a:r>
            <a:endParaRPr lang="zh-CN" altLang="en-US">
              <a:hlinkClick r:id="rId4"/>
            </a:endParaRPr>
          </a:p>
          <a:p>
            <a:pPr lvl="1"/>
            <a:r>
              <a:rPr lang="zh-CN" altLang="en-US">
                <a:hlinkClick r:id="rId6"/>
              </a:rPr>
              <a:t>“夸大” </a:t>
            </a:r>
            <a:r>
              <a:rPr lang="en-US" altLang="zh-CN">
                <a:hlinkClick r:id="rId6"/>
              </a:rPr>
              <a:t>ldx/stx </a:t>
            </a:r>
            <a:r>
              <a:rPr lang="zh-CN" altLang="en-US">
                <a:hlinkClick r:id="rId6"/>
              </a:rPr>
              <a:t>的成本</a:t>
            </a:r>
            <a:endParaRPr lang="zh-CN" altLang="en-US">
              <a:hlinkClick r:id="rId6"/>
            </a:endParaRPr>
          </a:p>
          <a:p>
            <a:pPr lvl="1"/>
            <a:r>
              <a:rPr lang="en-US" altLang="zh-CN"/>
              <a:t>...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其他上游进展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600"/>
              <a:t>OpenSSL </a:t>
            </a:r>
            <a:r>
              <a:rPr lang="zh-CN" altLang="en-US" sz="2600"/>
              <a:t>误读</a:t>
            </a:r>
            <a:r>
              <a:rPr lang="zh-CN" altLang="en-US" sz="2600">
                <a:cs typeface="Arial" panose="020B0604020202020204" pitchFamily="34" charset="0"/>
              </a:rPr>
              <a:t> </a:t>
            </a:r>
            <a:r>
              <a:rPr lang="zh-CN" altLang="en-US" sz="260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 sz="2600">
                <a:latin typeface="Courier" charset="0"/>
                <a:ea typeface="Courier" charset="0"/>
                <a:cs typeface="Courier" charset="0"/>
              </a:rPr>
              <a:t>march</a:t>
            </a:r>
            <a:r>
              <a:rPr lang="zh-CN" altLang="en-US" sz="260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altLang="zh-CN" sz="2600">
                <a:latin typeface="Courier" charset="0"/>
                <a:ea typeface="Courier" charset="0"/>
                <a:cs typeface="Courier" charset="0"/>
              </a:rPr>
              <a:t>la64v1.0</a:t>
            </a:r>
            <a:endParaRPr lang="zh-CN" altLang="en-US" sz="2600"/>
          </a:p>
          <a:p>
            <a:pPr lvl="1"/>
            <a:r>
              <a:rPr lang="zh-CN" altLang="en-US" sz="2200"/>
              <a:t>用于生成汇编代码的 </a:t>
            </a:r>
            <a:r>
              <a:rPr lang="en-US" altLang="zh-CN" sz="2200"/>
              <a:t>Perl </a:t>
            </a:r>
            <a:r>
              <a:rPr lang="zh-CN" altLang="en-US" sz="2200"/>
              <a:t>脚本中错误将所有带有 </a:t>
            </a:r>
            <a:r>
              <a:rPr lang="en-US" altLang="zh-CN" sz="220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US" altLang="zh-CN" sz="2200"/>
              <a:t> </a:t>
            </a:r>
            <a:r>
              <a:rPr lang="zh-CN" altLang="en-US" sz="2200"/>
              <a:t>的参数均作为输出文件传参，导致 </a:t>
            </a:r>
            <a:r>
              <a:rPr lang="zh-CN" altLang="en-US" sz="220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 sz="2200">
                <a:latin typeface="Courier" charset="0"/>
                <a:ea typeface="Courier" charset="0"/>
                <a:cs typeface="Courier" charset="0"/>
              </a:rPr>
              <a:t>march</a:t>
            </a:r>
            <a:r>
              <a:rPr lang="zh-CN" altLang="en-US" sz="220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altLang="zh-CN" sz="2200">
                <a:latin typeface="Courier" charset="0"/>
                <a:ea typeface="Courier" charset="0"/>
                <a:cs typeface="Courier" charset="0"/>
              </a:rPr>
              <a:t>la64v1.0</a:t>
            </a:r>
            <a:r>
              <a:rPr lang="en-US" altLang="zh-CN" sz="2200"/>
              <a:t> </a:t>
            </a:r>
            <a:r>
              <a:rPr lang="zh-CN" altLang="en-US" sz="2200"/>
              <a:t>被错误当作输出文件</a:t>
            </a:r>
            <a:endParaRPr lang="zh-CN" altLang="en-US" sz="2200"/>
          </a:p>
          <a:p>
            <a:pPr lvl="1"/>
            <a:r>
              <a:rPr lang="zh-CN" altLang="en-US" sz="2200"/>
              <a:t>已由 </a:t>
            </a:r>
            <a:r>
              <a:rPr lang="en-US" altLang="zh-CN" sz="2200"/>
              <a:t>xry111</a:t>
            </a:r>
            <a:r>
              <a:rPr lang="zh-CN" altLang="en-US" sz="2200"/>
              <a:t> </a:t>
            </a:r>
            <a:r>
              <a:rPr lang="zh-CN" altLang="en-US" sz="2200">
                <a:hlinkClick r:id="rId1"/>
              </a:rPr>
              <a:t>修复</a:t>
            </a:r>
            <a:r>
              <a:rPr lang="zh-CN" altLang="en-US" sz="2200"/>
              <a:t>并合入 </a:t>
            </a:r>
            <a:r>
              <a:rPr lang="en-US" altLang="zh-CN" sz="2200"/>
              <a:t>3.2/3.3/3.4 </a:t>
            </a:r>
            <a:r>
              <a:rPr lang="zh-CN" altLang="en-US" sz="2200"/>
              <a:t>分支</a:t>
            </a:r>
            <a:endParaRPr lang="zh-CN" altLang="en-US" sz="2600"/>
          </a:p>
          <a:p>
            <a:pPr lvl="0"/>
            <a:r>
              <a:rPr lang="en-US" altLang="zh-CN" sz="2600"/>
              <a:t>LLVM LLD </a:t>
            </a:r>
            <a:r>
              <a:rPr lang="en-US" altLang="zh-CN" sz="2600">
                <a:latin typeface="Courier" charset="0"/>
                <a:ea typeface="Courier" charset="0"/>
                <a:cs typeface="Courier" charset="0"/>
              </a:rPr>
              <a:t>R_LARCH_CALL36</a:t>
            </a:r>
            <a:r>
              <a:rPr lang="en-US" altLang="zh-CN" sz="2600"/>
              <a:t> </a:t>
            </a:r>
            <a:r>
              <a:rPr lang="zh-CN" altLang="en-US" sz="2600"/>
              <a:t>松弛（</a:t>
            </a:r>
            <a:r>
              <a:rPr lang="en-US" altLang="zh-CN" sz="2600"/>
              <a:t>relaxation</a:t>
            </a:r>
            <a:r>
              <a:rPr lang="zh-CN" altLang="en-US" sz="2600"/>
              <a:t>）优化</a:t>
            </a:r>
            <a:endParaRPr lang="zh-CN" altLang="en-US" sz="2225"/>
          </a:p>
          <a:p>
            <a:pPr lvl="1"/>
            <a:r>
              <a:rPr lang="zh-CN" altLang="en-US"/>
              <a:t>如跳转目标在 </a:t>
            </a:r>
            <a:r>
              <a:rPr lang="en-US" altLang="zh-CN"/>
              <a:t>B/BL </a:t>
            </a:r>
            <a:r>
              <a:rPr lang="zh-CN" altLang="en-US"/>
              <a:t>范围 </a:t>
            </a:r>
            <a:r>
              <a:rPr lang="en-US" altLang="zh-CN"/>
              <a:t>(</a:t>
            </a:r>
            <a:r>
              <a:rPr lang="zh-CN" altLang="en-US"/>
              <a:t>±</a:t>
            </a:r>
            <a:r>
              <a:rPr lang="en-US" altLang="zh-CN"/>
              <a:t>128MiB) </a:t>
            </a:r>
            <a:r>
              <a:rPr lang="zh-CN" altLang="en-US"/>
              <a:t>内，可做如下变换：</a:t>
            </a:r>
            <a:endParaRPr lang="zh-CN" altLang="en-US"/>
          </a:p>
          <a:p>
            <a:pPr lvl="2"/>
            <a:r>
              <a:rPr lang="en-US" altLang="zh-CN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pcaddu18i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 X, %call36(sym);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jirl zero, X, 0</a:t>
            </a:r>
            <a:br>
              <a:rPr lang="en-US" altLang="zh-CN">
                <a:latin typeface="Courier" charset="0"/>
                <a:ea typeface="Courier" charset="0"/>
                <a:cs typeface="Courier" charset="0"/>
              </a:rPr>
            </a:b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  → b sym   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R_LARCH_B26</a:t>
            </a:r>
            <a:endParaRPr lang="en-US" altLang="zh-CN">
              <a:latin typeface="Courier" charset="0"/>
              <a:ea typeface="Courier" charset="0"/>
              <a:cs typeface="Courier" charset="0"/>
            </a:endParaRPr>
          </a:p>
          <a:p>
            <a:pPr lvl="2"/>
            <a:r>
              <a:rPr lang="en-US" altLang="zh-CN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pcaddu18i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 X, %call36(sym);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jirl ra, X, 0</a:t>
            </a:r>
            <a:br>
              <a:rPr lang="en-US" altLang="zh-CN">
                <a:latin typeface="Courier" charset="0"/>
                <a:ea typeface="Courier" charset="0"/>
                <a:cs typeface="Courier" charset="0"/>
              </a:rPr>
            </a:b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  → bl sym  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R_LARCH_B26</a:t>
            </a:r>
            <a:endParaRPr lang="en-US" altLang="zh-CN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altLang="zh-CN"/>
              <a:t>xen0n</a:t>
            </a:r>
            <a:r>
              <a:rPr lang="zh-CN" altLang="en-US"/>
              <a:t> </a:t>
            </a:r>
            <a:r>
              <a:rPr lang="en-US" altLang="zh-CN"/>
              <a:t>24 </a:t>
            </a:r>
            <a:r>
              <a:rPr lang="zh-CN" altLang="en-US"/>
              <a:t>年 </a:t>
            </a:r>
            <a:r>
              <a:rPr lang="en-US" altLang="zh-CN"/>
              <a:t>4 </a:t>
            </a:r>
            <a:r>
              <a:rPr lang="zh-CN" altLang="en-US"/>
              <a:t>月就弄好了，但不会写测试，咕到现在，</a:t>
            </a:r>
            <a:r>
              <a:rPr lang="zh-CN" altLang="en-US">
                <a:hlinkClick r:id="rId2"/>
              </a:rPr>
              <a:t>刚弄完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其他上游进展（续）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lvl="0"/>
            <a:r>
              <a:rPr lang="en-US" altLang="zh-CN" sz="2600"/>
              <a:t>Linux </a:t>
            </a:r>
            <a:r>
              <a:rPr lang="zh-CN" altLang="en-US" sz="2600"/>
              <a:t>内核：</a:t>
            </a:r>
            <a:r>
              <a:rPr lang="en-US" altLang="zh-CN" sz="2600"/>
              <a:t>USB </a:t>
            </a:r>
            <a:r>
              <a:rPr lang="zh-CN" altLang="en-US" sz="2600"/>
              <a:t>唤醒支持（讨论停滞中）</a:t>
            </a:r>
            <a:endParaRPr lang="zh-CN" altLang="en-US" sz="2600"/>
          </a:p>
          <a:p>
            <a:pPr lvl="1"/>
            <a:r>
              <a:rPr lang="zh-CN" altLang="en-US" sz="2200"/>
              <a:t>针对先前用户报告的无法使用 </a:t>
            </a:r>
            <a:r>
              <a:rPr lang="en-US" altLang="zh-CN" sz="2200"/>
              <a:t>USB </a:t>
            </a:r>
            <a:r>
              <a:rPr lang="zh-CN" altLang="en-US" sz="2200"/>
              <a:t>键盘唤醒龙架构设备的问题，</a:t>
            </a:r>
            <a:br>
              <a:rPr lang="zh-CN" altLang="en-US" sz="2200"/>
            </a:br>
            <a:r>
              <a:rPr lang="zh-CN" altLang="en-US" sz="2200"/>
              <a:t>陈华才已提交上游补丁供审阅（已在多平台测试可用）</a:t>
            </a:r>
            <a:endParaRPr lang="zh-CN" altLang="en-US" sz="2200"/>
          </a:p>
          <a:p>
            <a:pPr lvl="1"/>
            <a:r>
              <a:rPr lang="zh-CN" altLang="en-US" sz="2200"/>
              <a:t>初步测试结果：非 </a:t>
            </a:r>
            <a:r>
              <a:rPr lang="en-US" altLang="zh-CN" sz="2200"/>
              <a:t>EHCI/xHCI </a:t>
            </a:r>
            <a:r>
              <a:rPr lang="zh-CN" altLang="en-US" sz="2200"/>
              <a:t>设备无法用作唤醒</a:t>
            </a:r>
            <a:endParaRPr lang="zh-CN" altLang="en-US" sz="2200"/>
          </a:p>
          <a:p>
            <a:pPr lvl="1"/>
            <a:r>
              <a:rPr lang="zh-CN" altLang="en-US" sz="2200"/>
              <a:t>经过进一步测试（尤其是对比带有 </a:t>
            </a:r>
            <a:r>
              <a:rPr lang="en-US" altLang="zh-CN" sz="2200"/>
              <a:t>UHCI </a:t>
            </a:r>
            <a:r>
              <a:rPr lang="zh-CN" altLang="en-US" sz="2200"/>
              <a:t>及 </a:t>
            </a:r>
            <a:r>
              <a:rPr lang="en-US" altLang="zh-CN" sz="2200"/>
              <a:t>OHCI </a:t>
            </a:r>
            <a:r>
              <a:rPr lang="zh-CN" altLang="en-US" sz="2200"/>
              <a:t>平台的设备），发现 </a:t>
            </a:r>
            <a:r>
              <a:rPr lang="en-US" altLang="zh-CN" sz="2200"/>
              <a:t>UHCI </a:t>
            </a:r>
            <a:r>
              <a:rPr lang="zh-CN" altLang="en-US" sz="2200"/>
              <a:t>的确无法用于唤醒 </a:t>
            </a:r>
            <a:r>
              <a:rPr lang="en-US" altLang="zh-CN" sz="2200"/>
              <a:t>(ThinkPad X200s)</a:t>
            </a:r>
            <a:r>
              <a:rPr lang="zh-CN" altLang="en-US" sz="2200"/>
              <a:t>，但 </a:t>
            </a:r>
            <a:r>
              <a:rPr lang="en-US" altLang="zh-CN" sz="2200"/>
              <a:t>OHCI </a:t>
            </a:r>
            <a:r>
              <a:rPr lang="zh-CN" altLang="en-US" sz="2200"/>
              <a:t>无此问题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（</a:t>
            </a:r>
            <a:r>
              <a:rPr lang="en-US" altLang="zh-CN" sz="2200"/>
              <a:t>AM3/RS780/SB710 </a:t>
            </a:r>
            <a:r>
              <a:rPr lang="zh-CN" altLang="en-US" sz="2200"/>
              <a:t>主板）；</a:t>
            </a:r>
            <a:r>
              <a:rPr lang="zh-CN" altLang="en-US" sz="2200" u="sng"/>
              <a:t>很可能属于 </a:t>
            </a:r>
            <a:r>
              <a:rPr lang="en-US" altLang="zh-CN" sz="2200" u="sng"/>
              <a:t>7A </a:t>
            </a:r>
            <a:r>
              <a:rPr lang="zh-CN" altLang="en-US" sz="2200" u="sng"/>
              <a:t>硬件问题</a:t>
            </a:r>
            <a:endParaRPr lang="zh-CN" altLang="en-US" sz="2200" u="sng"/>
          </a:p>
          <a:p>
            <a:pPr lvl="2"/>
            <a:r>
              <a:rPr lang="en-US" altLang="zh-CN"/>
              <a:t>UHCI</a:t>
            </a:r>
            <a:r>
              <a:rPr lang="zh-CN" altLang="en-US"/>
              <a:t> 在内核源码中已有注释，的确不支持唤醒</a:t>
            </a:r>
            <a:endParaRPr lang="zh-CN" altLang="en-US"/>
          </a:p>
          <a:p>
            <a:pPr lvl="2"/>
            <a:r>
              <a:rPr lang="zh-CN" altLang="en-US"/>
              <a:t>详见 </a:t>
            </a:r>
            <a:r>
              <a:rPr lang="en-US" altLang="zh-CN">
                <a:hlinkClick r:id="rId1"/>
              </a:rPr>
              <a:t>drivers/usb/host/uhci-hcd.c:328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快速报告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龙架构发行版变动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rch Linux for Loong64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86256"/>
            <a:ext cx="8467017" cy="5363750"/>
          </a:xfrm>
        </p:spPr>
        <p:txBody>
          <a:bodyPr/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单点故障：主要维护者个人设备故障影响开发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devtools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loong64 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更改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CFLAGS/CXXFLAGS,</a:t>
            </a:r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默认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Code Model</a:t>
            </a:r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为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medium</a:t>
            </a:r>
            <a:endParaRPr lang="zh-CN" altLang="en-US" b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防止某些静态库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对象没有手动覆盖导致大软件包链接失败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合理性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Rust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已默认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Code Model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为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medium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确认至少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bfd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mold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已支持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relax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，不会影响生成文件的性能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减少补丁维护量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https://aur.archlinux.org/packages/devtools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loong64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hlinkClick r:id="rId1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 descr="upload_post_object_v2_2733275264"/>
          <p:cNvPicPr>
            <a:picLocks noChangeAspect="1"/>
          </p:cNvPicPr>
          <p:nvPr/>
        </p:nvPicPr>
        <p:blipFill>
          <a:blip r:embed="rId2"/>
          <a:srcRect l="15612" t="15612" r="16356" b="16356"/>
          <a:stretch>
            <a:fillRect/>
          </a:stretch>
        </p:blipFill>
        <p:spPr>
          <a:xfrm>
            <a:off x="8868671" y="1754900"/>
            <a:ext cx="3037019" cy="30371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rch Linux for Loong64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（续）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86256"/>
            <a:ext cx="11346094" cy="5363750"/>
          </a:xfrm>
        </p:spPr>
        <p:txBody>
          <a:bodyPr/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内核配置文件清理 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(by wszqkzqk)</a:t>
            </a:r>
            <a:endParaRPr lang="zh-CN" altLang="en-US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历史（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https://wszqkzqk.github.io/2024/09/12/loongarchlinux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kernel/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）：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初期，维护者不熟悉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kernel config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，但是必须要维护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kernel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kernel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要支持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loong64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，也要能够同步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Arch Linux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上游更改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根据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Arch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上游的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，在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loong64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下生成一份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defconfig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借用其他支持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loong64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发行版的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，追加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Arch Linux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上游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，生成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defconfig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生成两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defconfig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间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diff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，提取出匹配 </a:t>
            </a:r>
            <a:r>
              <a:rPr lang="en-US" altLang="zh-CN">
                <a:highlight>
                  <a:srgbClr val="C0C0C0"/>
                </a:highlight>
                <a:latin typeface="Courier" charset="0"/>
                <a:ea typeface="Courier" charset="0"/>
                <a:cs typeface="Courier" charset="0"/>
              </a:rPr>
              <a:t>/^</a:t>
            </a:r>
            <a:r>
              <a:rPr lang="zh-CN" altLang="en-US">
                <a:highlight>
                  <a:srgbClr val="C0C0C0"/>
                </a:highlight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en-US" altLang="zh-CN">
                <a:highlight>
                  <a:srgbClr val="C0C0C0"/>
                </a:highlight>
                <a:latin typeface="Courier" charset="0"/>
                <a:ea typeface="Courier" charset="0"/>
                <a:cs typeface="Courier" charset="0"/>
              </a:rPr>
              <a:t>CONFIG_.*</a:t>
            </a:r>
            <a:r>
              <a:rPr lang="zh-CN" altLang="en-US">
                <a:highlight>
                  <a:srgbClr val="C0C0C0"/>
                </a:highlight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altLang="zh-CN">
                <a:highlight>
                  <a:srgbClr val="C0C0C0"/>
                </a:highlight>
                <a:latin typeface="Courier" charset="0"/>
                <a:ea typeface="Courier" charset="0"/>
                <a:cs typeface="Courier" charset="0"/>
              </a:rPr>
              <a:t>[my]$/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的行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去除开头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并放入文件，每次构建时追加在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Arch Linux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上游的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后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手动清理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包含大量冗余的额外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≈1200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行）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近期清理了大部分冗余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，且不影响正常使用（剩余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184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行）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pkg.tar.zst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体积减小 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≈ 10 MB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仍待继续清理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rch Linux for Loong64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（续）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86256"/>
            <a:ext cx="11346094" cy="5363750"/>
          </a:xfrm>
        </p:spPr>
        <p:txBody>
          <a:bodyPr/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大型软件包变动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：仓库已包含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electron 30/31/32/33/34 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(by wszqkzqk, NakanoMiku)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electron 32/33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改为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Local Patch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维护，不再采用类似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darkyzhou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的模式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由“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Patch electron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Patch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流程”改为在整合子模块源码后直接应用补丁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减少冲突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更符合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Arch Linux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流程（其他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版本一直是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Local Patch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形式）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electron 32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小版本升级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(32.3.0)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新问题（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自身GUI无法复现，需要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Code - OSS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OSS: reason: 'crashed', code: '139'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sandbox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问题，但系统调用看起来没有问题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修复：放行了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sched_getaffinity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（可能有更好的办法）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https://github.com/lcpu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club/loongarch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packages/pull/417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hlinkClick r:id="rId1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electron 33(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随机出现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)/34 rollup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问题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注释掉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terser()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的方法失效，参考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archriscv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的方法更改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npm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依赖，已解决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https://github.com/lcpu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club/loongarch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packages/pull/404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rch Linux for Loong64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（续）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86256"/>
            <a:ext cx="11346094" cy="5363750"/>
          </a:xfrm>
        </p:spPr>
        <p:txBody>
          <a:bodyPr/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大型软件包变动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Firefox 135/136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更新：移除全部树外补丁 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(by wszqkzqk)</a:t>
            </a:r>
            <a:endParaRPr lang="zh-CN" altLang="en-US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上游已有修复（未必合理），本地仅保留对构建配置的少量修改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Chromium 133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更新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(by wszqkzqk)</a:t>
            </a:r>
            <a:endParaRPr lang="zh-CN" altLang="en-US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类似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electron32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sandbox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问题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[0208/180845.635771:ERROR:exception_snapshot_linux.cc(427)] invalid magic number 0x41535801</a:t>
            </a:r>
            <a:endParaRPr lang="zh-CN" altLang="en-US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3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同样的修复：放行了 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sched_getaffinity</a:t>
            </a:r>
            <a:endParaRPr lang="zh-CN" altLang="en-US">
              <a:latin typeface="Courier" charset="0"/>
              <a:ea typeface="Courier" charset="0"/>
              <a:cs typeface="Courier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https://github.com/lcpu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club/loongarch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packages/pull/425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hlinkClick r:id="rId1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Ollama 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开启了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LASX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手动指定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ARCH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loong64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（否则会使用 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$(uname 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m)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启用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rch Linux for Loong64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（续）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86256"/>
            <a:ext cx="11346094" cy="5363750"/>
          </a:xfrm>
        </p:spPr>
        <p:txBody>
          <a:bodyPr/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上游化修复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deepin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pw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(by Pluto Yang)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追踪同步上游库的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修改，修复构建（上游尚未响应）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https://github.com/linuxdeepin/deepin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pw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check/pull/44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rch Linux for Loong64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（续）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86256"/>
            <a:ext cx="11346094" cy="5363750"/>
          </a:xfrm>
        </p:spPr>
        <p:txBody>
          <a:bodyPr/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其他变动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日常更新与维护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(by Pluto Yang, wszqkzqk)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较多，包括工具链、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、基础库等</a:t>
            </a:r>
            <a:endParaRPr lang="zh-CN" altLang="en-US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新增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lts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软件包（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6.12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https://github.com/lcpu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club/loongarch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1"/>
              </a:rPr>
              <a:t>packages/pull/407</a:t>
            </a:r>
            <a:endParaRPr lang="zh-CN" altLang="en-US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禁用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archinstall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refactor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镜像搜索以支持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loong64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平台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https://github.com/lcpu</a:t>
            </a:r>
            <a:r>
              <a:rPr lang="zh-CN" altLang="en-US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club/loongarch</a:t>
            </a:r>
            <a:r>
              <a:rPr lang="zh-CN" altLang="en-US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packages/pull/421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补丁集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GitHub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仓库新增基于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GitHub Workflow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的简单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检查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(by wszqkzqk)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https://github.com/lcpu</a:t>
            </a:r>
            <a:r>
              <a:rPr lang="zh-CN" altLang="en-US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-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club/loongarch</a:t>
            </a:r>
            <a:r>
              <a:rPr lang="zh-CN" altLang="en-US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-</a:t>
            </a:r>
            <a:r>
              <a:rPr lang="en-US" altLang="zh-CN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packages/pull/431</a:t>
            </a:r>
            <a:endParaRPr lang="en-US" altLang="zh-CN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2 </a:t>
            </a:r>
            <a:r>
              <a:rPr lang="zh-CN" altLang="en-US"/>
              <a:t>月 </a:t>
            </a:r>
            <a:r>
              <a:rPr lang="en-US" altLang="zh-CN"/>
              <a:t> 16 </a:t>
            </a:r>
            <a:r>
              <a:rPr lang="zh-CN" altLang="en-US"/>
              <a:t>日·第 </a:t>
            </a:r>
            <a:r>
              <a:rPr lang="en-US" altLang="zh-CN"/>
              <a:t>5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4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123352" y="572452"/>
            <a:ext cx="2468139" cy="2404885"/>
          </a:xfrm>
          <a:prstGeom prst="rect">
            <a:avLst/>
          </a:prstGeom>
        </p:spPr>
      </p:pic>
      <p:pic>
        <p:nvPicPr>
          <p:cNvPr id="7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rch Linux for Loong64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（续）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86256"/>
            <a:ext cx="11346094" cy="5363750"/>
          </a:xfrm>
        </p:spPr>
        <p:txBody>
          <a:bodyPr/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问题交流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Chromium PGO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开启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PGO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后即使覆盖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Code Model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为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仍然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relocation R_LARCH_B26 overflow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检查生成的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LLVM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字节码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.o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文件，确实覆盖了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Code Model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为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medium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尝试传递 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--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no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relax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，同样无效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硬件资源条件</a:t>
            </a: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/CI</a:t>
            </a:r>
            <a:r>
              <a:rPr lang="zh-CN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设施</a:t>
            </a: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2600"/>
              <a:t>春节期间发布了一月发行更新</a:t>
            </a:r>
            <a:endParaRPr lang="zh-CN" altLang="en-US" sz="2600"/>
          </a:p>
          <a:p>
            <a:pPr lvl="1"/>
            <a:r>
              <a:rPr lang="zh-CN" altLang="en-US" sz="2200"/>
              <a:t>包含 </a:t>
            </a:r>
            <a:r>
              <a:rPr lang="en-US" altLang="zh-CN" sz="2200"/>
              <a:t>3C6000 </a:t>
            </a:r>
            <a:r>
              <a:rPr lang="zh-CN" altLang="en-US" sz="2200"/>
              <a:t>支持及 </a:t>
            </a:r>
            <a:r>
              <a:rPr lang="en-US" altLang="zh-CN" sz="2200"/>
              <a:t>LoongGPU </a:t>
            </a:r>
            <a:r>
              <a:rPr lang="zh-CN" altLang="en-US" sz="2200"/>
              <a:t>驱动</a:t>
            </a:r>
            <a:endParaRPr lang="zh-CN" altLang="en-US" sz="2200"/>
          </a:p>
          <a:p>
            <a:pPr lvl="0"/>
            <a:r>
              <a:rPr lang="en-US" altLang="zh-CN" sz="2600"/>
              <a:t>Linux</a:t>
            </a:r>
            <a:r>
              <a:rPr lang="zh-CN" altLang="en-US" sz="2600"/>
              <a:t> </a:t>
            </a:r>
            <a:r>
              <a:rPr lang="en-US" altLang="zh-CN" sz="2600"/>
              <a:t>6.14</a:t>
            </a:r>
            <a:r>
              <a:rPr lang="zh-CN" altLang="en-US" sz="2600"/>
              <a:t> 内核可供尝鲜</a:t>
            </a:r>
            <a:endParaRPr lang="zh-CN" altLang="en-US" sz="2600"/>
          </a:p>
          <a:p>
            <a:pPr lvl="1"/>
            <a:r>
              <a:rPr lang="zh-CN" altLang="en-US" sz="2200"/>
              <a:t>可通过 </a:t>
            </a:r>
            <a:r>
              <a:rPr lang="en-US" altLang="zh-CN" sz="2200">
                <a:latin typeface="Courier" charset="0"/>
                <a:ea typeface="Courier" charset="0"/>
                <a:cs typeface="Courier" charset="0"/>
              </a:rPr>
              <a:t>oma install linux</a:t>
            </a:r>
            <a:r>
              <a:rPr lang="zh-CN" altLang="en-US" sz="2200"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en-US" altLang="zh-CN" sz="2200">
                <a:latin typeface="Courier" charset="0"/>
                <a:ea typeface="Courier" charset="0"/>
                <a:cs typeface="Courier" charset="0"/>
              </a:rPr>
              <a:t>kernel</a:t>
            </a:r>
            <a:r>
              <a:rPr lang="zh-CN" altLang="en-US" sz="2200">
                <a:latin typeface="Courier" charset="0"/>
                <a:ea typeface="Courier" charset="0"/>
                <a:cs typeface="Courier" charset="0"/>
              </a:rPr>
              <a:t>+</a:t>
            </a:r>
            <a:r>
              <a:rPr lang="en-US" altLang="zh-CN" sz="2200">
                <a:latin typeface="Courier" charset="0"/>
                <a:ea typeface="Courier" charset="0"/>
                <a:cs typeface="Courier" charset="0"/>
              </a:rPr>
              <a:t>rc</a:t>
            </a:r>
            <a:r>
              <a:rPr lang="en-US" altLang="zh-CN" sz="2200"/>
              <a:t> </a:t>
            </a:r>
            <a:r>
              <a:rPr lang="zh-CN" altLang="en-US" sz="2200"/>
              <a:t>直接安装</a:t>
            </a:r>
            <a:endParaRPr lang="zh-CN" altLang="en-US" sz="2200"/>
          </a:p>
          <a:p>
            <a:pPr lvl="1"/>
            <a:r>
              <a:rPr lang="zh-CN" altLang="en-US" sz="2200"/>
              <a:t>属于超前预览且存在可用性风险，请量力而为</a:t>
            </a:r>
            <a:endParaRPr lang="zh-CN" altLang="en-US" sz="2200"/>
          </a:p>
          <a:p>
            <a:pPr lvl="0"/>
            <a:r>
              <a:rPr lang="en-US" altLang="zh-CN" sz="2600"/>
              <a:t>Mesa</a:t>
            </a:r>
            <a:r>
              <a:rPr lang="zh-CN" altLang="en-US" sz="2600"/>
              <a:t> </a:t>
            </a:r>
            <a:r>
              <a:rPr lang="en-US" altLang="zh-CN" sz="2600"/>
              <a:t>25</a:t>
            </a:r>
            <a:r>
              <a:rPr lang="zh-CN" altLang="en-US" sz="2600"/>
              <a:t> </a:t>
            </a:r>
            <a:r>
              <a:rPr lang="en-US" altLang="zh-CN" sz="2600"/>
              <a:t>RC3</a:t>
            </a:r>
            <a:r>
              <a:rPr lang="zh-CN" altLang="en-US" sz="2600"/>
              <a:t> 已开放测试</a:t>
            </a:r>
            <a:endParaRPr lang="zh-CN" altLang="en-US" sz="2600"/>
          </a:p>
          <a:p>
            <a:pPr lvl="1"/>
            <a:r>
              <a:rPr lang="en-US" altLang="zh-CN" sz="2200"/>
              <a:t>Intel</a:t>
            </a:r>
            <a:r>
              <a:rPr lang="zh-CN" altLang="en-US" sz="2200"/>
              <a:t> 独立显卡用户反馈性能已非常接近 </a:t>
            </a:r>
            <a:r>
              <a:rPr lang="en-US" altLang="zh-CN" sz="2200"/>
              <a:t>Windows</a:t>
            </a:r>
            <a:r>
              <a:rPr lang="zh-CN" altLang="en-US" sz="2200"/>
              <a:t>！</a:t>
            </a:r>
            <a:endParaRPr lang="zh-CN" altLang="en-US" sz="2200"/>
          </a:p>
          <a:p>
            <a:pPr lvl="0"/>
            <a:r>
              <a:rPr lang="zh-CN" altLang="en-US" sz="2600"/>
              <a:t>用户反馈及关切</a:t>
            </a:r>
            <a:endParaRPr lang="zh-CN" altLang="en-US" sz="2600"/>
          </a:p>
          <a:p>
            <a:pPr lvl="1"/>
            <a:r>
              <a:rPr lang="zh-CN" altLang="en-US" sz="2200"/>
              <a:t>正在修缮佳能打印机的驱动支持及一部分行业软件的兼容性</a:t>
            </a:r>
            <a:endParaRPr lang="zh-CN" altLang="en-US" sz="2200"/>
          </a:p>
          <a:p>
            <a:pPr lvl="1"/>
            <a:r>
              <a:rPr lang="en-US" altLang="zh-CN"/>
              <a:t>x86 </a:t>
            </a:r>
            <a:r>
              <a:rPr lang="zh-CN" altLang="en-US"/>
              <a:t>运行时及</a:t>
            </a:r>
            <a:r>
              <a:rPr lang="en-US" altLang="zh-CN"/>
              <a:t> Box64 ... </a:t>
            </a:r>
            <a:endParaRPr lang="en-US" altLang="zh-CN"/>
          </a:p>
          <a:p>
            <a:pPr lvl="2"/>
            <a:r>
              <a:rPr lang="zh-CN" altLang="en-US"/>
              <a:t>私密吗喽，马上马上！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662214" y="442034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lvl="0"/>
            <a:r>
              <a:rPr lang="zh-CN" altLang="en-US" sz="2600"/>
              <a:t>用户反馈及关切（续）</a:t>
            </a:r>
            <a:endParaRPr lang="zh-CN" altLang="en-US" sz="2600"/>
          </a:p>
          <a:p>
            <a:pPr lvl="1"/>
            <a:r>
              <a:rPr lang="zh-CN" altLang="en-US" sz="2200"/>
              <a:t>计划探索</a:t>
            </a:r>
            <a:r>
              <a:rPr lang="en-US" altLang="zh-CN" sz="2200"/>
              <a:t> 4K/16K </a:t>
            </a:r>
            <a:r>
              <a:rPr lang="zh-CN" altLang="en-US" sz="2200"/>
              <a:t>分页双内核发行的可行性</a:t>
            </a:r>
            <a:endParaRPr lang="zh-CN" altLang="en-US" sz="2200"/>
          </a:p>
          <a:p>
            <a:pPr lvl="2"/>
            <a:r>
              <a:rPr lang="zh-CN" altLang="en-US" sz="2000"/>
              <a:t>来自</a:t>
            </a:r>
            <a:r>
              <a:rPr lang="en-US" altLang="zh-CN" sz="2000"/>
              <a:t> Box64 </a:t>
            </a:r>
            <a:r>
              <a:rPr lang="zh-CN" altLang="en-US" sz="2000"/>
              <a:t>维护者的请求</a:t>
            </a:r>
            <a:endParaRPr lang="zh-CN" altLang="en-US" sz="2000"/>
          </a:p>
          <a:p>
            <a:pPr lvl="1"/>
            <a:r>
              <a:rPr lang="en-US" altLang="zh-CN" sz="2200"/>
              <a:t>llama.cpp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已在稳定源，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ollama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即将打包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Chatbox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、阿里云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OSS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Browser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等软件的适配已由贡献者</a:t>
            </a:r>
            <a:b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</a:b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darkyzhou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接手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希望近期可以完成移植，方便更多有需要的用户</a:t>
            </a:r>
            <a:endParaRPr lang="zh-CN" altLang="en-US" sz="20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Wine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10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更新已在日程中，将增强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32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位侧的功能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2"/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NTSYNC 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集成亦在计划中</a:t>
            </a:r>
            <a:endParaRPr lang="zh-CN" altLang="en-US" sz="20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libvirt 10.5.0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+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QEMU 9.2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在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3C6000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上启动虚拟机时卡死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正在调查中</a:t>
            </a:r>
            <a:endParaRPr lang="en-US" altLang="zh-CN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662214" y="442034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lvl="0"/>
            <a:r>
              <a:rPr lang="zh-CN" altLang="en-US" sz="2600"/>
              <a:t>用户反馈及关切（续）</a:t>
            </a:r>
            <a:endParaRPr lang="zh-CN" altLang="en-US" sz="2600"/>
          </a:p>
          <a:p>
            <a:pPr lvl="1"/>
            <a:r>
              <a:rPr lang="en-US" altLang="zh-CN"/>
              <a:t>LoongGPU </a:t>
            </a:r>
            <a:r>
              <a:rPr lang="zh-CN" altLang="en-US"/>
              <a:t>在 </a:t>
            </a:r>
            <a:r>
              <a:rPr lang="en-US" altLang="zh-CN"/>
              <a:t>6.12/6.13/6.14 </a:t>
            </a:r>
            <a:r>
              <a:rPr lang="zh-CN" altLang="en-US"/>
              <a:t>内核上无法启动</a:t>
            </a:r>
            <a:br>
              <a:rPr lang="zh-CN" altLang="en-US"/>
            </a:br>
            <a:r>
              <a:rPr lang="zh-CN" altLang="en-US"/>
              <a:t>非图形会话 </a:t>
            </a:r>
            <a:r>
              <a:rPr lang="en-US" altLang="zh-CN"/>
              <a:t>(multi</a:t>
            </a:r>
            <a:r>
              <a:rPr lang="zh-CN" altLang="en-US"/>
              <a:t>-</a:t>
            </a:r>
            <a:r>
              <a:rPr lang="en-US" altLang="zh-CN"/>
              <a:t>user.target)</a:t>
            </a:r>
            <a:endParaRPr lang="en-US" altLang="zh-CN"/>
          </a:p>
          <a:p>
            <a:pPr lvl="2"/>
            <a:r>
              <a:rPr lang="zh-CN" altLang="en-US"/>
              <a:t>暂时定位到是 </a:t>
            </a:r>
            <a:r>
              <a:rPr lang="en-US" altLang="zh-CN"/>
              <a:t>AOSC </a:t>
            </a:r>
            <a:r>
              <a:rPr lang="zh-CN" altLang="en-US"/>
              <a:t>补丁集导致的问题</a:t>
            </a:r>
            <a:endParaRPr lang="zh-CN" altLang="en-US"/>
          </a:p>
          <a:p>
            <a:pPr lvl="2"/>
            <a:r>
              <a:rPr lang="zh-CN" altLang="en-US"/>
              <a:t>有待进一步二分</a:t>
            </a:r>
            <a:endParaRPr lang="zh-CN" altLang="en-US"/>
          </a:p>
          <a:p>
            <a:pPr lvl="1"/>
            <a:r>
              <a:rPr lang="en-US" altLang="zh-CN"/>
              <a:t>Ren'Py</a:t>
            </a:r>
            <a:r>
              <a:rPr lang="zh-CN" altLang="en-US"/>
              <a:t> 引擎支持</a:t>
            </a:r>
            <a:endParaRPr lang="zh-CN" altLang="en-US"/>
          </a:p>
          <a:p>
            <a:pPr lvl="2"/>
            <a:r>
              <a:rPr lang="zh-CN" altLang="en-US"/>
              <a:t>已在日程上</a:t>
            </a:r>
            <a:endParaRPr lang="zh-CN" altLang="en-US"/>
          </a:p>
          <a:p>
            <a:pPr lvl="0"/>
            <a:r>
              <a:rPr lang="zh-CN" altLang="en-US"/>
              <a:t>其他计划？</a:t>
            </a:r>
            <a:endParaRPr lang="zh-CN" altLang="en-US"/>
          </a:p>
          <a:p>
            <a:pPr lvl="1"/>
            <a:r>
              <a:rPr lang="zh-CN" altLang="en-US"/>
              <a:t>目前观察到 </a:t>
            </a:r>
            <a:r>
              <a:rPr lang="en-US" altLang="zh-CN"/>
              <a:t>deepin/kernel </a:t>
            </a:r>
            <a:r>
              <a:rPr lang="zh-CN" altLang="en-US"/>
              <a:t>新到一批补丁 </a:t>
            </a:r>
            <a:r>
              <a:rPr lang="en-US" altLang="zh-CN"/>
              <a:t>(</a:t>
            </a:r>
            <a:r>
              <a:rPr lang="zh-CN" altLang="en-US">
                <a:hlinkClick r:id="rId1"/>
              </a:rPr>
              <a:t>#</a:t>
            </a:r>
            <a:r>
              <a:rPr lang="en-US" altLang="zh-CN">
                <a:hlinkClick r:id="rId1"/>
              </a:rPr>
              <a:t>599</a:t>
            </a:r>
            <a:r>
              <a:rPr lang="en-US" altLang="zh-CN"/>
              <a:t>)</a:t>
            </a:r>
            <a:endParaRPr lang="zh-CN" altLang="en-US"/>
          </a:p>
          <a:p>
            <a:pPr lvl="1"/>
            <a:r>
              <a:rPr lang="zh-CN" altLang="en-US"/>
              <a:t>其中包含 </a:t>
            </a:r>
            <a:r>
              <a:rPr lang="en-US" altLang="zh-CN"/>
              <a:t>I2C </a:t>
            </a:r>
            <a:r>
              <a:rPr lang="zh-CN" altLang="en-US"/>
              <a:t>输入设备的支持</a:t>
            </a:r>
            <a:endParaRPr lang="zh-CN" altLang="en-US"/>
          </a:p>
          <a:p>
            <a:pPr lvl="2"/>
            <a:r>
              <a:rPr lang="zh-CN" altLang="en-US"/>
              <a:t>预期可以修复联想 </a:t>
            </a:r>
            <a:r>
              <a:rPr lang="en-US" altLang="zh-CN"/>
              <a:t>N60d</a:t>
            </a:r>
            <a:r>
              <a:rPr lang="zh-CN" altLang="en-US"/>
              <a:t> </a:t>
            </a:r>
            <a:r>
              <a:rPr lang="en-US" altLang="zh-CN"/>
              <a:t>G1d</a:t>
            </a:r>
            <a:r>
              <a:rPr lang="zh-CN" altLang="en-US"/>
              <a:t> 等笔记本的触摸板</a:t>
            </a:r>
            <a:endParaRPr lang="zh-CN" altLang="en-US"/>
          </a:p>
          <a:p>
            <a:pPr lvl="2"/>
            <a:r>
              <a:rPr lang="zh-CN" altLang="en-US"/>
              <a:t>已排入下一个稳定内核更新</a:t>
            </a:r>
            <a:endParaRPr lang="en-US" altLang="zh-CN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t="14007" b="19075"/>
          <a:stretch>
            <a:fillRect/>
          </a:stretch>
        </p:blipFill>
        <p:spPr>
          <a:xfrm>
            <a:off x="8662214" y="442034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1320" y="627395"/>
            <a:ext cx="11369428" cy="644613"/>
          </a:xfrm>
        </p:spPr>
        <p:txBody>
          <a:bodyPr/>
          <a:p>
            <a:r>
              <a:rPr lang="zh-CN" altLang="en-US" sz="44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诚迈</a:t>
            </a:r>
            <a:r>
              <a:rPr lang="en-US" altLang="zh-CN" sz="44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COS </a:t>
            </a:r>
            <a:endParaRPr lang="en-US" altLang="zh-CN" sz="4400"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8742" y="1560454"/>
            <a:ext cx="7472941" cy="5032818"/>
          </a:xfrm>
        </p:spPr>
        <p:txBody>
          <a:bodyPr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2025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年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月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24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日发布新版本 名称由"诚鸿OS操作系统"改为"诚迈COS操作系统" 英文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"ArcherMind COS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社区版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V25"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（基于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OpenHarmony5.0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）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系统logo更改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开机动画修改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文管支持U盘挂载访问，文件复制黏贴，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U盘当前挂载路径为 主目录/External/ 目录下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新增画图软件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支持物理键盘启用中文输入法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修复系统其他bug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>
              <a:buNone/>
            </a:pPr>
            <a:endParaRPr lang="zh-CN" altLang="en-US">
              <a:latin typeface="微软雅黑" charset="0"/>
              <a:ea typeface="微软雅黑" charset="0"/>
              <a:cs typeface="Arial" panose="020B0604020202020204" pitchFamily="34" charset="0"/>
            </a:endParaRPr>
          </a:p>
        </p:txBody>
      </p:sp>
      <p:pic>
        <p:nvPicPr>
          <p:cNvPr id="4" name="图片 3" descr="upload_post_object_v2_35265497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0321" y="1272036"/>
            <a:ext cx="3476466" cy="2606427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911729" y="4018453"/>
            <a:ext cx="4063015" cy="369570"/>
          </a:xfrm>
          <a:prstGeom prst="rect">
            <a:avLst/>
          </a:prstGeom>
        </p:spPr>
        <p:txBody>
          <a:bodyPr wrap="square" rtlCol="0">
            <a:noAutofit/>
          </a:bodyPr>
          <a:p>
            <a:r>
              <a:rPr lang="en-US" altLang="zh-CN"/>
              <a:t>3</a:t>
            </a:r>
            <a:r>
              <a:rPr lang="en-US" altLang="zh-CN">
                <a:cs typeface="Arial" panose="020B0604020202020204" pitchFamily="34" charset="0"/>
              </a:rPr>
              <a:t>A6000 </a:t>
            </a:r>
            <a:r>
              <a:rPr lang="zh-CN" altLang="en-US">
                <a:cs typeface="Arial" panose="020B0604020202020204" pitchFamily="34" charset="0"/>
              </a:rPr>
              <a:t>优利龙社区</a:t>
            </a:r>
            <a:r>
              <a:rPr lang="en-US" altLang="zh-CN">
                <a:cs typeface="Arial" panose="020B0604020202020204" pitchFamily="34" charset="0"/>
              </a:rPr>
              <a:t>PC </a:t>
            </a:r>
            <a:r>
              <a:rPr lang="zh-CN" altLang="en-US">
                <a:cs typeface="Arial" panose="020B0604020202020204" pitchFamily="34" charset="0"/>
              </a:rPr>
              <a:t>适配诚迈</a:t>
            </a:r>
            <a:r>
              <a:rPr lang="en-US" altLang="zh-CN">
                <a:cs typeface="Arial" panose="020B0604020202020204" pitchFamily="34" charset="0"/>
              </a:rPr>
              <a:t>COS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459291"/>
            <a:ext cx="9452278" cy="758458"/>
          </a:xfrm>
        </p:spPr>
        <p:txBody>
          <a:bodyPr/>
          <a:p>
            <a:r>
              <a:rPr lang="zh-CN" altLang="en-US"/>
              <a:t>诚迈</a:t>
            </a:r>
            <a:r>
              <a:rPr lang="en-US" altLang="zh-CN"/>
              <a:t>COS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5148" y="1380234"/>
            <a:ext cx="7406163" cy="4657501"/>
          </a:xfrm>
        </p:spPr>
        <p:txBody>
          <a:bodyPr/>
          <a:p>
            <a:r>
              <a:rPr lang="zh-CN" altLang="en-US" sz="2400"/>
              <a:t>镜像下载网站</a:t>
            </a:r>
            <a:r>
              <a:rPr lang="en-US" altLang="zh-CN" sz="2400">
                <a:hlinkClick r:id="rId1"/>
              </a:rPr>
              <a:t>www.openloongson.org</a:t>
            </a:r>
            <a:endParaRPr lang="en-US" altLang="zh-CN" sz="2400"/>
          </a:p>
          <a:p>
            <a:r>
              <a:rPr lang="zh-CN" altLang="en-US" sz="2400"/>
              <a:t>优利龙多系统社区</a:t>
            </a:r>
            <a:r>
              <a:rPr lang="en-US" altLang="zh-CN" sz="2400"/>
              <a:t>PC</a:t>
            </a:r>
            <a:r>
              <a:rPr lang="zh-CN" altLang="en-US" sz="2400"/>
              <a:t>已经适配该系统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标准版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预装</a:t>
            </a:r>
            <a:r>
              <a:rPr lang="zh-CN" altLang="en-US" sz="2400"/>
              <a:t>诚迈</a:t>
            </a:r>
            <a:r>
              <a:rPr lang="en-US" altLang="zh-CN" sz="2400"/>
              <a:t>COS</a:t>
            </a:r>
            <a:r>
              <a:rPr lang="zh-CN" altLang="en-US" sz="2400"/>
              <a:t>（基于</a:t>
            </a:r>
            <a:r>
              <a:rPr lang="en-US" altLang="zh-CN" sz="2400"/>
              <a:t>OpenHarmony5.0</a:t>
            </a:r>
            <a:r>
              <a:rPr lang="zh-CN" altLang="en-US" sz="2400"/>
              <a:t>）、          </a:t>
            </a:r>
            <a:r>
              <a:rPr lang="en-US" altLang="zh-CN" sz="2400"/>
              <a:t>Loongnix</a:t>
            </a:r>
            <a:r>
              <a:rPr lang="zh-CN" altLang="en-US" sz="2400"/>
              <a:t>、安同 等多个社区操作系统。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B</a:t>
            </a:r>
            <a:r>
              <a:rPr lang="zh-CN" altLang="en-US" sz="2400"/>
              <a:t>站演示视频：</a:t>
            </a:r>
            <a:r>
              <a:rPr lang="zh-CN" altLang="en-US" sz="2400"/>
              <a:t>右上图</a:t>
            </a:r>
            <a:endParaRPr lang="zh-CN" alt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/>
              <a:t>DeepSeek</a:t>
            </a:r>
            <a:r>
              <a:rPr lang="zh-CN" altLang="en-US" sz="2400"/>
              <a:t>移植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龙芯</a:t>
            </a:r>
            <a:r>
              <a:rPr lang="en-US" altLang="zh-CN" sz="2400"/>
              <a:t>3</a:t>
            </a:r>
            <a:r>
              <a:rPr lang="en-US" altLang="zh-CN" sz="2400"/>
              <a:t>A</a:t>
            </a:r>
            <a:r>
              <a:rPr lang="en-US" altLang="zh-CN" sz="2400"/>
              <a:t>6000</a:t>
            </a:r>
            <a:r>
              <a:rPr lang="zh-CN" altLang="en-US" sz="2400"/>
              <a:t>上安同、统信等系统上已经实现</a:t>
            </a:r>
            <a:r>
              <a:rPr lang="en-US" altLang="zh-CN" sz="2400"/>
              <a:t>DeepSeek</a:t>
            </a:r>
            <a:r>
              <a:rPr lang="zh-CN" altLang="en-US" sz="2400"/>
              <a:t>的适配，右下图。准备</a:t>
            </a:r>
            <a:r>
              <a:rPr lang="en-US" altLang="zh-CN" sz="2400"/>
              <a:t>DeepSeek</a:t>
            </a:r>
            <a:r>
              <a:rPr lang="zh-CN" altLang="en-US" sz="2400"/>
              <a:t>向诚迈</a:t>
            </a:r>
            <a:r>
              <a:rPr lang="en-US" altLang="zh-CN" sz="2400"/>
              <a:t>COS</a:t>
            </a:r>
            <a:r>
              <a:rPr lang="zh-CN" altLang="en-US" sz="2400"/>
              <a:t>移植的社区项目 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联系合作</a:t>
            </a:r>
            <a:r>
              <a:rPr lang="en-US" altLang="zh-CN" sz="2400"/>
              <a:t>:</a:t>
            </a:r>
            <a:r>
              <a:rPr lang="zh-CN" altLang="en-US" sz="2400"/>
              <a:t>龙芯俱乐部 微信 </a:t>
            </a:r>
            <a:endParaRPr lang="zh-CN" altLang="en-US" sz="2400"/>
          </a:p>
        </p:txBody>
      </p:sp>
      <p:pic>
        <p:nvPicPr>
          <p:cNvPr id="7" name="图片 6" descr="upload_post_object_v2_2003314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930" y="3655341"/>
            <a:ext cx="3612341" cy="1999067"/>
          </a:xfrm>
          <a:prstGeom prst="rect">
            <a:avLst/>
          </a:prstGeom>
        </p:spPr>
      </p:pic>
      <p:pic>
        <p:nvPicPr>
          <p:cNvPr id="8" name="图片 7" descr="upload_post_object_v2_1379000475"/>
          <p:cNvPicPr>
            <a:picLocks noChangeAspect="1"/>
          </p:cNvPicPr>
          <p:nvPr/>
        </p:nvPicPr>
        <p:blipFill>
          <a:blip r:embed="rId3"/>
          <a:srcRect t="23157" b="13424"/>
          <a:stretch>
            <a:fillRect/>
          </a:stretch>
        </p:blipFill>
        <p:spPr>
          <a:xfrm>
            <a:off x="4487653" y="4991826"/>
            <a:ext cx="1875659" cy="1626091"/>
          </a:xfrm>
          <a:prstGeom prst="rect">
            <a:avLst/>
          </a:prstGeom>
        </p:spPr>
      </p:pic>
      <p:pic>
        <p:nvPicPr>
          <p:cNvPr id="9" name="图片 8" descr="upload_post_object_v2_2999811575"/>
          <p:cNvPicPr>
            <a:picLocks noChangeAspect="1"/>
          </p:cNvPicPr>
          <p:nvPr/>
        </p:nvPicPr>
        <p:blipFill>
          <a:blip r:embed="rId4"/>
          <a:srcRect l="10578" r="11165" b="9402"/>
          <a:stretch>
            <a:fillRect/>
          </a:stretch>
        </p:blipFill>
        <p:spPr>
          <a:xfrm>
            <a:off x="7915956" y="1200499"/>
            <a:ext cx="3612304" cy="23523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社区事务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charset="0"/>
                <a:ea typeface="微软雅黑" charset="0"/>
              </a:rPr>
              <a:t>龙架构悬赏任务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73810"/>
            <a:ext cx="11091259" cy="4936848"/>
          </a:xfrm>
        </p:spPr>
        <p:txBody>
          <a:bodyPr>
            <a:noAutofit/>
          </a:bodyPr>
          <a:p>
            <a:pPr lvl="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hlinkClick r:id="rId1"/>
              </a:rPr>
              <a:t>龙架构悬赏任务</a:t>
            </a:r>
            <a:r>
              <a:rPr lang="en-US" altLang="zh-CN" sz="2200">
                <a:hlinkClick r:id="rId1"/>
              </a:rPr>
              <a:t>(LoongTask)</a:t>
            </a:r>
            <a:r>
              <a:rPr lang="en-US" altLang="zh-CN" sz="2200"/>
              <a:t>, </a:t>
            </a:r>
            <a:r>
              <a:rPr lang="zh-CN" altLang="en-US" sz="2200"/>
              <a:t>是龙芯爱好者社区发布的悬赏任务</a:t>
            </a:r>
            <a:r>
              <a:rPr lang="en-US" altLang="zh-CN" sz="2200"/>
              <a:t>, </a:t>
            </a:r>
            <a:r>
              <a:rPr lang="zh-CN" altLang="en-US" sz="2200"/>
              <a:t>所有开发者均可以个人身份或团队参与</a:t>
            </a:r>
            <a:endParaRPr lang="zh-CN" altLang="en-US" sz="2200"/>
          </a:p>
          <a:p>
            <a:pPr lvl="1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相比于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已自由软件为主的</a:t>
            </a:r>
            <a:r>
              <a:rPr lang="zh-CN" altLang="en-US" sz="2000">
                <a:hlinkClick r:id="rId2"/>
              </a:rPr>
              <a:t>英雄帖</a:t>
            </a:r>
            <a:r>
              <a:rPr lang="en-US" altLang="zh-CN" sz="2000"/>
              <a:t>, </a:t>
            </a:r>
            <a:r>
              <a:rPr lang="zh-CN" altLang="en-US" sz="2000"/>
              <a:t>悬赏任务中会出现一些商业性质的项目</a:t>
            </a:r>
            <a:endParaRPr lang="zh-CN" altLang="en-US" sz="2000"/>
          </a:p>
          <a:p>
            <a:pPr lvl="1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部分商业项目只会要求适配</a:t>
            </a:r>
            <a:r>
              <a:rPr lang="en-US" altLang="zh-CN" sz="2000"/>
              <a:t>ABI1.0(</a:t>
            </a:r>
            <a:r>
              <a:rPr lang="zh-CN" altLang="en-US" sz="2000"/>
              <a:t>旧世界</a:t>
            </a:r>
            <a:r>
              <a:rPr lang="en-US" altLang="zh-CN" sz="2000"/>
              <a:t>)</a:t>
            </a:r>
            <a:r>
              <a:rPr lang="zh-CN" altLang="en-US" sz="2000"/>
              <a:t>的需求</a:t>
            </a:r>
            <a:r>
              <a:rPr lang="en-US" altLang="zh-CN" sz="2000"/>
              <a:t>, </a:t>
            </a:r>
            <a:r>
              <a:rPr lang="zh-CN" altLang="en-US" sz="2000"/>
              <a:t>但项目运维人员往往会在验收标准中添加</a:t>
            </a:r>
            <a:r>
              <a:rPr lang="en-US" altLang="zh-CN" sz="2000"/>
              <a:t>ABI2.0(</a:t>
            </a:r>
            <a:r>
              <a:rPr lang="zh-CN" altLang="en-US" sz="2000"/>
              <a:t>新世界</a:t>
            </a:r>
            <a:r>
              <a:rPr lang="en-US" altLang="zh-CN" sz="2000"/>
              <a:t>)</a:t>
            </a:r>
            <a:r>
              <a:rPr lang="zh-CN" altLang="en-US" sz="2000"/>
              <a:t>的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适配</a:t>
            </a:r>
            <a:r>
              <a:rPr lang="zh-CN" altLang="en-US" sz="2000"/>
              <a:t>要求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以及在社区编写相关教程</a:t>
            </a:r>
            <a:endParaRPr lang="zh-CN" altLang="en-US" sz="20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悬赏任务不可重复接取避免重复劳动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, 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一旦有个人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团队接取任务后即会被锁定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, 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但需要按照任务说明定期同步进度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, 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否则就可能会被认定为放弃任务</a:t>
            </a:r>
            <a:endParaRPr lang="zh-CN" altLang="en-US" sz="20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部分偏向社区的长期悬赏任务可能会要求在双周会时同步任务进度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悬赏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任务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73810"/>
            <a:ext cx="11091259" cy="4936848"/>
          </a:xfrm>
        </p:spPr>
        <p:txBody>
          <a:bodyPr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4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国家中小学智慧教育平台客户端</a:t>
            </a:r>
            <a:endParaRPr lang="zh-CN" altLang="en-US" sz="2200" b="1"/>
          </a:p>
          <a:p>
            <a:pPr marL="0" lvl="0" indent="0" fontAlgn="auto">
              <a:lnSpc>
                <a:spcPct val="100000"/>
              </a:lnSpc>
              <a:buNone/>
            </a:pPr>
            <a:endParaRPr lang="en-US" altLang="zh-CN" sz="18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0" lvl="0" indent="0" fontAlgn="auto">
              <a:lnSpc>
                <a:spcPct val="100000"/>
              </a:lnSpc>
              <a:buNone/>
            </a:pP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下载链接：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https://download.ykt.cbern.com.cn/pc_ver/%E6%99%BA%E6%85%A7%E4%B8%AD%E5%B0%8F%E5%AD%A6%20Setup%201.3.6.exe</a:t>
            </a:r>
            <a:r>
              <a:rPr lang="en-US" altLang="zh-CN" sz="1800"/>
              <a:t>.</a:t>
            </a:r>
            <a:endParaRPr lang="en-US" altLang="zh-CN" sz="1800"/>
          </a:p>
          <a:p>
            <a:pPr marL="0" lvl="0" indent="0" fontAlgn="auto">
              <a:lnSpc>
                <a:spcPct val="100000"/>
              </a:lnSpc>
              <a:buNone/>
            </a:pPr>
            <a:endParaRPr lang="zh-CN" altLang="en-US" sz="1600"/>
          </a:p>
          <a:p>
            <a:pPr marL="0" lvl="0" indent="0" fontAlgn="auto">
              <a:lnSpc>
                <a:spcPct val="100000"/>
              </a:lnSpc>
              <a:buNone/>
            </a:pP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任务要求：上述链接中的 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exe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文件由 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Electron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打包而成。现需将该文件解包适配龙架构后重新打包发布，使龙芯平台能够原生使用该软件。</a:t>
            </a:r>
            <a:endParaRPr lang="zh-CN" altLang="en-US" sz="18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0" lvl="0" indent="0" fontAlgn="auto">
              <a:lnSpc>
                <a:spcPct val="100000"/>
              </a:lnSpc>
              <a:buNone/>
            </a:pPr>
            <a:endParaRPr lang="zh-CN" altLang="en-US" sz="1600"/>
          </a:p>
          <a:p>
            <a:pPr marL="0" lvl="0" indent="0" algn="l" defTabSz="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奖励：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3A6000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龙芯笔记本或者 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3A6000E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主机（二选一）</a:t>
            </a:r>
            <a:endParaRPr lang="zh-CN" altLang="en-US" sz="18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0" lvl="0" indent="0" algn="l" defTabSz="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lang="zh-CN" altLang="en-US" sz="1600"/>
          </a:p>
          <a:p>
            <a:pPr marL="0" lvl="0" indent="0" algn="l" defTabSz="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具体悬赏任务细则见：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  <a:hlinkClick r:id="rId2"/>
              </a:rPr>
              <a:t>https://gitea.whlug.cn/LoongFly/LoongTask/issues/1</a:t>
            </a:r>
            <a:endParaRPr lang="zh-CN" altLang="en-US"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社区基础设施进展说明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15" y="1273810"/>
            <a:ext cx="11091259" cy="4936848"/>
          </a:xfrm>
        </p:spPr>
        <p:txBody>
          <a:bodyPr/>
          <a:p>
            <a:pPr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由于基础设施用的是</a:t>
            </a:r>
            <a:r>
              <a:rPr lang="en-US" altLang="zh-CN" sz="2400"/>
              <a:t>3C6000</a:t>
            </a:r>
            <a:endParaRPr lang="zh-CN" altLang="en-US" sz="2400"/>
          </a:p>
          <a:p>
            <a:pPr lvl="1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目前集群使用的是</a:t>
            </a:r>
            <a:r>
              <a:rPr lang="en-US" altLang="zh-CN" sz="2000"/>
              <a:t>PVE</a:t>
            </a:r>
            <a:r>
              <a:rPr lang="zh-CN" altLang="en-US" sz="2000"/>
              <a:t>+</a:t>
            </a:r>
            <a:r>
              <a:rPr lang="en-US" altLang="zh-CN" sz="2000"/>
              <a:t>Ceph</a:t>
            </a:r>
            <a:r>
              <a:rPr lang="zh-CN" altLang="en-US" sz="2000"/>
              <a:t>的方式搭建</a:t>
            </a:r>
            <a:r>
              <a:rPr lang="en-US" altLang="zh-CN" sz="2000"/>
              <a:t>, </a:t>
            </a:r>
            <a:r>
              <a:rPr lang="zh-CN" altLang="en-US" sz="2000"/>
              <a:t>系统搭建已经完成</a:t>
            </a:r>
            <a:endParaRPr lang="zh-CN" altLang="en-US" sz="2000"/>
          </a:p>
          <a:p>
            <a:pPr lvl="1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仅支持</a:t>
            </a:r>
            <a:r>
              <a:rPr lang="en-US" altLang="zh-CN" sz="2000"/>
              <a:t>L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A</a:t>
            </a:r>
            <a:r>
              <a:rPr lang="en-US" altLang="zh-CN" sz="2000"/>
              <a:t>464, </a:t>
            </a:r>
            <a:r>
              <a:rPr lang="zh-CN" altLang="en-US" sz="2000"/>
              <a:t>导致虽然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使用</a:t>
            </a:r>
            <a:r>
              <a:rPr lang="zh-CN" altLang="en-US" sz="2000"/>
              <a:t>的是</a:t>
            </a:r>
            <a:r>
              <a:rPr lang="en-US" altLang="zh-CN" sz="2000"/>
              <a:t>3C6000</a:t>
            </a:r>
            <a:r>
              <a:rPr lang="zh-CN" altLang="en-US" sz="2000"/>
              <a:t>主机</a:t>
            </a:r>
            <a:r>
              <a:rPr lang="en-US" altLang="zh-CN" sz="2000"/>
              <a:t>, </a:t>
            </a:r>
            <a:r>
              <a:rPr lang="zh-CN" altLang="en-US" sz="2000"/>
              <a:t>但在系统里识别的是</a:t>
            </a:r>
            <a:r>
              <a:rPr lang="en-US" altLang="zh-CN" sz="2000"/>
              <a:t>3A5000</a:t>
            </a:r>
            <a:endParaRPr lang="en-US" altLang="zh-CN" sz="2000"/>
          </a:p>
          <a:p>
            <a:pPr lvl="1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部分</a:t>
            </a:r>
            <a:r>
              <a:rPr lang="en-US" altLang="zh-CN" sz="2000"/>
              <a:t>GUI</a:t>
            </a:r>
            <a:r>
              <a:rPr lang="zh-CN" altLang="en-US" sz="2000"/>
              <a:t>安装界面会出现卡死的现象</a:t>
            </a:r>
            <a:r>
              <a:rPr lang="en-US" altLang="zh-CN" sz="2000"/>
              <a:t>, </a:t>
            </a:r>
            <a:r>
              <a:rPr lang="zh-CN" altLang="en-US" sz="2000"/>
              <a:t>而且卡死的位置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比较</a:t>
            </a:r>
            <a:r>
              <a:rPr lang="zh-CN" altLang="en-US" sz="2000"/>
              <a:t>随机</a:t>
            </a:r>
            <a:r>
              <a:rPr lang="en-US" altLang="zh-CN" sz="2000"/>
              <a:t>, </a:t>
            </a:r>
            <a:r>
              <a:rPr lang="zh-CN" altLang="en-US" sz="2000"/>
              <a:t>目前暂未定位到问题所在</a:t>
            </a:r>
            <a:r>
              <a:rPr lang="en-US" altLang="zh-CN" sz="2000"/>
              <a:t>, </a:t>
            </a:r>
            <a:r>
              <a:rPr lang="zh-CN" altLang="en-US" sz="2000"/>
              <a:t>如果社区这边有比较了解</a:t>
            </a:r>
            <a:r>
              <a:rPr lang="en-US" altLang="zh-CN" sz="2000"/>
              <a:t>PVE</a:t>
            </a:r>
            <a:r>
              <a:rPr lang="zh-CN" altLang="en-US" sz="2000"/>
              <a:t>使用的希望能联系我协助去定位一下相关问题</a:t>
            </a:r>
            <a:endParaRPr lang="zh-CN" altLang="en-US" sz="2000"/>
          </a:p>
          <a:p>
            <a:pPr lvl="1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目前社区专线网络的需要准备的相关资料已提供给运营商审核</a:t>
            </a:r>
            <a:r>
              <a:rPr lang="en-US" altLang="zh-CN" sz="2000"/>
              <a:t>, </a:t>
            </a:r>
            <a:r>
              <a:rPr lang="zh-CN" altLang="en-US" sz="2000"/>
              <a:t>正在等待运营商部署网络</a:t>
            </a:r>
            <a:endParaRPr lang="zh-CN" altLang="en-US" sz="2000"/>
          </a:p>
          <a:p>
            <a:pPr lvl="1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快速报告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上游工作动向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827173" y="145954"/>
            <a:ext cx="4123393" cy="1038169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抽奖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环节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3679806" y="1053408"/>
            <a:ext cx="4418126" cy="497923"/>
          </a:xfrm>
        </p:spPr>
        <p:txBody>
          <a:bodyPr/>
          <a:p>
            <a:pPr algn="ctr"/>
            <a:r>
              <a:rPr lang="zh-CN" altLang="en-US"/>
              <a:t>论坛</a:t>
            </a:r>
            <a:r>
              <a:rPr lang="zh-CN" altLang="en-US">
                <a:cs typeface="Arial" panose="020B0604020202020204" pitchFamily="34" charset="0"/>
              </a:rPr>
              <a:t>抽奖以及双周会抽奖</a:t>
            </a: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专题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4049" y="442081"/>
            <a:ext cx="11256065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龙架构安卓进展</a:t>
            </a:r>
            <a:b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</a:br>
            <a:r>
              <a:rPr lang="zh-CN" altLang="en-US">
                <a:latin typeface="微软雅黑" charset="0"/>
                <a:ea typeface="微软雅黑" charset="0"/>
              </a:rPr>
              <a:t>（</a:t>
            </a:r>
            <a:r>
              <a:rPr lang="en-US" altLang="zh-CN">
                <a:latin typeface="微软雅黑" charset="0"/>
                <a:ea typeface="微软雅黑" charset="0"/>
              </a:rPr>
              <a:t>Android On LoongArch, AOL</a:t>
            </a:r>
            <a:r>
              <a:rPr lang="zh-CN" altLang="en-US">
                <a:latin typeface="微软雅黑" charset="0"/>
                <a:ea typeface="微软雅黑" charset="0"/>
              </a:rPr>
              <a:t>）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9873" y="1812334"/>
            <a:ext cx="7496466" cy="4494730"/>
          </a:xfrm>
        </p:spPr>
        <p:txBody>
          <a:bodyPr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400" b="1"/>
              <a:t>官方</a:t>
            </a:r>
            <a:r>
              <a:rPr lang="zh-CN" altLang="en-US" sz="2400" b="1">
                <a:cs typeface="Arial" panose="020B0604020202020204" pitchFamily="34" charset="0"/>
              </a:rPr>
              <a:t>文档：</a:t>
            </a:r>
            <a:r>
              <a:rPr lang="en-US" altLang="zh-CN" sz="2400" b="1">
                <a:cs typeface="Arial" panose="020B0604020202020204" pitchFamily="34" charset="0"/>
                <a:hlinkClick r:id="rId1"/>
              </a:rPr>
              <a:t>https://github.com/android</a:t>
            </a:r>
            <a:r>
              <a:rPr lang="zh-CN" altLang="en-US" sz="2400" b="1"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 sz="2400" b="1">
                <a:cs typeface="Arial" panose="020B0604020202020204" pitchFamily="34" charset="0"/>
                <a:hlinkClick r:id="rId1"/>
              </a:rPr>
              <a:t>la64/docs</a:t>
            </a:r>
            <a:endParaRPr lang="zh-CN" altLang="en-US" sz="2200" b="1"/>
          </a:p>
          <a:p>
            <a:pPr lvl="0" indent="-230505" fontAlgn="auto">
              <a:lnSpc>
                <a:spcPct val="100000"/>
              </a:lnSpc>
            </a:pPr>
            <a:r>
              <a:rPr lang="en-US" altLang="zh-CN" sz="1800"/>
              <a:t>aosp12</a:t>
            </a:r>
            <a:r>
              <a:rPr lang="zh-CN" altLang="en-US" sz="1800"/>
              <a:t>，基于</a:t>
            </a:r>
            <a:r>
              <a:rPr lang="en-US" altLang="zh-CN" sz="1800"/>
              <a:t>android</a:t>
            </a:r>
            <a:r>
              <a:rPr lang="zh-CN" altLang="en-US" sz="1800"/>
              <a:t>-</a:t>
            </a:r>
            <a:r>
              <a:rPr lang="en-US" altLang="zh-CN" sz="1800"/>
              <a:t>12.0.0_r1</a:t>
            </a:r>
            <a:r>
              <a:rPr lang="zh-CN" altLang="en-US" sz="1800"/>
              <a:t>（旧世界）</a:t>
            </a:r>
            <a:endParaRPr lang="zh-CN" altLang="en-US" sz="1800"/>
          </a:p>
          <a:p>
            <a:pPr lvl="1" indent="-230505" fontAlgn="auto">
              <a:lnSpc>
                <a:spcPct val="100000"/>
              </a:lnSpc>
            </a:pPr>
            <a:r>
              <a:rPr lang="zh-CN" altLang="en-US" sz="1600"/>
              <a:t>完成最基础的移植</a:t>
            </a:r>
            <a:endParaRPr lang="en-US" altLang="zh-CN" sz="1600">
              <a:sym typeface="+mn-ea"/>
            </a:endParaRPr>
          </a:p>
          <a:p>
            <a:pPr lvl="2" indent="-230505" fontAlgn="auto">
              <a:lnSpc>
                <a:spcPct val="100000"/>
              </a:lnSpc>
            </a:pPr>
            <a:r>
              <a:rPr lang="zh-CN" altLang="en-US" sz="1600">
                <a:sym typeface="+mn-ea"/>
              </a:rPr>
              <a:t>工具链</a:t>
            </a:r>
            <a:endParaRPr lang="zh-CN" altLang="en-US" sz="1600">
              <a:sym typeface="+mn-ea"/>
            </a:endParaRPr>
          </a:p>
          <a:p>
            <a:pPr lvl="2" indent="-230505" fontAlgn="auto">
              <a:lnSpc>
                <a:spcPct val="100000"/>
              </a:lnSpc>
            </a:pPr>
            <a:r>
              <a:rPr lang="en-US" altLang="zh-CN" sz="1600">
                <a:sym typeface="+mn-ea"/>
              </a:rPr>
              <a:t>Linux</a:t>
            </a:r>
            <a:r>
              <a:rPr lang="zh-CN" altLang="en-US" sz="1600">
                <a:sym typeface="+mn-ea"/>
              </a:rPr>
              <a:t>内核</a:t>
            </a:r>
            <a:endParaRPr lang="zh-CN" altLang="en-US" sz="1600">
              <a:sym typeface="+mn-ea"/>
            </a:endParaRPr>
          </a:p>
          <a:p>
            <a:pPr lvl="2" indent="-230505" fontAlgn="auto">
              <a:lnSpc>
                <a:spcPct val="100000"/>
              </a:lnSpc>
            </a:pPr>
            <a:r>
              <a:rPr lang="en-US" altLang="zh-CN" sz="1600">
                <a:sym typeface="+mn-ea"/>
              </a:rPr>
              <a:t>Bionic</a:t>
            </a:r>
            <a:endParaRPr lang="en-US" altLang="zh-CN" sz="1600">
              <a:sym typeface="+mn-ea"/>
            </a:endParaRPr>
          </a:p>
          <a:p>
            <a:pPr lvl="2" indent="-230505" fontAlgn="auto">
              <a:lnSpc>
                <a:spcPct val="100000"/>
              </a:lnSpc>
            </a:pPr>
            <a:r>
              <a:rPr lang="en-US" altLang="zh-CN" sz="1600">
                <a:sym typeface="+mn-ea"/>
              </a:rPr>
              <a:t>ART C</a:t>
            </a:r>
            <a:r>
              <a:rPr lang="zh-CN" altLang="en-US" sz="1600">
                <a:sym typeface="+mn-ea"/>
              </a:rPr>
              <a:t>++解释执行器</a:t>
            </a:r>
            <a:endParaRPr lang="zh-CN" altLang="en-US" sz="1600">
              <a:sym typeface="+mn-ea"/>
            </a:endParaRPr>
          </a:p>
          <a:p>
            <a:pPr lvl="2" indent="-230505" fontAlgn="auto">
              <a:lnSpc>
                <a:spcPct val="100000"/>
              </a:lnSpc>
            </a:pPr>
            <a:r>
              <a:rPr lang="zh-CN" altLang="en-US" sz="1600">
                <a:sym typeface="+mn-ea"/>
              </a:rPr>
              <a:t>采用</a:t>
            </a:r>
            <a:r>
              <a:rPr lang="en-US" altLang="zh-CN" sz="1600">
                <a:sym typeface="+mn-ea"/>
              </a:rPr>
              <a:t>amd520 gpu</a:t>
            </a:r>
            <a:r>
              <a:rPr lang="zh-CN" altLang="en-US" sz="1600">
                <a:sym typeface="+mn-ea"/>
              </a:rPr>
              <a:t>进行图形驱动</a:t>
            </a:r>
            <a:endParaRPr lang="zh-CN" altLang="en-US" sz="1600">
              <a:sym typeface="+mn-ea"/>
            </a:endParaRPr>
          </a:p>
          <a:p>
            <a:pPr lvl="0" indent="-230505" fontAlgn="auto">
              <a:lnSpc>
                <a:spcPct val="100000"/>
              </a:lnSpc>
            </a:pPr>
            <a:r>
              <a:rPr lang="en-US" altLang="zh-CN" sz="1800"/>
              <a:t>aosp15</a:t>
            </a:r>
            <a:r>
              <a:rPr lang="zh-CN" altLang="en-US" sz="1800"/>
              <a:t>，基于</a:t>
            </a:r>
            <a:r>
              <a:rPr lang="en-US" altLang="zh-CN" sz="1800"/>
              <a:t>android</a:t>
            </a:r>
            <a:r>
              <a:rPr lang="zh-CN" altLang="en-US" sz="1800"/>
              <a:t>-</a:t>
            </a:r>
            <a:r>
              <a:rPr lang="en-US" altLang="zh-CN" sz="1800"/>
              <a:t>15.0.0_r1</a:t>
            </a:r>
            <a:r>
              <a:rPr lang="zh-CN" altLang="en-US" sz="1800"/>
              <a:t>（新世界）</a:t>
            </a:r>
            <a:endParaRPr lang="zh-CN" altLang="en-US" sz="1800"/>
          </a:p>
          <a:p>
            <a:pPr lvl="1" indent="-230505" fontAlgn="auto">
              <a:lnSpc>
                <a:spcPct val="100000"/>
              </a:lnSpc>
            </a:pPr>
            <a:r>
              <a:rPr lang="zh-CN" altLang="en-US" sz="1600"/>
              <a:t>上游多数包已支持</a:t>
            </a:r>
            <a:r>
              <a:rPr lang="en-US" altLang="zh-CN" sz="1600"/>
              <a:t>LoongArch</a:t>
            </a:r>
            <a:endParaRPr lang="en-US" altLang="zh-CN" sz="1600"/>
          </a:p>
          <a:p>
            <a:pPr lvl="2" indent="-230505" fontAlgn="auto">
              <a:lnSpc>
                <a:spcPct val="100000"/>
              </a:lnSpc>
            </a:pPr>
            <a:r>
              <a:rPr lang="zh-CN" altLang="en-US" sz="1600"/>
              <a:t>工具链</a:t>
            </a:r>
            <a:r>
              <a:rPr lang="en-US" altLang="zh-CN" sz="1600"/>
              <a:t>/</a:t>
            </a:r>
            <a:r>
              <a:rPr lang="zh-CN" altLang="en-US" sz="1600"/>
              <a:t>内核</a:t>
            </a:r>
            <a:r>
              <a:rPr lang="en-US" altLang="zh-CN" sz="1600"/>
              <a:t>/strace etc.</a:t>
            </a:r>
            <a:endParaRPr lang="en-US" altLang="zh-CN" sz="1600"/>
          </a:p>
          <a:p>
            <a:pPr lvl="0" indent="-230505" fontAlgn="auto">
              <a:lnSpc>
                <a:spcPct val="100000"/>
              </a:lnSpc>
            </a:pPr>
            <a:r>
              <a:rPr lang="zh-CN" altLang="en-US" sz="1800"/>
              <a:t>系统配置位于</a:t>
            </a:r>
            <a:r>
              <a:rPr lang="en-US" altLang="zh-CN" sz="1800"/>
              <a:t>device/loongson/loongsonboard</a:t>
            </a:r>
            <a:r>
              <a:rPr lang="zh-CN" altLang="en-US" sz="1800"/>
              <a:t>中</a:t>
            </a:r>
            <a:endParaRPr lang="en-US" altLang="zh-CN" sz="1800"/>
          </a:p>
          <a:p>
            <a:pPr lvl="1" indent="-230505" fontAlgn="auto">
              <a:lnSpc>
                <a:spcPct val="100000"/>
              </a:lnSpc>
            </a:pPr>
            <a:endParaRPr lang="zh-CN" altLang="en-US" sz="1800"/>
          </a:p>
        </p:txBody>
      </p:sp>
      <p:pic>
        <p:nvPicPr>
          <p:cNvPr id="3" name="图片 2" descr="upload_post_object_v2_1977952060"/>
          <p:cNvPicPr>
            <a:picLocks noChangeAspect="1"/>
          </p:cNvPicPr>
          <p:nvPr/>
        </p:nvPicPr>
        <p:blipFill>
          <a:blip r:embed="rId2"/>
          <a:srcRect r="72938" b="33042"/>
          <a:stretch>
            <a:fillRect/>
          </a:stretch>
        </p:blipFill>
        <p:spPr>
          <a:xfrm>
            <a:off x="8068930" y="2295069"/>
            <a:ext cx="2344310" cy="32653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4049" y="442081"/>
            <a:ext cx="11256065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工具链 &amp;&amp; 图形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64403" y="1321847"/>
            <a:ext cx="7496466" cy="4787748"/>
          </a:xfrm>
        </p:spPr>
        <p:txBody>
          <a:bodyPr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400" b="1"/>
              <a:t>工具链</a:t>
            </a:r>
            <a:endParaRPr lang="zh-CN" altLang="en-US" sz="2200" b="1"/>
          </a:p>
          <a:p>
            <a:pPr lvl="0" indent="-230505" fontAlgn="auto">
              <a:lnSpc>
                <a:spcPct val="100000"/>
              </a:lnSpc>
            </a:pPr>
            <a:r>
              <a:rPr lang="en-US" altLang="zh-CN" sz="1800"/>
              <a:t>aosp12</a:t>
            </a:r>
            <a:endParaRPr lang="zh-CN" altLang="en-US" sz="1800"/>
          </a:p>
          <a:p>
            <a:pPr lvl="1" indent="-230505" fontAlgn="auto">
              <a:lnSpc>
                <a:spcPct val="100000"/>
              </a:lnSpc>
            </a:pPr>
            <a:r>
              <a:rPr lang="zh-CN" altLang="en-US" sz="1600"/>
              <a:t>基于</a:t>
            </a:r>
            <a:r>
              <a:rPr lang="en-US" altLang="zh-CN" sz="1600"/>
              <a:t>LLVM15</a:t>
            </a:r>
            <a:endParaRPr lang="en-US" altLang="zh-CN" sz="1600"/>
          </a:p>
          <a:p>
            <a:pPr lvl="1" indent="-230505" fontAlgn="auto">
              <a:lnSpc>
                <a:spcPct val="100000"/>
              </a:lnSpc>
            </a:pPr>
            <a:endParaRPr lang="en-US" altLang="zh-CN" sz="2400" b="1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lvl="0" indent="0" fontAlgn="auto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图形</a:t>
            </a:r>
            <a:endParaRPr lang="en-US" altLang="zh-CN" sz="2800" b="1">
              <a:latin typeface="微软雅黑" charset="0"/>
              <a:ea typeface="微软雅黑" charset="0"/>
              <a:cs typeface="微软雅黑" charset="0"/>
            </a:endParaRPr>
          </a:p>
          <a:p>
            <a:pPr marL="283845" lvl="0" indent="-285750" fontAlgn="auto">
              <a:lnSpc>
                <a:spcPct val="100000"/>
              </a:lnSpc>
              <a:buChar char="•"/>
            </a:pPr>
            <a:r>
              <a:rPr lang="en-US" altLang="zh-CN" sz="1800"/>
              <a:t>aosp12</a:t>
            </a:r>
            <a:endParaRPr lang="en-US" altLang="zh-CN" sz="1800"/>
          </a:p>
          <a:p>
            <a:pPr marL="741045" lvl="1" indent="-285750" fontAlgn="auto">
              <a:lnSpc>
                <a:spcPct val="100000"/>
              </a:lnSpc>
              <a:buChar char="•"/>
            </a:pP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7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A2000</a:t>
            </a:r>
            <a:r>
              <a:rPr lang="zh-CN" altLang="en-US" sz="1800"/>
              <a:t>适配：需打通安卓图形栈</a:t>
            </a:r>
            <a:endParaRPr lang="zh-CN" altLang="en-US" sz="1800"/>
          </a:p>
          <a:p>
            <a:pPr marL="741045" lvl="1" indent="-285750" fontAlgn="auto">
              <a:lnSpc>
                <a:spcPct val="100000"/>
              </a:lnSpc>
              <a:buChar char="•"/>
            </a:pPr>
            <a:r>
              <a:rPr lang="zh-CN" altLang="en-US" sz="1800"/>
              <a:t>安卓桌面集成</a:t>
            </a:r>
            <a:endParaRPr lang="zh-CN" altLang="en-US" sz="1800"/>
          </a:p>
          <a:p>
            <a:pPr marL="1198245" lvl="2" indent="-285750" fontAlgn="auto">
              <a:lnSpc>
                <a:spcPct val="100000"/>
              </a:lnSpc>
              <a:buChar char="•"/>
            </a:pPr>
            <a:r>
              <a:rPr lang="zh-CN" altLang="en-US" sz="1800"/>
              <a:t>与</a:t>
            </a:r>
            <a:r>
              <a:rPr lang="en-US" altLang="zh-CN" sz="1800"/>
              <a:t>Loongnix</a:t>
            </a:r>
            <a:r>
              <a:rPr lang="zh-CN" altLang="en-US" sz="1800"/>
              <a:t>共用内核，在新</a:t>
            </a:r>
            <a:r>
              <a:rPr lang="en-US" altLang="zh-CN" sz="1800"/>
              <a:t>tty</a:t>
            </a:r>
            <a:r>
              <a:rPr lang="zh-CN" altLang="en-US" sz="1800"/>
              <a:t>中可进入安卓图形界面</a:t>
            </a:r>
            <a:endParaRPr lang="zh-CN" altLang="en-US" sz="1800"/>
          </a:p>
          <a:p>
            <a:pPr marL="283845" lvl="0" indent="-285750" fontAlgn="auto">
              <a:lnSpc>
                <a:spcPct val="100000"/>
              </a:lnSpc>
              <a:buChar char="•"/>
            </a:pPr>
            <a:r>
              <a:rPr lang="en-US" altLang="zh-CN" sz="1800"/>
              <a:t>aosp15</a:t>
            </a:r>
            <a:endParaRPr lang="en-US" altLang="zh-CN" sz="1800"/>
          </a:p>
          <a:p>
            <a:pPr marL="741045" lvl="1" indent="-285750" fontAlgn="auto">
              <a:lnSpc>
                <a:spcPct val="100000"/>
              </a:lnSpc>
              <a:buChar char="•"/>
            </a:pPr>
            <a:r>
              <a:rPr lang="en-US" altLang="zh-CN" sz="1600"/>
              <a:t>Doing</a:t>
            </a:r>
            <a:r>
              <a:rPr lang="zh-CN" altLang="en-US" sz="1600"/>
              <a:t>：打通图形栈，启动到桌面</a:t>
            </a:r>
            <a:endParaRPr lang="zh-CN" altLang="en-US" sz="1600"/>
          </a:p>
          <a:p>
            <a:pPr marL="741045" lvl="1" indent="-285750" fontAlgn="auto">
              <a:lnSpc>
                <a:spcPct val="100000"/>
              </a:lnSpc>
              <a:buChar char="•"/>
            </a:pPr>
            <a:r>
              <a:rPr lang="en-US" altLang="zh-CN" sz="1600"/>
              <a:t>Doing</a:t>
            </a:r>
            <a:r>
              <a:rPr lang="zh-CN" altLang="en-US" sz="1600"/>
              <a:t>：</a:t>
            </a:r>
            <a:r>
              <a:rPr lang="en-US" altLang="zh-CN" sz="1600"/>
              <a:t>cuttlefish</a:t>
            </a:r>
            <a:r>
              <a:rPr lang="zh-CN" altLang="en-US" sz="1600"/>
              <a:t>模拟器</a:t>
            </a:r>
            <a:endParaRPr lang="zh-CN" altLang="en-US" sz="1600"/>
          </a:p>
        </p:txBody>
      </p:sp>
      <p:sp>
        <p:nvSpPr>
          <p:cNvPr id="5" name="内容占位符 5"/>
          <p:cNvSpPr>
            <a:spLocks noGrp="1"/>
          </p:cNvSpPr>
          <p:nvPr/>
        </p:nvSpPr>
        <p:spPr>
          <a:xfrm>
            <a:off x="3520277" y="1799577"/>
            <a:ext cx="3400582" cy="157728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lvl="0" indent="-230505" fontAlgn="auto">
              <a:lnSpc>
                <a:spcPct val="100000"/>
              </a:lnSpc>
            </a:pPr>
            <a:r>
              <a:rPr lang="en-US" altLang="zh-CN" sz="1800"/>
              <a:t>aosp15</a:t>
            </a:r>
            <a:endParaRPr lang="zh-CN" altLang="en-US" sz="1800"/>
          </a:p>
          <a:p>
            <a:pPr lvl="1" indent="-230505" fontAlgn="auto">
              <a:lnSpc>
                <a:spcPct val="100000"/>
              </a:lnSpc>
            </a:pPr>
            <a:r>
              <a:rPr lang="zh-CN" altLang="en-US" sz="1600"/>
              <a:t>基于上游的</a:t>
            </a:r>
            <a:r>
              <a:rPr lang="en-US" altLang="zh-CN" sz="1600"/>
              <a:t>LLVM19</a:t>
            </a:r>
            <a:endParaRPr lang="en-US" altLang="zh-CN" sz="1600"/>
          </a:p>
          <a:p>
            <a:pPr lvl="1" indent="-230505" fontAlgn="auto">
              <a:lnSpc>
                <a:spcPct val="100000"/>
              </a:lnSpc>
            </a:pPr>
            <a:r>
              <a:rPr lang="zh-CN" altLang="en-US" sz="1600"/>
              <a:t>工具链、</a:t>
            </a:r>
            <a:r>
              <a:rPr lang="en-US" altLang="zh-CN" sz="1600"/>
              <a:t>NDK</a:t>
            </a:r>
            <a:r>
              <a:rPr lang="zh-CN" altLang="en-US" sz="1600"/>
              <a:t>通过所有测试</a:t>
            </a:r>
            <a:endParaRPr lang="en-US" altLang="zh-CN" sz="1600"/>
          </a:p>
          <a:p>
            <a:pPr lvl="1" indent="-230505" fontAlgn="auto">
              <a:lnSpc>
                <a:spcPct val="100000"/>
              </a:lnSpc>
            </a:pPr>
            <a:r>
              <a:rPr lang="en-US" altLang="zh-CN" sz="1600"/>
              <a:t>Bionic</a:t>
            </a:r>
            <a:r>
              <a:rPr lang="zh-CN" altLang="en-US" sz="1600"/>
              <a:t>仍有少量</a:t>
            </a:r>
            <a:r>
              <a:rPr lang="en-US" altLang="zh-CN" sz="1600"/>
              <a:t>BUG</a:t>
            </a:r>
            <a:endParaRPr lang="zh-CN" altLang="en-US"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4049" y="442081"/>
            <a:ext cx="11256065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安卓运行时进展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21720" y="1289997"/>
            <a:ext cx="11248372" cy="5246385"/>
          </a:xfrm>
        </p:spPr>
        <p:txBody>
          <a:bodyPr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400" b="1"/>
              <a:t>工具链</a:t>
            </a:r>
            <a:endParaRPr lang="zh-CN" altLang="en-US" sz="2200" b="1"/>
          </a:p>
          <a:p>
            <a:pPr lvl="0" indent="-230505" fontAlgn="auto">
              <a:lnSpc>
                <a:spcPct val="100000"/>
              </a:lnSpc>
            </a:pPr>
            <a:r>
              <a:rPr lang="en-US" altLang="zh-CN" sz="1800"/>
              <a:t>aosp12</a:t>
            </a:r>
            <a:endParaRPr lang="zh-CN" altLang="en-US" sz="1800"/>
          </a:p>
          <a:p>
            <a:pPr lvl="1" indent="-230505" fontAlgn="auto">
              <a:lnSpc>
                <a:spcPct val="100000"/>
              </a:lnSpc>
            </a:pP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C++解释器</a:t>
            </a:r>
            <a:endParaRPr lang="en-US" altLang="zh-CN" sz="16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indent="-230505" fontAlgn="auto">
              <a:lnSpc>
                <a:spcPct val="100000"/>
              </a:lnSpc>
            </a:pP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mterp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汇编解释器：</a:t>
            </a: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74%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通过率（</a:t>
            </a: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688/928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）</a:t>
            </a:r>
            <a:endParaRPr lang="zh-CN" altLang="en-US" sz="16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 indent="-230505" fontAlgn="auto">
              <a:lnSpc>
                <a:spcPct val="100000"/>
              </a:lnSpc>
            </a:pP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JIT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支持：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art/test.py </a:t>
            </a:r>
            <a:r>
              <a:rPr lang="zh-CN" alt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r </a:t>
            </a:r>
            <a:r>
              <a:rPr lang="zh-CN" alt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--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target </a:t>
            </a:r>
            <a:r>
              <a:rPr lang="zh-CN" alt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--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no</a:t>
            </a:r>
            <a:r>
              <a:rPr lang="zh-CN" alt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prebuild </a:t>
            </a:r>
            <a:r>
              <a:rPr lang="zh-CN" alt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--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ndebug </a:t>
            </a:r>
            <a:r>
              <a:rPr lang="zh-CN" alt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--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no</a:t>
            </a:r>
            <a:r>
              <a:rPr lang="zh-CN" alt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image </a:t>
            </a:r>
            <a:r>
              <a:rPr lang="zh-CN" alt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--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64 </a:t>
            </a:r>
            <a:r>
              <a:rPr lang="zh-CN" alt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--</a:t>
            </a:r>
            <a:r>
              <a:rPr lang="en-US" altLang="zh-CN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jit</a:t>
            </a: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</a:rPr>
              <a:t>通过所有测试</a:t>
            </a:r>
            <a:endParaRPr lang="en-US" altLang="zh-CN" sz="1595"/>
          </a:p>
          <a:p>
            <a:pPr lvl="1" indent="-230505" fontAlgn="auto">
              <a:lnSpc>
                <a:spcPct val="10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目前仅支持基础整数</a:t>
            </a: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/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浮点指令</a:t>
            </a:r>
            <a:endParaRPr lang="zh-CN" altLang="en-US" sz="16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1" indent="-230505" fontAlgn="auto">
              <a:lnSpc>
                <a:spcPct val="100000"/>
              </a:lnSpc>
            </a:pP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Doing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：</a:t>
            </a: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AOT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通过部分测试</a:t>
            </a:r>
            <a:endParaRPr lang="zh-CN" altLang="en-US" sz="16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1" indent="-230505" fontAlgn="auto">
              <a:lnSpc>
                <a:spcPct val="100000"/>
              </a:lnSpc>
            </a:pP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TODO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：完善</a:t>
            </a:r>
            <a:r>
              <a:rPr lang="en-US" altLang="zh-CN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 &amp; </a:t>
            </a:r>
            <a:r>
              <a:rPr lang="zh-CN" altLang="en-US" sz="16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优化</a:t>
            </a:r>
            <a:endParaRPr lang="en-US" altLang="zh-CN" sz="16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lvl="0" fontAlgn="auto">
              <a:lnSpc>
                <a:spcPct val="100000"/>
              </a:lnSpc>
              <a:buChar char="•"/>
            </a:pPr>
            <a:r>
              <a:rPr lang="en-US" altLang="zh-CN" sz="1800"/>
              <a:t>aosp15</a:t>
            </a:r>
            <a:endParaRPr lang="en-US" altLang="zh-CN" sz="1800"/>
          </a:p>
          <a:p>
            <a:pPr lvl="1" fontAlgn="auto">
              <a:lnSpc>
                <a:spcPct val="100000"/>
              </a:lnSpc>
              <a:buChar char="•"/>
            </a:pPr>
            <a:r>
              <a:rPr lang="en-US" altLang="zh-CN" sz="1800"/>
              <a:t>C</a:t>
            </a:r>
            <a:r>
              <a:rPr lang="zh-CN" altLang="en-US" sz="1800"/>
              <a:t>++解释器 </a:t>
            </a:r>
            <a:r>
              <a:rPr lang="en-US" altLang="zh-CN" sz="1800"/>
              <a:t>All tests passed.(</a:t>
            </a:r>
            <a:r>
              <a:rPr lang="en-US" altLang="zh-CN" sz="1800">
                <a:hlinkClick r:id="rId1"/>
              </a:rPr>
              <a:t>https://github.com/android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la64/platform</a:t>
            </a:r>
            <a:r>
              <a:rPr lang="zh-CN" altLang="en-US" sz="1800">
                <a:hlinkClick r:id="rId1"/>
              </a:rPr>
              <a:t>-</a:t>
            </a:r>
            <a:r>
              <a:rPr lang="en-US" altLang="zh-CN" sz="1800">
                <a:hlinkClick r:id="rId1"/>
              </a:rPr>
              <a:t>art/tree/a15_larch_dev</a:t>
            </a:r>
            <a:r>
              <a:rPr lang="en-US" altLang="zh-CN" sz="1800"/>
              <a:t>)</a:t>
            </a:r>
            <a:endParaRPr lang="en-US" altLang="zh-CN" sz="1800"/>
          </a:p>
          <a:p>
            <a:pPr lvl="1" fontAlgn="auto">
              <a:lnSpc>
                <a:spcPct val="100000"/>
              </a:lnSpc>
              <a:buChar char="•"/>
            </a:pPr>
            <a:r>
              <a:rPr lang="en-US" altLang="zh-CN" sz="1600"/>
              <a:t>Doing</a:t>
            </a:r>
            <a:r>
              <a:rPr lang="zh-CN" altLang="en-US" sz="1600"/>
              <a:t>：</a:t>
            </a:r>
            <a:r>
              <a:rPr lang="en-US" altLang="zh-CN" sz="1600"/>
              <a:t>nterp</a:t>
            </a:r>
            <a:r>
              <a:rPr lang="zh-CN" altLang="en-US" sz="1600"/>
              <a:t>汇编解释器</a:t>
            </a:r>
            <a:endParaRPr lang="zh-CN" altLang="en-US" sz="1600"/>
          </a:p>
          <a:p>
            <a:pPr lvl="1" fontAlgn="auto">
              <a:lnSpc>
                <a:spcPct val="100000"/>
              </a:lnSpc>
              <a:buChar char="•"/>
            </a:pPr>
            <a:r>
              <a:rPr lang="en-US" altLang="zh-CN" sz="1600"/>
              <a:t>TODO</a:t>
            </a:r>
            <a:r>
              <a:rPr lang="zh-CN" altLang="en-US" sz="1600"/>
              <a:t>：</a:t>
            </a:r>
            <a:r>
              <a:rPr lang="en-US" altLang="zh-CN" sz="1600"/>
              <a:t>JIT/AOT</a:t>
            </a:r>
            <a:endParaRPr lang="en-US" altLang="zh-CN" sz="1600"/>
          </a:p>
          <a:p>
            <a:pPr lvl="0" fontAlgn="auto">
              <a:lnSpc>
                <a:spcPct val="100000"/>
              </a:lnSpc>
              <a:buChar char="•"/>
            </a:pPr>
            <a:r>
              <a:rPr lang="zh-CN" altLang="en-US" sz="1800"/>
              <a:t>二进制翻译</a:t>
            </a:r>
            <a:endParaRPr lang="zh-CN" altLang="en-US" sz="1800"/>
          </a:p>
          <a:p>
            <a:pPr lvl="1" fontAlgn="auto">
              <a:lnSpc>
                <a:spcPct val="100000"/>
              </a:lnSpc>
              <a:buChar char="•"/>
            </a:pPr>
            <a:r>
              <a:rPr lang="en-US" altLang="zh-CN" sz="1600"/>
              <a:t>Doing</a:t>
            </a:r>
            <a:r>
              <a:rPr lang="zh-CN" altLang="en-US" sz="1600"/>
              <a:t>：借鉴</a:t>
            </a:r>
            <a:r>
              <a:rPr lang="en-US" altLang="zh-CN" sz="1600"/>
              <a:t>berberis</a:t>
            </a:r>
            <a:r>
              <a:rPr lang="zh-CN" altLang="en-US" sz="1600"/>
              <a:t>开发</a:t>
            </a:r>
            <a:r>
              <a:rPr lang="en-US" altLang="zh-CN" sz="1600"/>
              <a:t>Arm</a:t>
            </a:r>
            <a:r>
              <a:rPr lang="zh-CN" altLang="en-US" sz="1600"/>
              <a:t>-</a:t>
            </a:r>
            <a:r>
              <a:rPr lang="en-US" altLang="zh-CN" sz="1600"/>
              <a:t>&gt;LoongArch</a:t>
            </a:r>
            <a:r>
              <a:rPr lang="zh-CN" altLang="en-US" sz="1600"/>
              <a:t>上的动态库翻译器</a:t>
            </a:r>
            <a:endParaRPr lang="zh-CN" altLang="en-US"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VSCodium </a:t>
            </a:r>
            <a:r>
              <a:rPr lang="zh-CN" altLang="en-US"/>
              <a:t>插件生态适配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935453" cy="5386519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>
                <a:cs typeface="Arial" panose="020B0604020202020204" pitchFamily="34" charset="0"/>
              </a:rPr>
              <a:t>现状：</a:t>
            </a:r>
            <a:endParaRPr lang="zh-CN" altLang="en-US" sz="2400" b="1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zh-CN" sz="2055">
                <a:solidFill>
                  <a:srgbClr val="404040"/>
                </a:solidFill>
                <a:cs typeface="Arial" panose="020B0604020202020204" pitchFamily="34" charset="0"/>
              </a:rPr>
              <a:t>VSCodium </a:t>
            </a:r>
            <a:r>
              <a:rPr lang="zh-CN" altLang="en-US" sz="2055">
                <a:solidFill>
                  <a:srgbClr val="404040"/>
                </a:solidFill>
                <a:cs typeface="Arial" panose="020B0604020202020204" pitchFamily="34" charset="0"/>
              </a:rPr>
              <a:t>已原生支持龙架构，许多常见的编程语言的插件无需适配即可安装使用</a:t>
            </a:r>
            <a:endParaRPr lang="zh-CN" altLang="en-US" sz="2055">
              <a:solidFill>
                <a:srgbClr val="404040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zh-CN" altLang="en-US" sz="2055">
                <a:solidFill>
                  <a:srgbClr val="404040"/>
                </a:solidFill>
                <a:cs typeface="Arial" panose="020B0604020202020204" pitchFamily="34" charset="0"/>
              </a:rPr>
              <a:t>但存在一些例外：</a:t>
            </a:r>
            <a:r>
              <a:rPr lang="en-US" altLang="zh-CN" sz="2055">
                <a:solidFill>
                  <a:srgbClr val="404040"/>
                </a:solidFill>
                <a:cs typeface="Arial" panose="020B0604020202020204" pitchFamily="34" charset="0"/>
              </a:rPr>
              <a:t>rust</a:t>
            </a:r>
            <a:r>
              <a:rPr lang="zh-CN" altLang="en-US" sz="2055">
                <a:solidFill>
                  <a:srgbClr val="404040"/>
                </a:solidFill>
                <a:cs typeface="Arial" panose="020B0604020202020204" pitchFamily="34" charset="0"/>
              </a:rPr>
              <a:t>-</a:t>
            </a:r>
            <a:r>
              <a:rPr lang="en-US" altLang="zh-CN" sz="2055">
                <a:solidFill>
                  <a:srgbClr val="404040"/>
                </a:solidFill>
                <a:cs typeface="Arial" panose="020B0604020202020204" pitchFamily="34" charset="0"/>
              </a:rPr>
              <a:t>analyzer</a:t>
            </a:r>
            <a:r>
              <a:rPr lang="zh-CN" altLang="en-US" sz="2055">
                <a:solidFill>
                  <a:srgbClr val="404040"/>
                </a:solidFill>
                <a:cs typeface="Arial" panose="020B0604020202020204" pitchFamily="34" charset="0"/>
              </a:rPr>
              <a:t>、</a:t>
            </a:r>
            <a:r>
              <a:rPr lang="en-US" altLang="zh-CN" sz="2055">
                <a:solidFill>
                  <a:srgbClr val="404040"/>
                </a:solidFill>
                <a:cs typeface="Arial" panose="020B0604020202020204" pitchFamily="34" charset="0"/>
              </a:rPr>
              <a:t>csharp</a:t>
            </a:r>
            <a:r>
              <a:rPr lang="zh-CN" altLang="en-US" sz="2055">
                <a:solidFill>
                  <a:srgbClr val="404040"/>
                </a:solidFill>
                <a:cs typeface="Arial" panose="020B0604020202020204" pitchFamily="34" charset="0"/>
              </a:rPr>
              <a:t>、</a:t>
            </a:r>
            <a:r>
              <a:rPr lang="en-US" altLang="zh-CN" sz="2055">
                <a:solidFill>
                  <a:srgbClr val="404040"/>
                </a:solidFill>
                <a:cs typeface="Arial" panose="020B0604020202020204" pitchFamily="34" charset="0"/>
              </a:rPr>
              <a:t>codelldb </a:t>
            </a:r>
            <a:r>
              <a:rPr lang="zh-CN" altLang="en-US" sz="2055">
                <a:solidFill>
                  <a:srgbClr val="404040"/>
                </a:solidFill>
                <a:cs typeface="Arial" panose="020B0604020202020204" pitchFamily="34" charset="0"/>
              </a:rPr>
              <a:t>等</a:t>
            </a:r>
            <a:endParaRPr lang="zh-CN" altLang="en-US" sz="2055">
              <a:solidFill>
                <a:srgbClr val="40404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000000"/>
                </a:solidFill>
              </a:rPr>
              <a:t>限制：</a:t>
            </a:r>
            <a:endParaRPr lang="zh-CN" altLang="en-US" sz="2400" b="1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zh-CN" altLang="en-US" sz="2055">
                <a:solidFill>
                  <a:srgbClr val="404040"/>
                </a:solidFill>
              </a:rPr>
              <a:t>只要是自带二进制的插件都无法在龙架构 </a:t>
            </a:r>
            <a:r>
              <a:rPr lang="en-US" altLang="zh-CN" sz="2055">
                <a:solidFill>
                  <a:srgbClr val="404040"/>
                </a:solidFill>
              </a:rPr>
              <a:t>VSCodium </a:t>
            </a:r>
            <a:r>
              <a:rPr lang="zh-CN" altLang="en-US" sz="2055">
                <a:solidFill>
                  <a:srgbClr val="404040"/>
                </a:solidFill>
              </a:rPr>
              <a:t>上安装</a:t>
            </a:r>
            <a:endParaRPr lang="zh-CN" altLang="en-US" sz="2055">
              <a:solidFill>
                <a:srgbClr val="404040"/>
              </a:solidFill>
            </a:endParaRPr>
          </a:p>
          <a:p>
            <a:pPr marL="457200" lvl="1" indent="0">
              <a:buNone/>
            </a:pPr>
            <a:r>
              <a:rPr lang="zh-CN" altLang="en-US" sz="2055">
                <a:solidFill>
                  <a:srgbClr val="404040"/>
                </a:solidFill>
              </a:rPr>
              <a:t>微软的和 </a:t>
            </a:r>
            <a:r>
              <a:rPr lang="en-US" altLang="zh-CN" sz="2055">
                <a:solidFill>
                  <a:srgbClr val="404040"/>
                </a:solidFill>
              </a:rPr>
              <a:t>Open VSX </a:t>
            </a:r>
            <a:r>
              <a:rPr lang="zh-CN" altLang="en-US" sz="2055">
                <a:solidFill>
                  <a:srgbClr val="404040"/>
                </a:solidFill>
              </a:rPr>
              <a:t>插件市场的架构列表不包含龙架构，开发者无法上传专用二进制</a:t>
            </a:r>
            <a:endParaRPr lang="zh-CN" altLang="en-US" sz="2055">
              <a:solidFill>
                <a:srgbClr val="40404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262626"/>
                </a:solidFill>
              </a:rPr>
              <a:t>解决：</a:t>
            </a:r>
            <a:endParaRPr lang="zh-CN" altLang="en-US" sz="2400" b="1">
              <a:solidFill>
                <a:srgbClr val="262626"/>
              </a:solidFill>
            </a:endParaRPr>
          </a:p>
          <a:p>
            <a:pPr marL="457200" lvl="1" indent="0">
              <a:buNone/>
            </a:pPr>
            <a:r>
              <a:rPr lang="zh-CN" altLang="en-US" sz="2055" b="1">
                <a:solidFill>
                  <a:srgbClr val="262626"/>
                </a:solidFill>
              </a:rPr>
              <a:t>短期：</a:t>
            </a:r>
            <a:r>
              <a:rPr lang="en-US" altLang="zh-CN" sz="2055">
                <a:solidFill>
                  <a:srgbClr val="404040"/>
                </a:solidFill>
              </a:rPr>
              <a:t>fork </a:t>
            </a:r>
            <a:r>
              <a:rPr lang="zh-CN" altLang="en-US" sz="2055">
                <a:solidFill>
                  <a:srgbClr val="404040"/>
                </a:solidFill>
              </a:rPr>
              <a:t>一个不自带二进制的「通用」版（不限平台），如 </a:t>
            </a:r>
            <a:r>
              <a:rPr lang="en-US" altLang="zh-CN" sz="2055">
                <a:solidFill>
                  <a:srgbClr val="404040"/>
                </a:solidFill>
              </a:rPr>
              <a:t>rust</a:t>
            </a:r>
            <a:r>
              <a:rPr lang="zh-CN" altLang="en-US" sz="2055">
                <a:solidFill>
                  <a:srgbClr val="404040"/>
                </a:solidFill>
              </a:rPr>
              <a:t>-</a:t>
            </a:r>
            <a:r>
              <a:rPr lang="en-US" altLang="zh-CN" sz="2055">
                <a:solidFill>
                  <a:srgbClr val="404040"/>
                </a:solidFill>
              </a:rPr>
              <a:t>analyzer</a:t>
            </a:r>
            <a:r>
              <a:rPr lang="zh-CN" altLang="en-US" sz="2055">
                <a:solidFill>
                  <a:srgbClr val="404040"/>
                </a:solidFill>
              </a:rPr>
              <a:t>-</a:t>
            </a:r>
            <a:r>
              <a:rPr lang="en-US" altLang="zh-CN" sz="2055">
                <a:solidFill>
                  <a:srgbClr val="404040"/>
                </a:solidFill>
              </a:rPr>
              <a:t>no</a:t>
            </a:r>
            <a:r>
              <a:rPr lang="zh-CN" altLang="en-US" sz="2055">
                <a:solidFill>
                  <a:srgbClr val="404040"/>
                </a:solidFill>
              </a:rPr>
              <a:t>-</a:t>
            </a:r>
            <a:r>
              <a:rPr lang="en-US" altLang="zh-CN" sz="2055">
                <a:solidFill>
                  <a:srgbClr val="404040"/>
                </a:solidFill>
              </a:rPr>
              <a:t>server</a:t>
            </a:r>
            <a:endParaRPr lang="zh-CN" altLang="en-US" sz="2055">
              <a:solidFill>
                <a:srgbClr val="404040"/>
              </a:solidFill>
            </a:endParaRPr>
          </a:p>
          <a:p>
            <a:pPr marL="457200" lvl="1" indent="0">
              <a:buNone/>
            </a:pPr>
            <a:r>
              <a:rPr lang="zh-CN" altLang="en-US" sz="2055" b="1">
                <a:solidFill>
                  <a:srgbClr val="262626"/>
                </a:solidFill>
              </a:rPr>
              <a:t>长期：</a:t>
            </a:r>
            <a:r>
              <a:rPr lang="zh-CN" altLang="en-US" sz="2055">
                <a:solidFill>
                  <a:srgbClr val="404040"/>
                </a:solidFill>
              </a:rPr>
              <a:t>联合 </a:t>
            </a:r>
            <a:r>
              <a:rPr lang="en-US" altLang="zh-CN" sz="2055">
                <a:solidFill>
                  <a:srgbClr val="404040"/>
                </a:solidFill>
              </a:rPr>
              <a:t>VSCodium </a:t>
            </a:r>
            <a:r>
              <a:rPr lang="zh-CN" altLang="en-US" sz="2055">
                <a:solidFill>
                  <a:srgbClr val="404040"/>
                </a:solidFill>
              </a:rPr>
              <a:t>其它架构维护者向 </a:t>
            </a:r>
            <a:r>
              <a:rPr lang="en-US" altLang="zh-CN" sz="2055">
                <a:solidFill>
                  <a:srgbClr val="404040"/>
                </a:solidFill>
              </a:rPr>
              <a:t>Open VSX </a:t>
            </a:r>
            <a:r>
              <a:rPr lang="zh-CN" altLang="en-US" sz="2055">
                <a:solidFill>
                  <a:srgbClr val="404040"/>
                </a:solidFill>
              </a:rPr>
              <a:t>倡议添加平台支持（要求用户量）</a:t>
            </a:r>
            <a:endParaRPr lang="zh-CN" altLang="en-US" sz="2055">
              <a:solidFill>
                <a:srgbClr val="40404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262626"/>
                </a:solidFill>
              </a:rPr>
              <a:t>联络：</a:t>
            </a:r>
            <a:endParaRPr lang="zh-CN" altLang="en-US" sz="2400" b="1">
              <a:solidFill>
                <a:srgbClr val="262626"/>
              </a:solidFill>
            </a:endParaRPr>
          </a:p>
          <a:p>
            <a:pPr marL="457200" lvl="1" indent="0">
              <a:buNone/>
            </a:pPr>
            <a:r>
              <a:rPr lang="en-US" altLang="zh-CN" sz="2055" b="1">
                <a:solidFill>
                  <a:srgbClr val="262626"/>
                </a:solidFill>
              </a:rPr>
              <a:t>GitHub</a:t>
            </a:r>
            <a:r>
              <a:rPr lang="zh-CN" altLang="en-US" sz="2055" b="1">
                <a:solidFill>
                  <a:srgbClr val="262626"/>
                </a:solidFill>
              </a:rPr>
              <a:t> 组织：</a:t>
            </a:r>
            <a:r>
              <a:rPr lang="en-US" altLang="zh-CN" sz="2055">
                <a:solidFill>
                  <a:srgbClr val="262626"/>
                </a:solidFill>
                <a:hlinkClick r:id="rId1"/>
              </a:rPr>
              <a:t>https://github.com/loongcodium</a:t>
            </a:r>
            <a:endParaRPr lang="en-US" altLang="zh-CN" sz="2055">
              <a:solidFill>
                <a:srgbClr val="262626"/>
              </a:solidFill>
              <a:hlinkClick r:id="rId1"/>
            </a:endParaRPr>
          </a:p>
          <a:p>
            <a:pPr marL="457200" lvl="1" indent="0">
              <a:buNone/>
            </a:pPr>
            <a:r>
              <a:rPr lang="zh-CN" altLang="en-US" sz="2055" b="1">
                <a:solidFill>
                  <a:srgbClr val="262626"/>
                </a:solidFill>
              </a:rPr>
              <a:t>移植反馈</a:t>
            </a:r>
            <a:r>
              <a:rPr lang="en-US" altLang="zh-CN" sz="2055" b="1">
                <a:solidFill>
                  <a:srgbClr val="262626"/>
                </a:solidFill>
              </a:rPr>
              <a:t>/</a:t>
            </a:r>
            <a:r>
              <a:rPr lang="zh-CN" altLang="en-US" sz="2055" b="1">
                <a:solidFill>
                  <a:srgbClr val="262626"/>
                </a:solidFill>
              </a:rPr>
              <a:t>相关讨论：</a:t>
            </a:r>
            <a:r>
              <a:rPr lang="zh-CN" altLang="en-US" sz="2055">
                <a:solidFill>
                  <a:srgbClr val="262626"/>
                </a:solidFill>
                <a:latin typeface="微软雅黑" charset="0"/>
                <a:ea typeface="微软雅黑" charset="0"/>
                <a:hlinkClick r:id="rId2"/>
              </a:rPr>
              <a:t>loongbbs 帖子</a:t>
            </a:r>
            <a:r>
              <a:rPr lang="zh-CN" altLang="en-US" sz="2055" b="1">
                <a:solidFill>
                  <a:srgbClr val="262626"/>
                </a:solidFill>
                <a:latin typeface="微软雅黑" charset="0"/>
                <a:ea typeface="微软雅黑" charset="0"/>
              </a:rPr>
              <a:t>、</a:t>
            </a:r>
            <a:r>
              <a:rPr lang="zh-CN" altLang="en-US" sz="2055">
                <a:solidFill>
                  <a:srgbClr val="262626"/>
                </a:solidFill>
                <a:latin typeface="微软雅黑" charset="0"/>
                <a:ea typeface="微软雅黑" charset="0"/>
                <a:hlinkClick r:id="rId3"/>
              </a:rPr>
              <a:t>GitHub Disscusion</a:t>
            </a:r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问答环节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 社区问答及意见反馈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LoongGPU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3999" y="1259762"/>
            <a:ext cx="10637923" cy="4657501"/>
          </a:xfrm>
        </p:spPr>
        <p:txBody>
          <a:bodyPr/>
          <a:p>
            <a:pPr marL="457200" indent="-457200">
              <a:buAutoNum type="arabicPeriod"/>
            </a:pP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请问 L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oongGPU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新世界驱动什么时候支持 W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ayland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？什么时候提升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OpenGL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版本？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indent="-457200"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LoongGPU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驱动有计划推进进 D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ebian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的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 non-free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仓库吗？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indent="-457200"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GPU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驱动更新周期有计划吗？春节前出的好像只是技术预览版。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请问 L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G200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的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VPU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参数如何？会支持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VA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-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API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吗？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龙芯已经在开发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2K3000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上的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GPU (LG200)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驱动了吗？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预收集提问：其他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3999" y="1259762"/>
            <a:ext cx="10637923" cy="4657501"/>
          </a:xfrm>
        </p:spPr>
        <p:txBody>
          <a:bodyPr/>
          <a:p>
            <a:pPr marL="457200" indent="-457200">
              <a:buAutoNum type="arabicPeriod"/>
            </a:pP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目前龙架构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dpkg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发行版对龙架构有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loongarch64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和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loong64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两种不同的称呼，对用户安装软件包造成了一定困扰，请问会不会有统合方案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？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当前的龙芯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3C6000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单路主板不能用 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PCIe 4.0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，是什么问题导致的？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indent="-457200">
              <a:buAutoNum type="arabicPeriod"/>
            </a:pP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LATX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目前开源进展如何，是否有确定具体开源时间？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目前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 LATX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项目尚未有官方的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 logo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设计，先前已有社区小伙伴（特首）给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 LATX 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</a:rPr>
              <a:t>提交过设计稿，但后续结论似乎是希望通过公司寻找美工进行正式设计，这方面有推进计划吗？</a:t>
            </a:r>
            <a:endParaRPr lang="zh-CN" altLang="en-US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双周会讨论（请先添加管理员）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  <p:pic>
        <p:nvPicPr>
          <p:cNvPr id="4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7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6" name="副标题 2"/>
          <p:cNvSpPr>
            <a:spLocks noGrp="1"/>
          </p:cNvSpPr>
          <p:nvPr/>
        </p:nvSpPr>
        <p:spPr>
          <a:xfrm>
            <a:off x="6419109" y="4401139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交流群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Firefox: Skia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3999" y="1259762"/>
            <a:ext cx="10927417" cy="4657501"/>
          </a:xfrm>
        </p:spPr>
        <p:txBody>
          <a:bodyPr/>
          <a:p>
            <a:r>
              <a:rPr lang="zh-CN" altLang="en-US"/>
              <a:t>构建 </a:t>
            </a:r>
            <a:r>
              <a:rPr lang="en-US" altLang="zh-CN"/>
              <a:t>Firefox </a:t>
            </a:r>
            <a:r>
              <a:rPr lang="zh-CN" altLang="en-US"/>
              <a:t>过程</a:t>
            </a:r>
            <a:r>
              <a:rPr lang="zh-CN" altLang="en-US">
                <a:cs typeface="Arial" panose="020B0604020202020204" pitchFamily="34" charset="0"/>
              </a:rPr>
              <a:t>中，</a:t>
            </a:r>
            <a:r>
              <a:rPr lang="en-US" altLang="zh-CN"/>
              <a:t>Skia </a:t>
            </a:r>
            <a:r>
              <a:rPr lang="zh-CN" altLang="en-US"/>
              <a:t>构建失败</a:t>
            </a:r>
            <a:endParaRPr lang="en-US" altLang="zh-CN"/>
          </a:p>
          <a:p>
            <a:pPr lvl="1"/>
            <a:r>
              <a:rPr lang="zh-CN" altLang="en-US"/>
              <a:t>向量数据类型的隐式转换 </a:t>
            </a:r>
            <a:r>
              <a:rPr lang="en-US" altLang="zh-CN"/>
              <a:t>(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flax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vector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conversions</a:t>
            </a:r>
            <a:r>
              <a:rPr lang="en-US" altLang="zh-CN"/>
              <a:t>) </a:t>
            </a:r>
            <a:r>
              <a:rPr lang="zh-CN" altLang="en-US"/>
              <a:t>问题</a:t>
            </a:r>
            <a:endParaRPr lang="zh-CN" altLang="en-US"/>
          </a:p>
          <a:p>
            <a:pPr lvl="1"/>
            <a:r>
              <a:rPr lang="zh-CN" altLang="en-US">
                <a:hlinkClick r:id="rId1"/>
              </a:rPr>
              <a:t>先前的补丁</a:t>
            </a:r>
            <a:r>
              <a:rPr lang="zh-CN" altLang="en-US"/>
              <a:t> </a:t>
            </a:r>
            <a:r>
              <a:rPr lang="en-US" altLang="zh-CN"/>
              <a:t>(CL 908137) </a:t>
            </a:r>
            <a:r>
              <a:rPr lang="zh-CN" altLang="en-US"/>
              <a:t>仍然在等待审查</a:t>
            </a:r>
            <a:endParaRPr lang="en-US" altLang="zh-CN">
              <a:hlinkClick r:id="rId1"/>
            </a:endParaRPr>
          </a:p>
          <a:p>
            <a:pPr lvl="1"/>
            <a:r>
              <a:rPr lang="zh-CN" altLang="en-US"/>
              <a:t>几天前 </a:t>
            </a:r>
            <a:r>
              <a:rPr lang="en-US" altLang="zh-CN"/>
              <a:t>xtex </a:t>
            </a:r>
            <a:r>
              <a:rPr lang="zh-CN" altLang="en-US"/>
              <a:t>由于不知情上述变更，</a:t>
            </a:r>
            <a:r>
              <a:rPr lang="zh-CN" altLang="en-US">
                <a:hlinkClick r:id="rId2"/>
              </a:rPr>
              <a:t>撞车了</a:t>
            </a:r>
            <a:r>
              <a:rPr lang="zh-CN" altLang="en-US"/>
              <a:t>，已经协调</a:t>
            </a:r>
            <a:endParaRPr lang="zh-CN" altLang="en-US"/>
          </a:p>
          <a:p>
            <a:pPr lvl="2"/>
            <a:r>
              <a:rPr lang="en-US" altLang="zh-CN"/>
              <a:t>xtex </a:t>
            </a:r>
            <a:r>
              <a:rPr lang="zh-CN" altLang="en-US"/>
              <a:t>保留</a:t>
            </a:r>
            <a:r>
              <a:rPr lang="zh-CN" altLang="en-US">
                <a:hlinkClick r:id="rId3"/>
              </a:rPr>
              <a:t>最后一个变更</a:t>
            </a:r>
            <a:r>
              <a:rPr lang="zh-CN" altLang="en-US"/>
              <a:t>，</a:t>
            </a:r>
            <a:r>
              <a:rPr lang="en-US" altLang="zh-CN"/>
              <a:t>xen0n </a:t>
            </a:r>
            <a:r>
              <a:rPr lang="zh-CN" altLang="en-US"/>
              <a:t>将 </a:t>
            </a:r>
            <a:r>
              <a:rPr lang="en-US" altLang="zh-CN"/>
              <a:t>xtex </a:t>
            </a:r>
            <a:r>
              <a:rPr lang="zh-CN" altLang="en-US"/>
              <a:t>其余的修改更新入 </a:t>
            </a:r>
            <a:r>
              <a:rPr lang="en-US" altLang="zh-CN"/>
              <a:t>CL 908137</a:t>
            </a:r>
            <a:endParaRPr lang="zh-CN" altLang="en-US"/>
          </a:p>
          <a:p>
            <a:pPr lvl="0"/>
            <a:r>
              <a:rPr lang="zh-CN" altLang="en-US"/>
              <a:t>截至 </a:t>
            </a:r>
            <a:r>
              <a:rPr lang="en-US" altLang="zh-CN"/>
              <a:t>20250215</a:t>
            </a:r>
            <a:r>
              <a:rPr lang="zh-CN" altLang="en-US"/>
              <a:t>，（终于）有了进展，但仍未合并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Firefox: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l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ibyuv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3999" y="1259762"/>
            <a:ext cx="10927417" cy="4657501"/>
          </a:xfrm>
        </p:spPr>
        <p:txBody>
          <a:bodyPr>
            <a:noAutofit/>
          </a:bodyPr>
          <a:p>
            <a:r>
              <a:rPr lang="zh-CN" altLang="en-US" sz="2600"/>
              <a:t>构建 </a:t>
            </a:r>
            <a:r>
              <a:rPr lang="en-US" altLang="zh-CN" sz="2600"/>
              <a:t>Firefox </a:t>
            </a:r>
            <a:r>
              <a:rPr lang="zh-CN" altLang="en-US" sz="2600"/>
              <a:t>过程中，</a:t>
            </a:r>
            <a:r>
              <a:rPr lang="en-US" altLang="zh-CN" sz="2600"/>
              <a:t>libyuv </a:t>
            </a:r>
            <a:r>
              <a:rPr lang="zh-CN" altLang="en-US" sz="2600"/>
              <a:t>链接时缺 </a:t>
            </a:r>
            <a:r>
              <a:rPr lang="en-US" altLang="zh-CN" sz="2600"/>
              <a:t>LSX/LASX </a:t>
            </a:r>
            <a:r>
              <a:rPr lang="zh-CN" altLang="en-US" sz="2600"/>
              <a:t>相关符号</a:t>
            </a:r>
            <a:endParaRPr lang="zh-CN" altLang="en-US" sz="2600"/>
          </a:p>
          <a:p>
            <a:pPr lvl="1"/>
            <a:r>
              <a:rPr lang="zh-CN" altLang="en-US" sz="2200"/>
              <a:t>龙芯 </a:t>
            </a:r>
            <a:r>
              <a:rPr lang="en-US" altLang="zh-CN" sz="2200"/>
              <a:t>12</a:t>
            </a:r>
            <a:r>
              <a:rPr lang="zh-CN" altLang="en-US" sz="2200"/>
              <a:t> 月</a:t>
            </a:r>
            <a:r>
              <a:rPr lang="zh-CN" altLang="en-US" sz="2200">
                <a:hlinkClick r:id="rId1"/>
              </a:rPr>
              <a:t>提交的</a:t>
            </a:r>
            <a:r>
              <a:rPr lang="zh-CN" altLang="en-US" sz="2200"/>
              <a:t>改法过于简单粗暴：直接禁用了 </a:t>
            </a:r>
            <a:r>
              <a:rPr lang="en-US" altLang="zh-CN" sz="2200"/>
              <a:t>SIMD</a:t>
            </a:r>
            <a:r>
              <a:rPr lang="zh-CN" altLang="en-US" sz="2200"/>
              <a:t>，会有性能问题</a:t>
            </a:r>
            <a:endParaRPr lang="zh-CN" altLang="en-US" sz="2200"/>
          </a:p>
          <a:p>
            <a:pPr lvl="2"/>
            <a:r>
              <a:rPr lang="zh-CN" altLang="en-US" sz="2000">
                <a:hlinkClick r:id="rId2"/>
              </a:rPr>
              <a:t>声称的</a:t>
            </a:r>
            <a:r>
              <a:rPr lang="zh-CN" altLang="en-US" sz="2000"/>
              <a:t>理由是 </a:t>
            </a:r>
            <a:r>
              <a:rPr lang="en-US" altLang="zh-CN" sz="2000"/>
              <a:t>Skia </a:t>
            </a:r>
            <a:r>
              <a:rPr lang="zh-CN" altLang="en-US" sz="2000"/>
              <a:t>版本老、</a:t>
            </a:r>
            <a:r>
              <a:rPr lang="en-US" altLang="zh-CN" sz="2000"/>
              <a:t>libpng </a:t>
            </a:r>
            <a:r>
              <a:rPr lang="zh-CN" altLang="en-US" sz="2000"/>
              <a:t>缺文件，以及 </a:t>
            </a:r>
            <a:r>
              <a:rPr lang="en-US" altLang="zh-CN" sz="2000"/>
              <a:t>ABI1.0 </a:t>
            </a:r>
            <a:r>
              <a:rPr lang="zh-CN" altLang="en-US" sz="2000"/>
              <a:t>默认不开 </a:t>
            </a:r>
            <a:r>
              <a:rPr lang="en-US" altLang="zh-CN" sz="2000"/>
              <a:t>LSX</a:t>
            </a:r>
            <a:endParaRPr lang="en-US" altLang="zh-CN" sz="2000"/>
          </a:p>
          <a:p>
            <a:pPr lvl="2"/>
            <a:r>
              <a:rPr lang="zh-CN" altLang="en-US" sz="2000"/>
              <a:t>都是可解决或已解决的，而原作者选择了先解决眼前问题，把重构留给了后人</a:t>
            </a:r>
            <a:endParaRPr lang="zh-CN" altLang="en-US" sz="2000"/>
          </a:p>
          <a:p>
            <a:pPr lvl="1"/>
            <a:r>
              <a:rPr lang="en-US" altLang="zh-CN" sz="2200"/>
              <a:t>libyuv</a:t>
            </a:r>
            <a:r>
              <a:rPr lang="zh-CN" altLang="en-US" sz="2200"/>
              <a:t> 上游的 </a:t>
            </a:r>
            <a:r>
              <a:rPr lang="en-US" altLang="zh-CN" sz="2200"/>
              <a:t>GYP</a:t>
            </a:r>
            <a:r>
              <a:rPr lang="zh-CN" altLang="en-US" sz="2200"/>
              <a:t> 项目定义缺文件，还缺 </a:t>
            </a:r>
            <a:r>
              <a:rPr lang="en-US" altLang="zh-CN" sz="2200"/>
              <a:t>CFLAGS </a:t>
            </a:r>
            <a:r>
              <a:rPr lang="zh-CN" altLang="en-US" sz="2200"/>
              <a:t>控制</a:t>
            </a:r>
            <a:endParaRPr lang="zh-CN" altLang="en-US" sz="2200"/>
          </a:p>
          <a:p>
            <a:pPr lvl="2"/>
            <a:r>
              <a:rPr lang="zh-CN" altLang="en-US" sz="2000">
                <a:hlinkClick r:id="rId3"/>
              </a:rPr>
              <a:t>上游补丁甲</a:t>
            </a:r>
            <a:r>
              <a:rPr lang="zh-CN" altLang="en-US" sz="2000"/>
              <a:t>、</a:t>
            </a:r>
            <a:r>
              <a:rPr lang="zh-CN" altLang="en-US" sz="2000">
                <a:hlinkClick r:id="rId4"/>
              </a:rPr>
              <a:t>乙</a:t>
            </a:r>
            <a:endParaRPr lang="zh-CN" altLang="en-US" sz="2000">
              <a:hlinkClick r:id="rId4"/>
            </a:endParaRPr>
          </a:p>
          <a:p>
            <a:pPr lvl="1"/>
            <a:r>
              <a:rPr lang="en-US" altLang="zh-CN" sz="2200"/>
              <a:t>libyuv</a:t>
            </a:r>
            <a:r>
              <a:rPr lang="zh-CN" altLang="en-US" sz="2200"/>
              <a:t> 的 </a:t>
            </a:r>
            <a:r>
              <a:rPr lang="en-US" altLang="zh-CN" sz="2200"/>
              <a:t>LSX </a:t>
            </a:r>
            <a:r>
              <a:rPr lang="zh-CN" altLang="en-US" sz="2200"/>
              <a:t>&amp; </a:t>
            </a:r>
            <a:r>
              <a:rPr lang="en-US" altLang="zh-CN" sz="2200"/>
              <a:t>LASX </a:t>
            </a:r>
            <a:r>
              <a:rPr lang="zh-CN" altLang="en-US" sz="2200"/>
              <a:t>文件还存在重复定义，故不能被置于同一编译单元</a:t>
            </a:r>
            <a:endParaRPr lang="zh-CN" altLang="en-US" sz="2200"/>
          </a:p>
          <a:p>
            <a:pPr lvl="2"/>
            <a:r>
              <a:rPr lang="zh-CN" altLang="en-US" sz="2000"/>
              <a:t>其他架构的优化代码都各自只位于一个文件，故不存在该问题</a:t>
            </a:r>
            <a:endParaRPr lang="zh-CN" altLang="en-US" sz="2000"/>
          </a:p>
          <a:p>
            <a:pPr lvl="2"/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F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irefox 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</a:rPr>
              <a:t>等项目采用</a:t>
            </a:r>
            <a:r>
              <a:rPr lang="zh-CN" altLang="en-US" sz="2000"/>
              <a:t>统一源码构建（</a:t>
            </a:r>
            <a:r>
              <a:rPr lang="en-US" altLang="zh-CN" sz="2000"/>
              <a:t>unified sources build</a:t>
            </a:r>
            <a:r>
              <a:rPr lang="zh-CN" altLang="en-US" sz="2000"/>
              <a:t>），受影响</a:t>
            </a:r>
            <a:endParaRPr lang="zh-CN" altLang="en-US" sz="2000"/>
          </a:p>
          <a:p>
            <a:pPr lvl="2"/>
            <a:r>
              <a:rPr lang="en-US" altLang="zh-CN" sz="2000"/>
              <a:t>xen0n</a:t>
            </a:r>
            <a:r>
              <a:rPr lang="zh-CN" altLang="en-US" sz="2000"/>
              <a:t> </a:t>
            </a:r>
            <a:r>
              <a:rPr lang="zh-CN" altLang="en-US" sz="2000">
                <a:hlinkClick r:id="rId5"/>
              </a:rPr>
              <a:t>临时修复了</a:t>
            </a:r>
            <a:endParaRPr lang="zh-CN" altLang="en-US" sz="2000"/>
          </a:p>
          <a:p>
            <a:pPr lvl="1"/>
            <a:r>
              <a:rPr lang="zh-CN" altLang="en-US" sz="2200"/>
              <a:t>需要在上述 </a:t>
            </a:r>
            <a:r>
              <a:rPr lang="en-US" altLang="zh-CN" sz="2200"/>
              <a:t>libyuv </a:t>
            </a:r>
            <a:r>
              <a:rPr lang="zh-CN" altLang="en-US" sz="2200"/>
              <a:t>变更主线化后将其 </a:t>
            </a:r>
            <a:r>
              <a:rPr lang="en-US" altLang="zh-CN" sz="2200"/>
              <a:t>vendor </a:t>
            </a:r>
            <a:r>
              <a:rPr lang="zh-CN" altLang="en-US" sz="2200"/>
              <a:t>入 </a:t>
            </a:r>
            <a:r>
              <a:rPr lang="en-US" altLang="zh-CN" sz="2200"/>
              <a:t>Firefox </a:t>
            </a:r>
            <a:r>
              <a:rPr lang="zh-CN" altLang="en-US" sz="2200"/>
              <a:t>仓库</a:t>
            </a:r>
            <a:endParaRPr lang="zh-CN" altLang="en-US" sz="2200"/>
          </a:p>
          <a:p>
            <a:pPr lvl="2"/>
            <a:r>
              <a:rPr lang="zh-CN" altLang="en-US" sz="2000"/>
              <a:t>再将 </a:t>
            </a:r>
            <a:r>
              <a:rPr lang="en-US" altLang="zh-CN" sz="2000"/>
              <a:t>LSX/LASX </a:t>
            </a:r>
            <a:r>
              <a:rPr lang="zh-CN" altLang="en-US" sz="2000"/>
              <a:t>开关信息接入 </a:t>
            </a:r>
            <a:r>
              <a:rPr lang="en-US" altLang="zh-CN" sz="2000"/>
              <a:t>libyuv </a:t>
            </a:r>
            <a:r>
              <a:rPr lang="zh-CN" altLang="en-US" sz="2000"/>
              <a:t>的构建定义</a:t>
            </a:r>
            <a:endParaRPr lang="zh-CN" altLang="en-US" sz="2000"/>
          </a:p>
          <a:p>
            <a:pPr lvl="0"/>
            <a:r>
              <a:rPr lang="zh-CN" altLang="en-US" sz="2600"/>
              <a:t>截至 </a:t>
            </a:r>
            <a:r>
              <a:rPr lang="en-US" altLang="zh-CN" sz="2600"/>
              <a:t>20250215</a:t>
            </a:r>
            <a:r>
              <a:rPr lang="zh-CN" altLang="en-US" sz="2600"/>
              <a:t>，</a:t>
            </a:r>
            <a:r>
              <a:rPr lang="en-US" altLang="zh-CN" sz="2600"/>
              <a:t>libyuv </a:t>
            </a:r>
            <a:r>
              <a:rPr lang="zh-CN" altLang="en-US" sz="2600"/>
              <a:t>上游有进展，但仍未合并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4049" y="442081"/>
            <a:ext cx="11134454" cy="758458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Firefox: libpng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&amp;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libvpx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&amp;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WebRTC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3999" y="1259762"/>
            <a:ext cx="10927417" cy="4657501"/>
          </a:xfrm>
        </p:spPr>
        <p:txBody>
          <a:bodyPr>
            <a:noAutofit/>
          </a:bodyPr>
          <a:p>
            <a:pPr lvl="0"/>
            <a:r>
              <a:rPr lang="zh-CN" altLang="en-US" sz="2600"/>
              <a:t>构建 </a:t>
            </a:r>
            <a:r>
              <a:rPr lang="en-US" altLang="zh-CN" sz="2600"/>
              <a:t>Firefox</a:t>
            </a:r>
            <a:r>
              <a:rPr lang="zh-CN" altLang="en-US" sz="2600"/>
              <a:t> 过程中，</a:t>
            </a:r>
            <a:r>
              <a:rPr lang="en-US" altLang="zh-CN" sz="2600"/>
              <a:t>libpng </a:t>
            </a:r>
            <a:r>
              <a:rPr lang="zh-CN" altLang="en-US" sz="2600"/>
              <a:t>链接时</a:t>
            </a:r>
            <a:r>
              <a:rPr lang="zh-CN" altLang="en-US" sz="2600">
                <a:hlinkClick r:id="rId1"/>
              </a:rPr>
              <a:t>缺 </a:t>
            </a:r>
            <a:r>
              <a:rPr lang="en-US" altLang="zh-CN" sz="2600">
                <a:hlinkClick r:id="rId1"/>
              </a:rPr>
              <a:t>LSX </a:t>
            </a:r>
            <a:r>
              <a:rPr lang="zh-CN" altLang="en-US" sz="2600">
                <a:hlinkClick r:id="rId1"/>
              </a:rPr>
              <a:t>相关符号</a:t>
            </a:r>
            <a:endParaRPr lang="en-US" altLang="zh-CN" sz="2600">
              <a:hlinkClick r:id="rId1"/>
            </a:endParaRPr>
          </a:p>
          <a:p>
            <a:pPr lvl="1"/>
            <a:r>
              <a:rPr lang="zh-CN" altLang="en-US" sz="2200"/>
              <a:t>先前 </a:t>
            </a:r>
            <a:r>
              <a:rPr lang="en-US" altLang="zh-CN" sz="2200">
                <a:hlinkClick r:id="rId2"/>
              </a:rPr>
              <a:t>202412 </a:t>
            </a:r>
            <a:r>
              <a:rPr lang="zh-CN" altLang="en-US" sz="2200">
                <a:hlinkClick r:id="rId2"/>
              </a:rPr>
              <a:t>临时方案</a:t>
            </a:r>
            <a:r>
              <a:rPr lang="zh-CN" altLang="en-US" sz="2200"/>
              <a:t>中的修复不完整</a:t>
            </a:r>
            <a:endParaRPr lang="zh-CN" altLang="en-US" sz="2200"/>
          </a:p>
          <a:p>
            <a:pPr lvl="1"/>
            <a:r>
              <a:rPr lang="en-US" altLang="zh-CN" sz="2200"/>
              <a:t>xen0n </a:t>
            </a:r>
            <a:r>
              <a:rPr lang="zh-CN" altLang="en-US" sz="2200">
                <a:hlinkClick r:id="rId3"/>
              </a:rPr>
              <a:t>补足</a:t>
            </a:r>
            <a:r>
              <a:rPr lang="zh-CN" altLang="en-US" sz="2200"/>
              <a:t>先前遗漏的 </a:t>
            </a:r>
            <a:r>
              <a:rPr lang="en-US" altLang="zh-CN" sz="2200"/>
              <a:t>loongarch</a:t>
            </a:r>
            <a:r>
              <a:rPr lang="zh-CN" altLang="en-US" sz="2200"/>
              <a:t> 子目录，将其</a:t>
            </a:r>
            <a:r>
              <a:rPr lang="zh-CN" altLang="en-US" sz="2200">
                <a:hlinkClick r:id="rId4"/>
              </a:rPr>
              <a:t>包含进</a:t>
            </a:r>
            <a:r>
              <a:rPr lang="zh-CN" altLang="en-US" sz="2200"/>
              <a:t> </a:t>
            </a:r>
            <a:r>
              <a:rPr lang="en-US" altLang="zh-CN" sz="2200"/>
              <a:t>Firefox </a:t>
            </a:r>
            <a:r>
              <a:rPr lang="zh-CN" altLang="en-US" sz="2200"/>
              <a:t>构建系统</a:t>
            </a:r>
            <a:endParaRPr lang="zh-CN" altLang="en-US" sz="2200"/>
          </a:p>
          <a:p>
            <a:pPr lvl="0"/>
            <a:r>
              <a:rPr lang="zh-CN" altLang="en-US" sz="2600"/>
              <a:t>为 </a:t>
            </a:r>
            <a:r>
              <a:rPr lang="en-US" altLang="zh-CN" sz="2600"/>
              <a:t>libvpx </a:t>
            </a:r>
            <a:r>
              <a:rPr lang="zh-CN" altLang="en-US" sz="2600">
                <a:hlinkClick r:id="rId5"/>
              </a:rPr>
              <a:t>启用</a:t>
            </a:r>
            <a:r>
              <a:rPr lang="zh-CN" altLang="en-US" sz="2600"/>
              <a:t> </a:t>
            </a:r>
            <a:r>
              <a:rPr lang="en-US" altLang="zh-CN" sz="2600"/>
              <a:t>LSX </a:t>
            </a:r>
            <a:r>
              <a:rPr lang="zh-CN" altLang="en-US" sz="2600"/>
              <a:t>优化（来自 </a:t>
            </a:r>
            <a:r>
              <a:rPr lang="en-US" altLang="zh-CN" sz="2600"/>
              <a:t>2022 </a:t>
            </a:r>
            <a:r>
              <a:rPr lang="zh-CN" altLang="en-US" sz="2600"/>
              <a:t>年 </a:t>
            </a:r>
            <a:r>
              <a:rPr lang="en-US" altLang="zh-CN" sz="2600"/>
              <a:t>7 </a:t>
            </a:r>
            <a:r>
              <a:rPr lang="zh-CN" altLang="en-US" sz="2600"/>
              <a:t>月份的请求）</a:t>
            </a:r>
            <a:endParaRPr lang="zh-CN" altLang="en-US" sz="2600"/>
          </a:p>
          <a:p>
            <a:pPr lvl="1"/>
            <a:r>
              <a:rPr lang="en-US" altLang="zh-CN" sz="2200"/>
              <a:t>xen0n </a:t>
            </a:r>
            <a:r>
              <a:rPr lang="zh-CN" altLang="en-US" sz="2200">
                <a:hlinkClick r:id="rId6"/>
              </a:rPr>
              <a:t>更新了</a:t>
            </a:r>
            <a:r>
              <a:rPr lang="zh-CN" altLang="en-US" sz="2200"/>
              <a:t>配置，</a:t>
            </a:r>
            <a:r>
              <a:rPr lang="zh-CN" altLang="en-US" sz="2200">
                <a:hlinkClick r:id="rId5"/>
              </a:rPr>
              <a:t>启用了</a:t>
            </a:r>
            <a:r>
              <a:rPr lang="zh-CN" altLang="en-US" sz="2200"/>
              <a:t>优化</a:t>
            </a:r>
            <a:endParaRPr lang="zh-CN" altLang="en-US" sz="2200"/>
          </a:p>
          <a:p>
            <a:pPr lvl="0"/>
            <a:r>
              <a:rPr lang="zh-CN" altLang="en-US" sz="2600"/>
              <a:t>在</a:t>
            </a:r>
            <a:r>
              <a:rPr lang="en-US" altLang="zh-CN" sz="2600"/>
              <a:t> LoongArch </a:t>
            </a:r>
            <a:r>
              <a:rPr lang="zh-CN" altLang="en-US" sz="2600"/>
              <a:t>上</a:t>
            </a:r>
            <a:r>
              <a:rPr lang="zh-CN" altLang="en-US" sz="2600">
                <a:hlinkClick r:id="rId6"/>
              </a:rPr>
              <a:t>默认启用</a:t>
            </a:r>
            <a:r>
              <a:rPr lang="zh-CN" altLang="en-US" sz="2600"/>
              <a:t> </a:t>
            </a:r>
            <a:r>
              <a:rPr lang="en-US" altLang="zh-CN" sz="2600"/>
              <a:t>WebRTC</a:t>
            </a:r>
            <a:endParaRPr lang="en-US" altLang="zh-CN" sz="2600">
              <a:hlinkClick r:id="rId6"/>
            </a:endParaRPr>
          </a:p>
          <a:p>
            <a:pPr lvl="1"/>
            <a:r>
              <a:rPr lang="zh-CN" altLang="en-US" sz="2200"/>
              <a:t>最早可</a:t>
            </a:r>
            <a:r>
              <a:rPr lang="zh-CN" altLang="en-US" sz="2200">
                <a:hlinkClick r:id="rId7"/>
              </a:rPr>
              <a:t>追溯至</a:t>
            </a:r>
            <a:r>
              <a:rPr lang="zh-CN" altLang="en-US" sz="2200"/>
              <a:t> </a:t>
            </a:r>
            <a:r>
              <a:rPr lang="en-US" altLang="zh-CN" sz="2200"/>
              <a:t>AOSC </a:t>
            </a:r>
            <a:r>
              <a:rPr lang="zh-CN" altLang="en-US" sz="2200"/>
              <a:t>贡献者</a:t>
            </a:r>
            <a:r>
              <a:rPr lang="zh-CN" altLang="en-US" sz="2200">
                <a:hlinkClick r:id="rId8"/>
              </a:rPr>
              <a:t>刘子兴</a:t>
            </a:r>
            <a:r>
              <a:rPr lang="zh-CN" altLang="en-US" sz="2200"/>
              <a:t>的补丁</a:t>
            </a:r>
            <a:endParaRPr lang="en-US" altLang="zh-CN" sz="2200"/>
          </a:p>
          <a:p>
            <a:pPr lvl="1"/>
            <a:r>
              <a:rPr lang="en-US" altLang="zh-CN" sz="2200"/>
              <a:t>libwebrtc</a:t>
            </a:r>
            <a:r>
              <a:rPr lang="zh-CN" altLang="en-US" sz="2200"/>
              <a:t> 使用 </a:t>
            </a:r>
            <a:r>
              <a:rPr lang="en-US" altLang="zh-CN" sz="2200"/>
              <a:t>Chromium GN </a:t>
            </a:r>
            <a:r>
              <a:rPr lang="zh-CN" altLang="en-US" sz="2200"/>
              <a:t>构建系统，需要转一道集成进 </a:t>
            </a:r>
            <a:r>
              <a:rPr lang="en-US" altLang="zh-CN" sz="2200"/>
              <a:t>Firefox</a:t>
            </a:r>
            <a:endParaRPr lang="en-US" altLang="zh-CN" sz="2200"/>
          </a:p>
          <a:p>
            <a:pPr lvl="2"/>
            <a:r>
              <a:rPr lang="zh-CN" altLang="en-US" sz="2000"/>
              <a:t>需要</a:t>
            </a:r>
            <a:r>
              <a:rPr lang="zh-CN" altLang="en-US" sz="2000">
                <a:hlinkClick r:id="rId9"/>
              </a:rPr>
              <a:t>告诉</a:t>
            </a:r>
            <a:r>
              <a:rPr lang="zh-CN" altLang="en-US" sz="2000"/>
              <a:t> </a:t>
            </a:r>
            <a:r>
              <a:rPr lang="en-US" altLang="zh-CN" sz="2000"/>
              <a:t>Firefox </a:t>
            </a:r>
            <a:r>
              <a:rPr lang="zh-CN" altLang="en-US" sz="2000"/>
              <a:t>的 </a:t>
            </a:r>
            <a:r>
              <a:rPr lang="en-US" altLang="zh-CN" sz="2000"/>
              <a:t>GN </a:t>
            </a:r>
            <a:r>
              <a:rPr lang="zh-CN" altLang="en-US" sz="2000"/>
              <a:t>处理器：存在 </a:t>
            </a:r>
            <a:r>
              <a:rPr lang="en-US" altLang="zh-CN" sz="2000"/>
              <a:t>linux loong64 </a:t>
            </a:r>
            <a:r>
              <a:rPr lang="zh-CN" altLang="en-US" sz="2000"/>
              <a:t>这个组合</a:t>
            </a:r>
            <a:endParaRPr lang="zh-CN" altLang="en-US" sz="2000"/>
          </a:p>
          <a:p>
            <a:pPr lvl="2"/>
            <a:r>
              <a:rPr lang="zh-CN" altLang="en-US" sz="2000"/>
              <a:t>然后为 </a:t>
            </a:r>
            <a:r>
              <a:rPr lang="en-US" altLang="zh-CN" sz="2000"/>
              <a:t>libwebrtc </a:t>
            </a:r>
            <a:r>
              <a:rPr lang="zh-CN" altLang="en-US" sz="2000">
                <a:hlinkClick r:id="rId10"/>
              </a:rPr>
              <a:t>更新</a:t>
            </a:r>
            <a:r>
              <a:rPr lang="zh-CN" altLang="en-US" sz="2000"/>
              <a:t>自动生成的 </a:t>
            </a:r>
            <a:r>
              <a:rPr lang="en-US" altLang="zh-CN" sz="2000"/>
              <a:t>moz.build </a:t>
            </a:r>
            <a:r>
              <a:rPr lang="zh-CN" altLang="en-US" sz="2000"/>
              <a:t>文件</a:t>
            </a:r>
            <a:endParaRPr lang="zh-CN" altLang="en-US" sz="2000"/>
          </a:p>
          <a:p>
            <a:pPr lvl="2"/>
            <a:r>
              <a:rPr lang="zh-CN" altLang="en-US" sz="2000"/>
              <a:t>然后</a:t>
            </a:r>
            <a:r>
              <a:rPr lang="zh-CN" altLang="en-US" sz="2000">
                <a:hlinkClick r:id="rId11"/>
              </a:rPr>
              <a:t>启用</a:t>
            </a:r>
            <a:r>
              <a:rPr lang="zh-CN" altLang="en-US" sz="2000"/>
              <a:t> </a:t>
            </a:r>
            <a:r>
              <a:rPr lang="en-US" altLang="zh-CN" sz="2000"/>
              <a:t>WebRTC</a:t>
            </a:r>
            <a:r>
              <a:rPr lang="zh-CN" altLang="en-US" sz="2000"/>
              <a:t> 仅需一行代码</a:t>
            </a:r>
            <a:endParaRPr lang="zh-CN" altLang="en-US" sz="2000"/>
          </a:p>
          <a:p>
            <a:pPr lvl="0"/>
            <a:r>
              <a:rPr lang="zh-CN" altLang="en-US" sz="2600"/>
              <a:t>截至</a:t>
            </a:r>
            <a:r>
              <a:rPr lang="en-US" altLang="zh-CN" sz="2600"/>
              <a:t> 20250215</a:t>
            </a:r>
            <a:r>
              <a:rPr lang="zh-CN" altLang="en-US" sz="2600"/>
              <a:t>，均在等待代码审查或合并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Ollama </a:t>
            </a:r>
            <a:r>
              <a:rPr lang="zh-CN" altLang="en-US"/>
              <a:t>适配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37973" cy="4657501"/>
          </a:xfrm>
        </p:spPr>
        <p:txBody>
          <a:bodyPr/>
          <a:p>
            <a:pPr algn="just"/>
            <a:r>
              <a:rPr lang="en-US" altLang="zh-CN"/>
              <a:t>DeepSeek </a:t>
            </a:r>
            <a:r>
              <a:rPr lang="zh-CN" altLang="en-US"/>
              <a:t>热潮持续；目前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一般都使用</a:t>
            </a:r>
            <a:r>
              <a:rPr lang="zh-CN" altLang="en-US"/>
              <a:t> </a:t>
            </a:r>
            <a:r>
              <a:rPr lang="en-US" altLang="zh-CN">
                <a:hlinkClick r:id="rId1"/>
              </a:rPr>
              <a:t>ollama</a:t>
            </a:r>
            <a:r>
              <a:rPr lang="en-US" altLang="zh-CN"/>
              <a:t> </a:t>
            </a:r>
            <a:r>
              <a:rPr lang="zh-CN" altLang="en-US"/>
              <a:t>项目在本地部署模型</a:t>
            </a:r>
            <a:endParaRPr lang="zh-CN" altLang="en-US"/>
          </a:p>
          <a:p>
            <a:pPr algn="just"/>
            <a:r>
              <a:rPr lang="zh-CN" altLang="en-US"/>
              <a:t>使用未修改的上游源码直接构建，会失败在 </a:t>
            </a:r>
            <a:r>
              <a:rPr lang="en-US" altLang="zh-CN"/>
              <a:t>ggml C </a:t>
            </a:r>
            <a:r>
              <a:rPr lang="zh-CN" altLang="en-US"/>
              <a:t>代码</a:t>
            </a:r>
            <a:endParaRPr lang="zh-CN" altLang="en-US"/>
          </a:p>
          <a:p>
            <a:pPr lvl="1" algn="just"/>
            <a:r>
              <a:rPr lang="zh-CN" altLang="en-US"/>
              <a:t>需要添加 </a:t>
            </a:r>
            <a:r>
              <a:rPr lang="en-US" altLang="zh-CN"/>
              <a:t>cgo directive </a:t>
            </a:r>
            <a:r>
              <a:rPr lang="zh-CN" altLang="en-US"/>
              <a:t>启用 </a:t>
            </a:r>
            <a:r>
              <a:rPr lang="en-US" altLang="zh-CN"/>
              <a:t>LASX</a:t>
            </a:r>
            <a:endParaRPr lang="en-US" altLang="zh-CN"/>
          </a:p>
          <a:p>
            <a:pPr lvl="1" algn="just"/>
            <a:r>
              <a:rPr lang="zh-CN" altLang="en-US"/>
              <a:t>直觉是向 </a:t>
            </a:r>
            <a:r>
              <a:rPr lang="en-US" altLang="zh-CN"/>
              <a:t>CFLAGS </a:t>
            </a:r>
            <a:r>
              <a:rPr lang="zh-CN" altLang="en-US"/>
              <a:t>添加 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mlasx</a:t>
            </a:r>
            <a:r>
              <a:rPr lang="zh-CN" altLang="en-US"/>
              <a:t>，</a:t>
            </a:r>
            <a:r>
              <a:rPr lang="zh-CN" altLang="en-US">
                <a:hlinkClick r:id="rId2"/>
              </a:rPr>
              <a:t>但 </a:t>
            </a:r>
            <a:r>
              <a:rPr lang="en-US" altLang="zh-CN">
                <a:hlinkClick r:id="rId2"/>
              </a:rPr>
              <a:t>Go </a:t>
            </a:r>
            <a:r>
              <a:rPr lang="zh-CN" altLang="en-US">
                <a:hlinkClick r:id="rId2"/>
              </a:rPr>
              <a:t>不让</a:t>
            </a:r>
            <a:r>
              <a:rPr lang="en-US" altLang="zh-CN"/>
              <a:t>: </a:t>
            </a:r>
            <a:r>
              <a:rPr lang="zh-CN" altLang="en-US"/>
              <a:t>@</a:t>
            </a:r>
            <a:r>
              <a:rPr lang="en-US" altLang="zh-CN"/>
              <a:t>ideal </a:t>
            </a:r>
            <a:r>
              <a:rPr lang="zh-CN" altLang="en-US"/>
              <a:t>同学报告</a:t>
            </a:r>
            <a:endParaRPr lang="zh-CN" altLang="en-US"/>
          </a:p>
          <a:p>
            <a:pPr lvl="1" algn="just"/>
            <a:r>
              <a:rPr lang="en-US" altLang="zh-CN"/>
              <a:t>xen0n </a:t>
            </a:r>
            <a:r>
              <a:rPr lang="zh-CN" altLang="en-US"/>
              <a:t>使 </a:t>
            </a:r>
            <a:r>
              <a:rPr lang="en-US" altLang="zh-CN"/>
              <a:t>Go </a:t>
            </a:r>
            <a:r>
              <a:rPr lang="zh-CN" altLang="en-US">
                <a:hlinkClick r:id="rId3"/>
              </a:rPr>
              <a:t>放行了</a:t>
            </a:r>
            <a:r>
              <a:rPr lang="zh-CN" altLang="en-US"/>
              <a:t> </a:t>
            </a:r>
            <a:r>
              <a:rPr lang="en-US" altLang="zh-CN"/>
              <a:t>LoongArch </a:t>
            </a:r>
            <a:r>
              <a:rPr lang="zh-CN" altLang="en-US"/>
              <a:t>特殊 </a:t>
            </a:r>
            <a:r>
              <a:rPr lang="en-US" altLang="zh-CN"/>
              <a:t>CFLAGS</a:t>
            </a:r>
            <a:endParaRPr lang="en-US" altLang="zh-CN"/>
          </a:p>
          <a:p>
            <a:pPr lvl="1" algn="just"/>
            <a:r>
              <a:rPr lang="en-US" altLang="zh-CN"/>
              <a:t>Workaround: </a:t>
            </a:r>
            <a:r>
              <a:rPr lang="zh-CN" altLang="en-US"/>
              <a:t>暂时可以以 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march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la464</a:t>
            </a:r>
            <a:r>
              <a:rPr lang="en-US" altLang="zh-CN"/>
              <a:t> </a:t>
            </a:r>
            <a:r>
              <a:rPr lang="zh-CN" altLang="en-US"/>
              <a:t>起到 </a:t>
            </a:r>
            <a:r>
              <a:rPr lang="zh-CN" altLang="en-US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altLang="zh-CN">
                <a:latin typeface="Courier" charset="0"/>
                <a:ea typeface="Courier" charset="0"/>
                <a:cs typeface="Courier" charset="0"/>
              </a:rPr>
              <a:t>mlasx</a:t>
            </a:r>
            <a:r>
              <a:rPr lang="en-US" altLang="zh-CN"/>
              <a:t> </a:t>
            </a:r>
            <a:r>
              <a:rPr lang="zh-CN" altLang="en-US"/>
              <a:t>的作用，但不优雅</a:t>
            </a:r>
            <a:endParaRPr lang="zh-CN" altLang="en-US"/>
          </a:p>
          <a:p>
            <a:pPr lvl="1" algn="just"/>
            <a:r>
              <a:rPr lang="zh-CN" altLang="en-US"/>
              <a:t>后续计划：确定上述 </a:t>
            </a:r>
            <a:r>
              <a:rPr lang="en-US" altLang="zh-CN"/>
              <a:t>Go </a:t>
            </a:r>
            <a:r>
              <a:rPr lang="zh-CN" altLang="en-US"/>
              <a:t>变更是否能进入 </a:t>
            </a:r>
            <a:r>
              <a:rPr lang="en-US" altLang="zh-CN"/>
              <a:t>Go 1.24.x</a:t>
            </a:r>
            <a:r>
              <a:rPr lang="zh-CN" altLang="en-US"/>
              <a:t>，跟进适配 </a:t>
            </a:r>
            <a:r>
              <a:rPr lang="en-US" altLang="zh-CN"/>
              <a:t>ollama</a:t>
            </a:r>
            <a:endParaRPr lang="en-US" altLang="zh-CN"/>
          </a:p>
          <a:p>
            <a:pPr lvl="2" algn="just"/>
            <a:r>
              <a:rPr lang="zh-CN" altLang="en-US"/>
              <a:t>目前 </a:t>
            </a:r>
            <a:r>
              <a:rPr lang="en-US" altLang="zh-CN"/>
              <a:t>Go</a:t>
            </a:r>
            <a:r>
              <a:rPr lang="zh-CN" altLang="en-US"/>
              <a:t> </a:t>
            </a:r>
            <a:r>
              <a:rPr lang="en-US" altLang="zh-CN"/>
              <a:t>1.24.0</a:t>
            </a:r>
            <a:r>
              <a:rPr lang="zh-CN" altLang="en-US"/>
              <a:t> 几近发布，不合适塞进去。需要看能否 </a:t>
            </a:r>
            <a:r>
              <a:rPr lang="en-US" altLang="zh-CN"/>
              <a:t>backport </a:t>
            </a:r>
            <a:r>
              <a:rPr lang="zh-CN" altLang="en-US"/>
              <a:t>到 </a:t>
            </a:r>
            <a:r>
              <a:rPr lang="en-US" altLang="zh-CN"/>
              <a:t>Go 1.24.1</a:t>
            </a:r>
            <a:endParaRPr lang="en-US" altLang="zh-CN"/>
          </a:p>
          <a:p>
            <a:pPr lvl="0" algn="just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@</a:t>
            </a:r>
            <a:r>
              <a:rPr lang="en-US" altLang="zh-CN"/>
              <a:t>ideal </a:t>
            </a:r>
            <a:r>
              <a:rPr lang="zh-CN" altLang="en-US"/>
              <a:t>同学也在 </a:t>
            </a:r>
            <a:r>
              <a:rPr lang="en-US" altLang="zh-CN"/>
              <a:t>ggml </a:t>
            </a:r>
            <a:r>
              <a:rPr lang="zh-CN" altLang="en-US"/>
              <a:t>上游</a:t>
            </a:r>
            <a:r>
              <a:rPr lang="zh-CN" altLang="en-US">
                <a:hlinkClick r:id="rId4"/>
              </a:rPr>
              <a:t>修复了</a:t>
            </a:r>
            <a:r>
              <a:rPr lang="zh-CN" altLang="en-US"/>
              <a:t> </a:t>
            </a:r>
            <a:r>
              <a:rPr lang="en-US" altLang="zh-CN"/>
              <a:t>CMake </a:t>
            </a:r>
            <a:r>
              <a:rPr lang="zh-CN" altLang="en-US"/>
              <a:t>的架构检测逻辑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 </a:t>
            </a:r>
            <a:r>
              <a:rPr lang="zh-CN" altLang="en-US"/>
              <a:t>优化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hlinkClick r:id="rId1"/>
              </a:rPr>
              <a:t>针对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点乘和类似模式的向量操作优化</a:t>
            </a:r>
            <a:r>
              <a:rPr lang="zh-CN" altLang="en-US">
                <a:cs typeface="Arial" panose="020B0604020202020204" pitchFamily="34" charset="0"/>
              </a:rPr>
              <a:t> （预计开会时已合并）</a:t>
            </a:r>
            <a:endParaRPr lang="zh-CN" altLang="en-US">
              <a:cs typeface="Arial" panose="020B0604020202020204" pitchFamily="34" charset="0"/>
            </a:endParaRPr>
          </a:p>
          <a:p>
            <a:endParaRPr lang="zh-CN" altLang="en-US"/>
          </a:p>
        </p:txBody>
      </p:sp>
      <p:pic>
        <p:nvPicPr>
          <p:cNvPr id="4" name="图片 3" descr="upload_post_object_v2_38958124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47" y="2002116"/>
            <a:ext cx="3253854" cy="2037720"/>
          </a:xfrm>
          <a:prstGeom prst="rect">
            <a:avLst/>
          </a:prstGeom>
        </p:spPr>
      </p:pic>
      <p:pic>
        <p:nvPicPr>
          <p:cNvPr id="5" name="图片 4" descr="upload_post_object_v2_2945866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45" y="2002116"/>
            <a:ext cx="3251300" cy="3270425"/>
          </a:xfrm>
          <a:prstGeom prst="rect">
            <a:avLst/>
          </a:prstGeom>
        </p:spPr>
      </p:pic>
      <p:pic>
        <p:nvPicPr>
          <p:cNvPr id="6" name="图片 5" descr="upload_post_object_v2_24441003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288" y="3496962"/>
            <a:ext cx="3279484" cy="17755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 </a:t>
            </a:r>
            <a:r>
              <a:rPr lang="zh-CN" altLang="en-US"/>
              <a:t>优化（续）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751352" cy="4657501"/>
          </a:xfrm>
        </p:spPr>
        <p:txBody>
          <a:bodyPr/>
          <a:p>
            <a:r>
              <a:rPr lang="en-US" altLang="zh-CN"/>
              <a:t>16</a:t>
            </a:r>
            <a:r>
              <a:rPr lang="zh-CN" altLang="en-US">
                <a:cs typeface="Arial" panose="020B0604020202020204" pitchFamily="34" charset="0"/>
              </a:rPr>
              <a:t>字节原子操作的代码生成 （自测中，预计开会时会发出）</a:t>
            </a:r>
            <a:endParaRPr lang="zh-CN" altLang="en-US"/>
          </a:p>
        </p:txBody>
      </p:sp>
      <p:pic>
        <p:nvPicPr>
          <p:cNvPr id="4" name="图片 3" descr="upload_post_object_v2_36257276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2842" y="1939697"/>
            <a:ext cx="2634237" cy="3297603"/>
          </a:xfrm>
          <a:prstGeom prst="rect">
            <a:avLst/>
          </a:prstGeom>
        </p:spPr>
      </p:pic>
      <p:sp>
        <p:nvSpPr>
          <p:cNvPr id="6" name="右弧形箭头 5"/>
          <p:cNvSpPr/>
          <p:nvPr userDrawn="1"/>
        </p:nvSpPr>
        <p:spPr>
          <a:xfrm>
            <a:off x="7092480" y="2572855"/>
            <a:ext cx="371433" cy="2273897"/>
          </a:xfrm>
          <a:prstGeom prst="curvedLeftArrow">
            <a:avLst/>
          </a:prstGeom>
          <a:solidFill>
            <a:srgbClr val="2E75B6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右弧形箭头 6"/>
          <p:cNvSpPr/>
          <p:nvPr userDrawn="1"/>
        </p:nvSpPr>
        <p:spPr>
          <a:xfrm>
            <a:off x="7092474" y="3291740"/>
            <a:ext cx="344255" cy="1555012"/>
          </a:xfrm>
          <a:prstGeom prst="curvedLeftArrow">
            <a:avLst/>
          </a:prstGeom>
          <a:solidFill>
            <a:srgbClr val="2E75B6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左弧形箭头 8"/>
          <p:cNvSpPr/>
          <p:nvPr userDrawn="1"/>
        </p:nvSpPr>
        <p:spPr>
          <a:xfrm flipV="1">
            <a:off x="4000473" y="2314141"/>
            <a:ext cx="325379" cy="1827866"/>
          </a:xfrm>
          <a:prstGeom prst="curvedRightArrow">
            <a:avLst/>
          </a:prstGeom>
          <a:solidFill>
            <a:srgbClr val="E2E6ED">
              <a:alpha val="100000"/>
            </a:srgbClr>
          </a:solidFill>
          <a:ln w="12700" cap="flat" cmpd="sng" algn="ctr">
            <a:solidFill>
              <a:srgbClr val="2E75B6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8530</Words>
  <Application>WPS Office WWO_wpscloud_20250319220634-bbde9b6bd9</Application>
  <PresentationFormat>宽屏</PresentationFormat>
  <Paragraphs>415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汉仪旗黑KW 55S</vt:lpstr>
      <vt:lpstr>微软雅黑</vt:lpstr>
      <vt:lpstr>Courier</vt:lpstr>
      <vt:lpstr>Courier New</vt:lpstr>
      <vt:lpstr>汉仪书宋二KW</vt:lpstr>
      <vt:lpstr>Kingsoft Confetti</vt:lpstr>
      <vt:lpstr>Office 主题</vt:lpstr>
      <vt:lpstr>欢迎参加龙架构双周会</vt:lpstr>
      <vt:lpstr>龙架构双周会</vt:lpstr>
      <vt:lpstr>快速报告</vt:lpstr>
      <vt:lpstr>Firefox: Skia</vt:lpstr>
      <vt:lpstr>Firefox: libyuv</vt:lpstr>
      <vt:lpstr>Firefox: libpng &amp; libvpx &amp; WebRTC</vt:lpstr>
      <vt:lpstr>Ollama 适配</vt:lpstr>
      <vt:lpstr>GCC 优化</vt:lpstr>
      <vt:lpstr>GCC 优化（续）</vt:lpstr>
      <vt:lpstr>GCC 修复</vt:lpstr>
      <vt:lpstr>其他上游进展</vt:lpstr>
      <vt:lpstr>其他上游进展（续）</vt:lpstr>
      <vt:lpstr>快速报告</vt:lpstr>
      <vt:lpstr>Arch Linux for Loong64</vt:lpstr>
      <vt:lpstr>Arch Linux for Loong64（续）</vt:lpstr>
      <vt:lpstr>Arch Linux for Loong64（续）</vt:lpstr>
      <vt:lpstr>Arch Linux for Loong64（续）</vt:lpstr>
      <vt:lpstr>Arch Linux for Loong64（续）</vt:lpstr>
      <vt:lpstr>Arch Linux for Loong64（续）</vt:lpstr>
      <vt:lpstr>Arch Linux for Loong64（续）</vt:lpstr>
      <vt:lpstr>安同 OS</vt:lpstr>
      <vt:lpstr>安同 OS</vt:lpstr>
      <vt:lpstr>安同 OS</vt:lpstr>
      <vt:lpstr>诚迈COS </vt:lpstr>
      <vt:lpstr>诚迈COS</vt:lpstr>
      <vt:lpstr>快速报告</vt:lpstr>
      <vt:lpstr>龙架构悬赏任务</vt:lpstr>
      <vt:lpstr>悬赏任务</vt:lpstr>
      <vt:lpstr>社区基础设施进展说明</vt:lpstr>
      <vt:lpstr>抽奖环节</vt:lpstr>
      <vt:lpstr>专题报告</vt:lpstr>
      <vt:lpstr>龙架构安卓进展 （Android On LoongArch, AOL）</vt:lpstr>
      <vt:lpstr>工具链 &amp;&amp; 图形</vt:lpstr>
      <vt:lpstr>安卓运行时进展</vt:lpstr>
      <vt:lpstr>VSCodium 插件生态适配</vt:lpstr>
      <vt:lpstr>问答环节</vt:lpstr>
      <vt:lpstr>预收集提问：LoongGPU</vt:lpstr>
      <vt:lpstr>预收集提问：其他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/>
  <cp:lastModifiedBy>weboffice</cp:lastModifiedBy>
  <dcterms:created xsi:type="dcterms:W3CDTF">2025-04-01T03:16:56Z</dcterms:created>
  <dcterms:modified xsi:type="dcterms:W3CDTF">2025-04-01T03:16:56Z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2052-12.9.0.20720</vt:lpwstr>
  </property>
  <property fmtid="{D5CDD505-2E9C-101B-9397-08002B2CF9AE}" pid="3" name="ICV">
    <vt:lpwstr>B75C98F4C40948689CB49D1002CA5FAC</vt:lpwstr>
  </property>
</Properties>
</file>