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9" r:id="rId4"/>
    <p:sldId id="371" r:id="rId5"/>
    <p:sldId id="420" r:id="rId6"/>
    <p:sldId id="373" r:id="rId7"/>
    <p:sldId id="442" r:id="rId8"/>
    <p:sldId id="443" r:id="rId9"/>
    <p:sldId id="435" r:id="rId10"/>
    <p:sldId id="436" r:id="rId11"/>
    <p:sldId id="437" r:id="rId12"/>
    <p:sldId id="400" r:id="rId13"/>
    <p:sldId id="447" r:id="rId14"/>
    <p:sldId id="448" r:id="rId15"/>
    <p:sldId id="449" r:id="rId16"/>
    <p:sldId id="450" r:id="rId17"/>
    <p:sldId id="446" r:id="rId18"/>
    <p:sldId id="375" r:id="rId19"/>
    <p:sldId id="451" r:id="rId20"/>
    <p:sldId id="401" r:id="rId21"/>
    <p:sldId id="410" r:id="rId22"/>
    <p:sldId id="412" r:id="rId23"/>
    <p:sldId id="434" r:id="rId24"/>
    <p:sldId id="438" r:id="rId25"/>
    <p:sldId id="392" r:id="rId26"/>
    <p:sldId id="399" r:id="rId27"/>
    <p:sldId id="445" r:id="rId28"/>
    <p:sldId id="444" r:id="rId29"/>
    <p:sldId id="452" r:id="rId30"/>
    <p:sldId id="453" r:id="rId31"/>
    <p:sldId id="454" r:id="rId32"/>
    <p:sldId id="439" r:id="rId33"/>
    <p:sldId id="440" r:id="rId34"/>
    <p:sldId id="441" r:id="rId35"/>
    <p:sldId id="388" r:id="rId36"/>
    <p:sldId id="387" r:id="rId37"/>
    <p:sldId id="391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00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loongarch@whlug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hyperlink" Target="https://github.com/4Darmygeometry/SteamTool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kdocs.cn/l/cgWM6yDtPjB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7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pkg.loongnix.cn/loongnix/25/isos/Loongnix-25.bet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lvm/llvm-project/commit/f62c9252fc0f1fa0a0f02033659db052c2202a4c" TargetMode="External"/><Relationship Id="rId1" Type="http://schemas.openxmlformats.org/officeDocument/2006/relationships/hyperlink" Target="https://github.com/lcpu-club/loongarch-packages/pull/386" TargetMode="Externa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https://github.com/ptrcnull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hyperlink" Target="https://github.com/lcpu-club/loongarch-packages/pull/400" TargetMode="External"/><Relationship Id="rId1" Type="http://schemas.openxmlformats.org/officeDocument/2006/relationships/hyperlink" Target="https://github.com/lcpu-club/loongarch-packages/pull/401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OpenRCT2/OpenRCT2/releases/tag/v0.4.18" TargetMode="External"/><Relationship Id="rId2" Type="http://schemas.openxmlformats.org/officeDocument/2006/relationships/hyperlink" Target="https://github.com/root-project/root/pull/17341" TargetMode="External"/><Relationship Id="rId1" Type="http://schemas.openxmlformats.org/officeDocument/2006/relationships/hyperlink" Target="https://github.com/cilium/cilium/pull/36753" TargetMode="Externa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skia-review.googlesource.com/c/skia/+/908137" TargetMode="External"/><Relationship Id="rId4" Type="http://schemas.openxmlformats.org/officeDocument/2006/relationships/hyperlink" Target="https://bugs.gentoo.org/943636" TargetMode="External"/><Relationship Id="rId3" Type="http://schemas.openxmlformats.org/officeDocument/2006/relationships/hyperlink" Target="https://sourceforge.net/p/refind" TargetMode="External"/><Relationship Id="rId2" Type="http://schemas.openxmlformats.org/officeDocument/2006/relationships/hyperlink" Target="https://git.kernel.org/pub/scm/linux/kernel/git/jejb/sbsigntools.git/" TargetMode="External"/><Relationship Id="rId1" Type="http://schemas.openxmlformats.org/officeDocument/2006/relationships/hyperlink" Target="https://bugs.gentoo.org/946645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OpenMathLib/OpenBLAS/pull/507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oongson-community/areweloongyet/pull/269" TargetMode="External"/><Relationship Id="rId2" Type="http://schemas.openxmlformats.org/officeDocument/2006/relationships/hyperlink" Target="https://github.com/realybin" TargetMode="External"/><Relationship Id="rId1" Type="http://schemas.openxmlformats.org/officeDocument/2006/relationships/hyperlink" Target="https://github.com/flutter/flutter/issues/150390#issuecomment-217557846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github.com/loongson-community/discussions/issues?q=is%3Aissue%20state%3Aopen%20label%3A%E8%8B%B1%E9%9B%84%E5%B8%96" TargetMode="External"/><Relationship Id="rId7" Type="http://schemas.openxmlformats.org/officeDocument/2006/relationships/hyperlink" Target="https://github.com/Cyan4973/xxHash/pull/996" TargetMode="External"/><Relationship Id="rId6" Type="http://schemas.openxmlformats.org/officeDocument/2006/relationships/hyperlink" Target="https://github.com/24bit-xjkp" TargetMode="External"/><Relationship Id="rId5" Type="http://schemas.openxmlformats.org/officeDocument/2006/relationships/hyperlink" Target="https://github.com/Cyan4973/xxHash/pull/981" TargetMode="External"/><Relationship Id="rId4" Type="http://schemas.openxmlformats.org/officeDocument/2006/relationships/hyperlink" Target="https://github.com/lrzlin" TargetMode="External"/><Relationship Id="rId3" Type="http://schemas.openxmlformats.org/officeDocument/2006/relationships/hyperlink" Target="https://github.com/loongson-community/discussions/issues/72" TargetMode="External"/><Relationship Id="rId2" Type="http://schemas.openxmlformats.org/officeDocument/2006/relationships/hyperlink" Target="https://github.com/loongson-community/discussions/issues/79" TargetMode="External"/><Relationship Id="rId1" Type="http://schemas.openxmlformats.org/officeDocument/2006/relationships/hyperlink" Target="https://github.com/loongson-community/discussions/issues/7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lore.kernel.org/loongarch/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cc.gnu.org/git/?p=gcc.git;a=commitdiff;h=81d4707a00a2d74a9caf2d806e5b0ebe13e1247c" TargetMode="External"/><Relationship Id="rId2" Type="http://schemas.openxmlformats.org/officeDocument/2006/relationships/hyperlink" Target="https://gcc.gnu.org/git/?p=gcc.git;a=commitdiff;h=66b6e578d99ea20e2c67593be7a772d7710e05b2" TargetMode="External"/><Relationship Id="rId1" Type="http://schemas.openxmlformats.org/officeDocument/2006/relationships/hyperlink" Target="https://gcc.gnu.org/git?p=gcc.git;a=commitdiff;h=e8a57884ad4898fdec5c13a8933d73bcbaf06099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5442" y="606589"/>
            <a:ext cx="9452278" cy="758458"/>
          </a:xfrm>
          <a:prstGeom prst="rect">
            <a:avLst/>
          </a:prstGeom>
        </p:spPr>
        <p:txBody>
          <a:bodyPr/>
          <a:p>
            <a:r>
              <a:rPr lang="zh-CN" altLang="en-US"/>
              <a:t>欢迎参加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/>
              <a:t>双周会</a:t>
            </a:r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5393" y="1594056"/>
            <a:ext cx="9452278" cy="4657501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>
              <a:lnSpc>
                <a:spcPct val="100000"/>
              </a:lnSpc>
            </a:pPr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在龙架构双周会交流群中 </a:t>
            </a:r>
            <a:r>
              <a:rPr lang="en-US" altLang="zh-CN" sz="1800" b="1">
                <a:solidFill>
                  <a:srgbClr val="C00000"/>
                </a:solidFill>
              </a:rPr>
              <a:t>@</a:t>
            </a:r>
            <a:r>
              <a:rPr lang="zh-CN" altLang="en-US" sz="1800" b="1">
                <a:solidFill>
                  <a:srgbClr val="C00000"/>
                </a:solidFill>
              </a:rPr>
              <a:t>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向 </a:t>
            </a:r>
            <a:r>
              <a:rPr lang="en-US" altLang="zh-CN" sz="1800">
                <a:hlinkClick r:id="rId1"/>
              </a:rPr>
              <a:t>loongarch@whlug.cn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>
              <a:lnSpc>
                <a:spcPct val="100000"/>
              </a:lnSpc>
            </a:pPr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en-US" altLang="zh-CN"/>
          </a:p>
          <a:p>
            <a:pPr>
              <a:lnSpc>
                <a:spcPct val="100000"/>
              </a:lnSpc>
            </a:pPr>
            <a:r>
              <a:rPr lang="zh-CN" altLang="en-US" sz="2400" b="1"/>
              <a:t>内容编辑</a:t>
            </a:r>
            <a:endParaRPr lang="zh-CN" altLang="en-US" sz="2400" b="1"/>
          </a:p>
          <a:p>
            <a:pPr lvl="1">
              <a:lnSpc>
                <a:spcPct val="100000"/>
              </a:lnSpc>
            </a:pPr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快速报告一页控制在</a:t>
            </a:r>
            <a:r>
              <a:rPr lang="en-US" altLang="zh-CN" sz="1800"/>
              <a:t>3</a:t>
            </a:r>
            <a:r>
              <a:rPr lang="zh-CN" altLang="en-US" sz="1800"/>
              <a:t>分钟以内，报告期间请勿讨论发言。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专题报告</a:t>
            </a:r>
            <a:r>
              <a:rPr lang="en-US" altLang="zh-CN" sz="1800"/>
              <a:t>15</a:t>
            </a:r>
            <a:r>
              <a:rPr lang="zh-CN" altLang="en-US" sz="1800"/>
              <a:t>-</a:t>
            </a:r>
            <a:r>
              <a:rPr lang="en-US" altLang="zh-CN" sz="1800"/>
              <a:t>30</a:t>
            </a:r>
            <a:r>
              <a:rPr lang="zh-CN" altLang="en-US" sz="1800"/>
              <a:t>分钟，分享结束后可讨论交流。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Watt Toolkit</a:t>
            </a:r>
            <a:r>
              <a:rPr lang="zh-CN" altLang="en-US"/>
              <a:t>已适配多款新世界系统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030457" cy="1038001"/>
          </a:xfrm>
        </p:spPr>
        <p:txBody>
          <a:bodyPr/>
          <a:p>
            <a:r>
              <a:rPr lang="zh-CN" altLang="en-US"/>
              <a:t>目前</a:t>
            </a:r>
            <a:r>
              <a:rPr lang="en-US" altLang="zh-CN"/>
              <a:t>Watt </a:t>
            </a:r>
            <a:r>
              <a:rPr lang="en-US" altLang="zh-CN">
                <a:cs typeface="Arial" panose="020B0604020202020204" pitchFamily="34" charset="0"/>
              </a:rPr>
              <a:t>Toolkit</a:t>
            </a:r>
            <a:r>
              <a:rPr lang="zh-CN" altLang="en-US">
                <a:cs typeface="Arial" panose="020B0604020202020204" pitchFamily="34" charset="0"/>
              </a:rPr>
              <a:t>官网已经添加了对龙架构的支持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en-US" altLang="zh-CN">
                <a:hlinkClick r:id="rId1"/>
              </a:rPr>
              <a:t>https://github.com/4Darmygeometry/SteamTools/</a:t>
            </a:r>
            <a:endParaRPr lang="zh-CN" altLang="en-US"/>
          </a:p>
        </p:txBody>
      </p:sp>
      <p:pic>
        <p:nvPicPr>
          <p:cNvPr id="4" name="图片 3" descr="upload_post_object_v2_39856566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78" y="2420166"/>
            <a:ext cx="8706924" cy="4061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龙芯 7A2000 显卡驱动 (LoongGPU)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/>
          <a:p>
            <a:r>
              <a:rPr lang="zh-CN" altLang="en-US">
                <a:latin typeface="微软雅黑" charset="0"/>
                <a:ea typeface="微软雅黑" charset="0"/>
              </a:rPr>
              <a:t>各位</a:t>
            </a:r>
            <a:r>
              <a:rPr lang="zh-CN" altLang="en-US">
                <a:latin typeface="微软雅黑" charset="0"/>
                <a:ea typeface="微软雅黑" charset="0"/>
                <a:cs typeface="Arial" panose="020B0604020202020204" pitchFamily="34" charset="0"/>
              </a:rPr>
              <a:t>期待已久的新世界驱动</a:t>
            </a:r>
            <a:endParaRPr lang="zh-CN" altLang="en-US"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lvl="1"/>
            <a:r>
              <a:rPr lang="zh-CN" altLang="en-US">
                <a:latin typeface="微软雅黑" charset="0"/>
                <a:ea typeface="微软雅黑" charset="0"/>
              </a:rPr>
              <a:t>（戴上统信职工的帽子）我两周前开始测试评估了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目前显著的问题还是有一些的，所以还请大家耐心等——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 b="1">
                <a:solidFill>
                  <a:schemeClr val="tx1"/>
                </a:solidFill>
                <a:latin typeface="微软雅黑" charset="0"/>
                <a:ea typeface="微软雅黑" charset="0"/>
              </a:rPr>
              <a:t>什么？17 号就发出来了？</a:t>
            </a:r>
            <a:endParaRPr lang="zh-CN" altLang="en-US" b="1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0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测试了什么？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OpenGL, OpenGL ES, Vulkan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和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OpenCL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等基础指标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性能：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glmark2,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SuperTuxKart, Minecraft (HMCL)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等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多媒体：多格式本地视频、浏览器流媒体回放等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latin typeface="微软雅黑" charset="0"/>
                <a:ea typeface="微软雅黑" charset="0"/>
              </a:rPr>
              <a:t>可靠性：极端场景压力测试，多 </a:t>
            </a:r>
            <a:r>
              <a:rPr lang="en-US" altLang="zh-CN">
                <a:latin typeface="微软雅黑" charset="0"/>
                <a:ea typeface="微软雅黑" charset="0"/>
              </a:rPr>
              <a:t>glmark2 </a:t>
            </a:r>
            <a:r>
              <a:rPr lang="zh-CN" altLang="en-US">
                <a:latin typeface="微软雅黑" charset="0"/>
                <a:ea typeface="微软雅黑" charset="0"/>
              </a:rPr>
              <a:t>实例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龙芯 7A2000 显卡驱动 (LoongGPU)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基本参数</a:t>
            </a:r>
            <a:endParaRPr lang="zh-CN" altLang="en-US"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lvl="1"/>
            <a:r>
              <a:rPr lang="en-US" altLang="zh-CN">
                <a:latin typeface="微软雅黑" charset="0"/>
                <a:ea typeface="微软雅黑" charset="0"/>
              </a:rPr>
              <a:t>OpenGL</a:t>
            </a:r>
            <a:r>
              <a:rPr lang="zh-CN" altLang="en-US">
                <a:latin typeface="微软雅黑" charset="0"/>
                <a:ea typeface="微软雅黑" charset="0"/>
              </a:rPr>
              <a:t> </a:t>
            </a:r>
            <a:r>
              <a:rPr lang="en-US" altLang="zh-CN">
                <a:latin typeface="微软雅黑" charset="0"/>
                <a:ea typeface="微软雅黑" charset="0"/>
              </a:rPr>
              <a:t>2.1,</a:t>
            </a:r>
            <a:r>
              <a:rPr lang="zh-CN" altLang="en-US">
                <a:latin typeface="微软雅黑" charset="0"/>
                <a:ea typeface="微软雅黑" charset="0"/>
              </a:rPr>
              <a:t> </a:t>
            </a:r>
            <a:r>
              <a:rPr lang="en-US" altLang="zh-CN">
                <a:latin typeface="微软雅黑" charset="0"/>
                <a:ea typeface="微软雅黑" charset="0"/>
              </a:rPr>
              <a:t>OpenGL</a:t>
            </a:r>
            <a:r>
              <a:rPr lang="zh-CN" altLang="en-US">
                <a:latin typeface="微软雅黑" charset="0"/>
                <a:ea typeface="微软雅黑" charset="0"/>
              </a:rPr>
              <a:t> </a:t>
            </a:r>
            <a:r>
              <a:rPr lang="en-US" altLang="zh-CN">
                <a:latin typeface="微软雅黑" charset="0"/>
                <a:ea typeface="微软雅黑" charset="0"/>
              </a:rPr>
              <a:t>ES 2.0</a:t>
            </a:r>
            <a:endParaRPr lang="en-US" altLang="zh-CN">
              <a:latin typeface="微软雅黑" charset="0"/>
              <a:ea typeface="微软雅黑" charset="0"/>
            </a:endParaRPr>
          </a:p>
          <a:p>
            <a:pPr lvl="2"/>
            <a:r>
              <a:rPr lang="zh-CN" altLang="en-US">
                <a:latin typeface="微软雅黑" charset="0"/>
                <a:ea typeface="微软雅黑" charset="0"/>
              </a:rPr>
              <a:t>可驱动</a:t>
            </a:r>
            <a:r>
              <a:rPr lang="en-US" altLang="zh-CN">
                <a:latin typeface="微软雅黑" charset="0"/>
                <a:ea typeface="微软雅黑" charset="0"/>
              </a:rPr>
              <a:t> DDE</a:t>
            </a:r>
            <a:r>
              <a:rPr lang="zh-CN" altLang="en-US">
                <a:latin typeface="微软雅黑" charset="0"/>
                <a:ea typeface="微软雅黑" charset="0"/>
              </a:rPr>
              <a:t>、</a:t>
            </a:r>
            <a:r>
              <a:rPr lang="en-US" altLang="zh-CN">
                <a:latin typeface="微软雅黑" charset="0"/>
                <a:ea typeface="微软雅黑" charset="0"/>
              </a:rPr>
              <a:t>KDE </a:t>
            </a:r>
            <a:r>
              <a:rPr lang="zh-CN" altLang="en-US">
                <a:latin typeface="微软雅黑" charset="0"/>
                <a:ea typeface="微软雅黑" charset="0"/>
              </a:rPr>
              <a:t>及</a:t>
            </a:r>
            <a:r>
              <a:rPr lang="en-US" altLang="zh-CN">
                <a:latin typeface="微软雅黑" charset="0"/>
                <a:ea typeface="微软雅黑" charset="0"/>
              </a:rPr>
              <a:t> Xfce </a:t>
            </a:r>
            <a:r>
              <a:rPr lang="zh-CN" altLang="en-US">
                <a:latin typeface="微软雅黑" charset="0"/>
                <a:ea typeface="微软雅黑" charset="0"/>
              </a:rPr>
              <a:t>等桌面环境的混成器及特效</a:t>
            </a:r>
            <a:endParaRPr lang="en-US" altLang="zh-CN"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latin typeface="微软雅黑" charset="0"/>
                <a:ea typeface="微软雅黑" charset="0"/>
              </a:rPr>
              <a:t>无</a:t>
            </a:r>
            <a:r>
              <a:rPr lang="en-US" altLang="zh-CN">
                <a:latin typeface="微软雅黑" charset="0"/>
                <a:ea typeface="微软雅黑" charset="0"/>
              </a:rPr>
              <a:t> Vulkan </a:t>
            </a:r>
            <a:r>
              <a:rPr lang="zh-CN" altLang="en-US">
                <a:latin typeface="微软雅黑" charset="0"/>
                <a:ea typeface="微软雅黑" charset="0"/>
              </a:rPr>
              <a:t>及</a:t>
            </a:r>
            <a:r>
              <a:rPr lang="en-US" altLang="zh-CN">
                <a:latin typeface="微软雅黑" charset="0"/>
                <a:ea typeface="微软雅黑" charset="0"/>
              </a:rPr>
              <a:t> OpenCL </a:t>
            </a:r>
            <a:r>
              <a:rPr lang="zh-CN" altLang="en-US">
                <a:latin typeface="微软雅黑" charset="0"/>
                <a:ea typeface="微软雅黑" charset="0"/>
              </a:rPr>
              <a:t>支持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latin typeface="微软雅黑" charset="0"/>
                <a:ea typeface="微软雅黑" charset="0"/>
              </a:rPr>
              <a:t>使用 </a:t>
            </a:r>
            <a:r>
              <a:rPr lang="en-US" altLang="zh-CN">
                <a:latin typeface="微软雅黑" charset="0"/>
                <a:ea typeface="微软雅黑" charset="0"/>
              </a:rPr>
              <a:t>DDX </a:t>
            </a:r>
            <a:r>
              <a:rPr lang="zh-CN" altLang="en-US">
                <a:latin typeface="微软雅黑" charset="0"/>
                <a:ea typeface="微软雅黑" charset="0"/>
              </a:rPr>
              <a:t>驱动加速 </a:t>
            </a:r>
            <a:r>
              <a:rPr lang="en-US" altLang="zh-CN">
                <a:latin typeface="微软雅黑" charset="0"/>
                <a:ea typeface="微软雅黑" charset="0"/>
              </a:rPr>
              <a:t>X11 </a:t>
            </a:r>
            <a:r>
              <a:rPr lang="zh-CN" altLang="en-US">
                <a:latin typeface="微软雅黑" charset="0"/>
                <a:ea typeface="微软雅黑" charset="0"/>
              </a:rPr>
              <a:t>环境，无 </a:t>
            </a:r>
            <a:r>
              <a:rPr lang="en-US" altLang="zh-CN">
                <a:latin typeface="微软雅黑" charset="0"/>
                <a:ea typeface="微软雅黑" charset="0"/>
              </a:rPr>
              <a:t>Wayland/DRM </a:t>
            </a:r>
            <a:r>
              <a:rPr lang="zh-CN" altLang="en-US">
                <a:latin typeface="微软雅黑" charset="0"/>
                <a:ea typeface="微软雅黑" charset="0"/>
              </a:rPr>
              <a:t>支持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latin typeface="微软雅黑" charset="0"/>
                <a:ea typeface="微软雅黑" charset="0"/>
              </a:rPr>
              <a:t>无 </a:t>
            </a:r>
            <a:r>
              <a:rPr lang="en-US" altLang="zh-CN">
                <a:latin typeface="微软雅黑" charset="0"/>
                <a:ea typeface="微软雅黑" charset="0"/>
              </a:rPr>
              <a:t>VA</a:t>
            </a:r>
            <a:r>
              <a:rPr lang="zh-CN" altLang="en-US">
                <a:latin typeface="微软雅黑" charset="0"/>
                <a:ea typeface="微软雅黑" charset="0"/>
              </a:rPr>
              <a:t>-</a:t>
            </a:r>
            <a:r>
              <a:rPr lang="en-US" altLang="zh-CN">
                <a:latin typeface="微软雅黑" charset="0"/>
                <a:ea typeface="微软雅黑" charset="0"/>
              </a:rPr>
              <a:t>API </a:t>
            </a:r>
            <a:r>
              <a:rPr lang="zh-CN" altLang="en-US">
                <a:latin typeface="微软雅黑" charset="0"/>
                <a:ea typeface="微软雅黑" charset="0"/>
              </a:rPr>
              <a:t>支持，视频加速依赖于 </a:t>
            </a:r>
            <a:r>
              <a:rPr lang="en-US" altLang="zh-CN">
                <a:latin typeface="微软雅黑" charset="0"/>
                <a:ea typeface="微软雅黑" charset="0"/>
              </a:rPr>
              <a:t>X11 2D </a:t>
            </a:r>
            <a:r>
              <a:rPr lang="zh-CN" altLang="en-US">
                <a:latin typeface="微软雅黑" charset="0"/>
                <a:ea typeface="微软雅黑" charset="0"/>
              </a:rPr>
              <a:t>加速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lvl="0"/>
            <a:r>
              <a:rPr lang="zh-CN" altLang="en-US">
                <a:latin typeface="微软雅黑" charset="0"/>
                <a:ea typeface="微软雅黑" charset="0"/>
              </a:rPr>
              <a:t>发行方式与基础组件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latin typeface="微软雅黑" charset="0"/>
                <a:ea typeface="微软雅黑" charset="0"/>
              </a:rPr>
              <a:t>内核模块：</a:t>
            </a:r>
            <a:r>
              <a:rPr lang="en-US" altLang="zh-CN">
                <a:latin typeface="微软雅黑" charset="0"/>
                <a:ea typeface="微软雅黑" charset="0"/>
              </a:rPr>
              <a:t>DKMS</a:t>
            </a:r>
            <a:r>
              <a:rPr lang="zh-CN" altLang="en-US">
                <a:latin typeface="微软雅黑" charset="0"/>
                <a:ea typeface="微软雅黑" charset="0"/>
              </a:rPr>
              <a:t>（内核驱动 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loonggpu</a:t>
            </a:r>
            <a:r>
              <a:rPr lang="zh-CN" altLang="en-US">
                <a:latin typeface="微软雅黑" charset="0"/>
                <a:ea typeface="微软雅黑" charset="0"/>
              </a:rPr>
              <a:t>），开放源代码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latin typeface="微软雅黑" charset="0"/>
                <a:ea typeface="微软雅黑" charset="0"/>
              </a:rPr>
              <a:t>用户空间：基于 </a:t>
            </a:r>
            <a:r>
              <a:rPr lang="en-US" altLang="zh-CN">
                <a:latin typeface="微软雅黑" charset="0"/>
                <a:ea typeface="微软雅黑" charset="0"/>
              </a:rPr>
              <a:t>GLVND</a:t>
            </a:r>
            <a:r>
              <a:rPr lang="zh-CN" altLang="en-US">
                <a:latin typeface="微软雅黑" charset="0"/>
                <a:ea typeface="微软雅黑" charset="0"/>
              </a:rPr>
              <a:t> 体系的 </a:t>
            </a:r>
            <a:r>
              <a:rPr lang="en-US" altLang="zh-CN">
                <a:latin typeface="微软雅黑" charset="0"/>
                <a:ea typeface="微软雅黑" charset="0"/>
              </a:rPr>
              <a:t>OpenGL/DRI </a:t>
            </a:r>
            <a:r>
              <a:rPr lang="zh-CN" altLang="en-US">
                <a:latin typeface="微软雅黑" charset="0"/>
                <a:ea typeface="微软雅黑" charset="0"/>
              </a:rPr>
              <a:t>组件、</a:t>
            </a:r>
            <a:r>
              <a:rPr lang="en-US" altLang="zh-CN">
                <a:latin typeface="微软雅黑" charset="0"/>
                <a:ea typeface="微软雅黑" charset="0"/>
              </a:rPr>
              <a:t>DDX </a:t>
            </a:r>
            <a:r>
              <a:rPr lang="zh-CN" altLang="en-US">
                <a:latin typeface="微软雅黑" charset="0"/>
                <a:ea typeface="微软雅黑" charset="0"/>
              </a:rPr>
              <a:t>驱动和 </a:t>
            </a:r>
            <a:r>
              <a:rPr lang="en-US" altLang="zh-CN">
                <a:latin typeface="微软雅黑" charset="0"/>
                <a:ea typeface="微软雅黑" charset="0"/>
              </a:rPr>
              <a:t>X11 </a:t>
            </a:r>
            <a:r>
              <a:rPr lang="zh-CN" altLang="en-US">
                <a:latin typeface="微软雅黑" charset="0"/>
                <a:ea typeface="微软雅黑" charset="0"/>
              </a:rPr>
              <a:t>配置</a:t>
            </a:r>
            <a:endParaRPr lang="zh-CN" altLang="en-US"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latin typeface="微软雅黑" charset="0"/>
                <a:ea typeface="微软雅黑" charset="0"/>
              </a:rPr>
              <a:t>计算组件：貌似有计算功能，估计是为  </a:t>
            </a:r>
            <a:r>
              <a:rPr lang="en-US" altLang="zh-CN">
                <a:latin typeface="微软雅黑" charset="0"/>
                <a:ea typeface="微软雅黑" charset="0"/>
              </a:rPr>
              <a:t>LG200 </a:t>
            </a:r>
            <a:r>
              <a:rPr lang="zh-CN" altLang="en-US">
                <a:latin typeface="微软雅黑" charset="0"/>
                <a:ea typeface="微软雅黑" charset="0"/>
              </a:rPr>
              <a:t>准备的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龙芯 7A2000 显卡驱动 (LoongGPU)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>
            <a:noAutofit/>
          </a:bodyPr>
          <a:p>
            <a:r>
              <a:rPr lang="zh-CN" altLang="en-US" sz="2600">
                <a:solidFill>
                  <a:schemeClr val="tx1"/>
                </a:solidFill>
                <a:latin typeface="微软雅黑" charset="0"/>
                <a:ea typeface="微软雅黑" charset="0"/>
              </a:rPr>
              <a:t>兼容性</a:t>
            </a:r>
            <a:endParaRPr lang="zh-CN" altLang="en-US" sz="26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目前实测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6.6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及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6.12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内核均可正常编译和启动 </a:t>
            </a:r>
            <a:r>
              <a:rPr lang="en-US" altLang="zh-CN" sz="2200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loonggpu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内核模块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Loongnix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25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、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deepin 23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均可直接安装，安同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OS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适配难度极低（已跑通）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龙芯 7A2000 显卡驱动 (LoongGPU)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兼容性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目前实测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6.6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及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6.12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内核均可正常编译和启动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loonggpu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内核模块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Loongnix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25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、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deepin 23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均可直接安装，安同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OS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适配难度极低（已跑通）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pic>
        <p:nvPicPr>
          <p:cNvPr id="4" name="图片 3" descr="upload_post_object_v2_1405893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龙芯 7A2000 显卡驱动 (LoongGPU)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>
            <a:noAutofit/>
          </a:bodyPr>
          <a:p>
            <a:r>
              <a:rPr lang="zh-CN" altLang="en-US" sz="2600">
                <a:solidFill>
                  <a:schemeClr val="tx1"/>
                </a:solidFill>
                <a:latin typeface="微软雅黑" charset="0"/>
                <a:ea typeface="微软雅黑" charset="0"/>
              </a:rPr>
              <a:t>兼容性</a:t>
            </a:r>
            <a:endParaRPr lang="zh-CN" altLang="en-US" sz="26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目前实测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6.6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及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6.12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内核均可正常编译和启动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loonggpu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内核模块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Loongnix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25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、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deepin 23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均可直接安装，安同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OS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适配难度极低（已跑通）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DDE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及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KDE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桌面特效均工作正常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0"/>
            <a:r>
              <a:rPr lang="zh-CN" altLang="en-US" sz="2600">
                <a:latin typeface="微软雅黑" charset="0"/>
                <a:ea typeface="微软雅黑" charset="0"/>
              </a:rPr>
              <a:t>测试结论（</a:t>
            </a:r>
            <a:r>
              <a:rPr lang="zh-CN" altLang="en-US" sz="2600">
                <a:latin typeface="微软雅黑" charset="0"/>
                <a:ea typeface="微软雅黑" charset="0"/>
                <a:hlinkClick r:id="rId1"/>
              </a:rPr>
              <a:t>明细表</a:t>
            </a:r>
            <a:r>
              <a:rPr lang="zh-CN" altLang="en-US" sz="2600">
                <a:latin typeface="微软雅黑" charset="0"/>
                <a:ea typeface="微软雅黑" charset="0"/>
              </a:rPr>
              <a:t>）</a:t>
            </a:r>
            <a:endParaRPr lang="zh-CN" altLang="en-US" sz="2600">
              <a:latin typeface="微软雅黑" charset="0"/>
              <a:ea typeface="微软雅黑" charset="0"/>
            </a:endParaRPr>
          </a:p>
          <a:p>
            <a:pPr lvl="1"/>
            <a:r>
              <a:rPr lang="zh-CN" altLang="en-US" sz="2200">
                <a:latin typeface="微软雅黑" charset="0"/>
                <a:ea typeface="微软雅黑" charset="0"/>
              </a:rPr>
              <a:t>特性已达到与旧世界驱动齐平，但仍有一些问题等待解决</a:t>
            </a:r>
            <a:endParaRPr lang="zh-CN" altLang="en-US" sz="2200">
              <a:latin typeface="微软雅黑" charset="0"/>
              <a:ea typeface="微软雅黑" charset="0"/>
            </a:endParaRPr>
          </a:p>
          <a:p>
            <a:pPr lvl="1"/>
            <a:r>
              <a:rPr lang="zh-CN" altLang="en-US" sz="2200">
                <a:latin typeface="微软雅黑" charset="0"/>
                <a:ea typeface="微软雅黑" charset="0"/>
              </a:rPr>
              <a:t>性能足够满足日常工作需要，</a:t>
            </a:r>
            <a:r>
              <a:rPr lang="en-US" altLang="zh-CN" sz="2200">
                <a:latin typeface="微软雅黑" charset="0"/>
                <a:ea typeface="微软雅黑" charset="0"/>
              </a:rPr>
              <a:t>OpenGL </a:t>
            </a:r>
            <a:r>
              <a:rPr lang="zh-CN" altLang="en-US" sz="2200">
                <a:latin typeface="微软雅黑" charset="0"/>
                <a:ea typeface="微软雅黑" charset="0"/>
              </a:rPr>
              <a:t>兼容版本低，对游戏娱乐不利</a:t>
            </a:r>
            <a:endParaRPr lang="zh-CN" altLang="en-US" sz="2200">
              <a:latin typeface="微软雅黑" charset="0"/>
              <a:ea typeface="微软雅黑" charset="0"/>
            </a:endParaRPr>
          </a:p>
          <a:p>
            <a:pPr lvl="2"/>
            <a:r>
              <a:rPr lang="zh-CN" altLang="en-US" sz="2000">
                <a:latin typeface="微软雅黑" charset="0"/>
                <a:ea typeface="微软雅黑" charset="0"/>
              </a:rPr>
              <a:t>图形性能略逊于 </a:t>
            </a:r>
            <a:r>
              <a:rPr lang="en-US" altLang="zh-CN" sz="2000">
                <a:latin typeface="微软雅黑" charset="0"/>
                <a:ea typeface="微软雅黑" charset="0"/>
              </a:rPr>
              <a:t>AMD Radeon R7 240 (Minecraft)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lvl="1"/>
            <a:r>
              <a:rPr lang="zh-CN" altLang="en-US" sz="2200">
                <a:latin typeface="微软雅黑" charset="0"/>
                <a:ea typeface="微软雅黑" charset="0"/>
              </a:rPr>
              <a:t>多媒体功能较弱</a:t>
            </a:r>
            <a:endParaRPr lang="zh-CN" altLang="en-US" sz="2200">
              <a:latin typeface="微软雅黑" charset="0"/>
              <a:ea typeface="微软雅黑" charset="0"/>
            </a:endParaRPr>
          </a:p>
          <a:p>
            <a:pPr lvl="2"/>
            <a:r>
              <a:rPr lang="zh-CN" altLang="en-US" sz="2000">
                <a:latin typeface="微软雅黑" charset="0"/>
                <a:ea typeface="微软雅黑" charset="0"/>
              </a:rPr>
              <a:t>无 </a:t>
            </a:r>
            <a:r>
              <a:rPr lang="en-US" altLang="zh-CN" sz="2000">
                <a:latin typeface="微软雅黑" charset="0"/>
                <a:ea typeface="微软雅黑" charset="0"/>
              </a:rPr>
              <a:t>VA</a:t>
            </a:r>
            <a:r>
              <a:rPr lang="zh-CN" altLang="en-US" sz="2000">
                <a:latin typeface="微软雅黑" charset="0"/>
                <a:ea typeface="微软雅黑" charset="0"/>
              </a:rPr>
              <a:t>-</a:t>
            </a:r>
            <a:r>
              <a:rPr lang="en-US" altLang="zh-CN" sz="2000">
                <a:latin typeface="微软雅黑" charset="0"/>
                <a:ea typeface="微软雅黑" charset="0"/>
              </a:rPr>
              <a:t>API</a:t>
            </a:r>
            <a:r>
              <a:rPr lang="zh-CN" altLang="en-US" sz="2000">
                <a:latin typeface="微软雅黑" charset="0"/>
                <a:ea typeface="微软雅黑" charset="0"/>
              </a:rPr>
              <a:t> 支持，视频播放强依赖处理器性能，不利于多任务</a:t>
            </a:r>
            <a:endParaRPr lang="zh-CN" altLang="en-US" sz="2000">
              <a:latin typeface="微软雅黑" charset="0"/>
              <a:ea typeface="微软雅黑" charset="0"/>
            </a:endParaRPr>
          </a:p>
          <a:p>
            <a:pPr lvl="1"/>
            <a:r>
              <a:rPr lang="zh-CN" altLang="en-US" sz="2200">
                <a:latin typeface="微软雅黑" charset="0"/>
                <a:ea typeface="微软雅黑" charset="0"/>
              </a:rPr>
              <a:t>游戏以外，应用兼容性尚可</a:t>
            </a:r>
            <a:endParaRPr lang="zh-CN" altLang="en-US" sz="2200">
              <a:latin typeface="微软雅黑" charset="0"/>
              <a:ea typeface="微软雅黑" charset="0"/>
            </a:endParaRPr>
          </a:p>
          <a:p>
            <a:pPr lvl="2"/>
            <a:r>
              <a:rPr lang="zh-CN" altLang="en-US" sz="2000">
                <a:latin typeface="微软雅黑" charset="0"/>
                <a:ea typeface="微软雅黑" charset="0"/>
              </a:rPr>
              <a:t>部分应用存在渲染问题，均已反馈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龙芯 7A2000 显卡驱动 (LoongGPU)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/>
          <a:p>
            <a:r>
              <a:rPr lang="zh-CN" altLang="en-US"/>
              <a:t>有待解决的问题</a:t>
            </a:r>
            <a:endParaRPr lang="zh-CN" altLang="en-US"/>
          </a:p>
          <a:p>
            <a:pPr lvl="1"/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目前测试的 DDE、KDE 和 Xfce 桌面中，DDE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和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Xfce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在显卡负载高的</a:t>
            </a:r>
            <a:b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</a:b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情况下存在画面抽搐和撕裂的问题，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KDE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无此问题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mpv </a:t>
            </a:r>
            <a:r>
              <a:rPr lang="zh-CN" altLang="en-US">
                <a:solidFill>
                  <a:schemeClr val="tx1"/>
                </a:solidFill>
              </a:rPr>
              <a:t>使用</a:t>
            </a:r>
            <a:r>
              <a:rPr lang="en-US" altLang="zh-CN">
                <a:solidFill>
                  <a:schemeClr val="tx1"/>
                </a:solidFill>
              </a:rPr>
              <a:t> GPU </a:t>
            </a:r>
            <a:r>
              <a:rPr lang="zh-CN" altLang="en-US">
                <a:solidFill>
                  <a:schemeClr val="tx1"/>
                </a:solidFill>
              </a:rPr>
              <a:t>视频输出加速时性能糟糕，使用 </a:t>
            </a:r>
            <a:r>
              <a:rPr lang="en-US" altLang="zh-CN">
                <a:solidFill>
                  <a:schemeClr val="tx1"/>
                </a:solidFill>
              </a:rPr>
              <a:t>X11 </a:t>
            </a:r>
            <a:r>
              <a:rPr lang="zh-CN" altLang="en-US">
                <a:solidFill>
                  <a:schemeClr val="tx1"/>
                </a:solidFill>
              </a:rPr>
              <a:t>软件输出则没有问题</a:t>
            </a:r>
            <a:endParaRPr lang="zh-CN" altLang="en-US">
              <a:solidFill>
                <a:schemeClr val="tx1"/>
              </a:solidFill>
            </a:endParaRPr>
          </a:p>
          <a:p>
            <a:pPr lvl="2"/>
            <a:r>
              <a:rPr lang="en-US" altLang="zh-CN">
                <a:solidFill>
                  <a:schemeClr val="tx1"/>
                </a:solidFill>
              </a:rPr>
              <a:t>GLAMOR</a:t>
            </a: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2D </a:t>
            </a:r>
            <a:r>
              <a:rPr lang="zh-CN" altLang="en-US">
                <a:solidFill>
                  <a:schemeClr val="tx1"/>
                </a:solidFill>
              </a:rPr>
              <a:t>加速支持有待优化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极端压力测试下稳定性 </a:t>
            </a:r>
            <a:r>
              <a:rPr lang="en-US" altLang="zh-CN">
                <a:solidFill>
                  <a:schemeClr val="tx1"/>
                </a:solidFill>
              </a:rPr>
              <a:t>(64 * glmark2) </a:t>
            </a:r>
            <a:r>
              <a:rPr lang="zh-CN" altLang="en-US">
                <a:solidFill>
                  <a:schemeClr val="tx1"/>
                </a:solidFill>
              </a:rPr>
              <a:t>欠佳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Chromium </a:t>
            </a:r>
            <a:r>
              <a:rPr lang="zh-CN" altLang="en-US">
                <a:solidFill>
                  <a:schemeClr val="tx1"/>
                </a:solidFill>
              </a:rPr>
              <a:t>访问部分网页时有渲染错误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GNOME</a:t>
            </a:r>
            <a:r>
              <a:rPr lang="zh-CN" altLang="en-US">
                <a:solidFill>
                  <a:schemeClr val="tx1"/>
                </a:solidFill>
              </a:rPr>
              <a:t> 无法启动（</a:t>
            </a:r>
            <a:r>
              <a:rPr lang="en-US" altLang="zh-CN">
                <a:solidFill>
                  <a:schemeClr val="tx1"/>
                </a:solidFill>
              </a:rPr>
              <a:t>OpenGL </a:t>
            </a:r>
            <a:r>
              <a:rPr lang="zh-CN" altLang="en-US">
                <a:solidFill>
                  <a:schemeClr val="tx1"/>
                </a:solidFill>
              </a:rPr>
              <a:t>兼容版本不足）</a:t>
            </a:r>
            <a:endParaRPr lang="en-US" altLang="zh-CN"/>
          </a:p>
          <a:p>
            <a:pPr marL="0" indent="0">
              <a:buNone/>
            </a:pPr>
            <a:endParaRPr lang="en-US" altLang="zh-CN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➤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另：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xen0n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发起了有关 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LG100/LG110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显卡 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3D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加速支持的跟踪帖：</a:t>
            </a:r>
            <a:br>
              <a:rPr lang="en-US" altLang="zh-CN" sz="2000">
                <a:cs typeface="Arial" panose="020B0604020202020204" pitchFamily="34" charset="0"/>
              </a:rPr>
            </a:br>
            <a:r>
              <a:rPr lang="en-US" altLang="zh-CN" sz="2000">
                <a:cs typeface="Arial" panose="020B0604020202020204" pitchFamily="34" charset="0"/>
              </a:rPr>
              <a:t>      </a:t>
            </a:r>
            <a:r>
              <a:rPr lang="en-US" altLang="zh-CN" sz="2000">
                <a:cs typeface="Arial" panose="020B0604020202020204" pitchFamily="34" charset="0"/>
                <a:hlinkClick r:id="rId1"/>
              </a:rPr>
              <a:t>loongson</a:t>
            </a:r>
            <a:r>
              <a:rPr lang="zh-CN" altLang="en-US" sz="2000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 sz="2000">
                <a:cs typeface="Arial" panose="020B0604020202020204" pitchFamily="34" charset="0"/>
                <a:hlinkClick r:id="rId1"/>
              </a:rPr>
              <a:t>community/discussions</a:t>
            </a:r>
            <a:r>
              <a:rPr lang="zh-CN" altLang="en-US" sz="2000">
                <a:cs typeface="Arial" panose="020B0604020202020204" pitchFamily="34" charset="0"/>
                <a:hlinkClick r:id="rId1"/>
              </a:rPr>
              <a:t>#</a:t>
            </a:r>
            <a:r>
              <a:rPr lang="en-US" altLang="zh-CN" sz="2000">
                <a:cs typeface="Arial" panose="020B0604020202020204" pitchFamily="34" charset="0"/>
                <a:hlinkClick r:id="rId1"/>
              </a:rPr>
              <a:t>77</a:t>
            </a:r>
            <a:endParaRPr lang="zh-CN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快速报告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龙架构发行版变动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Loongnix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25 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1176" y="1399878"/>
            <a:ext cx="10789686" cy="4572135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en-US" altLang="zh-CN" sz="2600">
                <a:solidFill>
                  <a:srgbClr val="000000"/>
                </a:solidFill>
              </a:rPr>
              <a:t>Loongnix</a:t>
            </a:r>
            <a:r>
              <a:rPr lang="zh-CN" altLang="en-US" sz="2600">
                <a:solidFill>
                  <a:srgbClr val="000000"/>
                </a:solidFill>
              </a:rPr>
              <a:t> </a:t>
            </a:r>
            <a:r>
              <a:rPr lang="en-US" altLang="zh-CN" sz="2600">
                <a:solidFill>
                  <a:srgbClr val="000000"/>
                </a:solidFill>
              </a:rPr>
              <a:t>25</a:t>
            </a:r>
            <a:r>
              <a:rPr lang="zh-CN" altLang="en-US" sz="2600">
                <a:solidFill>
                  <a:srgbClr val="000000"/>
                </a:solidFill>
              </a:rPr>
              <a:t> </a:t>
            </a:r>
            <a:r>
              <a:rPr lang="en-US" altLang="zh-CN" sz="2600">
                <a:solidFill>
                  <a:srgbClr val="000000"/>
                </a:solidFill>
              </a:rPr>
              <a:t>Beta5 </a:t>
            </a:r>
            <a:r>
              <a:rPr lang="zh-CN" altLang="en-US" sz="2600">
                <a:solidFill>
                  <a:srgbClr val="000000"/>
                </a:solidFill>
              </a:rPr>
              <a:t>最新版本已于</a:t>
            </a:r>
            <a:r>
              <a:rPr lang="en-US" altLang="zh-CN" sz="2600">
                <a:solidFill>
                  <a:srgbClr val="000000"/>
                </a:solidFill>
              </a:rPr>
              <a:t>1</a:t>
            </a:r>
            <a:r>
              <a:rPr lang="zh-CN" altLang="en-US" sz="2600">
                <a:solidFill>
                  <a:srgbClr val="000000"/>
                </a:solidFill>
              </a:rPr>
              <a:t>月</a:t>
            </a:r>
            <a:r>
              <a:rPr lang="en-US" altLang="zh-CN" sz="2600">
                <a:solidFill>
                  <a:srgbClr val="000000"/>
                </a:solidFill>
              </a:rPr>
              <a:t>17</a:t>
            </a:r>
            <a:r>
              <a:rPr lang="zh-CN" altLang="en-US" sz="2600">
                <a:solidFill>
                  <a:srgbClr val="000000"/>
                </a:solidFill>
              </a:rPr>
              <a:t>日上午开始测试，本版本包含了</a:t>
            </a:r>
            <a:r>
              <a:rPr lang="en-US" altLang="zh-CN" sz="2600">
                <a:solidFill>
                  <a:srgbClr val="000000"/>
                </a:solidFill>
              </a:rPr>
              <a:t>LoongGPU,</a:t>
            </a:r>
            <a:r>
              <a:rPr lang="zh-CN" altLang="en-US" sz="2600">
                <a:solidFill>
                  <a:srgbClr val="000000"/>
                </a:solidFill>
              </a:rPr>
              <a:t>感兴趣的朋友可以前往以下地址自行下载安装测试。</a:t>
            </a:r>
            <a:endParaRPr lang="zh-CN" altLang="en-US" sz="26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600">
                <a:solidFill>
                  <a:srgbClr val="000000"/>
                </a:solidFill>
                <a:hlinkClick r:id="rId1"/>
              </a:rPr>
              <a:t>https://pkg.loongnix.cn/loongnix/25/isos/Loongnix</a:t>
            </a:r>
            <a:r>
              <a:rPr lang="zh-CN" altLang="en-US" sz="2600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 sz="2600">
                <a:solidFill>
                  <a:srgbClr val="000000"/>
                </a:solidFill>
                <a:hlinkClick r:id="rId1"/>
              </a:rPr>
              <a:t>25.beta/</a:t>
            </a:r>
            <a:endParaRPr lang="en-US" altLang="zh-CN" sz="2600">
              <a:solidFill>
                <a:srgbClr val="000000"/>
              </a:solidFill>
              <a:hlinkClick r:id="rId1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6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600">
                <a:solidFill>
                  <a:srgbClr val="000000"/>
                </a:solidFill>
              </a:rPr>
              <a:t>如果遇到任何问题，欢迎在</a:t>
            </a:r>
            <a:r>
              <a:rPr lang="en-US" altLang="zh-CN" sz="2600">
                <a:solidFill>
                  <a:srgbClr val="000000"/>
                </a:solidFill>
              </a:rPr>
              <a:t>loongbbs</a:t>
            </a:r>
            <a:r>
              <a:rPr lang="zh-CN" altLang="en-US" sz="2600">
                <a:solidFill>
                  <a:srgbClr val="000000"/>
                </a:solidFill>
              </a:rPr>
              <a:t>论坛提交反馈。</a:t>
            </a:r>
            <a:endParaRPr lang="zh-CN" altLang="en-US" sz="26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zh-CN" altLang="en-US"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6330" y="1352452"/>
            <a:ext cx="9452278" cy="4657501"/>
          </a:xfrm>
        </p:spPr>
        <p:txBody>
          <a:bodyPr/>
          <a:p>
            <a:r>
              <a:rPr lang="zh-CN" altLang="en-US" sz="2600">
                <a:solidFill>
                  <a:srgbClr val="000000"/>
                </a:solidFill>
              </a:rPr>
              <a:t>日常打包与修包</a:t>
            </a:r>
            <a:endParaRPr lang="zh-CN" altLang="en-US" sz="26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2600">
                <a:solidFill>
                  <a:srgbClr val="000000"/>
                </a:solidFill>
              </a:rPr>
              <a:t>    一些</a:t>
            </a:r>
            <a:r>
              <a:rPr lang="zh-CN" altLang="en-US" sz="2600">
                <a:solidFill>
                  <a:srgbClr val="000000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600">
                <a:solidFill>
                  <a:srgbClr val="000000"/>
                </a:solidFill>
                <a:latin typeface="微软雅黑" charset="0"/>
                <a:ea typeface="微软雅黑" charset="0"/>
              </a:rPr>
              <a:t>P</a:t>
            </a:r>
            <a:r>
              <a:rPr lang="en-US" altLang="zh-CN" sz="2600">
                <a:solidFill>
                  <a:srgbClr val="000000"/>
                </a:solidFill>
              </a:rPr>
              <a:t>ython </a:t>
            </a:r>
            <a:r>
              <a:rPr lang="zh-CN" altLang="en-US" sz="2600">
                <a:solidFill>
                  <a:srgbClr val="000000"/>
                </a:solidFill>
              </a:rPr>
              <a:t>包等 </a:t>
            </a:r>
            <a:r>
              <a:rPr lang="en-US" altLang="zh-CN" sz="2600">
                <a:solidFill>
                  <a:srgbClr val="000000"/>
                </a:solidFill>
              </a:rPr>
              <a:t>(by Pluto)</a:t>
            </a:r>
            <a:endParaRPr lang="zh-CN" altLang="en-US" sz="2600">
              <a:solidFill>
                <a:srgbClr val="000000"/>
              </a:solidFill>
            </a:endParaRPr>
          </a:p>
          <a:p>
            <a:r>
              <a:rPr lang="zh-CN" altLang="en-US" sz="2600">
                <a:solidFill>
                  <a:srgbClr val="C00000"/>
                </a:solidFill>
              </a:rPr>
              <a:t>升级 </a:t>
            </a:r>
            <a:r>
              <a:rPr lang="zh-CN" altLang="en-US" sz="2600">
                <a:solidFill>
                  <a:srgbClr val="C00000"/>
                </a:solidFill>
                <a:latin typeface="微软雅黑" charset="0"/>
                <a:ea typeface="微软雅黑" charset="0"/>
              </a:rPr>
              <a:t>L</a:t>
            </a:r>
            <a:r>
              <a:rPr lang="en-US" altLang="zh-CN" sz="2600">
                <a:solidFill>
                  <a:srgbClr val="C00000"/>
                </a:solidFill>
                <a:latin typeface="微软雅黑" charset="0"/>
                <a:ea typeface="微软雅黑" charset="0"/>
              </a:rPr>
              <a:t>LVM </a:t>
            </a:r>
            <a:r>
              <a:rPr lang="en-US" altLang="zh-CN" sz="2600">
                <a:solidFill>
                  <a:srgbClr val="C00000"/>
                </a:solidFill>
              </a:rPr>
              <a:t>19 </a:t>
            </a:r>
            <a:r>
              <a:rPr lang="en-US" altLang="zh-CN" sz="2600">
                <a:solidFill>
                  <a:srgbClr val="000000"/>
                </a:solidFill>
              </a:rPr>
              <a:t>(by wszqkzqk)</a:t>
            </a:r>
            <a:endParaRPr lang="en-US" altLang="zh-CN" sz="2600">
              <a:solidFill>
                <a:srgbClr val="000000"/>
              </a:solidFill>
            </a:endParaRPr>
          </a:p>
          <a:p>
            <a:r>
              <a:rPr lang="en-US" altLang="zh-CN" sz="2600">
                <a:solidFill>
                  <a:srgbClr val="000000"/>
                </a:solidFill>
                <a:latin typeface="微软雅黑" charset="0"/>
                <a:ea typeface="微软雅黑" charset="0"/>
              </a:rPr>
              <a:t>F</a:t>
            </a:r>
            <a:r>
              <a:rPr lang="en-US" altLang="zh-CN" sz="2600">
                <a:solidFill>
                  <a:srgbClr val="000000"/>
                </a:solidFill>
              </a:rPr>
              <a:t>irefox 134/135</a:t>
            </a:r>
            <a:r>
              <a:rPr lang="zh-CN" altLang="en-US" sz="2600">
                <a:solidFill>
                  <a:srgbClr val="000000"/>
                </a:solidFill>
              </a:rPr>
              <a:t> </a:t>
            </a:r>
            <a:r>
              <a:rPr lang="en-US" altLang="zh-CN" sz="2600">
                <a:solidFill>
                  <a:srgbClr val="000000"/>
                </a:solidFill>
              </a:rPr>
              <a:t>(by wszqkzqk)</a:t>
            </a:r>
            <a:endParaRPr lang="en-US" altLang="zh-CN" sz="26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zh-CN" altLang="en-US" sz="2600">
              <a:solidFill>
                <a:srgbClr val="000000"/>
              </a:solidFill>
            </a:endParaRPr>
          </a:p>
        </p:txBody>
      </p:sp>
      <p:pic>
        <p:nvPicPr>
          <p:cNvPr id="4" name="图片 3" descr="upload_post_object_v2_11387694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3209" y="1452243"/>
            <a:ext cx="5428031" cy="34010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1 </a:t>
            </a:r>
            <a:r>
              <a:rPr lang="zh-CN" altLang="en-US"/>
              <a:t>月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9</a:t>
            </a:r>
            <a:r>
              <a:rPr lang="en-US" altLang="zh-CN"/>
              <a:t> </a:t>
            </a:r>
            <a:r>
              <a:rPr lang="zh-CN" altLang="en-US"/>
              <a:t>日·第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4</a:t>
            </a:r>
            <a:r>
              <a:rPr lang="en-US" altLang="zh-CN"/>
              <a:t>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4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7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经验分享：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pPr marL="457200" lvl="1" indent="0">
              <a:buNone/>
            </a:pPr>
            <a:r>
              <a:rPr lang="en-US" altLang="zh-CN"/>
              <a:t>ldc </a:t>
            </a:r>
            <a:r>
              <a:rPr lang="zh-CN" altLang="en-US"/>
              <a:t>在针对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L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LVM </a:t>
            </a:r>
            <a:r>
              <a:rPr lang="en-US" altLang="zh-CN"/>
              <a:t>19 </a:t>
            </a:r>
            <a:r>
              <a:rPr lang="zh-CN" altLang="en-US"/>
              <a:t>构建时默认使用了 </a:t>
            </a:r>
            <a:r>
              <a:rPr lang="en-US" altLang="zh-CN"/>
              <a:t>generic-la64</a:t>
            </a:r>
            <a:r>
              <a:rPr lang="zh-CN" altLang="en-US"/>
              <a:t>，未加浮点，导致 </a:t>
            </a:r>
            <a:r>
              <a:rPr lang="en-US" altLang="zh-CN"/>
              <a:t>LTO </a:t>
            </a:r>
            <a:r>
              <a:rPr lang="zh-CN" altLang="en-US"/>
              <a:t>生成的 </a:t>
            </a:r>
            <a:r>
              <a:rPr lang="en-US" altLang="zh-CN"/>
              <a:t>LLVM </a:t>
            </a:r>
            <a:r>
              <a:rPr lang="zh-CN" altLang="en-US"/>
              <a:t>字节码 </a:t>
            </a:r>
            <a:r>
              <a:rPr lang="en-US" altLang="zh-CN"/>
              <a:t>ABI </a:t>
            </a:r>
            <a:r>
              <a:rPr lang="zh-CN" altLang="en-US"/>
              <a:t>有问题，可以使用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-L--plugin-opt=-mattr=+d </a:t>
            </a:r>
            <a:r>
              <a:rPr lang="zh-CN" altLang="en-US"/>
              <a:t>参数成功编译，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L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LVM </a:t>
            </a:r>
            <a:r>
              <a:rPr lang="en-US" altLang="zh-CN"/>
              <a:t>20</a:t>
            </a:r>
            <a:r>
              <a:rPr lang="zh-CN" altLang="en-US"/>
              <a:t>会修复这个问题 </a:t>
            </a:r>
            <a:r>
              <a:rPr lang="en-US" altLang="zh-CN"/>
              <a:t>(by wszqkzqk)</a:t>
            </a:r>
            <a:endParaRPr lang="zh-CN" altLang="en-US"/>
          </a:p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r>
              <a:rPr lang="zh-CN" altLang="en-US"/>
              <a:t>相关报告和提交：</a:t>
            </a:r>
            <a:endParaRPr lang="zh-CN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>
                <a:hlinkClick r:id="rId1"/>
              </a:rPr>
              <a:t>lcpu</a:t>
            </a:r>
            <a:r>
              <a:rPr lang="zh-CN" altLang="en-US" sz="2400">
                <a:hlinkClick r:id="rId1"/>
              </a:rPr>
              <a:t>-</a:t>
            </a:r>
            <a:r>
              <a:rPr lang="en-US" altLang="zh-CN" sz="2400">
                <a:hlinkClick r:id="rId1"/>
              </a:rPr>
              <a:t>club/loongarch</a:t>
            </a:r>
            <a:r>
              <a:rPr lang="zh-CN" altLang="en-US" sz="2400">
                <a:hlinkClick r:id="rId1"/>
              </a:rPr>
              <a:t>-</a:t>
            </a:r>
            <a:r>
              <a:rPr lang="en-US" altLang="zh-CN" sz="2400">
                <a:hlinkClick r:id="rId1"/>
              </a:rPr>
              <a:t>packages</a:t>
            </a:r>
            <a:r>
              <a:rPr lang="zh-CN" altLang="en-US" sz="2400">
                <a:hlinkClick r:id="rId1"/>
              </a:rPr>
              <a:t>#</a:t>
            </a:r>
            <a:r>
              <a:rPr lang="en-US" altLang="zh-CN" sz="2400">
                <a:hlinkClick r:id="rId1"/>
              </a:rPr>
              <a:t>386</a:t>
            </a:r>
            <a:endParaRPr lang="en-US" altLang="zh-CN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>
                <a:hlinkClick r:id="rId2"/>
              </a:rPr>
              <a:t>llvm/llvm</a:t>
            </a:r>
            <a:r>
              <a:rPr lang="zh-CN" altLang="en-US" sz="2400">
                <a:hlinkClick r:id="rId2"/>
              </a:rPr>
              <a:t>-</a:t>
            </a:r>
            <a:r>
              <a:rPr lang="en-US" altLang="zh-CN" sz="2400">
                <a:hlinkClick r:id="rId2"/>
              </a:rPr>
              <a:t>project: f62c9252fc0f</a:t>
            </a:r>
            <a:endParaRPr lang="zh-CN" altLang="en-US" sz="2400"/>
          </a:p>
          <a:p>
            <a:pPr marL="0" indent="0">
              <a:buNone/>
            </a:pPr>
            <a:endParaRPr lang="en-US" altLang="zh-CN" sz="2000">
              <a:hlinkClick r:id="rId2"/>
            </a:endParaRPr>
          </a:p>
          <a:p>
            <a:pPr marL="0" indent="0">
              <a:buNone/>
            </a:pPr>
            <a:endParaRPr lang="zh-CN" altLang="en-U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solidFill>
                  <a:srgbClr val="C00000"/>
                </a:solidFill>
              </a:rPr>
              <a:t>首次</a:t>
            </a:r>
            <a:r>
              <a:rPr lang="zh-CN" altLang="en-US" sz="2400"/>
              <a:t>得到</a:t>
            </a:r>
            <a:r>
              <a:rPr lang="zh-CN" altLang="en-US" sz="2400">
                <a:solidFill>
                  <a:srgbClr val="C00000"/>
                </a:solidFill>
                <a:latin typeface="微软雅黑" charset="0"/>
                <a:ea typeface="微软雅黑" charset="0"/>
              </a:rPr>
              <a:t>国外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开发</a:t>
            </a:r>
            <a:r>
              <a:rPr lang="zh-CN" altLang="en-US" sz="2400"/>
              <a:t>者贡献</a:t>
            </a:r>
            <a:endParaRPr lang="zh-CN" altLang="en-US" sz="240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23173" y="4723600"/>
            <a:ext cx="3486582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en-US" altLang="zh-CN" sz="2400">
                <a:solidFill>
                  <a:srgbClr val="FFFFFF"/>
                </a:solidFill>
              </a:rPr>
              <a:t>patch</a:t>
            </a:r>
            <a:r>
              <a:rPr lang="zh-CN" altLang="en-US" sz="2400">
                <a:solidFill>
                  <a:srgbClr val="FFFFFF"/>
                </a:solidFill>
              </a:rPr>
              <a:t>由</a:t>
            </a:r>
            <a:r>
              <a:rPr lang="en-US" altLang="zh-CN" sz="2400">
                <a:solidFill>
                  <a:srgbClr val="FFFFFF"/>
                </a:solidFill>
              </a:rPr>
              <a:t>wszqkzqk</a:t>
            </a:r>
            <a:r>
              <a:rPr lang="zh-CN" altLang="en-US" sz="2400">
                <a:solidFill>
                  <a:srgbClr val="FFFFFF"/>
                </a:solidFill>
              </a:rPr>
              <a:t>修改后合并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43875" y="2059781"/>
            <a:ext cx="3899297" cy="3508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/>
              <a:t>国外开发者 </a:t>
            </a:r>
            <a:r>
              <a:rPr lang="en-US" altLang="zh-CN" sz="2400">
                <a:hlinkClick r:id="rId1"/>
              </a:rPr>
              <a:t>ptrcnull</a:t>
            </a:r>
            <a:r>
              <a:rPr lang="en-US" altLang="zh-CN" sz="2400"/>
              <a:t> </a:t>
            </a:r>
            <a:r>
              <a:rPr lang="zh-CN" altLang="en-US" sz="2400"/>
              <a:t>将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S</a:t>
            </a:r>
            <a:r>
              <a:rPr lang="en-US" altLang="zh-CN" sz="2400"/>
              <a:t>kia </a:t>
            </a:r>
            <a:r>
              <a:rPr lang="zh-CN" altLang="en-US" sz="2400"/>
              <a:t>的 </a:t>
            </a:r>
            <a:r>
              <a:rPr lang="en-US" altLang="zh-CN" sz="2400"/>
              <a:t>gn </a:t>
            </a:r>
            <a:r>
              <a:rPr lang="zh-CN" altLang="en-US" sz="2400"/>
              <a:t>构建</a:t>
            </a:r>
            <a:r>
              <a:rPr lang="zh-CN" altLang="en-US" sz="2400">
                <a:solidFill>
                  <a:schemeClr val="tx1"/>
                </a:solidFill>
              </a:rPr>
              <a:t>配置</a:t>
            </a:r>
            <a:r>
              <a:rPr lang="zh-CN" altLang="en-US" sz="2400"/>
              <a:t>中新增的有关 </a:t>
            </a:r>
            <a:r>
              <a:rPr lang="en-US" altLang="zh-CN" sz="2400"/>
              <a:t>LSX/LASX </a:t>
            </a:r>
            <a:r>
              <a:rPr lang="zh-CN" altLang="en-US" sz="2400"/>
              <a:t>的修复同步到了 </a:t>
            </a:r>
            <a:r>
              <a:rPr lang="en-US" altLang="zh-CN" sz="2400"/>
              <a:t>Firefox </a:t>
            </a:r>
            <a:r>
              <a:rPr lang="zh-CN" altLang="en-US" sz="2400"/>
              <a:t>的 </a:t>
            </a:r>
            <a:r>
              <a:rPr lang="en-US" altLang="zh-CN" sz="2400"/>
              <a:t>mozbuild </a:t>
            </a:r>
            <a:r>
              <a:rPr lang="zh-CN" altLang="en-US" sz="2400"/>
              <a:t>中，修复了</a:t>
            </a:r>
            <a:r>
              <a:rPr lang="en-US" altLang="zh-CN" sz="2400"/>
              <a:t>Firefox 134 </a:t>
            </a:r>
            <a:r>
              <a:rPr lang="zh-CN" altLang="en-US" sz="2400"/>
              <a:t>的构建</a:t>
            </a:r>
            <a:endParaRPr lang="zh-CN" altLang="en-US" sz="2400"/>
          </a:p>
        </p:txBody>
      </p:sp>
      <p:pic>
        <p:nvPicPr>
          <p:cNvPr id="8" name="图片 7" descr="upload_post_object_v2_18383269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75" y="1841614"/>
            <a:ext cx="5459460" cy="2793472"/>
          </a:xfrm>
          <a:prstGeom prst="rect">
            <a:avLst/>
          </a:prstGeom>
        </p:spPr>
      </p:pic>
      <p:pic>
        <p:nvPicPr>
          <p:cNvPr id="9" name="图片 8" descr="upload_post_object_v2_12190268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535" y="1841614"/>
            <a:ext cx="2170308" cy="2812642"/>
          </a:xfrm>
          <a:prstGeom prst="rect">
            <a:avLst/>
          </a:prstGeom>
        </p:spPr>
      </p:pic>
      <p:pic>
        <p:nvPicPr>
          <p:cNvPr id="11" name="图片 10" descr="upload_post_object_v2_7148298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75" y="4635086"/>
            <a:ext cx="7629768" cy="13012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E</a:t>
            </a:r>
            <a:r>
              <a:rPr lang="en-US" altLang="zh-CN" sz="2400"/>
              <a:t>lectron 30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（</a:t>
            </a:r>
            <a:r>
              <a:rPr lang="zh-CN" altLang="en-US" sz="2400"/>
              <a:t>等待编译）</a:t>
            </a:r>
            <a:endParaRPr lang="zh-CN" altLang="en-US" sz="2400"/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关于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Clang 19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的修复与架构无关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Clang 19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的新特性所致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详见 </a:t>
            </a:r>
            <a:r>
              <a:rPr lang="en-US" altLang="zh-CN">
                <a:hlinkClick r:id="rId1"/>
              </a:rPr>
              <a:t>lcpu-club/loongarch-packages</a:t>
            </a:r>
            <a:r>
              <a:rPr lang="zh-CN" altLang="en-US">
                <a:hlinkClick r:id="rId1"/>
              </a:rPr>
              <a:t>#</a:t>
            </a:r>
            <a:r>
              <a:rPr lang="en-US" altLang="zh-CN">
                <a:hlinkClick r:id="rId1"/>
              </a:rPr>
              <a:t>401</a:t>
            </a:r>
            <a:endParaRPr lang="en-US" altLang="zh-CN">
              <a:hlinkClick r:id="rId1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E</a:t>
            </a:r>
            <a:r>
              <a:rPr lang="en-US" altLang="zh-CN" sz="2400"/>
              <a:t>lectron 32 </a:t>
            </a:r>
            <a:r>
              <a:rPr lang="zh-CN" altLang="en-US" sz="2400"/>
              <a:t>构建成功 &amp; </a:t>
            </a:r>
            <a:r>
              <a:rPr lang="en-US" altLang="zh-CN" sz="2400"/>
              <a:t>Code </a:t>
            </a:r>
            <a:r>
              <a:rPr lang="zh-CN" altLang="en-US" sz="2400"/>
              <a:t>- </a:t>
            </a:r>
            <a:r>
              <a:rPr lang="en-US" altLang="zh-CN" sz="2400"/>
              <a:t>OSS</a:t>
            </a:r>
            <a:r>
              <a:rPr lang="zh-CN" altLang="en-US" sz="2400"/>
              <a:t>（上次双周会已提及）</a:t>
            </a:r>
            <a:endParaRPr lang="en-US" altLang="zh-CN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E</a:t>
            </a:r>
            <a:r>
              <a:rPr lang="en-US" altLang="zh-CN" sz="2400"/>
              <a:t>lectron 33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（</a:t>
            </a:r>
            <a:r>
              <a:rPr lang="zh-CN" altLang="en-US" sz="2400"/>
              <a:t>等待编译）</a:t>
            </a:r>
            <a:endParaRPr lang="en-US" altLang="zh-CN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/>
              <a:t>修复多个</a:t>
            </a:r>
            <a:r>
              <a:rPr lang="en-US" altLang="zh-CN"/>
              <a:t>SIGILL</a:t>
            </a:r>
            <a:r>
              <a:rPr lang="zh-CN" altLang="en-US"/>
              <a:t>问题，待构建验证</a:t>
            </a:r>
            <a:endParaRPr lang="zh-CN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已将补丁共享给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darkyzhou</a:t>
            </a:r>
            <a:endParaRPr lang="en-US" altLang="zh-CN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详见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lcpu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club/loongarch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packages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#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400</a:t>
            </a:r>
            <a:endParaRPr lang="en-US" altLang="zh-CN" sz="2000">
              <a:solidFill>
                <a:schemeClr val="tx1"/>
              </a:solidFill>
              <a:latin typeface="微软雅黑" charset="0"/>
              <a:ea typeface="微软雅黑" charset="0"/>
              <a:hlinkClick r:id="rId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/>
              <a:t>留出</a:t>
            </a:r>
            <a:r>
              <a:rPr lang="en-US" altLang="zh-CN" sz="2400"/>
              <a:t>electron31</a:t>
            </a:r>
            <a:r>
              <a:rPr lang="zh-CN" altLang="en-US" sz="2400"/>
              <a:t>是</a:t>
            </a:r>
            <a:r>
              <a:rPr lang="en-US" altLang="zh-CN" sz="2400"/>
              <a:t>wszqkzqk</a:t>
            </a:r>
            <a:r>
              <a:rPr lang="zh-CN" altLang="en-US" sz="2400"/>
              <a:t>故意为之，用于让新人熟悉项目</a:t>
            </a:r>
            <a:endParaRPr lang="en-US" altLang="zh-CN" sz="2400"/>
          </a:p>
        </p:txBody>
      </p:sp>
      <p:pic>
        <p:nvPicPr>
          <p:cNvPr id="6" name="图片 5" descr="upload_post_object_v2_1228579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66" y="1467227"/>
            <a:ext cx="530542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上游</a:t>
            </a:r>
            <a:r>
              <a:rPr lang="zh-CN" altLang="en-US">
                <a:cs typeface="Arial" panose="020B0604020202020204" pitchFamily="34" charset="0"/>
              </a:rPr>
              <a:t>化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（</a:t>
            </a:r>
            <a:r>
              <a:rPr lang="zh-CN" altLang="en-US">
                <a:cs typeface="Arial" panose="020B0604020202020204" pitchFamily="34" charset="0"/>
              </a:rPr>
              <a:t>均 </a:t>
            </a:r>
            <a:r>
              <a:rPr lang="en-US" altLang="zh-CN">
                <a:cs typeface="Arial" panose="020B0604020202020204" pitchFamily="34" charset="0"/>
              </a:rPr>
              <a:t>by wszqkzqk</a:t>
            </a:r>
            <a:r>
              <a:rPr lang="zh-CN" altLang="en-US">
                <a:cs typeface="Arial" panose="020B0604020202020204" pitchFamily="34" charset="0"/>
              </a:rPr>
              <a:t>）</a:t>
            </a:r>
            <a:endParaRPr lang="en-US" altLang="zh-CN"/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zh-CN" sz="2400">
                <a:hlinkClick r:id="rId1"/>
              </a:rPr>
              <a:t>cilium </a:t>
            </a:r>
            <a:r>
              <a:rPr lang="zh-CN" altLang="en-US" sz="2400">
                <a:hlinkClick r:id="rId1"/>
              </a:rPr>
              <a:t>已合并龙架构支持</a:t>
            </a:r>
            <a:endParaRPr lang="en-US" altLang="zh-CN" sz="2400">
              <a:hlinkClick r:id="rId1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zh-CN" sz="2400">
                <a:hlinkClick r:id="rId2"/>
              </a:rPr>
              <a:t>root </a:t>
            </a:r>
            <a:r>
              <a:rPr lang="zh-CN" altLang="en-US" sz="2400">
                <a:hlinkClick r:id="rId2"/>
              </a:rPr>
              <a:t>已合并龙架构支持</a:t>
            </a:r>
            <a:endParaRPr lang="en-US" altLang="zh-CN" sz="2400">
              <a:hlinkClick r:id="rId2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zh-CN" sz="2400">
                <a:hlinkClick r:id="rId3"/>
              </a:rPr>
              <a:t>openrct2 </a:t>
            </a:r>
            <a:r>
              <a:rPr lang="zh-CN" altLang="en-US" sz="2400">
                <a:hlinkClick r:id="rId3"/>
              </a:rPr>
              <a:t>发布了包含</a:t>
            </a:r>
            <a:r>
              <a:rPr lang="en-US" altLang="zh-CN" sz="2400">
                <a:hlinkClick r:id="rId3"/>
              </a:rPr>
              <a:t>loongarch</a:t>
            </a:r>
            <a:r>
              <a:rPr lang="zh-CN" altLang="en-US" sz="2400">
                <a:hlinkClick r:id="rId3"/>
              </a:rPr>
              <a:t>架构的稳定版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Gentoo [</a:t>
            </a:r>
            <a:r>
              <a:rPr lang="zh-CN" altLang="en-US"/>
              <a:t>讲者离线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/>
          <a:p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USE</a:t>
            </a:r>
            <a:r>
              <a:rPr lang="zh-CN" altLang="en-US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=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"emacs opencl"</a:t>
            </a:r>
            <a:r>
              <a:rPr lang="en-US" altLang="zh-CN"/>
              <a:t> </a:t>
            </a:r>
            <a:r>
              <a:rPr lang="zh-CN" altLang="en-US"/>
              <a:t>已验证 &amp; 全局解除禁用 </a:t>
            </a:r>
            <a:r>
              <a:rPr lang="en-US" altLang="zh-CN">
                <a:solidFill>
                  <a:srgbClr val="BFBFBF"/>
                </a:solidFill>
              </a:rPr>
              <a:t>(unmasked)</a:t>
            </a:r>
            <a:endParaRPr lang="en-US" altLang="zh-CN">
              <a:solidFill>
                <a:srgbClr val="BFBFBF"/>
              </a:solidFill>
              <a:latin typeface="Courier New" panose="02070309020205020404" charset="0"/>
              <a:ea typeface="Courier New" panose="02070309020205020404" charset="0"/>
              <a:cs typeface="Courier New" panose="02070309020205020404" charset="0"/>
            </a:endParaRPr>
          </a:p>
          <a:p>
            <a:r>
              <a:rPr lang="zh-CN" altLang="en-US"/>
              <a:t>完成了 </a:t>
            </a:r>
            <a:r>
              <a:rPr lang="en-US" altLang="zh-CN"/>
              <a:t>Ada </a:t>
            </a:r>
            <a:r>
              <a:rPr lang="zh-CN" altLang="en-US"/>
              <a:t>语言在龙架构上的自举 </a:t>
            </a:r>
            <a:r>
              <a:rPr lang="en-US" altLang="zh-CN"/>
              <a:t>(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by</a:t>
            </a:r>
            <a:r>
              <a:rPr lang="en-US" altLang="zh-CN"/>
              <a:t> sam</a:t>
            </a:r>
            <a:r>
              <a:rPr lang="zh-CN" altLang="en-US"/>
              <a:t>@</a:t>
            </a:r>
            <a:r>
              <a:rPr lang="en-US" altLang="zh-CN"/>
              <a:t>gentoo.org)</a:t>
            </a:r>
            <a:endParaRPr lang="zh-CN" altLang="en-US"/>
          </a:p>
          <a:p>
            <a:pPr lvl="1"/>
            <a:r>
              <a:rPr lang="zh-CN" altLang="en-US">
                <a:hlinkClick r:id="rId1"/>
              </a:rPr>
              <a:t>验证了</a:t>
            </a:r>
            <a:r>
              <a:rPr lang="zh-CN" altLang="en-US"/>
              <a:t> </a:t>
            </a:r>
            <a:r>
              <a:rPr lang="en-US" altLang="zh-CN">
                <a:solidFill>
                  <a:srgbClr val="BFBFBF"/>
                </a:solidFill>
              </a:rPr>
              <a:t>(keyworded)</a:t>
            </a:r>
            <a:r>
              <a:rPr lang="en-US" altLang="zh-CN"/>
              <a:t> 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dev</a:t>
            </a:r>
            <a:r>
              <a:rPr lang="zh-CN" altLang="en-US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lang/ada</a:t>
            </a:r>
            <a:r>
              <a:rPr lang="zh-CN" altLang="en-US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bootstrap:14</a:t>
            </a:r>
            <a:endParaRPr lang="en-US" altLang="zh-CN">
              <a:latin typeface="Courier New" panose="02070309020205020404" charset="0"/>
              <a:ea typeface="Courier New" panose="02070309020205020404" charset="0"/>
              <a:cs typeface="Courier New" panose="02070309020205020404" charset="0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USE</a:t>
            </a:r>
            <a:r>
              <a:rPr lang="zh-CN" altLang="en-US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=</a:t>
            </a:r>
            <a:r>
              <a:rPr lang="en-US" altLang="zh-CN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ada emerge </a:t>
            </a:r>
            <a:r>
              <a:rPr lang="zh-CN" altLang="en-US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1 sys</a:t>
            </a:r>
            <a:r>
              <a:rPr lang="zh-CN" altLang="en-US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devel/gcc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可用</a:t>
            </a:r>
            <a:endParaRPr lang="en-US" altLang="zh-CN">
              <a:latin typeface="微软雅黑" charset="0"/>
              <a:ea typeface="微软雅黑" charset="0"/>
              <a:cs typeface="微软雅黑" charset="0"/>
            </a:endParaRPr>
          </a:p>
          <a:p>
            <a:pPr lvl="0"/>
            <a:r>
              <a:rPr lang="zh-CN" altLang="en-US"/>
              <a:t>填坑</a:t>
            </a:r>
            <a:endParaRPr lang="zh-CN" altLang="en-US"/>
          </a:p>
          <a:p>
            <a:pPr lvl="1"/>
            <a:r>
              <a:rPr lang="en-US" altLang="zh-CN"/>
              <a:t>KDE</a:t>
            </a:r>
            <a:r>
              <a:rPr lang="zh-CN" altLang="en-US"/>
              <a:t> </a:t>
            </a:r>
            <a:r>
              <a:rPr lang="en-US" altLang="zh-CN"/>
              <a:t>Plasma</a:t>
            </a:r>
            <a:r>
              <a:rPr lang="zh-CN" altLang="en-US"/>
              <a:t> </a:t>
            </a:r>
            <a:r>
              <a:rPr lang="en-US" altLang="zh-CN"/>
              <a:t>6</a:t>
            </a:r>
            <a:r>
              <a:rPr lang="zh-CN" altLang="en-US"/>
              <a:t> 重新验证 </a:t>
            </a:r>
            <a:r>
              <a:rPr lang="en-US" altLang="zh-CN">
                <a:solidFill>
                  <a:srgbClr val="BFBFBF"/>
                </a:solidFill>
              </a:rPr>
              <a:t>(rekeywording)</a:t>
            </a:r>
            <a:r>
              <a:rPr lang="en-US" altLang="zh-CN"/>
              <a:t>: </a:t>
            </a:r>
            <a:r>
              <a:rPr lang="zh-CN" altLang="en-US"/>
              <a:t>进行中</a:t>
            </a:r>
            <a:endParaRPr lang="zh-CN" altLang="en-US"/>
          </a:p>
          <a:p>
            <a:pPr lvl="2"/>
            <a:r>
              <a:rPr lang="zh-CN" altLang="en-US"/>
              <a:t>完成 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{plasma,kde</a:t>
            </a:r>
            <a:r>
              <a:rPr lang="zh-CN" altLang="en-US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{accessibility,admin,core,games,graphics}}</a:t>
            </a:r>
            <a:r>
              <a:rPr lang="zh-CN" altLang="en-US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meta</a:t>
            </a:r>
            <a:endParaRPr lang="zh-CN" altLang="en-US"/>
          </a:p>
          <a:p>
            <a:pPr lvl="1"/>
            <a:r>
              <a:rPr lang="en-US" altLang="zh-CN"/>
              <a:t>gnu</a:t>
            </a:r>
            <a:r>
              <a:rPr lang="zh-CN" altLang="en-US"/>
              <a:t>-</a:t>
            </a:r>
            <a:r>
              <a:rPr lang="en-US" altLang="zh-CN"/>
              <a:t>efi</a:t>
            </a:r>
            <a:r>
              <a:rPr lang="zh-CN" altLang="en-US"/>
              <a:t> 相关</a:t>
            </a:r>
            <a:r>
              <a:rPr lang="en-US" altLang="zh-CN"/>
              <a:t>: </a:t>
            </a:r>
            <a:r>
              <a:rPr lang="zh-CN" altLang="en-US"/>
              <a:t>完成，</a:t>
            </a:r>
            <a:r>
              <a:rPr lang="en-US" altLang="zh-CN">
                <a:hlinkClick r:id="rId2"/>
              </a:rPr>
              <a:t>sbsigntools</a:t>
            </a:r>
            <a:r>
              <a:rPr lang="en-US" altLang="zh-CN"/>
              <a:t> </a:t>
            </a:r>
            <a:r>
              <a:rPr lang="en-US" altLang="zh-CN">
                <a:hlinkClick r:id="rId3"/>
              </a:rPr>
              <a:t>r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3"/>
              </a:rPr>
              <a:t>EFI</a:t>
            </a:r>
            <a:r>
              <a:rPr lang="en-US" altLang="zh-CN">
                <a:hlinkClick r:id="rId3"/>
              </a:rPr>
              <a:t>nd</a:t>
            </a:r>
            <a:r>
              <a:rPr lang="en-US" altLang="zh-CN"/>
              <a:t> </a:t>
            </a:r>
            <a:r>
              <a:rPr lang="zh-CN" altLang="en-US"/>
              <a:t>需要上游适配（简单）</a:t>
            </a:r>
            <a:endParaRPr lang="zh-CN" altLang="en-US"/>
          </a:p>
          <a:p>
            <a:pPr lvl="1"/>
            <a:r>
              <a:rPr lang="en-US" altLang="zh-CN">
                <a:hlinkClick r:id="rId4"/>
              </a:rPr>
              <a:t>webkit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gtk</a:t>
            </a:r>
            <a:r>
              <a:rPr lang="zh-CN" altLang="en-US">
                <a:hlinkClick r:id="rId4"/>
              </a:rPr>
              <a:t> </a:t>
            </a:r>
            <a:r>
              <a:rPr lang="en-US" altLang="zh-CN">
                <a:hlinkClick r:id="rId4"/>
              </a:rPr>
              <a:t>2.46 </a:t>
            </a:r>
            <a:r>
              <a:rPr lang="zh-CN" altLang="en-US">
                <a:hlinkClick r:id="rId4"/>
              </a:rPr>
              <a:t>重新验证</a:t>
            </a:r>
            <a:r>
              <a:rPr lang="en-US" altLang="zh-CN"/>
              <a:t>:</a:t>
            </a:r>
            <a:r>
              <a:rPr lang="zh-CN" altLang="en-US"/>
              <a:t> </a:t>
            </a:r>
            <a:r>
              <a:rPr lang="en-US" altLang="zh-CN">
                <a:hlinkClick r:id="rId5"/>
              </a:rPr>
              <a:t>Skia</a:t>
            </a:r>
            <a:r>
              <a:rPr lang="zh-CN" altLang="en-US">
                <a:hlinkClick r:id="rId5"/>
              </a:rPr>
              <a:t> 补丁</a:t>
            </a:r>
            <a:r>
              <a:rPr lang="zh-CN" altLang="en-US"/>
              <a:t>仍未获 </a:t>
            </a:r>
            <a:r>
              <a:rPr lang="en-US" altLang="zh-CN"/>
              <a:t>review, pinged</a:t>
            </a:r>
            <a:endParaRPr lang="en-US" altLang="zh-CN"/>
          </a:p>
          <a:p>
            <a:pPr lvl="1"/>
            <a:r>
              <a:rPr lang="en-US" altLang="zh-CN"/>
              <a:t>LXQt 2, musl profile, llvm stage3,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官方内核</a:t>
            </a:r>
            <a:r>
              <a:rPr lang="en-US" altLang="zh-CN"/>
              <a:t>, </a:t>
            </a:r>
            <a:r>
              <a:rPr lang="zh-CN" altLang="en-US"/>
              <a:t>安装镜像</a:t>
            </a:r>
            <a:r>
              <a:rPr lang="en-US" altLang="zh-CN"/>
              <a:t>: </a:t>
            </a:r>
            <a:r>
              <a:rPr lang="zh-CN" altLang="en-US"/>
              <a:t>排队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安同 OS (AOS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C OS)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>
            <a:noAutofit/>
          </a:bodyPr>
          <a:p>
            <a:r>
              <a:rPr lang="en-US" altLang="zh-CN" sz="2600"/>
              <a:t>Linux 6.12 </a:t>
            </a:r>
            <a:r>
              <a:rPr lang="zh-CN" altLang="en-US" sz="2600"/>
              <a:t>内核已合入稳定源</a:t>
            </a:r>
            <a:endParaRPr lang="zh-CN" altLang="en-US" sz="2600"/>
          </a:p>
          <a:p>
            <a:pPr lvl="1"/>
            <a:r>
              <a:rPr lang="zh-CN" altLang="en-US" sz="2200"/>
              <a:t>引入龙架构平台</a:t>
            </a:r>
            <a:r>
              <a:rPr lang="en-US" altLang="zh-CN" sz="2200"/>
              <a:t> I2S </a:t>
            </a:r>
            <a:r>
              <a:rPr lang="zh-CN" altLang="en-US" sz="2200"/>
              <a:t>声卡支持（部分 </a:t>
            </a:r>
            <a:r>
              <a:rPr lang="en-US" altLang="zh-CN" sz="2200"/>
              <a:t>5000 </a:t>
            </a:r>
            <a:r>
              <a:rPr lang="zh-CN" altLang="en-US" sz="2200"/>
              <a:t>系列主板使用）</a:t>
            </a:r>
            <a:endParaRPr lang="zh-CN" altLang="en-US" sz="2200"/>
          </a:p>
          <a:p>
            <a:pPr lvl="1"/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默认开启 </a:t>
            </a:r>
            <a:r>
              <a:rPr lang="en-US" altLang="zh-CN" sz="2200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DRM_LOONGSON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，支持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7A2000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集显上的基础显示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2"/>
            <a:r>
              <a:rPr lang="zh-CN" altLang="en-US" sz="2000"/>
              <a:t>使用时建议禁用 </a:t>
            </a:r>
            <a:r>
              <a:rPr lang="en-US" altLang="zh-CN" sz="2000"/>
              <a:t>KDE</a:t>
            </a:r>
            <a:r>
              <a:rPr lang="zh-CN" altLang="en-US" sz="2000"/>
              <a:t> 桌面特效，否则性能可能差强人意</a:t>
            </a:r>
            <a:endParaRPr lang="en-US" altLang="zh-CN" sz="2000"/>
          </a:p>
          <a:p>
            <a:pPr lvl="2"/>
            <a:r>
              <a:rPr lang="zh-CN" altLang="en-US" sz="2000"/>
              <a:t>默认屏蔽 </a:t>
            </a:r>
            <a:r>
              <a:rPr lang="en-US" altLang="zh-CN" sz="2000"/>
              <a:t>7A1000 </a:t>
            </a:r>
            <a:r>
              <a:rPr lang="zh-CN" altLang="en-US" sz="2000"/>
              <a:t>支持，因为在 </a:t>
            </a:r>
            <a:r>
              <a:rPr lang="en-US" altLang="zh-CN" sz="2000"/>
              <a:t>3C5000LL </a:t>
            </a:r>
            <a:r>
              <a:rPr lang="zh-CN" altLang="en-US" sz="2000"/>
              <a:t>及部分 </a:t>
            </a:r>
            <a:r>
              <a:rPr lang="en-US" altLang="zh-CN" sz="2000"/>
              <a:t>3A5000 </a:t>
            </a:r>
            <a:r>
              <a:rPr lang="zh-CN" altLang="en-US" sz="2000"/>
              <a:t>主板上可能造成</a:t>
            </a:r>
            <a:br>
              <a:rPr lang="zh-CN" altLang="en-US" sz="2000"/>
            </a:br>
            <a:r>
              <a:rPr lang="zh-CN" altLang="en-US" sz="2000"/>
              <a:t>启动失败（可附加 </a:t>
            </a:r>
            <a:r>
              <a:rPr lang="en-US" altLang="zh-CN" sz="20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loongson.ls7a1000_support</a:t>
            </a:r>
            <a:r>
              <a:rPr lang="zh-CN" altLang="en-US" sz="20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=</a:t>
            </a:r>
            <a:r>
              <a:rPr lang="en-US" altLang="zh-CN" sz="20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1</a:t>
            </a:r>
            <a:r>
              <a:rPr lang="en-US" altLang="zh-CN" sz="2000"/>
              <a:t> </a:t>
            </a:r>
            <a:r>
              <a:rPr lang="zh-CN" altLang="en-US" sz="2000"/>
              <a:t>参数开启）</a:t>
            </a:r>
            <a:endParaRPr lang="zh-CN" altLang="en-US" sz="2000"/>
          </a:p>
          <a:p>
            <a:pPr lvl="0"/>
            <a:r>
              <a:rPr lang="en-US" altLang="zh-CN" sz="2600"/>
              <a:t>LoongGPU </a:t>
            </a:r>
            <a:r>
              <a:rPr lang="zh-CN" altLang="en-US" sz="2600"/>
              <a:t>测试源已发布</a:t>
            </a:r>
            <a:endParaRPr lang="zh-CN" altLang="en-US" sz="2600"/>
          </a:p>
          <a:p>
            <a:pPr lvl="1"/>
            <a:r>
              <a:rPr lang="en-US" altLang="zh-CN" sz="22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oma topics </a:t>
            </a:r>
            <a:r>
              <a:rPr lang="zh-CN" altLang="en-US" sz="22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--</a:t>
            </a:r>
            <a:r>
              <a:rPr lang="en-US" altLang="zh-CN" sz="22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opt</a:t>
            </a:r>
            <a:r>
              <a:rPr lang="zh-CN" altLang="en-US" sz="22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</a:t>
            </a:r>
            <a:r>
              <a:rPr lang="en-US" altLang="zh-CN" sz="22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in loonggpu</a:t>
            </a:r>
            <a:r>
              <a:rPr lang="zh-CN" altLang="en-US" sz="22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-</a:t>
            </a:r>
            <a:r>
              <a:rPr lang="en-US" altLang="zh-CN" sz="2200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new</a:t>
            </a:r>
            <a:endParaRPr lang="zh-CN" altLang="en-US" sz="2200">
              <a:latin typeface="Courier New" panose="02070309020205020404" charset="0"/>
              <a:ea typeface="Courier New" panose="02070309020205020404" charset="0"/>
              <a:cs typeface="Courier New" panose="02070309020205020404" charset="0"/>
            </a:endParaRPr>
          </a:p>
          <a:p>
            <a:pPr lvl="0"/>
            <a:r>
              <a:rPr lang="zh-CN" altLang="en-US" sz="2600"/>
              <a:t>其他更新</a:t>
            </a:r>
            <a:endParaRPr lang="zh-CN" altLang="en-US" sz="2600"/>
          </a:p>
          <a:p>
            <a:pPr lvl="1"/>
            <a:r>
              <a:rPr lang="zh-CN" altLang="en-US" sz="2200"/>
              <a:t>修复 </a:t>
            </a:r>
            <a:r>
              <a:rPr lang="en-US" altLang="zh-CN" sz="2200"/>
              <a:t>Core 12 </a:t>
            </a:r>
            <a:r>
              <a:rPr lang="zh-CN" altLang="en-US" sz="2200"/>
              <a:t>更新后龙芯浏览器无法安装的问题</a:t>
            </a:r>
            <a:endParaRPr lang="zh-CN" altLang="en-US" sz="2200"/>
          </a:p>
          <a:p>
            <a:pPr lvl="1"/>
            <a:r>
              <a:rPr lang="zh-CN" altLang="en-US" sz="2200"/>
              <a:t>推送 </a:t>
            </a:r>
            <a:r>
              <a:rPr lang="en-US" altLang="zh-CN" sz="2200"/>
              <a:t>Mesa</a:t>
            </a:r>
            <a:r>
              <a:rPr lang="zh-CN" altLang="en-US" sz="2200"/>
              <a:t> </a:t>
            </a:r>
            <a:r>
              <a:rPr lang="en-US" altLang="zh-CN" sz="2200"/>
              <a:t>24.3.3</a:t>
            </a:r>
            <a:r>
              <a:rPr lang="zh-CN" altLang="en-US" sz="2200"/>
              <a:t> 更新，</a:t>
            </a:r>
            <a:r>
              <a:rPr lang="en-US" altLang="zh-CN" sz="2200"/>
              <a:t>Intel</a:t>
            </a:r>
            <a:r>
              <a:rPr lang="zh-CN" altLang="en-US" sz="2200"/>
              <a:t> </a:t>
            </a:r>
            <a:r>
              <a:rPr lang="en-US" altLang="zh-CN" sz="2200"/>
              <a:t>DG1/2</a:t>
            </a:r>
            <a:r>
              <a:rPr lang="zh-CN" altLang="en-US" sz="2200"/>
              <a:t> 用户反馈提升了可靠性</a:t>
            </a:r>
            <a:endParaRPr lang="zh-CN" altLang="en-US" sz="2200"/>
          </a:p>
          <a:p>
            <a:pPr lvl="1"/>
            <a:r>
              <a:rPr lang="zh-CN" altLang="en-US" sz="2200"/>
              <a:t>推送 </a:t>
            </a:r>
            <a:r>
              <a:rPr lang="en-US" altLang="zh-CN" sz="2200"/>
              <a:t>gnu</a:t>
            </a:r>
            <a:r>
              <a:rPr lang="zh-CN" altLang="en-US" sz="2200"/>
              <a:t>-</a:t>
            </a:r>
            <a:r>
              <a:rPr lang="en-US" altLang="zh-CN" sz="2200"/>
              <a:t>efi</a:t>
            </a:r>
            <a:r>
              <a:rPr lang="zh-CN" altLang="en-US" sz="2200"/>
              <a:t> </a:t>
            </a:r>
            <a:r>
              <a:rPr lang="en-US" altLang="zh-CN" sz="2200"/>
              <a:t>3.0.18 </a:t>
            </a:r>
            <a:r>
              <a:rPr lang="zh-CN" altLang="en-US" sz="2200"/>
              <a:t>更新，开始为龙架构打包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安同 OS (AOS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C OS)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>
            <a:noAutofit/>
          </a:bodyPr>
          <a:p>
            <a:r>
              <a:rPr lang="en-US" altLang="zh-CN"/>
              <a:t>Linux 6.12 </a:t>
            </a:r>
            <a:r>
              <a:rPr lang="zh-CN" altLang="en-US"/>
              <a:t>内核已合入稳定源</a:t>
            </a:r>
            <a:endParaRPr lang="zh-CN" altLang="en-US"/>
          </a:p>
          <a:p>
            <a:pPr marL="457200" lvl="1" indent="0">
              <a:buNone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…</a:t>
            </a:r>
            <a:endParaRPr lang="zh-CN" altLang="en-US"/>
          </a:p>
          <a:p>
            <a:pPr marL="457200" lvl="1" indent="0">
              <a:buNone/>
            </a:pPr>
            <a:r>
              <a:rPr lang="zh-CN" altLang="en-US" sz="2800" b="1"/>
              <a:t>完成 </a:t>
            </a:r>
            <a:r>
              <a:rPr lang="en-US" altLang="zh-CN" sz="2800" b="1"/>
              <a:t>Lemote BSP </a:t>
            </a:r>
            <a:r>
              <a:rPr lang="zh-CN" altLang="en-US" sz="2800" b="1"/>
              <a:t>内核补丁移植，</a:t>
            </a:r>
            <a:r>
              <a:rPr lang="en-US" altLang="zh-CN" sz="2800" b="1"/>
              <a:t>3A/B1000</a:t>
            </a:r>
            <a:r>
              <a:rPr lang="zh-CN" altLang="en-US" sz="2800" b="1"/>
              <a:t>-</a:t>
            </a:r>
            <a:r>
              <a:rPr lang="en-US" altLang="zh-CN" sz="2800" b="1"/>
              <a:t>4000 </a:t>
            </a:r>
            <a:r>
              <a:rPr lang="zh-CN" altLang="en-US" sz="2800" b="1"/>
              <a:t>平台开始推送主线内核更新！</a:t>
            </a:r>
            <a:endParaRPr lang="zh-CN" altLang="en-US" sz="2800" b="1"/>
          </a:p>
          <a:p>
            <a:pPr lvl="0"/>
            <a:r>
              <a:rPr lang="zh-CN" altLang="en-US"/>
              <a:t>其他更新</a:t>
            </a:r>
            <a:endParaRPr lang="zh-CN" altLang="en-US"/>
          </a:p>
          <a:p>
            <a:pPr marL="457200" lvl="1" indent="0">
              <a:buNone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…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lvl="1" indent="0">
              <a:buNone/>
            </a:pPr>
            <a:r>
              <a:rPr lang="zh-CN" altLang="en-US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推送 </a:t>
            </a:r>
            <a:r>
              <a:rPr lang="en-US" altLang="zh-CN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Firefox 134 </a:t>
            </a:r>
            <a:r>
              <a:rPr lang="zh-CN" altLang="en-US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更新</a:t>
            </a:r>
            <a:br>
              <a:rPr lang="zh-CN" altLang="en-US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</a:br>
            <a:r>
              <a:rPr lang="en-US" altLang="zh-CN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3A4000 </a:t>
            </a:r>
            <a:r>
              <a:rPr lang="zh-CN" altLang="en-US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上可以流畅播放 </a:t>
            </a:r>
            <a:r>
              <a:rPr lang="en-US" altLang="zh-CN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1080p </a:t>
            </a:r>
            <a:r>
              <a:rPr lang="zh-CN" altLang="en-US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高码率 </a:t>
            </a:r>
            <a:r>
              <a:rPr lang="en-US" altLang="zh-CN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B </a:t>
            </a:r>
            <a:r>
              <a:rPr lang="zh-CN" altLang="en-US" sz="28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站视频</a:t>
            </a:r>
            <a:r>
              <a:rPr lang="zh-CN" altLang="en-US" sz="2800">
                <a:solidFill>
                  <a:schemeClr val="tx1"/>
                </a:solidFill>
                <a:latin typeface="微软雅黑" charset="0"/>
                <a:ea typeface="微软雅黑" charset="0"/>
              </a:rPr>
              <a:t>！</a:t>
            </a:r>
            <a:endParaRPr lang="zh-CN" alt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安同 OS (AOS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C OS)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>
            <a:noAutofit/>
          </a:bodyPr>
          <a:p>
            <a:pPr>
              <a:buFont typeface="Arial" panose="020B0604020202020204" pitchFamily="34" charset="0"/>
              <a:buChar char="•"/>
            </a:pPr>
            <a:r>
              <a:rPr lang="zh-CN" altLang="en-US" sz="2600"/>
              <a:t>月底至约元宵节集中处理一批疑难和堆积任务</a:t>
            </a:r>
            <a:endParaRPr lang="en-US" altLang="zh-CN" sz="260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600"/>
              <a:t>推送 </a:t>
            </a:r>
            <a:r>
              <a:rPr lang="en-US" altLang="zh-CN" sz="2600"/>
              <a:t>32 </a:t>
            </a:r>
            <a:r>
              <a:rPr lang="zh-CN" altLang="en-US" sz="2600"/>
              <a:t>位 </a:t>
            </a:r>
            <a:r>
              <a:rPr lang="en-US" altLang="zh-CN" sz="2600"/>
              <a:t>x86</a:t>
            </a:r>
            <a:r>
              <a:rPr lang="zh-CN" altLang="en-US" sz="2600"/>
              <a:t> 运行时更新</a:t>
            </a:r>
            <a:endParaRPr lang="zh-CN" altLang="en-US" sz="260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600"/>
              <a:t>发布新安装盘，包含至今所有更新，正式支持 </a:t>
            </a:r>
            <a:r>
              <a:rPr lang="en-US" altLang="zh-CN" sz="2600"/>
              <a:t>3C6000</a:t>
            </a:r>
            <a:endParaRPr lang="zh-CN" altLang="en-US" sz="2600"/>
          </a:p>
          <a:p>
            <a:pPr lvl="0">
              <a:buFont typeface="Arial" panose="020B0604020202020204" pitchFamily="34" charset="0"/>
              <a:buChar char="•"/>
            </a:pPr>
            <a:r>
              <a:rPr lang="en-US" altLang="zh-CN" sz="2600"/>
              <a:t>Core 12.1.0</a:t>
            </a:r>
            <a:endParaRPr lang="en-US" altLang="zh-CN" sz="260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200"/>
              <a:t>在保持兼容的前提下 </a:t>
            </a:r>
            <a:r>
              <a:rPr lang="en-US" altLang="zh-CN" sz="2200"/>
              <a:t>backport </a:t>
            </a:r>
            <a:r>
              <a:rPr lang="zh-CN" altLang="en-US" sz="2200"/>
              <a:t>部分来自 </a:t>
            </a:r>
            <a:r>
              <a:rPr lang="en-US" altLang="zh-CN" sz="2200"/>
              <a:t>GCC 15 </a:t>
            </a:r>
            <a:r>
              <a:rPr lang="zh-CN" altLang="en-US" sz="2200"/>
              <a:t>及</a:t>
            </a:r>
            <a:br>
              <a:rPr lang="zh-CN" altLang="en-US" sz="2200"/>
            </a:br>
            <a:r>
              <a:rPr lang="en-US" altLang="zh-CN" sz="2200"/>
              <a:t>glibc 2.41 </a:t>
            </a:r>
            <a:r>
              <a:rPr lang="zh-CN" altLang="en-US" sz="2200"/>
              <a:t>的优化及修复</a:t>
            </a:r>
            <a:endParaRPr lang="zh-CN" altLang="en-US" sz="2200"/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2600"/>
              <a:t>推送 </a:t>
            </a:r>
            <a:r>
              <a:rPr lang="en-US" altLang="zh-CN" sz="2600"/>
              <a:t>Chromium</a:t>
            </a:r>
            <a:r>
              <a:rPr lang="zh-CN" altLang="en-US" sz="2600"/>
              <a:t> </a:t>
            </a:r>
            <a:r>
              <a:rPr lang="en-US" altLang="zh-CN" sz="2600"/>
              <a:t>132 </a:t>
            </a:r>
            <a:r>
              <a:rPr lang="zh-CN" altLang="en-US" sz="2600"/>
              <a:t>更新，开启视频硬件解码</a:t>
            </a:r>
            <a:endParaRPr lang="zh-CN" altLang="en-US" sz="2600"/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2600">
                <a:solidFill>
                  <a:schemeClr val="tx1"/>
                </a:solidFill>
                <a:latin typeface="微软雅黑" charset="0"/>
                <a:ea typeface="微软雅黑" charset="0"/>
              </a:rPr>
              <a:t>引入</a:t>
            </a:r>
            <a:r>
              <a:rPr lang="zh-CN" altLang="en-US" sz="2600"/>
              <a:t> </a:t>
            </a:r>
            <a:r>
              <a:rPr lang="en-US" altLang="zh-CN" sz="2600"/>
              <a:t>Sunshine </a:t>
            </a:r>
            <a:r>
              <a:rPr lang="zh-CN" altLang="en-US" sz="2600"/>
              <a:t>构建支持（引入动态链接系统库的支持）</a:t>
            </a:r>
            <a:endParaRPr lang="zh-CN" altLang="en-US" sz="2600"/>
          </a:p>
          <a:p>
            <a:pPr lvl="0">
              <a:buFont typeface="Arial" panose="020B0604020202020204" pitchFamily="34" charset="0"/>
              <a:buChar char="•"/>
            </a:pPr>
            <a:r>
              <a:rPr lang="en-US" altLang="zh-CN" sz="2600"/>
              <a:t>LoongGPU </a:t>
            </a:r>
            <a:r>
              <a:rPr lang="zh-CN" altLang="en-US" sz="2600"/>
              <a:t>驱动测试及打包测试</a:t>
            </a:r>
            <a:endParaRPr lang="zh-CN" altLang="en-US" sz="2600"/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2600"/>
              <a:t>评估 </a:t>
            </a:r>
            <a:r>
              <a:rPr lang="en-US" altLang="zh-CN" sz="2600"/>
              <a:t>2K3000/3B6000M </a:t>
            </a:r>
            <a:r>
              <a:rPr lang="zh-CN" altLang="en-US" sz="2600"/>
              <a:t>支持情况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upload_post_object_v2_22304401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984" y="243671"/>
            <a:ext cx="8450189" cy="6370577"/>
          </a:xfrm>
          <a:prstGeom prst="rect">
            <a:avLst/>
          </a:prstGeom>
        </p:spPr>
      </p:pic>
      <p:pic>
        <p:nvPicPr>
          <p:cNvPr id="7" name="图片 6" descr="upload_post_object_v2_2716319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772" y="123225"/>
            <a:ext cx="5311326" cy="51349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pload_post_object_v2_2233822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79" y="154227"/>
            <a:ext cx="10979600" cy="64190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龙架构社区八卦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upload_post_object_v2_1452077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623887"/>
            <a:ext cx="10382250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快速报告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</a:t>
            </a:r>
            <a:r>
              <a:rPr lang="zh-CN" altLang="en-US">
                <a:cs typeface="Arial" panose="020B0604020202020204" pitchFamily="34" charset="0"/>
              </a:rPr>
              <a:t>事务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社区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实习招聘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/>
          <a:p>
            <a:pPr marL="0" indent="0">
              <a:buNone/>
            </a:pPr>
            <a:r>
              <a:rPr lang="zh-CN" altLang="en-US" sz="2000"/>
              <a:t>实习生，</a:t>
            </a:r>
            <a:r>
              <a:rPr lang="en-US" altLang="zh-CN" sz="2000"/>
              <a:t> </a:t>
            </a:r>
            <a:r>
              <a:rPr lang="zh-CN" altLang="en-US" sz="2000"/>
              <a:t>需要加分项累计</a:t>
            </a:r>
            <a:r>
              <a:rPr lang="en-US" altLang="zh-CN" sz="2000"/>
              <a:t> &gt;= 3</a:t>
            </a:r>
            <a:r>
              <a:rPr lang="zh-CN" altLang="en-US" sz="2000"/>
              <a:t>，薪资面谈，办公地点：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武汉市江汉区</a:t>
            </a:r>
            <a:endParaRPr lang="en-US" altLang="zh-CN" sz="2000"/>
          </a:p>
          <a:p>
            <a:r>
              <a:rPr lang="en-US" altLang="zh-CN" sz="1800"/>
              <a:t>[</a:t>
            </a:r>
            <a:r>
              <a:rPr lang="zh-CN" altLang="en-US" sz="1800"/>
              <a:t>基本要求</a:t>
            </a:r>
            <a:r>
              <a:rPr lang="en-US" altLang="zh-CN" sz="1800"/>
              <a:t>] </a:t>
            </a:r>
            <a:r>
              <a:rPr lang="zh-CN" altLang="en-US" sz="1800"/>
              <a:t>使用过 </a:t>
            </a:r>
            <a:r>
              <a:rPr lang="en-US" altLang="zh-CN" sz="1800"/>
              <a:t>Linux</a:t>
            </a:r>
            <a:r>
              <a:rPr lang="zh-CN" altLang="en-US" sz="1800"/>
              <a:t>（发行版不限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）</a:t>
            </a:r>
            <a:r>
              <a:rPr lang="zh-CN" altLang="en-US" sz="1800"/>
              <a:t>，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了解 </a:t>
            </a:r>
            <a:r>
              <a:rPr lang="en-US" altLang="zh-CN" sz="1800"/>
              <a:t>Linux </a:t>
            </a:r>
            <a:r>
              <a:rPr lang="zh-CN" altLang="en-US" sz="1800"/>
              <a:t>基础命令如何使用，知道如何配置 </a:t>
            </a:r>
            <a:r>
              <a:rPr lang="en-US" altLang="zh-CN" sz="1800"/>
              <a:t>Linux </a:t>
            </a:r>
            <a:r>
              <a:rPr lang="zh-CN" altLang="en-US" sz="1800"/>
              <a:t>的</a:t>
            </a:r>
            <a:br>
              <a:rPr lang="zh-CN" altLang="en-US" sz="1800"/>
            </a:br>
            <a:r>
              <a:rPr lang="zh-CN" altLang="en-US" sz="1800"/>
              <a:t>环境变量，</a:t>
            </a:r>
            <a:r>
              <a:rPr lang="en-US" altLang="zh-CN" sz="1800"/>
              <a:t> </a:t>
            </a:r>
            <a:r>
              <a:rPr lang="zh-CN" altLang="en-US" sz="1800"/>
              <a:t>会使用 </a:t>
            </a:r>
            <a:r>
              <a:rPr lang="en-US" altLang="zh-CN" sz="1800"/>
              <a:t>make</a:t>
            </a:r>
            <a:r>
              <a:rPr lang="zh-CN" altLang="en-US" sz="1800"/>
              <a:t>、</a:t>
            </a:r>
            <a:r>
              <a:rPr lang="en-US" altLang="zh-CN" sz="1800"/>
              <a:t>cmake </a:t>
            </a:r>
            <a:r>
              <a:rPr lang="zh-CN" altLang="en-US" sz="1800"/>
              <a:t>编译项目</a:t>
            </a:r>
            <a:endParaRPr lang="zh-CN" altLang="en-US" sz="1800"/>
          </a:p>
          <a:p>
            <a:r>
              <a:rPr lang="en-US" altLang="zh-CN" sz="1800"/>
              <a:t>[</a:t>
            </a:r>
            <a:r>
              <a:rPr lang="zh-CN" altLang="en-US" sz="1800"/>
              <a:t>基本要求</a:t>
            </a:r>
            <a:r>
              <a:rPr lang="en-US" altLang="zh-CN" sz="1800"/>
              <a:t>] </a:t>
            </a:r>
            <a:r>
              <a:rPr lang="zh-CN" altLang="en-US" sz="1800"/>
              <a:t>能基本使用 </a:t>
            </a:r>
            <a:r>
              <a:rPr lang="en-US" altLang="zh-CN" sz="1800"/>
              <a:t>Git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，了解</a:t>
            </a:r>
            <a:r>
              <a:rPr lang="zh-CN" altLang="en-US" sz="1800"/>
              <a:t>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M</a:t>
            </a:r>
            <a:r>
              <a:rPr lang="en-US" altLang="zh-CN" sz="1800"/>
              <a:t>arkdown </a:t>
            </a:r>
            <a:r>
              <a:rPr lang="zh-CN" altLang="en-US" sz="1800"/>
              <a:t>格式的基本语法</a:t>
            </a:r>
            <a:r>
              <a:rPr lang="en-US" altLang="zh-CN" sz="1800"/>
              <a:t>, </a:t>
            </a:r>
            <a:r>
              <a:rPr lang="zh-CN" altLang="en-US" sz="1800"/>
              <a:t>最少学习过 </a:t>
            </a:r>
            <a:r>
              <a:rPr lang="en-US" altLang="zh-CN" sz="1800"/>
              <a:t>C/C++</a:t>
            </a:r>
            <a:endParaRPr lang="en-US" altLang="zh-CN" sz="1800"/>
          </a:p>
          <a:p>
            <a:r>
              <a:rPr lang="en-US" altLang="zh-CN" sz="1800"/>
              <a:t>[</a:t>
            </a:r>
            <a:r>
              <a:rPr lang="zh-CN" altLang="en-US" sz="1800"/>
              <a:t>加分项</a:t>
            </a:r>
            <a:r>
              <a:rPr lang="en-US" altLang="zh-CN" sz="1800"/>
              <a:t>+1] </a:t>
            </a:r>
            <a:r>
              <a:rPr lang="zh-CN" altLang="en-US" sz="1800"/>
              <a:t>在</a:t>
            </a:r>
            <a:r>
              <a:rPr lang="en-US" altLang="zh-CN" sz="1800"/>
              <a:t>Linux</a:t>
            </a:r>
            <a:r>
              <a:rPr lang="zh-CN" altLang="en-US" sz="1800"/>
              <a:t>上部署过</a:t>
            </a:r>
            <a:r>
              <a:rPr lang="en-US" altLang="zh-CN" sz="1800"/>
              <a:t>WEB</a:t>
            </a:r>
            <a:r>
              <a:rPr lang="zh-CN" altLang="en-US" sz="1800"/>
              <a:t>服务 </a:t>
            </a:r>
            <a:r>
              <a:rPr lang="en-US" altLang="zh-CN" sz="1800"/>
              <a:t>(Nginx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/</a:t>
            </a:r>
            <a:r>
              <a:rPr lang="en-US" altLang="zh-CN" sz="1800"/>
              <a:t>Apache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/</a:t>
            </a:r>
            <a:r>
              <a:rPr lang="en-US" altLang="zh-CN" sz="1800"/>
              <a:t>Caddy)</a:t>
            </a:r>
            <a:r>
              <a:rPr lang="zh-CN" altLang="en-US" sz="1800"/>
              <a:t>、数据库 </a:t>
            </a:r>
            <a:r>
              <a:rPr lang="en-US" altLang="zh-CN" sz="1800"/>
              <a:t>(MySQL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/</a:t>
            </a:r>
            <a:r>
              <a:rPr lang="en-US" altLang="zh-CN" sz="1800"/>
              <a:t>PostgreSQL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/Re</a:t>
            </a:r>
            <a:r>
              <a:rPr lang="en-US" altLang="zh-CN" sz="1800"/>
              <a:t>dis)</a:t>
            </a:r>
            <a:br>
              <a:rPr lang="en-US" altLang="zh-CN" sz="1800"/>
            </a:br>
            <a:r>
              <a:rPr lang="zh-CN" altLang="en-US" sz="1800"/>
              <a:t>或任何社区论坛博客类软件</a:t>
            </a:r>
            <a:endParaRPr lang="zh-CN" altLang="en-US" sz="1800"/>
          </a:p>
          <a:p>
            <a:r>
              <a:rPr lang="en-US" altLang="zh-CN" sz="1800"/>
              <a:t>[</a:t>
            </a:r>
            <a:r>
              <a:rPr lang="zh-CN" altLang="en-US" sz="1800"/>
              <a:t>加分项</a:t>
            </a:r>
            <a:r>
              <a:rPr lang="en-US" altLang="zh-CN" sz="1800"/>
              <a:t>+1] </a:t>
            </a:r>
            <a:r>
              <a:rPr lang="zh-CN" altLang="en-US" sz="1800"/>
              <a:t>有软路由、</a:t>
            </a:r>
            <a:r>
              <a:rPr lang="en-US" altLang="zh-CN" sz="1800"/>
              <a:t>NAS</a:t>
            </a:r>
            <a:r>
              <a:rPr lang="zh-CN" altLang="en-US" sz="1800"/>
              <a:t>、</a:t>
            </a:r>
            <a:r>
              <a:rPr lang="en-US" altLang="zh-CN" sz="1800"/>
              <a:t>ROS </a:t>
            </a:r>
            <a:r>
              <a:rPr lang="zh-CN" altLang="en-US" sz="1800"/>
              <a:t>等专用系统的使用经验</a:t>
            </a:r>
            <a:endParaRPr lang="zh-CN" altLang="en-US" sz="1800"/>
          </a:p>
          <a:p>
            <a:r>
              <a:rPr lang="en-US" altLang="zh-CN" sz="1800"/>
              <a:t>[</a:t>
            </a:r>
            <a:r>
              <a:rPr lang="zh-CN" altLang="en-US" sz="1800"/>
              <a:t>加分项</a:t>
            </a:r>
            <a:r>
              <a:rPr lang="en-US" altLang="zh-CN" sz="1800"/>
              <a:t>+1] </a:t>
            </a:r>
            <a:r>
              <a:rPr lang="zh-CN" altLang="en-US" sz="1800"/>
              <a:t>有编写 </a:t>
            </a:r>
            <a:r>
              <a:rPr lang="en-US" altLang="zh-CN" sz="1800"/>
              <a:t>shell</a:t>
            </a:r>
            <a:r>
              <a:rPr lang="zh-CN" altLang="en-US" sz="1800"/>
              <a:t>、</a:t>
            </a:r>
            <a:r>
              <a:rPr lang="en-US" altLang="zh-CN" sz="1800"/>
              <a:t>Python </a:t>
            </a:r>
            <a:r>
              <a:rPr lang="zh-CN" altLang="en-US" sz="1800"/>
              <a:t>脚本的能力</a:t>
            </a:r>
            <a:endParaRPr lang="zh-CN" altLang="en-US" sz="1800"/>
          </a:p>
          <a:p>
            <a:r>
              <a:rPr lang="en-US" altLang="zh-CN" sz="1800"/>
              <a:t>[</a:t>
            </a:r>
            <a:r>
              <a:rPr lang="zh-CN" altLang="en-US" sz="1800"/>
              <a:t>加分项</a:t>
            </a:r>
            <a:r>
              <a:rPr lang="en-US" altLang="zh-CN" sz="1800"/>
              <a:t>+2] </a:t>
            </a:r>
            <a:r>
              <a:rPr lang="zh-CN" altLang="en-US" sz="1800"/>
              <a:t>使用 </a:t>
            </a:r>
            <a:r>
              <a:rPr lang="en-US" altLang="zh-CN" sz="1800"/>
              <a:t>Rust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/</a:t>
            </a:r>
            <a:r>
              <a:rPr lang="en-US" altLang="zh-CN" sz="1800"/>
              <a:t>Golang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/</a:t>
            </a:r>
            <a:r>
              <a:rPr lang="en-US" altLang="zh-CN" sz="1800"/>
              <a:t>.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NET/Q</a:t>
            </a:r>
            <a:r>
              <a:rPr lang="en-US" altLang="zh-CN" sz="1800"/>
              <a:t>t </a:t>
            </a:r>
            <a:r>
              <a:rPr lang="zh-CN" altLang="en-US" sz="1800"/>
              <a:t>等热门编译型语言或开发框架编写过项目或有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F</a:t>
            </a:r>
            <a:r>
              <a:rPr lang="en-US" altLang="zh-CN" sz="1800"/>
              <a:t>larum </a:t>
            </a:r>
            <a:r>
              <a:rPr lang="zh-CN" altLang="en-US" sz="1800"/>
              <a:t>论坛</a:t>
            </a:r>
            <a:br>
              <a:rPr lang="zh-CN" altLang="en-US" sz="1800"/>
            </a:br>
            <a:r>
              <a:rPr lang="zh-CN" altLang="en-US" sz="1800"/>
              <a:t>模块的编写经验</a:t>
            </a:r>
            <a:endParaRPr lang="zh-CN" altLang="en-US" sz="1800"/>
          </a:p>
          <a:p>
            <a:r>
              <a:rPr lang="en-US" altLang="zh-CN" sz="1800"/>
              <a:t>[</a:t>
            </a:r>
            <a:r>
              <a:rPr lang="zh-CN" altLang="en-US" sz="1800"/>
              <a:t>加分项</a:t>
            </a:r>
            <a:r>
              <a:rPr lang="en-US" altLang="zh-CN" sz="1800"/>
              <a:t>+1] </a:t>
            </a:r>
            <a:r>
              <a:rPr lang="zh-CN" altLang="en-US" sz="1800"/>
              <a:t>在 </a:t>
            </a:r>
            <a:r>
              <a:rPr lang="en-US" altLang="zh-CN" sz="1800"/>
              <a:t>Linux </a:t>
            </a:r>
            <a:r>
              <a:rPr lang="zh-CN" altLang="en-US" sz="1800"/>
              <a:t>系统下进行过代码开发</a:t>
            </a:r>
            <a:endParaRPr lang="zh-CN" altLang="en-US" sz="1800"/>
          </a:p>
          <a:p>
            <a:r>
              <a:rPr lang="en-US" altLang="zh-CN" sz="1800"/>
              <a:t>[</a:t>
            </a:r>
            <a:r>
              <a:rPr lang="zh-CN" altLang="en-US" sz="1800"/>
              <a:t>加分项</a:t>
            </a:r>
            <a:r>
              <a:rPr lang="en-US" altLang="zh-CN" sz="1800"/>
              <a:t>+1] </a:t>
            </a:r>
            <a:r>
              <a:rPr lang="zh-CN" altLang="en-US" sz="1800"/>
              <a:t>在技术性论坛发布过文章</a:t>
            </a:r>
            <a:r>
              <a:rPr lang="en-US" altLang="zh-CN" sz="1800"/>
              <a:t>, </a:t>
            </a:r>
            <a:r>
              <a:rPr lang="zh-CN" altLang="en-US" sz="1800"/>
              <a:t>有一定的技术文章编写经验</a:t>
            </a:r>
            <a:endParaRPr lang="zh-CN" altLang="en-US" sz="1800"/>
          </a:p>
          <a:p>
            <a:r>
              <a:rPr lang="en-US" altLang="zh-CN" sz="1800"/>
              <a:t>[</a:t>
            </a:r>
            <a:r>
              <a:rPr lang="zh-CN" altLang="en-US" sz="1800"/>
              <a:t>加分项</a:t>
            </a:r>
            <a:r>
              <a:rPr lang="en-US" altLang="zh-CN" sz="1800"/>
              <a:t>+3] </a:t>
            </a:r>
            <a:r>
              <a:rPr lang="zh-CN" altLang="en-US" sz="1800"/>
              <a:t>向开源项目提交过代码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（</a:t>
            </a:r>
            <a:r>
              <a:rPr lang="zh-CN" altLang="en-US" sz="1800"/>
              <a:t>任何规模的项目均可）</a:t>
            </a:r>
            <a:endParaRPr lang="zh-CN" altLang="en-US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社区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兼职招聘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/>
          <a:p>
            <a:pPr marL="0" indent="0">
              <a:buNone/>
            </a:pPr>
            <a:r>
              <a:rPr lang="zh-CN" altLang="en-US" sz="2100"/>
              <a:t>兼职：需要加分项累计</a:t>
            </a:r>
            <a:r>
              <a:rPr lang="en-US" altLang="zh-CN" sz="2100"/>
              <a:t> &gt;= 2</a:t>
            </a:r>
            <a:r>
              <a:rPr lang="zh-CN" altLang="en-US" sz="2100"/>
              <a:t>，薪资面谈，接受远程办公</a:t>
            </a:r>
            <a:endParaRPr lang="en-US" altLang="zh-CN" sz="21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100"/>
              <a:t>[</a:t>
            </a:r>
            <a:r>
              <a:rPr lang="zh-CN" altLang="en-US" sz="2100"/>
              <a:t>基本要求</a:t>
            </a:r>
            <a:r>
              <a:rPr lang="en-US" altLang="zh-CN" sz="2100"/>
              <a:t>] </a:t>
            </a:r>
            <a:r>
              <a:rPr lang="zh-CN" altLang="en-US" sz="2100"/>
              <a:t>在上游社区核心仓库或者是在收藏（</a:t>
            </a:r>
            <a:r>
              <a:rPr lang="en-US" altLang="zh-CN" sz="2100"/>
              <a:t>stars</a:t>
            </a:r>
            <a:r>
              <a:rPr lang="zh-CN" altLang="en-US" sz="2100"/>
              <a:t>）</a:t>
            </a:r>
            <a:r>
              <a:rPr lang="en-US" altLang="zh-CN" sz="2100"/>
              <a:t> &gt; 1000 </a:t>
            </a:r>
            <a:r>
              <a:rPr lang="zh-CN" altLang="en-US" sz="2100"/>
              <a:t>或</a:t>
            </a:r>
            <a:br>
              <a:rPr lang="zh-CN" altLang="en-US" sz="2100"/>
            </a:br>
            <a:r>
              <a:rPr lang="zh-CN" altLang="en-US" sz="2100"/>
              <a:t>贡献人数</a:t>
            </a:r>
            <a:r>
              <a:rPr lang="en-US" altLang="zh-CN" sz="2100"/>
              <a:t> &gt; 30 </a:t>
            </a:r>
            <a:r>
              <a:rPr lang="zh-CN" altLang="en-US" sz="2100"/>
              <a:t>的项目中提交过功能性代码或大型修复补丁</a:t>
            </a:r>
            <a:endParaRPr lang="zh-CN" altLang="en-US" sz="21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100"/>
              <a:t>[</a:t>
            </a:r>
            <a:r>
              <a:rPr lang="zh-CN" altLang="en-US" sz="2100"/>
              <a:t>重要加分项</a:t>
            </a:r>
            <a:r>
              <a:rPr lang="en-US" altLang="zh-CN" sz="2100"/>
              <a:t>+2] </a:t>
            </a:r>
            <a:r>
              <a:rPr lang="zh-CN" altLang="en-US" sz="2100"/>
              <a:t>熟悉龙架构的开发调试，了解龙架构汇编</a:t>
            </a:r>
            <a:endParaRPr lang="zh-CN" altLang="en-US" sz="21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100"/>
              <a:t>[</a:t>
            </a:r>
            <a:r>
              <a:rPr lang="zh-CN" altLang="en-US" sz="2100"/>
              <a:t>重要加分项+</a:t>
            </a:r>
            <a:r>
              <a:rPr lang="en-US" altLang="zh-CN" sz="2100"/>
              <a:t>2] </a:t>
            </a:r>
            <a:r>
              <a:rPr lang="zh-CN" altLang="en-US" sz="2100"/>
              <a:t>有</a:t>
            </a:r>
            <a:r>
              <a:rPr lang="zh-CN" altLang="en-US" sz="21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100">
                <a:solidFill>
                  <a:schemeClr val="tx1"/>
                </a:solidFill>
                <a:latin typeface="微软雅黑" charset="0"/>
                <a:ea typeface="微软雅黑" charset="0"/>
              </a:rPr>
              <a:t>L</a:t>
            </a:r>
            <a:r>
              <a:rPr lang="en-US" altLang="zh-CN" sz="2100"/>
              <a:t>inux </a:t>
            </a:r>
            <a:r>
              <a:rPr lang="zh-CN" altLang="en-US" sz="2100"/>
              <a:t>平台 </a:t>
            </a:r>
            <a:r>
              <a:rPr lang="en-US" altLang="zh-CN" sz="2100"/>
              <a:t>AI </a:t>
            </a:r>
            <a:r>
              <a:rPr lang="zh-CN" altLang="en-US" sz="2100"/>
              <a:t>开发经验或存储相关开发经验</a:t>
            </a:r>
            <a:endParaRPr lang="zh-CN" altLang="en-US" sz="21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100"/>
              <a:t>[</a:t>
            </a:r>
            <a:r>
              <a:rPr lang="zh-CN" altLang="en-US" sz="2100"/>
              <a:t>非技术加分项</a:t>
            </a:r>
            <a:r>
              <a:rPr lang="en-US" altLang="zh-CN" sz="2100"/>
              <a:t>+1] </a:t>
            </a:r>
            <a:r>
              <a:rPr lang="zh-CN" altLang="en-US" sz="2100"/>
              <a:t>常驻地或办公地点在武汉或距离武汉较近，</a:t>
            </a:r>
            <a:br>
              <a:rPr lang="zh-CN" altLang="en-US" sz="2100"/>
            </a:br>
            <a:r>
              <a:rPr lang="zh-CN" altLang="en-US" sz="2100"/>
              <a:t>方便线下沟通</a:t>
            </a:r>
            <a:endParaRPr lang="zh-CN" altLang="en-US" sz="21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100"/>
              <a:t>[</a:t>
            </a:r>
            <a:r>
              <a:rPr lang="zh-CN" altLang="en-US" sz="2100"/>
              <a:t>加分项</a:t>
            </a:r>
            <a:r>
              <a:rPr lang="en-US" altLang="zh-CN" sz="2100"/>
              <a:t>+1] </a:t>
            </a:r>
            <a:r>
              <a:rPr lang="zh-CN" altLang="en-US" sz="2100"/>
              <a:t>现有</a:t>
            </a:r>
            <a:r>
              <a:rPr lang="en-US" altLang="zh-CN" sz="2100"/>
              <a:t>Linux</a:t>
            </a:r>
            <a:r>
              <a:rPr lang="zh-CN" altLang="en-US" sz="2100"/>
              <a:t>发行版的主要贡献者 </a:t>
            </a:r>
            <a:r>
              <a:rPr lang="en-US" altLang="zh-CN" sz="2100"/>
              <a:t>(contributor)</a:t>
            </a:r>
            <a:r>
              <a:rPr lang="zh-CN" altLang="en-US" sz="2100"/>
              <a:t>、</a:t>
            </a:r>
            <a:br>
              <a:rPr lang="zh-CN" altLang="en-US" sz="2100"/>
            </a:br>
            <a:r>
              <a:rPr lang="zh-CN" altLang="en-US" sz="2100"/>
              <a:t>维护者 </a:t>
            </a:r>
            <a:r>
              <a:rPr lang="en-US" altLang="zh-CN" sz="2100"/>
              <a:t>(maintainer)</a:t>
            </a:r>
            <a:endParaRPr lang="en-US" altLang="zh-CN" sz="21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100"/>
              <a:t>[</a:t>
            </a:r>
            <a:r>
              <a:rPr lang="zh-CN" altLang="en-US" sz="2100"/>
              <a:t>加分项</a:t>
            </a:r>
            <a:r>
              <a:rPr lang="en-US" altLang="zh-CN" sz="2100"/>
              <a:t>+1] </a:t>
            </a:r>
            <a:r>
              <a:rPr lang="zh-CN" altLang="en-US" sz="2100"/>
              <a:t>具备 </a:t>
            </a:r>
            <a:r>
              <a:rPr lang="en-US" altLang="zh-CN" sz="2100"/>
              <a:t>EDK2 (UEFI) </a:t>
            </a:r>
            <a:r>
              <a:rPr lang="zh-CN" altLang="en-US" sz="2100"/>
              <a:t>固件开发调试经验</a:t>
            </a:r>
            <a:endParaRPr lang="zh-CN" altLang="en-US" sz="210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100"/>
              <a:t>请向</a:t>
            </a:r>
            <a:r>
              <a:rPr lang="en-US" altLang="zh-CN" sz="2100"/>
              <a:t>loongarch</a:t>
            </a:r>
            <a:r>
              <a:rPr lang="zh-CN" altLang="en-US" sz="2100"/>
              <a:t>@</a:t>
            </a:r>
            <a:r>
              <a:rPr lang="en-US" altLang="zh-CN" sz="2100"/>
              <a:t>whlug.cn</a:t>
            </a:r>
            <a:r>
              <a:rPr lang="zh-CN" altLang="en-US" sz="2100"/>
              <a:t>发送简历或在双周会群和爱好者交流群联系群主</a:t>
            </a:r>
            <a:endParaRPr lang="zh-CN" altLang="en-US" sz="2100"/>
          </a:p>
          <a:p>
            <a:pPr>
              <a:buFont typeface="Arial" panose="020B0604020202020204" pitchFamily="34" charset="0"/>
              <a:buChar char="•"/>
            </a:pPr>
            <a:endParaRPr lang="zh-CN" altLang="en-US" sz="2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问答环节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 社区问答及意见反馈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有计划为 </a:t>
            </a:r>
            <a:r>
              <a:rPr lang="en-US" altLang="zh-CN" sz="2400"/>
              <a:t>cfarm </a:t>
            </a:r>
            <a:r>
              <a:rPr lang="zh-CN" altLang="en-US" sz="2400"/>
              <a:t>或者其他为开发者提供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SH</a:t>
            </a:r>
            <a:r>
              <a:rPr lang="en-US" altLang="zh-CN" sz="2400"/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访问</a:t>
            </a:r>
            <a:r>
              <a:rPr lang="zh-CN" altLang="en-US" sz="2400"/>
              <a:t>的平台捐赠</a:t>
            </a:r>
            <a:r>
              <a:rPr lang="en-US" altLang="zh-CN" sz="2400"/>
              <a:t>3C6000 </a:t>
            </a:r>
            <a:r>
              <a:rPr lang="zh-CN" altLang="en-US" sz="2400"/>
              <a:t>吗，这样有利于及早暴露被</a:t>
            </a:r>
            <a:r>
              <a:rPr lang="en-US" altLang="zh-CN" sz="2400"/>
              <a:t>3C5000</a:t>
            </a:r>
            <a:r>
              <a:rPr lang="zh-CN" altLang="en-US" sz="2400"/>
              <a:t>的微架构细节恰好掩盖的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问题</a:t>
            </a:r>
            <a:r>
              <a:rPr lang="zh-CN" altLang="en-US" sz="2400"/>
              <a:t>（如 </a:t>
            </a:r>
            <a:r>
              <a:rPr lang="en-US" altLang="zh-CN" sz="2400">
                <a:hlinkClick r:id="rId1"/>
              </a:rPr>
              <a:t>OpenMathLib/OpenBLAS</a:t>
            </a:r>
            <a:r>
              <a:rPr lang="zh-CN" altLang="en-US" sz="2400">
                <a:hlinkClick r:id="rId1"/>
              </a:rPr>
              <a:t>#</a:t>
            </a:r>
            <a:r>
              <a:rPr lang="en-US" altLang="zh-CN" sz="2400">
                <a:hlinkClick r:id="rId1"/>
              </a:rPr>
              <a:t>5070</a:t>
            </a:r>
            <a:r>
              <a:rPr lang="en-US" altLang="zh-CN" sz="2400"/>
              <a:t> </a:t>
            </a:r>
            <a:r>
              <a:rPr lang="zh-CN" altLang="en-US" sz="2400"/>
              <a:t>修复的一例）</a:t>
            </a:r>
            <a:endParaRPr lang="zh-CN" alt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双周会讨论（请先添加管理员）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pic>
        <p:nvPicPr>
          <p:cNvPr id="4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7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6" name="副标题 2"/>
          <p:cNvSpPr>
            <a:spLocks noGrp="1"/>
          </p:cNvSpPr>
          <p:nvPr/>
        </p:nvSpPr>
        <p:spPr>
          <a:xfrm>
            <a:off x="6419109" y="4401139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交流群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《咱龙了吗？》站点英文翻译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8575" cy="4657501"/>
          </a:xfrm>
        </p:spPr>
        <p:txBody>
          <a:bodyPr/>
          <a:p>
            <a:r>
              <a:rPr lang="zh-CN" altLang="en-US">
                <a:cs typeface="Arial" panose="020B0604020202020204" pitchFamily="34" charset="0"/>
              </a:rPr>
              <a:t>《咱龙了吗？》集中展示龙架构生态现状、技术指标、历史问题</a:t>
            </a:r>
            <a:br>
              <a:rPr lang="zh-CN" altLang="en-US">
                <a:cs typeface="Arial" panose="020B0604020202020204" pitchFamily="34" charset="0"/>
              </a:rPr>
            </a:br>
            <a:r>
              <a:rPr lang="zh-CN" altLang="en-US">
                <a:cs typeface="Arial" panose="020B0604020202020204" pitchFamily="34" charset="0"/>
              </a:rPr>
              <a:t>和软件支持进展等信息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翻译相关内容至多种语言的好处是双向的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帮助外语用户接触和了解，甚至参与到龙架构软硬件社区中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向上游建议和推动龙架构支持时，帮助相关人员解释需求背景</a:t>
            </a:r>
            <a:endParaRPr lang="zh-CN" altLang="en-US">
              <a:cs typeface="Arial" panose="020B0604020202020204" pitchFamily="34" charset="0"/>
            </a:endParaRPr>
          </a:p>
          <a:p>
            <a:pPr lvl="2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龙架构是什么，支持意义为何，社区和官方支持力量如何？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lvl="2"/>
            <a:r>
              <a:rPr lang="zh-CN" altLang="en-US" strike="sngStrike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杜绝</a:t>
            </a:r>
            <a:r>
              <a:rPr lang="zh-CN" altLang="en-US" strike="sngStrike">
                <a:cs typeface="Arial" panose="020B0604020202020204" pitchFamily="34" charset="0"/>
                <a:hlinkClick r:id="rId1"/>
              </a:rPr>
              <a:t>“龙架构就是 </a:t>
            </a:r>
            <a:r>
              <a:rPr lang="en-US" altLang="zh-CN" strike="sngStrike">
                <a:cs typeface="Arial" panose="020B0604020202020204" pitchFamily="34" charset="0"/>
                <a:hlinkClick r:id="rId1"/>
              </a:rPr>
              <a:t>RISC</a:t>
            </a:r>
            <a:r>
              <a:rPr lang="zh-CN" altLang="en-US" strike="sngStrike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 strike="sngStrike">
                <a:cs typeface="Arial" panose="020B0604020202020204" pitchFamily="34" charset="0"/>
                <a:hlinkClick r:id="rId1"/>
              </a:rPr>
              <a:t>V</a:t>
            </a:r>
            <a:r>
              <a:rPr lang="zh-CN" altLang="en-US" strike="sngStrike">
                <a:cs typeface="Arial" panose="020B0604020202020204" pitchFamily="34" charset="0"/>
                <a:hlinkClick r:id="rId1"/>
              </a:rPr>
              <a:t>”</a:t>
            </a:r>
            <a:r>
              <a:rPr lang="zh-CN" altLang="en-US" strike="sngStrike">
                <a:cs typeface="Arial" panose="020B0604020202020204" pitchFamily="34" charset="0"/>
              </a:rPr>
              <a:t>等尴尬言论</a:t>
            </a:r>
            <a:endParaRPr lang="zh-CN" altLang="en-US" strike="sngStrike">
              <a:cs typeface="Arial" panose="020B0604020202020204" pitchFamily="34" charset="0"/>
            </a:endParaRPr>
          </a:p>
          <a:p>
            <a:r>
              <a:rPr lang="zh-CN" altLang="en-US">
                <a:cs typeface="Arial" panose="020B0604020202020204" pitchFamily="34" charset="0"/>
              </a:rPr>
              <a:t>社区好友 </a:t>
            </a:r>
            <a:r>
              <a:rPr lang="en-US" altLang="en-US">
                <a:hlinkClick r:id="rId2"/>
              </a:rPr>
              <a:t>⑨</a:t>
            </a:r>
            <a:r>
              <a:rPr lang="en-US" altLang="en-US"/>
              <a:t> </a:t>
            </a:r>
            <a:r>
              <a:rPr lang="zh-CN" altLang="en-US"/>
              <a:t>已经基本完成了站点翻译，可供审阅</a:t>
            </a:r>
            <a:endParaRPr lang="zh-CN" altLang="en-US"/>
          </a:p>
          <a:p>
            <a:pPr lvl="1"/>
            <a:r>
              <a:rPr lang="zh-CN" altLang="en-US"/>
              <a:t>考虑到需求暂未出现，暂不编写英文贡献者指南</a:t>
            </a:r>
            <a:endParaRPr lang="zh-CN" altLang="en-US"/>
          </a:p>
          <a:p>
            <a:pPr lvl="1"/>
            <a:endParaRPr lang="en-US" altLang="zh-CN"/>
          </a:p>
          <a:p>
            <a:pPr marL="0" lvl="0" indent="0">
              <a:buNone/>
            </a:pPr>
            <a:r>
              <a:rPr lang="en-US" altLang="en-US" sz="2400"/>
              <a:t>➤ </a:t>
            </a:r>
            <a:r>
              <a:rPr lang="zh-CN" altLang="en-US" sz="2400"/>
              <a:t>进度详情：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  <a:hlinkClick r:id="rId3"/>
              </a:rPr>
              <a:t>loongson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  <a:hlinkClick r:id="rId3"/>
              </a:rPr>
              <a:t>-community/areweloongyet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  <a:hlinkClick r:id="rId3"/>
              </a:rPr>
              <a:t>#269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快速报告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龙架构项目进展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社区「英雄帖」动态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新增</a:t>
            </a:r>
            <a:r>
              <a:rPr lang="en-US" altLang="zh-CN"/>
              <a:t> </a:t>
            </a:r>
            <a:r>
              <a:rPr lang="zh-CN" altLang="en-US"/>
              <a:t>#</a:t>
            </a:r>
            <a:r>
              <a:rPr lang="en-US" altLang="zh-CN"/>
              <a:t>78: </a:t>
            </a:r>
            <a:r>
              <a:rPr lang="en-US" altLang="zh-CN">
                <a:hlinkClick r:id="rId1"/>
              </a:rPr>
              <a:t>XZ BCJ filter </a:t>
            </a:r>
            <a:r>
              <a:rPr lang="zh-CN" altLang="en-US">
                <a:hlinkClick r:id="rId1"/>
              </a:rPr>
              <a:t>支持</a:t>
            </a:r>
            <a:endParaRPr lang="zh-CN" altLang="en-US">
              <a:hlinkClick r:id="rId1"/>
            </a:endParaRPr>
          </a:p>
          <a:p>
            <a:r>
              <a:rPr lang="zh-CN" altLang="en-US"/>
              <a:t>新增 #</a:t>
            </a:r>
            <a:r>
              <a:rPr lang="en-US" altLang="zh-CN"/>
              <a:t>79: </a:t>
            </a:r>
            <a:r>
              <a:rPr lang="en-US" altLang="zh-CN">
                <a:hlinkClick r:id="rId2"/>
              </a:rPr>
              <a:t>QEMU la264/364/664 </a:t>
            </a:r>
            <a:r>
              <a:rPr lang="zh-CN" altLang="en-US">
                <a:hlinkClick r:id="rId2"/>
              </a:rPr>
              <a:t>目标实现</a:t>
            </a:r>
            <a:endParaRPr lang="zh-CN" altLang="en-US"/>
          </a:p>
          <a:p>
            <a:r>
              <a:rPr lang="zh-CN" altLang="en-US"/>
              <a:t>存量状况</a:t>
            </a:r>
            <a:r>
              <a:rPr lang="en-US" altLang="zh-CN"/>
              <a:t>: 18 </a:t>
            </a:r>
            <a:r>
              <a:rPr lang="zh-CN" altLang="en-US"/>
              <a:t>开放（含本期增量 </a:t>
            </a:r>
            <a:r>
              <a:rPr lang="en-US" altLang="zh-CN"/>
              <a:t>2</a:t>
            </a:r>
            <a:r>
              <a:rPr lang="zh-CN" altLang="en-US"/>
              <a:t>），</a:t>
            </a:r>
            <a:r>
              <a:rPr lang="en-US" altLang="zh-CN"/>
              <a:t>5 </a:t>
            </a:r>
            <a:r>
              <a:rPr lang="zh-CN" altLang="en-US"/>
              <a:t>已完成</a:t>
            </a:r>
            <a:endParaRPr lang="zh-CN" altLang="en-US"/>
          </a:p>
          <a:p>
            <a:pPr lvl="1"/>
            <a:r>
              <a:rPr lang="zh-CN" altLang="en-US"/>
              <a:t>#</a:t>
            </a:r>
            <a:r>
              <a:rPr lang="en-US" altLang="zh-CN"/>
              <a:t>72 </a:t>
            </a:r>
            <a:r>
              <a:rPr lang="en-US" altLang="zh-CN">
                <a:hlinkClick r:id="rId3"/>
              </a:rPr>
              <a:t>xxHash LoongArch SIMD </a:t>
            </a:r>
            <a:r>
              <a:rPr lang="zh-CN" altLang="en-US">
                <a:hlinkClick r:id="rId3"/>
              </a:rPr>
              <a:t>优化</a:t>
            </a:r>
            <a:r>
              <a:rPr lang="en-US" altLang="zh-CN"/>
              <a:t>:</a:t>
            </a:r>
            <a:r>
              <a:rPr lang="zh-CN" altLang="en-US"/>
              <a:t> 继 </a:t>
            </a:r>
            <a:r>
              <a:rPr lang="en-US" altLang="zh-CN"/>
              <a:t>2024.12 </a:t>
            </a:r>
            <a:r>
              <a:rPr lang="en-US" altLang="zh-CN">
                <a:hlinkClick r:id="rId4"/>
              </a:rPr>
              <a:t>lrzlin</a:t>
            </a:r>
            <a:r>
              <a:rPr lang="en-US" altLang="zh-CN"/>
              <a:t> </a:t>
            </a:r>
            <a:r>
              <a:rPr lang="zh-CN" altLang="en-US">
                <a:hlinkClick r:id="rId5"/>
              </a:rPr>
              <a:t>提交</a:t>
            </a:r>
            <a:r>
              <a:rPr lang="zh-CN" altLang="en-US"/>
              <a:t> </a:t>
            </a:r>
            <a:r>
              <a:rPr lang="en-US" altLang="zh-CN"/>
              <a:t>LSX </a:t>
            </a:r>
            <a:r>
              <a:rPr lang="zh-CN" altLang="en-US"/>
              <a:t>优化之后，</a:t>
            </a:r>
            <a:r>
              <a:rPr lang="en-US" altLang="zh-CN"/>
              <a:t>1 </a:t>
            </a:r>
            <a:r>
              <a:rPr lang="zh-CN" altLang="en-US"/>
              <a:t>月 </a:t>
            </a:r>
            <a:r>
              <a:rPr lang="en-US" altLang="zh-CN"/>
              <a:t>12 </a:t>
            </a:r>
            <a:r>
              <a:rPr lang="zh-CN" altLang="en-US"/>
              <a:t>日 </a:t>
            </a:r>
            <a:r>
              <a:rPr lang="en-US" altLang="zh-CN">
                <a:hlinkClick r:id="rId6"/>
              </a:rPr>
              <a:t>24bit</a:t>
            </a:r>
            <a:r>
              <a:rPr lang="zh-CN" altLang="en-US">
                <a:hlinkClick r:id="rId6"/>
              </a:rPr>
              <a:t>-</a:t>
            </a:r>
            <a:r>
              <a:rPr lang="en-US" altLang="zh-CN">
                <a:hlinkClick r:id="rId6"/>
              </a:rPr>
              <a:t>xjkp</a:t>
            </a:r>
            <a:r>
              <a:rPr lang="en-US" altLang="zh-CN"/>
              <a:t> </a:t>
            </a:r>
            <a:r>
              <a:rPr lang="zh-CN" altLang="en-US"/>
              <a:t>又</a:t>
            </a:r>
            <a:r>
              <a:rPr lang="zh-CN" altLang="en-US">
                <a:hlinkClick r:id="rId7"/>
              </a:rPr>
              <a:t>提交了</a:t>
            </a:r>
            <a:r>
              <a:rPr lang="zh-CN" altLang="en-US"/>
              <a:t> </a:t>
            </a:r>
            <a:r>
              <a:rPr lang="en-US" altLang="zh-CN"/>
              <a:t>LASX </a:t>
            </a:r>
            <a:r>
              <a:rPr lang="zh-CN" altLang="en-US"/>
              <a:t>优化</a:t>
            </a:r>
            <a:endParaRPr lang="zh-CN" altLang="en-US"/>
          </a:p>
          <a:p>
            <a:r>
              <a:rPr lang="zh-CN" altLang="en-US"/>
              <a:t>召唤英雄！</a:t>
            </a:r>
            <a:endParaRPr lang="zh-CN" altLang="en-US"/>
          </a:p>
          <a:p>
            <a:pPr lvl="1"/>
            <a:r>
              <a:rPr lang="zh-CN" altLang="en-US"/>
              <a:t>浏览</a:t>
            </a:r>
            <a:r>
              <a:rPr lang="zh-CN" altLang="en-US">
                <a:hlinkClick r:id="rId8"/>
              </a:rPr>
              <a:t>所有开放英雄帖</a:t>
            </a:r>
            <a:endParaRPr lang="zh-CN" altLang="en-US">
              <a:hlinkClick r:id="rId8"/>
            </a:endParaRPr>
          </a:p>
          <a:p>
            <a:pPr lvl="1"/>
            <a:r>
              <a:rPr lang="zh-CN" altLang="en-US"/>
              <a:t>后续可能会有物质 &amp; 精神奖励</a:t>
            </a:r>
            <a:endParaRPr lang="zh-CN" altLang="en-US"/>
          </a:p>
          <a:p>
            <a:pPr lvl="2"/>
            <a:r>
              <a:rPr lang="zh-CN" altLang="en-US"/>
              <a:t>包括但不限于：实体英雄贴卷轴、奖金、其他荣誉福利等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上游</a:t>
            </a:r>
            <a:r>
              <a:rPr lang="zh-CN" altLang="en-US">
                <a:cs typeface="Arial" panose="020B0604020202020204" pitchFamily="34" charset="0"/>
              </a:rPr>
              <a:t>工作</a:t>
            </a:r>
            <a:r>
              <a:rPr lang="zh-CN" altLang="en-US"/>
              <a:t>动向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Linux 6.13 </a:t>
            </a:r>
            <a:r>
              <a:rPr lang="zh-CN" altLang="en-US"/>
              <a:t>发布在即</a:t>
            </a:r>
            <a:endParaRPr lang="zh-CN" altLang="en-US"/>
          </a:p>
          <a:p>
            <a:pPr lvl="1"/>
            <a:r>
              <a:rPr lang="zh-CN" altLang="en-US"/>
              <a:t>懒惰先占调度支持 </a:t>
            </a:r>
            <a:r>
              <a:rPr lang="en-US" altLang="zh-CN"/>
              <a:t>(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PREEMPT_LAZY</a:t>
            </a:r>
            <a:r>
              <a:rPr lang="en-US" altLang="zh-CN"/>
              <a:t>)</a:t>
            </a:r>
            <a:endParaRPr lang="en-US" altLang="zh-CN"/>
          </a:p>
          <a:p>
            <a:pPr lvl="2"/>
            <a:r>
              <a:rPr lang="zh-CN" altLang="en-US"/>
              <a:t>对桌面用户也许是个不错响应和吞吐性能平衡</a:t>
            </a:r>
            <a:endParaRPr lang="zh-CN" altLang="en-US"/>
          </a:p>
          <a:p>
            <a:pPr lvl="1"/>
            <a:r>
              <a:rPr lang="zh-CN" altLang="en-US"/>
              <a:t>实时调度支持</a:t>
            </a:r>
            <a:r>
              <a:rPr lang="en-US" altLang="zh-CN"/>
              <a:t> (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PREEMPT_RT</a:t>
            </a:r>
            <a:r>
              <a:rPr lang="en-US" altLang="zh-CN"/>
              <a:t>)</a:t>
            </a:r>
            <a:endParaRPr lang="en-US" altLang="zh-CN"/>
          </a:p>
          <a:p>
            <a:pPr lvl="2"/>
            <a:r>
              <a:rPr lang="zh-CN" altLang="en-US"/>
              <a:t>优化工控等行业场景</a:t>
            </a:r>
            <a:endParaRPr lang="zh-CN" altLang="en-US"/>
          </a:p>
          <a:p>
            <a:pPr lvl="1"/>
            <a:r>
              <a:rPr lang="zh-CN" altLang="en-US"/>
              <a:t>新增 </a:t>
            </a:r>
            <a:r>
              <a:rPr lang="en-US" altLang="zh-CN"/>
              <a:t>2K1000/2K2000</a:t>
            </a:r>
            <a:r>
              <a:rPr lang="zh-CN" altLang="en-US"/>
              <a:t> 的 </a:t>
            </a:r>
            <a:r>
              <a:rPr lang="en-US" altLang="zh-CN"/>
              <a:t>I2S </a:t>
            </a:r>
            <a:r>
              <a:rPr lang="zh-CN" altLang="en-US"/>
              <a:t>支持</a:t>
            </a:r>
            <a:endParaRPr lang="zh-CN" altLang="en-US"/>
          </a:p>
          <a:p>
            <a:r>
              <a:rPr lang="en-US" altLang="zh-CN"/>
              <a:t>Linux</a:t>
            </a:r>
            <a:r>
              <a:rPr lang="zh-CN" altLang="en-US"/>
              <a:t> </a:t>
            </a:r>
            <a:r>
              <a:rPr lang="en-US" altLang="zh-CN"/>
              <a:t>6.14 </a:t>
            </a:r>
            <a:r>
              <a:rPr lang="zh-CN" altLang="en-US"/>
              <a:t>新特性</a:t>
            </a:r>
            <a:endParaRPr lang="zh-CN" altLang="en-US"/>
          </a:p>
          <a:p>
            <a:pPr lvl="1"/>
            <a:r>
              <a:rPr lang="zh-CN" altLang="en-US"/>
              <a:t>预计会包含一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系列</a:t>
            </a:r>
            <a:r>
              <a:rPr lang="zh-CN" altLang="en-US"/>
              <a:t> </a:t>
            </a:r>
            <a:r>
              <a:rPr lang="en-US" altLang="zh-CN"/>
              <a:t>KVM</a:t>
            </a:r>
            <a:r>
              <a:rPr lang="zh-CN" altLang="en-US"/>
              <a:t> 和 </a:t>
            </a:r>
            <a:r>
              <a:rPr lang="en-US" altLang="zh-CN"/>
              <a:t>AVEC </a:t>
            </a:r>
            <a:r>
              <a:rPr lang="zh-CN" altLang="en-US"/>
              <a:t>相关优化</a:t>
            </a:r>
            <a:endParaRPr lang="zh-CN" altLang="en-US"/>
          </a:p>
          <a:p>
            <a:pPr lvl="1"/>
            <a:r>
              <a:rPr lang="zh-CN" altLang="en-US"/>
              <a:t>请关注内核上游的 </a:t>
            </a:r>
            <a:r>
              <a:rPr lang="en-US" altLang="zh-CN">
                <a:hlinkClick r:id="rId1"/>
              </a:rPr>
              <a:t>loongarch</a:t>
            </a:r>
            <a:r>
              <a:rPr lang="zh-CN" altLang="en-US"/>
              <a:t> 邮件列表！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上游</a:t>
            </a:r>
            <a:r>
              <a:rPr lang="zh-CN" altLang="en-US">
                <a:cs typeface="Arial" panose="020B0604020202020204" pitchFamily="34" charset="0"/>
              </a:rPr>
              <a:t>工作</a:t>
            </a:r>
            <a:r>
              <a:rPr lang="zh-CN" altLang="en-US"/>
              <a:t>动向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buFont typeface="Arial" panose="020B0604020202020204" pitchFamily="34" charset="0"/>
              <a:buChar char="•"/>
            </a:pPr>
            <a:r>
              <a:rPr lang="en-US" altLang="zh-CN"/>
              <a:t>GCC</a:t>
            </a:r>
            <a:r>
              <a:rPr lang="zh-CN" altLang="en-US"/>
              <a:t> </a:t>
            </a:r>
            <a:r>
              <a:rPr lang="en-US" altLang="zh-CN"/>
              <a:t>master (15) </a:t>
            </a:r>
            <a:r>
              <a:rPr lang="zh-CN" altLang="en-US"/>
              <a:t>分支多笔优化提交</a:t>
            </a:r>
            <a:endParaRPr lang="zh-CN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/>
              <a:t>优化了 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vec_construct</a:t>
            </a:r>
            <a:r>
              <a:rPr lang="en-US" altLang="zh-CN"/>
              <a:t> </a:t>
            </a:r>
            <a:r>
              <a:rPr lang="zh-CN" altLang="en-US"/>
              <a:t>的成本 </a:t>
            </a:r>
            <a:r>
              <a:rPr lang="en-US" altLang="zh-CN"/>
              <a:t>(cost) </a:t>
            </a:r>
            <a:r>
              <a:rPr lang="zh-CN" altLang="en-US"/>
              <a:t>算法，综合测试 </a:t>
            </a:r>
            <a:r>
              <a:rPr lang="en-US" altLang="zh-CN"/>
              <a:t>LASX/LSX </a:t>
            </a:r>
            <a:r>
              <a:rPr lang="zh-CN" altLang="en-US"/>
              <a:t>应用用例可见约 </a:t>
            </a:r>
            <a:r>
              <a:rPr lang="en-US" altLang="zh-CN"/>
              <a:t>16.75% </a:t>
            </a:r>
            <a:r>
              <a:rPr lang="zh-CN" altLang="en-US"/>
              <a:t>性能改善 </a:t>
            </a:r>
            <a:r>
              <a:rPr lang="en-US" altLang="zh-CN"/>
              <a:t>(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  <a:hlinkClick r:id="rId1"/>
              </a:rPr>
              <a:t>e8a57884ad4</a:t>
            </a:r>
            <a:r>
              <a:rPr lang="en-US" altLang="zh-CN"/>
              <a:t>)</a:t>
            </a:r>
            <a:endParaRPr lang="en-US" altLang="zh-CN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/>
              <a:t>优化一类标量构造的生成代码 </a:t>
            </a:r>
            <a:r>
              <a:rPr lang="en-US" altLang="zh-CN"/>
              <a:t>(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  <a:hlinkClick r:id="rId2"/>
              </a:rPr>
              <a:t>66b6e578d99e</a:t>
            </a:r>
            <a:r>
              <a:rPr lang="en-US" altLang="zh-CN"/>
              <a:t>)</a:t>
            </a:r>
            <a:endParaRPr lang="en-US" altLang="zh-CN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/>
              <a:t>允许对不止一个出口的循环进行向量化，意味着更多循环可以被自动向量化了 </a:t>
            </a:r>
            <a:r>
              <a:rPr lang="en-US" altLang="zh-CN"/>
              <a:t>(</a:t>
            </a:r>
            <a:r>
              <a:rPr lang="en-US" altLang="zh-CN"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  <a:hlinkClick r:id="rId3"/>
              </a:rPr>
              <a:t>81d4707a00a2</a:t>
            </a:r>
            <a:r>
              <a:rPr lang="en-US" altLang="zh-CN"/>
              <a:t>)</a:t>
            </a:r>
            <a:endParaRPr lang="zh-CN" altLang="en-US"/>
          </a:p>
          <a:p>
            <a:r>
              <a:rPr lang="zh-CN" altLang="en-US"/>
              <a:t>这些都是我在维护安同 </a:t>
            </a:r>
            <a:r>
              <a:rPr lang="en-US" altLang="zh-CN"/>
              <a:t>OS </a:t>
            </a:r>
            <a:r>
              <a:rPr lang="zh-CN" altLang="en-US"/>
              <a:t>时发现的</a:t>
            </a:r>
            <a:endParaRPr lang="zh-CN" altLang="en-US"/>
          </a:p>
          <a:p>
            <a:pPr lvl="1"/>
            <a:r>
              <a:rPr lang="zh-CN" altLang="en-US" u="sng"/>
              <a:t>建议后续双周会将上游相关工作集中在此板块报告</a:t>
            </a:r>
            <a:endParaRPr lang="zh-CN" altLang="en-US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Watt</a:t>
            </a:r>
            <a:r>
              <a:rPr lang="zh-CN" altLang="en-US"/>
              <a:t> </a:t>
            </a:r>
            <a:r>
              <a:rPr lang="en-US" altLang="zh-CN"/>
              <a:t>Toolkit</a:t>
            </a:r>
            <a:r>
              <a:rPr lang="zh-CN" altLang="en-US"/>
              <a:t>已适配多款新世界系统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7020" y="1066595"/>
            <a:ext cx="2475055" cy="4758912"/>
          </a:xfrm>
        </p:spPr>
        <p:txBody>
          <a:bodyPr/>
          <a:p>
            <a:pPr marL="0" indent="0">
              <a:buNone/>
            </a:pPr>
            <a:r>
              <a:rPr lang="zh-CN" altLang="en-US" sz="2400"/>
              <a:t>龙架构</a:t>
            </a:r>
            <a:r>
              <a:rPr lang="zh-CN" altLang="en-US" sz="2400">
                <a:cs typeface="Arial" panose="020B0604020202020204" pitchFamily="34" charset="0"/>
              </a:rPr>
              <a:t>新世界</a:t>
            </a:r>
            <a:r>
              <a:rPr lang="zh-CN" altLang="en-US" sz="2400"/>
              <a:t>移植在</a:t>
            </a:r>
            <a:r>
              <a:rPr lang="en-US" altLang="zh-CN" sz="2400"/>
              <a:t>AOSC OS, Loongnix 25, deepin 23 </a:t>
            </a:r>
            <a:r>
              <a:rPr lang="zh-CN" altLang="en-US" sz="2400"/>
              <a:t>和勇豹等新世界发行版成功运行</a:t>
            </a:r>
            <a:endParaRPr lang="zh-CN" altLang="en-US" sz="2400"/>
          </a:p>
        </p:txBody>
      </p:sp>
      <p:pic>
        <p:nvPicPr>
          <p:cNvPr id="4" name="图片 3" descr="upload_post_object_v2_30138524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505" y="1080468"/>
            <a:ext cx="4972167" cy="2786217"/>
          </a:xfrm>
          <a:prstGeom prst="rect">
            <a:avLst/>
          </a:prstGeom>
        </p:spPr>
      </p:pic>
      <p:pic>
        <p:nvPicPr>
          <p:cNvPr id="5" name="图片 4" descr="upload_post_object_v2_2045189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672" y="3866663"/>
            <a:ext cx="3862123" cy="2786259"/>
          </a:xfrm>
          <a:prstGeom prst="rect">
            <a:avLst/>
          </a:prstGeom>
        </p:spPr>
      </p:pic>
      <p:pic>
        <p:nvPicPr>
          <p:cNvPr id="7" name="图片 6" descr="upload_post_object_v2_26344277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672" y="1080531"/>
            <a:ext cx="4066498" cy="2786132"/>
          </a:xfrm>
          <a:prstGeom prst="rect">
            <a:avLst/>
          </a:prstGeom>
        </p:spPr>
      </p:pic>
      <p:pic>
        <p:nvPicPr>
          <p:cNvPr id="8" name="图片 7" descr="upload_post_object_v2_25750148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5" y="3866515"/>
            <a:ext cx="4972685" cy="2786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5877</Words>
  <Application>WPS Office WWO_wpscloud_20250319220634-bbde9b6bd9</Application>
  <PresentationFormat>宽屏</PresentationFormat>
  <Paragraphs>295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汉仪旗黑KW 55S</vt:lpstr>
      <vt:lpstr>微软雅黑</vt:lpstr>
      <vt:lpstr>Courier New</vt:lpstr>
      <vt:lpstr>汉仪书宋二KW</vt:lpstr>
      <vt:lpstr>Kingsoft Confetti</vt:lpstr>
      <vt:lpstr>Office 主题</vt:lpstr>
      <vt:lpstr>欢迎参加龙架构双周会</vt:lpstr>
      <vt:lpstr>龙架构双周会</vt:lpstr>
      <vt:lpstr>快速报告</vt:lpstr>
      <vt:lpstr>《咱龙了吗？》站点英文翻译</vt:lpstr>
      <vt:lpstr>快速报告</vt:lpstr>
      <vt:lpstr>社区「英雄帖」动态</vt:lpstr>
      <vt:lpstr>上游工作动向</vt:lpstr>
      <vt:lpstr>上游工作动向</vt:lpstr>
      <vt:lpstr>Watt Toolkit已适配多款新世界系统</vt:lpstr>
      <vt:lpstr>Watt Toolkit已适配多款新世界系统</vt:lpstr>
      <vt:lpstr>龙芯 7A2000 显卡驱动 (LoongGPU)</vt:lpstr>
      <vt:lpstr>龙芯 7A2000 显卡驱动 (LoongGPU)</vt:lpstr>
      <vt:lpstr>龙芯 7A2000 显卡驱动 (LoongGPU)</vt:lpstr>
      <vt:lpstr>龙芯 7A2000 显卡驱动 (LoongGPU)</vt:lpstr>
      <vt:lpstr>龙芯 7A2000 显卡驱动 (LoongGPU)</vt:lpstr>
      <vt:lpstr>龙芯 7A2000 显卡驱动 (LoongGPU)</vt:lpstr>
      <vt:lpstr>快速报告</vt:lpstr>
      <vt:lpstr>Loongnix 25 </vt:lpstr>
      <vt:lpstr>Arch Linux for Loong64</vt:lpstr>
      <vt:lpstr>Arch Linux for Loong64</vt:lpstr>
      <vt:lpstr>Arch Linux for Loong64</vt:lpstr>
      <vt:lpstr>Arch Linux for Loong64</vt:lpstr>
      <vt:lpstr>Arch Linux for Loong64</vt:lpstr>
      <vt:lpstr>Gentoo [讲者离线]</vt:lpstr>
      <vt:lpstr>安同 OS (AOSC OS)</vt:lpstr>
      <vt:lpstr>安同 OS (AOSC OS)</vt:lpstr>
      <vt:lpstr>安同 OS (AOSC OS)</vt:lpstr>
      <vt:lpstr>PowerPoint 演示文稿</vt:lpstr>
      <vt:lpstr>PowerPoint 演示文稿</vt:lpstr>
      <vt:lpstr>PowerPoint 演示文稿</vt:lpstr>
      <vt:lpstr>快速报告</vt:lpstr>
      <vt:lpstr>社区实习招聘</vt:lpstr>
      <vt:lpstr>社区兼职招聘</vt:lpstr>
      <vt:lpstr>问答环节</vt:lpstr>
      <vt:lpstr>预收集提问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/>
  <cp:lastModifiedBy>weboffice</cp:lastModifiedBy>
  <dcterms:created xsi:type="dcterms:W3CDTF">2025-03-28T10:01:46Z</dcterms:created>
  <dcterms:modified xsi:type="dcterms:W3CDTF">2025-03-28T10:01:46Z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2052-12.9.0.20720</vt:lpwstr>
  </property>
  <property fmtid="{D5CDD505-2E9C-101B-9397-08002B2CF9AE}" pid="3" name="ICV">
    <vt:lpwstr>B75C98F4C40948689CB49D1002CA5FAC</vt:lpwstr>
  </property>
</Properties>
</file>