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26"/>
  </p:handoutMasterIdLst>
  <p:sldIdLst>
    <p:sldId id="257" r:id="rId3"/>
    <p:sldId id="258" r:id="rId4"/>
    <p:sldId id="364" r:id="rId5"/>
    <p:sldId id="349" r:id="rId6"/>
    <p:sldId id="363" r:id="rId8"/>
    <p:sldId id="420" r:id="rId9"/>
    <p:sldId id="421" r:id="rId10"/>
    <p:sldId id="422" r:id="rId11"/>
    <p:sldId id="431" r:id="rId12"/>
    <p:sldId id="433" r:id="rId13"/>
    <p:sldId id="426" r:id="rId14"/>
    <p:sldId id="424" r:id="rId15"/>
    <p:sldId id="435" r:id="rId16"/>
    <p:sldId id="427" r:id="rId17"/>
    <p:sldId id="436" r:id="rId18"/>
    <p:sldId id="365" r:id="rId19"/>
    <p:sldId id="429" r:id="rId20"/>
    <p:sldId id="428" r:id="rId21"/>
    <p:sldId id="386" r:id="rId22"/>
    <p:sldId id="430" r:id="rId23"/>
    <p:sldId id="368" r:id="rId24"/>
    <p:sldId id="275" r:id="rId25"/>
  </p:sldIdLst>
  <p:sldSz cx="12192000" cy="68580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en0n_QfAzfENV" initials="authorId_120933426"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61" name=""/>
        <p:cNvGrpSpPr/>
        <p:nvPr/>
      </p:nvGrpSpPr>
      <p:grpSpPr>
        <a:xfrm>
          <a:off x="0" y="0"/>
          <a:ext cx="0" cy="0"/>
          <a:chOff x="0" y="0"/>
          <a:chExt cx="0" cy="0"/>
        </a:xfrm>
      </p:grpSpPr>
      <p:sp>
        <p:nvSpPr>
          <p:cNvPr id="1048680"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1" name="Date Placeholder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696C064A-D61B-4B21-B757-51A9B82445B8}" type="datetimeFigureOut">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
        <p:nvSpPr>
          <p:cNvPr id="1048682" name="Footer Placeholder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3" name="Slide Number Placeholder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50305E07-67EA-4042-A3F6-853A8AD8D209}" type="slidenum">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0" name=""/>
        <p:cNvGrpSpPr/>
        <p:nvPr/>
      </p:nvGrpSpPr>
      <p:grpSpPr>
        <a:xfrm>
          <a:off x="0" y="0"/>
          <a:ext cx="0" cy="0"/>
          <a:chOff x="0" y="0"/>
          <a:chExt cx="0" cy="0"/>
        </a:xfrm>
      </p:grpSpPr>
      <p:sp>
        <p:nvSpPr>
          <p:cNvPr id="1048674"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5"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atin typeface="Source Sans 3" panose="020B0503030403020204" charset="0"/>
                <a:ea typeface="Source Sans 3" panose="020B0503030403020204" charset="0"/>
                <a:cs typeface="Source Sans 3" panose="020B0503030403020204" charset="0"/>
              </a:defRPr>
            </a:lvl1pPr>
          </a:lstStyle>
          <a:p>
            <a:fld id="{3EFD42F7-718C-4B98-AAEC-167E6DDD60A7}" type="datetimeFigureOut">
              <a:rPr lang="en-US" smtClean="0"/>
            </a:fld>
            <a:endParaRPr lang="en-US"/>
          </a:p>
        </p:txBody>
      </p:sp>
      <p:sp>
        <p:nvSpPr>
          <p:cNvPr id="1048676"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p>
            <a:endParaRPr lang="en-US"/>
          </a:p>
        </p:txBody>
      </p:sp>
      <p:sp>
        <p:nvSpPr>
          <p:cNvPr id="1048677"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78"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9"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atin typeface="Source Sans 3" panose="020B0503030403020204" charset="0"/>
                <a:ea typeface="Source Sans 3" panose="020B0503030403020204" charset="0"/>
                <a:cs typeface="Source Sans 3" panose="020B0503030403020204" charset="0"/>
              </a:defRPr>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1pPr>
    <a:lvl2pPr marL="4572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2pPr>
    <a:lvl3pPr marL="9144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3pPr>
    <a:lvl4pPr marL="13716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4pPr>
    <a:lvl5pPr marL="18288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LiarOnce</a:t>
            </a:r>
            <a:r>
              <a:rPr lang="zh-CN" altLang="en-US"/>
              <a:t>：本页</a:t>
            </a:r>
            <a:r>
              <a:rPr lang="zh-CN" altLang="en-US">
                <a:cs typeface="Arial" panose="020B0604020202020204" pitchFamily="34" charset="0"/>
              </a:rPr>
              <a:t>应保持展示至少</a:t>
            </a:r>
            <a:r>
              <a:rPr lang="en-US" altLang="zh-CN">
                <a:cs typeface="Arial" panose="020B0604020202020204" pitchFamily="34" charset="0"/>
              </a:rPr>
              <a:t>5</a:t>
            </a:r>
            <a:r>
              <a:rPr lang="zh-CN" altLang="en-US">
                <a:cs typeface="Arial" panose="020B0604020202020204" pitchFamily="34" charset="0"/>
              </a:rPr>
              <a:t>分钟后继续会议</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34" name=""/>
        <p:cNvGrpSpPr/>
        <p:nvPr/>
      </p:nvGrpSpPr>
      <p:grpSpPr>
        <a:xfrm>
          <a:off x="0" y="0"/>
          <a:ext cx="0" cy="0"/>
          <a:chOff x="0" y="0"/>
          <a:chExt cx="0" cy="0"/>
        </a:xfrm>
      </p:grpSpPr>
      <p:sp>
        <p:nvSpPr>
          <p:cNvPr id="1048589" name="标题 1"/>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0" name="副标题 2"/>
          <p:cNvSpPr>
            <a:spLocks noGrp="1"/>
          </p:cNvSpPr>
          <p:nvPr>
            <p:ph type="subTitle" idx="1"/>
          </p:nvPr>
        </p:nvSpPr>
        <p:spPr>
          <a:xfrm>
            <a:off x="843068" y="3727027"/>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23" name=""/>
        <p:cNvGrpSpPr/>
        <p:nvPr/>
      </p:nvGrpSpPr>
      <p:grpSpPr>
        <a:xfrm>
          <a:off x="0" y="0"/>
          <a:ext cx="0" cy="0"/>
          <a:chOff x="0" y="0"/>
          <a:chExt cx="0" cy="0"/>
        </a:xfrm>
      </p:grpSpPr>
      <p:sp>
        <p:nvSpPr>
          <p:cNvPr id="1048580" name="标题 8"/>
          <p:cNvSpPr>
            <a:spLocks noGrp="1"/>
          </p:cNvSpPr>
          <p:nvPr>
            <p:ph type="title"/>
          </p:nvPr>
        </p:nvSpPr>
        <p:spPr>
          <a:xfrm>
            <a:off x="514049" y="442081"/>
            <a:ext cx="9452278" cy="758458"/>
          </a:xfrm>
        </p:spPr>
        <p:txBody>
          <a:bodyPr/>
          <a:lstStyle>
            <a:lvl1pPr>
              <a:defRPr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81" name="内容占位符 9"/>
          <p:cNvSpPr>
            <a:spLocks noGrp="1"/>
          </p:cNvSpPr>
          <p:nvPr>
            <p:ph idx="1"/>
          </p:nvPr>
        </p:nvSpPr>
        <p:spPr>
          <a:xfrm>
            <a:off x="513999" y="1259762"/>
            <a:ext cx="9452278" cy="4657501"/>
          </a:xfrm>
        </p:spPr>
        <p:txBody>
          <a:bodyPr/>
          <a:lstStyle>
            <a:lvl1pPr>
              <a:lnSpc>
                <a:spcPct val="100000"/>
              </a:lnSpc>
              <a:defRPr sz="2800" u="none" strike="noStrike" kern="1200" cap="none" spc="0" normalizeH="0">
                <a:solidFill>
                  <a:schemeClr val="tx1"/>
                </a:solidFill>
                <a:latin typeface="Source Sans 3" panose="020B0503030403020204" charset="0"/>
              </a:defRPr>
            </a:lvl1pPr>
            <a:lvl2pPr>
              <a:lnSpc>
                <a:spcPct val="100000"/>
              </a:lnSpc>
              <a:defRPr u="none" strike="noStrike" kern="1200" cap="none" spc="0" normalizeH="0">
                <a:solidFill>
                  <a:schemeClr val="tx1"/>
                </a:solidFill>
                <a:latin typeface="Source Sans 3" panose="020B0503030403020204" charset="0"/>
              </a:defRPr>
            </a:lvl2pPr>
            <a:lvl3pPr>
              <a:lnSpc>
                <a:spcPct val="100000"/>
              </a:lnSpc>
              <a:defRPr sz="2200" u="none" strike="noStrike" kern="1200" cap="none" spc="0" normalizeH="0">
                <a:solidFill>
                  <a:schemeClr val="tx1"/>
                </a:solidFill>
                <a:latin typeface="Source Sans 3" panose="020B0503030403020204" charset="0"/>
              </a:defRPr>
            </a:lvl3pPr>
            <a:lvl4pPr>
              <a:lnSpc>
                <a:spcPct val="100000"/>
              </a:lnSpc>
              <a:defRPr sz="2200" u="none" strike="noStrike" kern="1200" cap="none" spc="0" normalizeH="0">
                <a:solidFill>
                  <a:schemeClr val="tx1"/>
                </a:solidFill>
                <a:latin typeface="Source Sans 3" panose="020B0503030403020204" charset="0"/>
              </a:defRPr>
            </a:lvl4pPr>
            <a:lvl5pPr>
              <a:lnSpc>
                <a:spcPct val="100000"/>
              </a:lnSpc>
              <a:defRPr sz="2200" u="none" strike="noStrike" kern="1200" cap="none" spc="0" normalizeH="0">
                <a:solidFill>
                  <a:schemeClr val="tx1"/>
                </a:solidFill>
                <a:latin typeface="Source Sans 3" panose="020B050303040302020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82"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58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8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5"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56" name=""/>
        <p:cNvGrpSpPr/>
        <p:nvPr/>
      </p:nvGrpSpPr>
      <p:grpSpPr>
        <a:xfrm>
          <a:off x="0" y="0"/>
          <a:ext cx="0" cy="0"/>
          <a:chOff x="0" y="0"/>
          <a:chExt cx="0" cy="0"/>
        </a:xfrm>
      </p:grpSpPr>
      <p:sp>
        <p:nvSpPr>
          <p:cNvPr id="104865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36" name=""/>
        <p:cNvGrpSpPr/>
        <p:nvPr/>
      </p:nvGrpSpPr>
      <p:grpSpPr>
        <a:xfrm>
          <a:off x="0" y="0"/>
          <a:ext cx="0" cy="0"/>
          <a:chOff x="0" y="0"/>
          <a:chExt cx="0" cy="0"/>
        </a:xfrm>
      </p:grpSpPr>
      <p:sp>
        <p:nvSpPr>
          <p:cNvPr id="1048595" name="标题 5"/>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6" name="副标题 6"/>
          <p:cNvSpPr>
            <a:spLocks noGrp="1"/>
          </p:cNvSpPr>
          <p:nvPr>
            <p:ph type="subTitle" idx="1"/>
          </p:nvPr>
        </p:nvSpPr>
        <p:spPr>
          <a:xfrm>
            <a:off x="674793" y="3307292"/>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7"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99"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00"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57" name=""/>
        <p:cNvGrpSpPr/>
        <p:nvPr/>
      </p:nvGrpSpPr>
      <p:grpSpPr>
        <a:xfrm>
          <a:off x="0" y="0"/>
          <a:ext cx="0" cy="0"/>
          <a:chOff x="0" y="0"/>
          <a:chExt cx="0" cy="0"/>
        </a:xfrm>
      </p:grpSpPr>
      <p:sp>
        <p:nvSpPr>
          <p:cNvPr id="1048658" name="标题 1"/>
          <p:cNvSpPr>
            <a:spLocks noGrp="1"/>
          </p:cNvSpPr>
          <p:nvPr>
            <p:ph type="title"/>
          </p:nvPr>
        </p:nvSpPr>
        <p:spPr>
          <a:xfrm>
            <a:off x="838184" y="523097"/>
            <a:ext cx="10515600" cy="1325563"/>
          </a:xfrm>
          <a:prstGeom prst="rect">
            <a:avLst/>
          </a:prstGeom>
        </p:spPr>
        <p:txBody>
          <a:bodyPr/>
          <a:p>
            <a:r>
              <a:rPr lang="zh-CN" altLang="en-US"/>
              <a:t>单击此处编辑母版标题样式</a:t>
            </a:r>
            <a:endParaRPr lang="zh-CN" altLang="en-US"/>
          </a:p>
        </p:txBody>
      </p:sp>
      <p:sp>
        <p:nvSpPr>
          <p:cNvPr id="1048659" name="内容占位符 2"/>
          <p:cNvSpPr>
            <a:spLocks noGrp="1"/>
          </p:cNvSpPr>
          <p:nvPr>
            <p:ph sz="half" idx="1"/>
          </p:nvPr>
        </p:nvSpPr>
        <p:spPr>
          <a:xfrm>
            <a:off x="838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0" name="内容占位符 3"/>
          <p:cNvSpPr>
            <a:spLocks noGrp="1"/>
          </p:cNvSpPr>
          <p:nvPr>
            <p:ph sz="half" idx="2"/>
          </p:nvPr>
        </p:nvSpPr>
        <p:spPr>
          <a:xfrm>
            <a:off x="6172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63"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64"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54" name=""/>
        <p:cNvGrpSpPr/>
        <p:nvPr/>
      </p:nvGrpSpPr>
      <p:grpSpPr>
        <a:xfrm>
          <a:off x="0" y="0"/>
          <a:ext cx="0" cy="0"/>
          <a:chOff x="0" y="0"/>
          <a:chExt cx="0" cy="0"/>
        </a:xfrm>
      </p:grpSpPr>
      <p:sp>
        <p:nvSpPr>
          <p:cNvPr id="1048650" name="标题 1"/>
          <p:cNvSpPr>
            <a:spLocks noGrp="1"/>
          </p:cNvSpPr>
          <p:nvPr>
            <p:ph type="title"/>
          </p:nvPr>
        </p:nvSpPr>
        <p:spPr>
          <a:xfrm>
            <a:off x="389210" y="334078"/>
            <a:ext cx="10515600" cy="1325563"/>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58" name=""/>
        <p:cNvGrpSpPr/>
        <p:nvPr/>
      </p:nvGrpSpPr>
      <p:grpSpPr>
        <a:xfrm>
          <a:off x="0" y="0"/>
          <a:ext cx="0" cy="0"/>
          <a:chOff x="0" y="0"/>
          <a:chExt cx="0" cy="0"/>
        </a:xfrm>
      </p:grpSpPr>
      <p:sp>
        <p:nvSpPr>
          <p:cNvPr id="1048665" name="标题 1"/>
          <p:cNvSpPr>
            <a:spLocks noGrp="1"/>
          </p:cNvSpPr>
          <p:nvPr>
            <p:ph type="title"/>
          </p:nvPr>
        </p:nvSpPr>
        <p:spPr>
          <a:xfrm>
            <a:off x="838184" y="723122"/>
            <a:ext cx="416534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8666" name="图片占位符 2"/>
          <p:cNvSpPr>
            <a:spLocks noGrp="1"/>
          </p:cNvSpPr>
          <p:nvPr>
            <p:ph type="pic" idx="1"/>
          </p:nvPr>
        </p:nvSpPr>
        <p:spPr>
          <a:xfrm>
            <a:off x="5181584" y="723123"/>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67" name="文本占位符 3"/>
          <p:cNvSpPr>
            <a:spLocks noGrp="1"/>
          </p:cNvSpPr>
          <p:nvPr>
            <p:ph type="body" sz="half" idx="2"/>
          </p:nvPr>
        </p:nvSpPr>
        <p:spPr>
          <a:xfrm>
            <a:off x="838184" y="2323322"/>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048668"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9"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70"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71"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59" name=""/>
        <p:cNvGrpSpPr/>
        <p:nvPr/>
      </p:nvGrpSpPr>
      <p:grpSpPr>
        <a:xfrm>
          <a:off x="0" y="0"/>
          <a:ext cx="0" cy="0"/>
          <a:chOff x="0" y="0"/>
          <a:chExt cx="0" cy="0"/>
        </a:xfrm>
      </p:grpSpPr>
      <p:sp>
        <p:nvSpPr>
          <p:cNvPr id="1048672" name="竖排标题 1"/>
          <p:cNvSpPr>
            <a:spLocks noGrp="1"/>
          </p:cNvSpPr>
          <p:nvPr>
            <p:ph type="title" orient="vert"/>
          </p:nvPr>
        </p:nvSpPr>
        <p:spPr>
          <a:xfrm>
            <a:off x="8724884" y="523097"/>
            <a:ext cx="2628900" cy="5811838"/>
          </a:xfrm>
          <a:prstGeom prst="rect">
            <a:avLst/>
          </a:prstGeom>
        </p:spPr>
        <p:txBody>
          <a:bodyPr vert="eaVert"/>
          <a:p>
            <a:r>
              <a:rPr lang="zh-CN" altLang="en-US"/>
              <a:t>单击此处编辑母版标题样式</a:t>
            </a:r>
            <a:endParaRPr lang="zh-CN" altLang="en-US"/>
          </a:p>
        </p:txBody>
      </p:sp>
      <p:sp>
        <p:nvSpPr>
          <p:cNvPr id="1048673" name="竖排文字占位符 2"/>
          <p:cNvSpPr>
            <a:spLocks noGrp="1"/>
          </p:cNvSpPr>
          <p:nvPr>
            <p:ph type="body" orient="vert" idx="1"/>
          </p:nvPr>
        </p:nvSpPr>
        <p:spPr>
          <a:xfrm>
            <a:off x="838184" y="523097"/>
            <a:ext cx="7734300" cy="5811838"/>
          </a:xfrm>
          <a:prstGeom prst="rect">
            <a:avLst/>
          </a:prstGeo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55" name=""/>
        <p:cNvGrpSpPr/>
        <p:nvPr/>
      </p:nvGrpSpPr>
      <p:grpSpPr>
        <a:xfrm>
          <a:off x="0" y="0"/>
          <a:ext cx="0" cy="0"/>
          <a:chOff x="0" y="0"/>
          <a:chExt cx="0" cy="0"/>
        </a:xfrm>
      </p:grpSpPr>
      <p:sp>
        <p:nvSpPr>
          <p:cNvPr id="1048651" name="内容占位符 1"/>
          <p:cNvSpPr>
            <a:spLocks noGrp="1"/>
          </p:cNvSpPr>
          <p:nvPr>
            <p:ph/>
          </p:nvPr>
        </p:nvSpPr>
        <p:spPr>
          <a:xfrm>
            <a:off x="838184" y="523097"/>
            <a:ext cx="10515600" cy="58118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52"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54"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55" name="Text Placeholder 5"/>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3" name=""/>
        <p:cNvGrpSpPr/>
        <p:nvPr/>
      </p:nvGrpSpPr>
      <p:grpSpPr>
        <a:xfrm>
          <a:off x="0" y="0"/>
          <a:ext cx="0" cy="0"/>
          <a:chOff x="0" y="0"/>
          <a:chExt cx="0" cy="0"/>
        </a:xfrm>
      </p:grpSpPr>
      <p:sp>
        <p:nvSpPr>
          <p:cNvPr id="1048576" name="标题 11"/>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048577" name="内容占位符 12"/>
          <p:cNvSpPr>
            <a:spLocks noGrp="1"/>
          </p:cNvSpPr>
          <p:nvPr>
            <p:ph idx="1"/>
          </p:nvPr>
        </p:nvSpPr>
        <p:spPr>
          <a:xfrm>
            <a:off x="513999" y="1259762"/>
            <a:ext cx="9452278" cy="4657501"/>
          </a:xfrm>
        </p:spPr>
        <p:txBody>
          <a:bodyPr/>
          <a:lstStyle>
            <a:lvl1pPr>
              <a:defRPr sz="2800"/>
            </a:lvl1pPr>
            <a:lvl3pPr>
              <a:defRPr sz="2200"/>
            </a:lvl3pPr>
            <a:lvl4pPr>
              <a:defRPr sz="2200"/>
            </a:lvl4pPr>
            <a:lvl5pPr>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Source Sans 3" panose="020B0503030403020204" charset="0"/>
                <a:cs typeface="Source Sans 3" panose="020B0503030403020204" charset="0"/>
              </a:defRPr>
            </a:lvl1pPr>
          </a:lstStyle>
          <a:p>
            <a:fld id="{B3561BA9-CDCF-4958-B8AB-66F3BF063E13}" type="slidenum">
              <a:rPr lang="en-US" smtClean="0"/>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Source Sans 3" panose="020B0503030403020204" charset="0"/>
                <a:cs typeface="Source Sans 3" panose="020B0503030403020204"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Source Han Sans CN" panose="020B0500000000000000" charset="-122"/>
          <a:ea typeface="Source Han Sans CN" panose="020B0500000000000000" charset="-122"/>
          <a:cs typeface="Source Sans 3" panose="020B050303040302020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Microsoft YaHei" panose="020B0503020204020204" charset="-122"/>
          <a:ea typeface="Microsoft YaHei"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Microsoft YaHei" panose="020B0503020204020204" charset="-122"/>
          <a:ea typeface="Microsoft YaHei"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Microsoft YaHei" panose="020B0503020204020204" charset="-122"/>
          <a:ea typeface="Microsoft YaHei"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Microsoft YaHei" panose="020B0503020204020204" charset="-122"/>
          <a:ea typeface="Microsoft YaHei"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loongarch@whlug.cn" TargetMode="Externa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hyperlink" Target="https://lore.kernel.org/loongarch/20260616115530.4012675-1-zhoubinbin@loongson.cn/" TargetMode="External"/><Relationship Id="rId5" Type="http://schemas.openxmlformats.org/officeDocument/2006/relationships/hyperlink" Target="https://lore.kernel.org/loongarch/tencent_8BFBEB8F69A01BED468F9275F99FDC335A06@qq.com/" TargetMode="External"/><Relationship Id="rId4" Type="http://schemas.openxmlformats.org/officeDocument/2006/relationships/hyperlink" Target="memblock_reserve()" TargetMode="External"/><Relationship Id="rId3" Type="http://schemas.openxmlformats.org/officeDocument/2006/relationships/hyperlink" Target="https://lore.kernel.org/loongarch/ajQY2-ssx-ZHj3qe@steamhammer.waldi.eu.org/" TargetMode="External"/><Relationship Id="rId2" Type="http://schemas.openxmlformats.org/officeDocument/2006/relationships/hyperlink" Target="https://lore.kernel.org/loongarch/20260618033809.98253-1-dongtai.guo@linux.dev/" TargetMode="External"/><Relationship Id="rId1" Type="http://schemas.openxmlformats.org/officeDocument/2006/relationships/hyperlink" Target="https://lore.kernel.org/loongarch/20260609041407.122384-1-dongtai.guo@linux.dev/" TargetMode="Externa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github.com/MarsDoge/ModernSetupPkg" TargetMode="External"/><Relationship Id="rId4" Type="http://schemas.openxmlformats.org/officeDocument/2006/relationships/hyperlink" Target="https://github.com/tianocore/edk2/pull/12664" TargetMode="External"/><Relationship Id="rId3" Type="http://schemas.openxmlformats.org/officeDocument/2006/relationships/hyperlink" Target="https://github.com/tianocore/edk2/pull/12668" TargetMode="External"/><Relationship Id="rId2" Type="http://schemas.openxmlformats.org/officeDocument/2006/relationships/hyperlink" Target="https://github.com/tianocore/edk2/pull/12655" TargetMode="External"/><Relationship Id="rId1" Type="http://schemas.openxmlformats.org/officeDocument/2006/relationships/hyperlink" Target="https://github.com/tianocore/edk2/pull/1266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hyperlink" Target="https://github.com/kernelci/kernelci-core/pull/3117" TargetMode="External"/><Relationship Id="rId8" Type="http://schemas.openxmlformats.org/officeDocument/2006/relationships/hyperlink" Target="https://github.com/kernelci/kernelci-pipeline" TargetMode="External"/><Relationship Id="rId7" Type="http://schemas.openxmlformats.org/officeDocument/2006/relationships/hyperlink" Target="https://github.com/kernelci/" TargetMode="External"/><Relationship Id="rId6" Type="http://schemas.openxmlformats.org/officeDocument/2006/relationships/hyperlink" Target="https://github.com/jdx/mise/pull/10506" TargetMode="External"/><Relationship Id="rId5" Type="http://schemas.openxmlformats.org/officeDocument/2006/relationships/hyperlink" Target="https://github.com/jdx/mise" TargetMode="External"/><Relationship Id="rId4" Type="http://schemas.openxmlformats.org/officeDocument/2006/relationships/hyperlink" Target="https://github.com/kubernetes/sig-release/issues/3040" TargetMode="External"/><Relationship Id="rId3" Type="http://schemas.openxmlformats.org/officeDocument/2006/relationships/hyperlink" Target="https://github.com/google/highway/issues/3112" TargetMode="External"/><Relationship Id="rId2" Type="http://schemas.openxmlformats.org/officeDocument/2006/relationships/hyperlink" Target="https://github.com/alibaba/nacos" TargetMode="External"/><Relationship Id="rId13" Type="http://schemas.openxmlformats.org/officeDocument/2006/relationships/slideLayout" Target="../slideLayouts/slideLayout2.xml"/><Relationship Id="rId12" Type="http://schemas.openxmlformats.org/officeDocument/2006/relationships/hyperlink" Target="https://github.com/linux-test-project/ltp/pull/1327" TargetMode="External"/><Relationship Id="rId11" Type="http://schemas.openxmlformats.org/officeDocument/2006/relationships/hyperlink" Target="https://github.com/Tencent/ncnn/pull/6777" TargetMode="External"/><Relationship Id="rId10" Type="http://schemas.openxmlformats.org/officeDocument/2006/relationships/hyperlink" Target="https://github.com/Tencent/ncnn" TargetMode="External"/><Relationship Id="rId1" Type="http://schemas.openxmlformats.org/officeDocument/2006/relationships/hyperlink" Target="https://github.com/nacos-group/nacos-docker/issues/510" TargetMode="Externa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s://github.com/telegramdesktop/tdesktop/pull/30841" TargetMode="External"/><Relationship Id="rId7" Type="http://schemas.openxmlformats.org/officeDocument/2006/relationships/hyperlink" Target="https://github.com/tzcnt/TooManyCooks/pull/250" TargetMode="External"/><Relationship Id="rId6" Type="http://schemas.openxmlformats.org/officeDocument/2006/relationships/hyperlink" Target="https://github.com/loongson-community/discussions/issues/124" TargetMode="External"/><Relationship Id="rId5" Type="http://schemas.openxmlformats.org/officeDocument/2006/relationships/hyperlink" Target="https://github.com/microsoft/ms-tpm-20-ref/pull/126" TargetMode="External"/><Relationship Id="rId4" Type="http://schemas.openxmlformats.org/officeDocument/2006/relationships/hyperlink" Target="https://github.com/google/go-tpm-tools/pull/839" TargetMode="External"/><Relationship Id="rId3" Type="http://schemas.openxmlformats.org/officeDocument/2006/relationships/hyperlink" Target="https://github.com/Organisation-Without-A-Cool-Acronymn/fastfetch/pull/63" TargetMode="External"/><Relationship Id="rId2" Type="http://schemas.openxmlformats.org/officeDocument/2006/relationships/hyperlink" Target="https://github.com/fastfetch-cli/fastfetch/pull/1231" TargetMode="External"/><Relationship Id="rId1" Type="http://schemas.openxmlformats.org/officeDocument/2006/relationships/hyperlink" Target="https://github.com/bytecodealliance/wasmtime/pull/13675"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github.com/AOSC-Tracking/loongvpu-kernel-dkms/tree/aosc/v0.1.0-lnd25.1-rc1.7" TargetMode="External"/><Relationship Id="rId3" Type="http://schemas.openxmlformats.org/officeDocument/2006/relationships/hyperlink" Target="https://github.com/AOSC-Tracking/loonggpu-kernel-dkms/commits/aosc/1.0.2-ud25.1-rc1.10.1/" TargetMode="External"/><Relationship Id="rId2" Type="http://schemas.openxmlformats.org/officeDocument/2006/relationships/hyperlink" Target="https://lore.kernel.org/loongarch/20260511104555.196270-1-r@hev.cc/" TargetMode="External"/><Relationship Id="rId1" Type="http://schemas.openxmlformats.org/officeDocument/2006/relationships/hyperlink" Target="https://github.com/telegramdesktop/tdesktop/pull/30841"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hyperlink" Target="https://www.cve.org/CVERecord?id=CVE-2026-33186"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youtube.com/@loongfans"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gcc.gnu.org/PR119933" TargetMode="External"/><Relationship Id="rId5" Type="http://schemas.openxmlformats.org/officeDocument/2006/relationships/hyperlink" Target="https://gcc.gnu.org/PR125672" TargetMode="External"/><Relationship Id="rId4" Type="http://schemas.openxmlformats.org/officeDocument/2006/relationships/hyperlink" Target="https://gcc.gnu.org/pipermail/gcc-patches/2026-June/720730.html" TargetMode="External"/><Relationship Id="rId3" Type="http://schemas.openxmlformats.org/officeDocument/2006/relationships/hyperlink" Target="https://gcc.gnu.org/pipermail/gcc-patches/2026-June/720731.html" TargetMode="External"/><Relationship Id="rId2" Type="http://schemas.openxmlformats.org/officeDocument/2006/relationships/hyperlink" Target="https://gcc.gnu.org/r13-10357" TargetMode="External"/><Relationship Id="rId1" Type="http://schemas.openxmlformats.org/officeDocument/2006/relationships/hyperlink" Target="https://gcc.gnu.org/r13-10356"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sourceware.org/pipermail/binutils/2026-June/149672.html" TargetMode="External"/><Relationship Id="rId1" Type="http://schemas.openxmlformats.org/officeDocument/2006/relationships/hyperlink" Target="https://sourceware.org/pipermail/binutils/2026-June/149673.html" TargetMode="Externa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hyperlink" Target="https://github.com/llvm/llvm-project/pull/202485" TargetMode="External"/><Relationship Id="rId6" Type="http://schemas.openxmlformats.org/officeDocument/2006/relationships/hyperlink" Target="https://github.com/llvm/llvm-project/pull/202496" TargetMode="External"/><Relationship Id="rId5" Type="http://schemas.openxmlformats.org/officeDocument/2006/relationships/hyperlink" Target="https://github.com/llvm/llvm-project/pull/203200" TargetMode="External"/><Relationship Id="rId4" Type="http://schemas.openxmlformats.org/officeDocument/2006/relationships/hyperlink" Target="https://github.com/llvm/llvm-project/pull/203201" TargetMode="External"/><Relationship Id="rId3" Type="http://schemas.openxmlformats.org/officeDocument/2006/relationships/hyperlink" Target="https://github.com/llvm/llvmproject/pull/202601" TargetMode="External"/><Relationship Id="rId2" Type="http://schemas.openxmlformats.org/officeDocument/2006/relationships/hyperlink" Target="https://github.com/llvm/llvmproject/pull/202602" TargetMode="External"/><Relationship Id="rId1" Type="http://schemas.openxmlformats.org/officeDocument/2006/relationships/hyperlink" Target="https://github.com/llvm/llvm-project/pull/203851" TargetMode="External"/></Relationships>
</file>

<file path=ppt/slides/_rels/slide9.xml.rels><?xml version="1.0" encoding="UTF-8" standalone="yes"?>
<Relationships xmlns="http://schemas.openxmlformats.org/package/2006/relationships"><Relationship Id="rId9" Type="http://schemas.openxmlformats.org/officeDocument/2006/relationships/hyperlink" Target="https://lore.kernel.org/loongarch/20260608013222.375257-1-maobibo@loongson.cn/" TargetMode="External"/><Relationship Id="rId8" Type="http://schemas.openxmlformats.org/officeDocument/2006/relationships/hyperlink" Target="https://lore.kernel.org/loongarch/20260615082154.42144-1-cui.tao@linux.dev/" TargetMode="External"/><Relationship Id="rId7" Type="http://schemas.openxmlformats.org/officeDocument/2006/relationships/hyperlink" Target="https://lore.kernel.org/loongarch/cover.1780908445.git.zhoubinbin@loongson.cn/" TargetMode="External"/><Relationship Id="rId6" Type="http://schemas.openxmlformats.org/officeDocument/2006/relationships/hyperlink" Target="https://lore.kernel.org/loongarch/20260610151354.32617-1-zhaoqunqin@loongson.cn/" TargetMode="External"/><Relationship Id="rId5" Type="http://schemas.openxmlformats.org/officeDocument/2006/relationships/hyperlink" Target="https://lore.kernel.org/loongarch/20260612011616.27771-1-yangtiezhu@loongson.cn/" TargetMode="External"/><Relationship Id="rId4" Type="http://schemas.openxmlformats.org/officeDocument/2006/relationships/hyperlink" Target="https://lore.kernel.org/loongarch/20260609090543.1462-1-wanghongliang@loongson.cn/" TargetMode="External"/><Relationship Id="rId3" Type="http://schemas.openxmlformats.org/officeDocument/2006/relationships/hyperlink" Target="https://lore.kernel.org/loongarch/20260608024533.32419-1-wanghongliang@loongson.cn/" TargetMode="External"/><Relationship Id="rId2" Type="http://schemas.openxmlformats.org/officeDocument/2006/relationships/hyperlink" Target="https://lore.kernel.org/loongarch/20260617074829.2396638-1-maobibo@loongson.cn/" TargetMode="External"/><Relationship Id="rId14" Type="http://schemas.openxmlformats.org/officeDocument/2006/relationships/notesSlide" Target="../notesSlides/notesSlide2.xml"/><Relationship Id="rId13" Type="http://schemas.openxmlformats.org/officeDocument/2006/relationships/slideLayout" Target="../slideLayouts/slideLayout2.xml"/><Relationship Id="rId12" Type="http://schemas.openxmlformats.org/officeDocument/2006/relationships/hyperlink" Target="https://lore.kernel.org/loongarch/20260616084538.2274484-1-maobibo@loongson.cn/" TargetMode="External"/><Relationship Id="rId11" Type="http://schemas.openxmlformats.org/officeDocument/2006/relationships/hyperlink" Target="https://lore.kernel.org/loongarch/20260611065815.1439154-1-maobibo@loongson.cn/" TargetMode="External"/><Relationship Id="rId10" Type="http://schemas.openxmlformats.org/officeDocument/2006/relationships/hyperlink" Target="https://lore.kernel.org/loongarch/20260616022615.2141072-1-maobibo@loongson.cn/" TargetMode="External"/><Relationship Id="rId1" Type="http://schemas.openxmlformats.org/officeDocument/2006/relationships/hyperlink" Target="https://lore.kernel.org/loongarch/20260613084147.449502-1-haoran.jiang@linux.de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4" name=""/>
        <p:cNvGrpSpPr/>
        <p:nvPr/>
      </p:nvGrpSpPr>
      <p:grpSpPr/>
      <p:sp>
        <p:nvSpPr>
          <p:cNvPr id="1048586" name="标题 1"/>
          <p:cNvSpPr>
            <a:spLocks noGrp="1"/>
          </p:cNvSpPr>
          <p:nvPr>
            <p:ph type="title"/>
          </p:nvPr>
        </p:nvSpPr>
        <p:spPr>
          <a:xfrm>
            <a:off x="514049" y="727831"/>
            <a:ext cx="9452278" cy="758458"/>
          </a:xfrm>
        </p:spPr>
        <p:txBody>
          <a:bodyPr/>
          <a:p>
            <a:r>
              <a:rPr lang="zh-CN" altLang="en-US"/>
              <a:t>欢迎</a:t>
            </a:r>
            <a:r>
              <a:rPr lang="zh-CN" altLang="en-US">
                <a:cs typeface="Arial" panose="020B0604020202020204" pitchFamily="34" charset="0"/>
              </a:rPr>
              <a:t>参加龙架构双周会</a:t>
            </a:r>
            <a:endParaRPr lang="zh-CN" altLang="en-US"/>
          </a:p>
        </p:txBody>
      </p:sp>
      <p:sp>
        <p:nvSpPr>
          <p:cNvPr id="1048587" name="内容占位符 2"/>
          <p:cNvSpPr>
            <a:spLocks noGrp="1"/>
          </p:cNvSpPr>
          <p:nvPr>
            <p:ph idx="1"/>
          </p:nvPr>
        </p:nvSpPr>
        <p:spPr>
          <a:xfrm>
            <a:off x="513999" y="1545512"/>
            <a:ext cx="9452278" cy="4657501"/>
          </a:xfrm>
        </p:spPr>
        <p:txBody>
          <a:bodyPr/>
          <a:p>
            <a:r>
              <a:rPr lang="zh-CN" altLang="en-US" sz="2400" b="1"/>
              <a:t>编辑权限申请</a:t>
            </a:r>
            <a:endParaRPr lang="zh-CN" altLang="en-US" sz="2400" b="1"/>
          </a:p>
          <a:p>
            <a:pPr lvl="1"/>
            <a:r>
              <a:rPr lang="zh-CN" altLang="en-US" sz="1800"/>
              <a:t>计划好主讲的议题和大致用时</a:t>
            </a:r>
            <a:endParaRPr lang="zh-CN" altLang="en-US" sz="1800"/>
          </a:p>
          <a:p>
            <a:pPr lvl="1"/>
            <a:r>
              <a:rPr lang="zh-CN" altLang="en-US" sz="1800"/>
              <a:t>在本文档申请编辑权限且附上简短的申请理由</a:t>
            </a:r>
            <a:endParaRPr lang="zh-CN" altLang="en-US" sz="1800"/>
          </a:p>
          <a:p>
            <a:pPr lvl="1"/>
            <a:r>
              <a:rPr lang="zh-CN" altLang="en-US" sz="1800"/>
              <a:t>在龙架构双周会交流群中 </a:t>
            </a:r>
            <a:r>
              <a:rPr lang="zh-CN" altLang="en-US" sz="1800" b="1">
                <a:solidFill>
                  <a:srgbClr val="C00000"/>
                </a:solidFill>
              </a:rPr>
              <a:t>@群主</a:t>
            </a:r>
            <a:r>
              <a:rPr lang="zh-CN" altLang="en-US" sz="1800"/>
              <a:t> 或 </a:t>
            </a:r>
            <a:r>
              <a:rPr lang="zh-CN" altLang="en-US" sz="1800" b="1">
                <a:solidFill>
                  <a:srgbClr val="C00000"/>
                </a:solidFill>
              </a:rPr>
              <a:t>管理员</a:t>
            </a:r>
            <a:r>
              <a:rPr lang="zh-CN" altLang="en-US" sz="1800"/>
              <a:t> 获取权限</a:t>
            </a:r>
            <a:endParaRPr lang="zh-CN" altLang="en-US" sz="1800"/>
          </a:p>
          <a:p>
            <a:pPr lvl="1"/>
            <a:r>
              <a:rPr lang="zh-CN" altLang="en-US" sz="1800"/>
              <a:t>向 </a:t>
            </a:r>
            <a:r>
              <a:rPr lang="en-US" altLang="zh-CN" sz="1800">
                <a:latin typeface="Fira Code" charset="0"/>
                <a:ea typeface="Fira Code" charset="0"/>
                <a:cs typeface="Fira Code" charset="0"/>
                <a:hlinkClick r:id="rId2"/>
              </a:rPr>
              <a:t>loongarch</a:t>
            </a:r>
            <a:r>
              <a:rPr lang="zh-CN" altLang="en-US" sz="1800">
                <a:latin typeface="Fira Code" charset="0"/>
                <a:ea typeface="Fira Code" charset="0"/>
                <a:cs typeface="Fira Code" charset="0"/>
                <a:hlinkClick r:id="rId2"/>
              </a:rPr>
              <a:t>@</a:t>
            </a:r>
            <a:r>
              <a:rPr lang="en-US" altLang="zh-CN" sz="1800">
                <a:latin typeface="Fira Code" charset="0"/>
                <a:ea typeface="Fira Code" charset="0"/>
                <a:cs typeface="Fira Code" charset="0"/>
                <a:hlinkClick r:id="rId2"/>
              </a:rPr>
              <a:t>whlug.cn</a:t>
            </a:r>
            <a:r>
              <a:rPr lang="en-US" altLang="zh-CN" sz="1800"/>
              <a:t> </a:t>
            </a:r>
            <a:r>
              <a:rPr lang="zh-CN" altLang="en-US" sz="1800"/>
              <a:t>发送主题为龙架构双周会报告的邮件</a:t>
            </a:r>
            <a:endParaRPr lang="zh-CN" altLang="en-US" sz="1800"/>
          </a:p>
          <a:p>
            <a:pPr lvl="2"/>
            <a:r>
              <a:rPr lang="zh-CN" altLang="en-US" sz="1800"/>
              <a:t>邮件内请简要说明您将要报告的内容，我们将在收到邮件后同您取得联系，为您提供文档的编辑权限</a:t>
            </a:r>
            <a:endParaRPr lang="zh-CN" altLang="en-US" sz="1800"/>
          </a:p>
          <a:p>
            <a:r>
              <a:rPr lang="zh-CN" altLang="en-US" sz="2400" b="1"/>
              <a:t>内容编辑</a:t>
            </a:r>
            <a:endParaRPr lang="zh-CN" altLang="en-US" sz="2400" b="1"/>
          </a:p>
          <a:p>
            <a:pPr lvl="1"/>
            <a:r>
              <a:rPr lang="zh-CN" altLang="en-US" sz="1800"/>
              <a:t>请在对应的议题版块下添加您想要分享的内容</a:t>
            </a:r>
            <a:endParaRPr lang="zh-CN" altLang="en-US" sz="1800"/>
          </a:p>
          <a:p>
            <a:pPr lvl="1"/>
            <a:r>
              <a:rPr lang="zh-CN" altLang="en-US" sz="1800"/>
              <a:t>若无对应议题，请直接在幻灯片其他议题最前方添加</a:t>
            </a:r>
            <a:endParaRPr lang="zh-CN" altLang="en-US" sz="1800"/>
          </a:p>
          <a:p>
            <a:pPr lvl="1"/>
            <a:r>
              <a:rPr lang="zh-CN" altLang="en-US" sz="1800"/>
              <a:t>快速报告一页控制在 </a:t>
            </a:r>
            <a:r>
              <a:rPr lang="en-US" altLang="zh-CN" sz="1800"/>
              <a:t>3 </a:t>
            </a:r>
            <a:r>
              <a:rPr lang="zh-CN" altLang="en-US" sz="1800"/>
              <a:t>分钟以内，报告期间请勿讨论发言</a:t>
            </a:r>
            <a:endParaRPr lang="zh-CN" altLang="en-US" sz="1800"/>
          </a:p>
          <a:p>
            <a:pPr lvl="1"/>
            <a:r>
              <a:rPr lang="zh-CN" altLang="en-US" sz="1800"/>
              <a:t>专题报告 </a:t>
            </a:r>
            <a:r>
              <a:rPr lang="en-US" altLang="zh-CN" sz="1800"/>
              <a:t>15~30 </a:t>
            </a:r>
            <a:r>
              <a:rPr lang="zh-CN" altLang="en-US" sz="1800"/>
              <a:t>分钟，分享结束后可讨论交流</a:t>
            </a:r>
            <a:endParaRPr lang="zh-C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zh-CN" altLang="en-US"/>
              <a:t>内核</a:t>
            </a:r>
            <a:endParaRPr lang="zh-CN" altLang="en-US"/>
          </a:p>
        </p:txBody>
      </p:sp>
      <p:sp>
        <p:nvSpPr>
          <p:cNvPr id="3" name="内容占位符 2"/>
          <p:cNvSpPr>
            <a:spLocks noGrp="1"/>
          </p:cNvSpPr>
          <p:nvPr>
            <p:ph idx="1"/>
          </p:nvPr>
        </p:nvSpPr>
        <p:spPr>
          <a:xfrm>
            <a:off x="513999" y="1275824"/>
            <a:ext cx="11386712" cy="4657501"/>
          </a:xfrm>
        </p:spPr>
        <p:txBody>
          <a:bodyPr/>
          <a:p>
            <a:pPr lvl="0"/>
            <a:r>
              <a:rPr lang="en-US" altLang="zh-CN" sz="1800"/>
              <a:t>BPF </a:t>
            </a:r>
            <a:r>
              <a:rPr lang="zh-CN" altLang="en-US" sz="1800"/>
              <a:t>子系统</a:t>
            </a:r>
            <a:endParaRPr lang="zh-CN" altLang="en-US" sz="1800"/>
          </a:p>
          <a:p>
            <a:pPr lvl="1"/>
            <a:r>
              <a:rPr lang="en-US" altLang="zh-CN" sz="1800"/>
              <a:t>George</a:t>
            </a:r>
            <a:r>
              <a:rPr lang="zh-CN" altLang="en-US" sz="1800"/>
              <a:t> </a:t>
            </a:r>
            <a:r>
              <a:rPr lang="en-US" altLang="zh-CN" sz="1800"/>
              <a:t>Guo: </a:t>
            </a:r>
            <a:r>
              <a:rPr lang="zh-CN" altLang="en-US" sz="1800"/>
              <a:t>每 </a:t>
            </a:r>
            <a:r>
              <a:rPr lang="en-US" altLang="zh-CN" sz="1800"/>
              <a:t>CPU MOV </a:t>
            </a:r>
            <a:r>
              <a:rPr lang="zh-CN" altLang="en-US" sz="1800"/>
              <a:t>及 </a:t>
            </a:r>
            <a:r>
              <a:rPr lang="en-US" altLang="zh-CN" sz="1800"/>
              <a:t>arch_bpf_timed_may_goto() </a:t>
            </a:r>
            <a:r>
              <a:rPr lang="zh-CN" altLang="en-US" sz="1800"/>
              <a:t>支持（</a:t>
            </a:r>
            <a:r>
              <a:rPr lang="zh-CN" altLang="en-US" sz="1800">
                <a:hlinkClick r:id="rId1"/>
              </a:rPr>
              <a:t>第 </a:t>
            </a:r>
            <a:r>
              <a:rPr lang="en-US" altLang="zh-CN" sz="1800">
                <a:hlinkClick r:id="rId1"/>
              </a:rPr>
              <a:t>1 </a:t>
            </a:r>
            <a:r>
              <a:rPr lang="zh-CN" altLang="en-US" sz="1800">
                <a:hlinkClick r:id="rId1"/>
              </a:rPr>
              <a:t>版</a:t>
            </a:r>
            <a:r>
              <a:rPr lang="zh-CN" altLang="en-US" sz="1800"/>
              <a:t>）</a:t>
            </a:r>
            <a:endParaRPr lang="zh-CN" altLang="en-US" sz="1800"/>
          </a:p>
          <a:p>
            <a:pPr lvl="1"/>
            <a:r>
              <a:rPr lang="en-US" altLang="zh-CN" sz="1800"/>
              <a:t>George</a:t>
            </a:r>
            <a:r>
              <a:rPr lang="zh-CN" altLang="en-US" sz="1800"/>
              <a:t> </a:t>
            </a:r>
            <a:r>
              <a:rPr lang="en-US" altLang="zh-CN" sz="1800"/>
              <a:t>Guo: </a:t>
            </a:r>
            <a:r>
              <a:rPr lang="zh-CN" altLang="en-US" sz="1800"/>
              <a:t>根据 </a:t>
            </a:r>
            <a:r>
              <a:rPr lang="en-US" altLang="zh-CN" sz="1800"/>
              <a:t>JIT </a:t>
            </a:r>
            <a:r>
              <a:rPr lang="zh-CN" altLang="en-US" sz="1800"/>
              <a:t>支持情况排除尚未支持的 </a:t>
            </a:r>
            <a:r>
              <a:rPr lang="en-US" altLang="zh-CN" sz="1800"/>
              <a:t>arena </a:t>
            </a:r>
            <a:r>
              <a:rPr lang="zh-CN" altLang="en-US" sz="1800"/>
              <a:t>指令、实现每程序实例的私有栈及异常处理支持（</a:t>
            </a:r>
            <a:r>
              <a:rPr lang="zh-CN" altLang="en-US" sz="1800">
                <a:hlinkClick r:id="rId2"/>
              </a:rPr>
              <a:t>第 </a:t>
            </a:r>
            <a:r>
              <a:rPr lang="en-US" altLang="zh-CN" sz="1800">
                <a:hlinkClick r:id="rId2"/>
              </a:rPr>
              <a:t>1 </a:t>
            </a:r>
            <a:r>
              <a:rPr lang="zh-CN" altLang="en-US" sz="1800">
                <a:hlinkClick r:id="rId2"/>
              </a:rPr>
              <a:t>版</a:t>
            </a:r>
            <a:r>
              <a:rPr lang="zh-CN" altLang="en-US" sz="1800"/>
              <a:t>）</a:t>
            </a:r>
            <a:endParaRPr lang="zh-CN" altLang="en-US" sz="1540"/>
          </a:p>
          <a:p>
            <a:pPr lvl="0"/>
            <a:r>
              <a:rPr lang="zh-CN" altLang="en-US" sz="1800"/>
              <a:t>功能修复</a:t>
            </a:r>
            <a:endParaRPr lang="zh-CN" altLang="en-US" sz="1800"/>
          </a:p>
          <a:p>
            <a:pPr lvl="1"/>
            <a:r>
              <a:rPr lang="en-US" altLang="zh-CN" sz="1800"/>
              <a:t>Bastian Blank: </a:t>
            </a:r>
            <a:r>
              <a:rPr lang="zh-CN" altLang="en-US" sz="1800"/>
              <a:t>为 </a:t>
            </a:r>
            <a:r>
              <a:rPr lang="en-US" altLang="zh-CN" sz="1800"/>
              <a:t>vDSO </a:t>
            </a:r>
            <a:r>
              <a:rPr lang="zh-CN" altLang="en-US" sz="1800"/>
              <a:t>添加独特构建标记 </a:t>
            </a:r>
            <a:r>
              <a:rPr lang="en-US" altLang="zh-CN" sz="1800"/>
              <a:t>(Build Salt)</a:t>
            </a:r>
            <a:r>
              <a:rPr lang="zh-CN" altLang="en-US" sz="1800"/>
              <a:t>（</a:t>
            </a:r>
            <a:r>
              <a:rPr lang="zh-CN" altLang="en-US" sz="1800">
                <a:hlinkClick r:id="rId3"/>
              </a:rPr>
              <a:t>第 </a:t>
            </a:r>
            <a:r>
              <a:rPr lang="en-US" altLang="zh-CN" sz="1800">
                <a:hlinkClick r:id="rId3"/>
              </a:rPr>
              <a:t>1 </a:t>
            </a:r>
            <a:r>
              <a:rPr lang="zh-CN" altLang="en-US" sz="1800">
                <a:hlinkClick r:id="rId3"/>
              </a:rPr>
              <a:t>版</a:t>
            </a:r>
            <a:r>
              <a:rPr lang="zh-CN" altLang="en-US" sz="1800"/>
              <a:t>）</a:t>
            </a:r>
            <a:endParaRPr lang="en-US" altLang="zh-CN" sz="1800"/>
          </a:p>
          <a:p>
            <a:pPr lvl="1"/>
            <a:r>
              <a:rPr lang="en-US" altLang="zh-CN" sz="1800"/>
              <a:t>Sang-Heon Jeon: </a:t>
            </a:r>
            <a:r>
              <a:rPr lang="zh-CN" altLang="en-US" sz="1800"/>
              <a:t>修复 </a:t>
            </a:r>
            <a:r>
              <a:rPr lang="en-US" altLang="zh-CN" sz="1800"/>
              <a:t>memblock_reserve() </a:t>
            </a:r>
            <a:r>
              <a:rPr lang="zh-CN" altLang="en-US" sz="1800"/>
              <a:t>错误返回并输出成功状态的问题（</a:t>
            </a:r>
            <a:r>
              <a:rPr lang="zh-CN" altLang="en-US" sz="1800">
                <a:hlinkClick r:id="rId4"/>
              </a:rPr>
              <a:t>第 </a:t>
            </a:r>
            <a:r>
              <a:rPr lang="en-US" altLang="zh-CN" sz="1800">
                <a:hlinkClick r:id="rId4"/>
              </a:rPr>
              <a:t>1 </a:t>
            </a:r>
            <a:r>
              <a:rPr lang="zh-CN" altLang="en-US" sz="1800">
                <a:hlinkClick r:id="rId4"/>
              </a:rPr>
              <a:t>版</a:t>
            </a:r>
            <a:r>
              <a:rPr lang="zh-CN" altLang="en-US" sz="1800"/>
              <a:t>）</a:t>
            </a:r>
            <a:endParaRPr lang="en-US" altLang="zh-CN" sz="1800"/>
          </a:p>
          <a:p>
            <a:pPr lvl="1"/>
            <a:r>
              <a:rPr lang="en-US" altLang="zh-CN" sz="1800"/>
              <a:t>Zhibang Xie: </a:t>
            </a:r>
            <a:r>
              <a:rPr lang="zh-CN" altLang="en-US" sz="1800"/>
              <a:t>将 </a:t>
            </a:r>
            <a:r>
              <a:rPr lang="en-US" altLang="zh-CN" sz="1800"/>
              <a:t>kimage </a:t>
            </a:r>
            <a:r>
              <a:rPr lang="zh-CN" altLang="en-US" sz="1800"/>
              <a:t>结构体声明移动至第一次使用前（</a:t>
            </a:r>
            <a:r>
              <a:rPr lang="zh-CN" altLang="en-US" sz="1800">
                <a:hlinkClick r:id="rId5"/>
              </a:rPr>
              <a:t>第 </a:t>
            </a:r>
            <a:r>
              <a:rPr lang="en-US" altLang="zh-CN" sz="1800">
                <a:hlinkClick r:id="rId5"/>
              </a:rPr>
              <a:t>1 </a:t>
            </a:r>
            <a:r>
              <a:rPr lang="zh-CN" altLang="en-US" sz="1800">
                <a:hlinkClick r:id="rId5"/>
              </a:rPr>
              <a:t>版</a:t>
            </a:r>
            <a:r>
              <a:rPr lang="zh-CN" altLang="en-US" sz="1800"/>
              <a:t>）</a:t>
            </a:r>
            <a:endParaRPr lang="zh-CN" altLang="en-US" sz="1800"/>
          </a:p>
          <a:p>
            <a:pPr lvl="1"/>
            <a:r>
              <a:rPr lang="en-US" altLang="zh-CN" sz="1800"/>
              <a:t>Binbin</a:t>
            </a:r>
            <a:r>
              <a:rPr lang="zh-CN" altLang="en-US" sz="1800"/>
              <a:t> </a:t>
            </a:r>
            <a:r>
              <a:rPr lang="en-US" altLang="zh-CN" sz="1800"/>
              <a:t>Zhou:</a:t>
            </a:r>
            <a:r>
              <a:rPr lang="zh-CN" altLang="en-US" sz="1800"/>
              <a:t> 修正龙芯 </a:t>
            </a:r>
            <a:r>
              <a:rPr lang="en-US" altLang="zh-CN" sz="1800"/>
              <a:t>2K0500 BMC </a:t>
            </a:r>
            <a:r>
              <a:rPr lang="zh-CN" altLang="en-US" sz="1800"/>
              <a:t>帧缓冲驱动视频输出模式解析代码对 </a:t>
            </a:r>
            <a:r>
              <a:rPr lang="en-US" altLang="zh-CN" sz="1800"/>
              <a:t>iomem </a:t>
            </a:r>
            <a:r>
              <a:rPr lang="zh-CN" altLang="en-US" sz="1800"/>
              <a:t>指针的处理（</a:t>
            </a:r>
            <a:r>
              <a:rPr lang="zh-CN" altLang="en-US" sz="1800">
                <a:hlinkClick r:id="rId6"/>
              </a:rPr>
              <a:t>第 </a:t>
            </a:r>
            <a:r>
              <a:rPr lang="en-US" altLang="zh-CN" sz="1800">
                <a:hlinkClick r:id="rId6"/>
              </a:rPr>
              <a:t>1 </a:t>
            </a:r>
            <a:r>
              <a:rPr lang="zh-CN" altLang="en-US" sz="1800">
                <a:hlinkClick r:id="rId6"/>
              </a:rPr>
              <a:t>版</a:t>
            </a:r>
            <a:r>
              <a:rPr lang="zh-CN" altLang="en-US" sz="1800"/>
              <a:t>）</a:t>
            </a:r>
            <a:endParaRPr lang="en-US" altLang="zh-CN" sz="1800"/>
          </a:p>
        </p:txBody>
      </p:sp>
      <p:sp>
        <p:nvSpPr>
          <p:cNvPr id="4" name="文本占位符 3"/>
          <p:cNvSpPr>
            <a:spLocks noGrp="1"/>
          </p:cNvSpPr>
          <p:nvPr>
            <p:ph type="body" idx="10"/>
          </p:nvPr>
        </p:nvSpPr>
        <p:spPr/>
        <p:txBody>
          <a:bodyPr/>
          <a:p>
            <a:r>
              <a:rPr lang="zh-CN" altLang="en-US">
                <a:solidFill>
                  <a:schemeClr val="bg1">
                    <a:lumMod val="75000"/>
                  </a:schemeClr>
                </a:solidFill>
                <a:ea typeface="Source Han Sans CN" panose="020B0500000000000000" charset="-122"/>
              </a:rPr>
              <a:t>白铭骢</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solidFill>
                  <a:schemeClr val="tx1"/>
                </a:solidFill>
              </a:rPr>
              <a:t>UEFI 固件 </a:t>
            </a:r>
            <a:r>
              <a:rPr lang="en-US" altLang="zh-CN">
                <a:solidFill>
                  <a:schemeClr val="tx1"/>
                </a:solidFill>
              </a:rPr>
              <a:t>(EDK II)</a:t>
            </a:r>
            <a:endParaRPr lang="zh-CN" altLang="en-US"/>
          </a:p>
        </p:txBody>
      </p:sp>
      <p:sp>
        <p:nvSpPr>
          <p:cNvPr id="6" name="内容占位符 5"/>
          <p:cNvSpPr>
            <a:spLocks noGrp="1"/>
          </p:cNvSpPr>
          <p:nvPr>
            <p:ph idx="1"/>
          </p:nvPr>
        </p:nvSpPr>
        <p:spPr>
          <a:xfrm>
            <a:off x="513999" y="1259762"/>
            <a:ext cx="5994250" cy="4657501"/>
          </a:xfrm>
        </p:spPr>
        <p:txBody>
          <a:bodyPr/>
          <a:p>
            <a:r>
              <a:rPr lang="en-US" altLang="zh-CN" sz="2000"/>
              <a:t>EDK II </a:t>
            </a:r>
            <a:r>
              <a:rPr lang="zh-CN" altLang="en-US" sz="2000"/>
              <a:t>上游：</a:t>
            </a:r>
            <a:r>
              <a:rPr lang="en-US" altLang="zh-CN" sz="2000"/>
              <a:t>Dongyan Qian (MarsDoge) </a:t>
            </a:r>
            <a:endParaRPr lang="en-US" altLang="zh-CN" sz="2000"/>
          </a:p>
          <a:p>
            <a:pPr lvl="1"/>
            <a:r>
              <a:rPr lang="zh-CN" altLang="en-US" sz="2000">
                <a:hlinkClick r:id="rId1"/>
              </a:rPr>
              <a:t>修复了</a:t>
            </a:r>
            <a:r>
              <a:rPr lang="zh-CN" altLang="en-US" sz="2000"/>
              <a:t>龙架构 </a:t>
            </a:r>
            <a:r>
              <a:rPr lang="en-US" altLang="zh-CN" sz="2000"/>
              <a:t>UEFI </a:t>
            </a:r>
            <a:r>
              <a:rPr lang="zh-CN" altLang="en-US" sz="2000"/>
              <a:t>固件中 </a:t>
            </a:r>
            <a:r>
              <a:rPr lang="en-US" altLang="zh-CN" sz="2000"/>
              <a:t>EFI_MEMORY_RP</a:t>
            </a:r>
            <a:r>
              <a:rPr lang="zh-CN" altLang="en-US" sz="2000"/>
              <a:t>（只读保护）内存属性的实现，并为龙架构</a:t>
            </a:r>
            <a:r>
              <a:rPr lang="zh-CN" altLang="en-US" sz="2000">
                <a:hlinkClick r:id="rId2"/>
              </a:rPr>
              <a:t>实现了</a:t>
            </a:r>
            <a:r>
              <a:rPr lang="zh-CN" altLang="en-US" sz="2000">
                <a:solidFill>
                  <a:schemeClr val="tx1"/>
                </a:solidFill>
                <a:ea typeface="Source Han Sans CN" panose="020B0500000000000000" charset="-122"/>
              </a:rPr>
              <a:t>空</a:t>
            </a:r>
            <a:r>
              <a:rPr lang="zh-CN" altLang="en-US" sz="2000"/>
              <a:t>指针检测功能</a:t>
            </a:r>
            <a:endParaRPr lang="zh-CN" altLang="en-US" sz="2000"/>
          </a:p>
          <a:p>
            <a:pPr lvl="1"/>
            <a:r>
              <a:rPr lang="zh-CN" altLang="en-US" sz="2000"/>
              <a:t>为 </a:t>
            </a:r>
            <a:r>
              <a:rPr lang="en-US" altLang="zh-CN" sz="2000"/>
              <a:t>EDK II </a:t>
            </a:r>
            <a:r>
              <a:rPr lang="zh-CN" altLang="en-US" sz="2000"/>
              <a:t>的 </a:t>
            </a:r>
            <a:r>
              <a:rPr lang="en-US" altLang="zh-CN" sz="2000"/>
              <a:t>DynamicTablesPkg </a:t>
            </a:r>
            <a:r>
              <a:rPr lang="zh-CN" altLang="en-US" sz="2000">
                <a:hlinkClick r:id="rId3"/>
              </a:rPr>
              <a:t>启用了</a:t>
            </a:r>
            <a:r>
              <a:rPr lang="zh-CN" altLang="en-US" sz="2000"/>
              <a:t>龙架构通用表生成支持、引入了 </a:t>
            </a:r>
            <a:r>
              <a:rPr lang="en-US" altLang="zh-CN" sz="2000"/>
              <a:t>LoongArch64 DynamicTableManager</a:t>
            </a:r>
            <a:r>
              <a:rPr lang="zh-CN" altLang="en-US" sz="2000"/>
              <a:t>，使龙架构能够利用动态表生成框架减少原始表维护工作</a:t>
            </a:r>
            <a:endParaRPr lang="zh-CN" altLang="en-US" sz="2000"/>
          </a:p>
          <a:p>
            <a:pPr lvl="1"/>
            <a:r>
              <a:rPr lang="zh-CN" altLang="en-US" sz="2000">
                <a:hlinkClick r:id="rId4"/>
              </a:rPr>
              <a:t>修复了</a:t>
            </a:r>
            <a:r>
              <a:rPr lang="en-US" altLang="zh-CN" sz="2000"/>
              <a:t> EDK II GenFw </a:t>
            </a:r>
            <a:r>
              <a:rPr lang="zh-CN" altLang="en-US" sz="2000"/>
              <a:t>工具在龙架构上 </a:t>
            </a:r>
            <a:r>
              <a:rPr lang="en-US" altLang="zh-CN" sz="2000"/>
              <a:t>ELF </a:t>
            </a:r>
            <a:r>
              <a:rPr lang="zh-CN" altLang="en-US" sz="2000"/>
              <a:t>到 </a:t>
            </a:r>
            <a:r>
              <a:rPr lang="en-US" altLang="zh-CN" sz="2000"/>
              <a:t>PE/COFF </a:t>
            </a:r>
            <a:r>
              <a:rPr lang="zh-CN" altLang="en-US" sz="2000"/>
              <a:t>转换过程中处理 </a:t>
            </a:r>
            <a:r>
              <a:rPr lang="en-US" altLang="zh-CN" sz="2000"/>
              <a:t>`R_LARCH_64` </a:t>
            </a:r>
            <a:r>
              <a:rPr lang="zh-CN" altLang="en-US" sz="2000"/>
              <a:t>重定位地址时跳转表 </a:t>
            </a:r>
            <a:r>
              <a:rPr lang="en-US" altLang="zh-CN" sz="2000"/>
              <a:t>(switch jump tables) </a:t>
            </a:r>
            <a:r>
              <a:rPr lang="zh-CN" altLang="en-US" sz="2000"/>
              <a:t>保留了 </a:t>
            </a:r>
            <a:r>
              <a:rPr lang="en-US" altLang="zh-CN" sz="2000"/>
              <a:t>R_LARCH_64 </a:t>
            </a:r>
            <a:r>
              <a:rPr lang="zh-CN" altLang="en-US" sz="2000"/>
              <a:t>条目的旧 </a:t>
            </a:r>
            <a:r>
              <a:rPr lang="en-US" altLang="zh-CN" sz="2000"/>
              <a:t>ELF </a:t>
            </a:r>
            <a:r>
              <a:rPr lang="zh-CN" altLang="en-US" sz="2000"/>
              <a:t>地址，引发指令未定义异常的问题</a:t>
            </a:r>
            <a:endParaRPr lang="zh-CN" altLang="en-US" sz="2000"/>
          </a:p>
          <a:p>
            <a:pPr lvl="0"/>
            <a:r>
              <a:rPr lang="en-US" altLang="zh-CN" sz="2000">
                <a:hlinkClick r:id="rId5"/>
              </a:rPr>
              <a:t>ModernSetupPkg</a:t>
            </a:r>
            <a:r>
              <a:rPr lang="en-US" altLang="zh-CN" sz="2000"/>
              <a:t> </a:t>
            </a:r>
            <a:r>
              <a:rPr lang="zh-CN" altLang="en-US" sz="2000"/>
              <a:t>是 </a:t>
            </a:r>
            <a:r>
              <a:rPr lang="en-US" altLang="zh-CN" sz="2000"/>
              <a:t>MarsDoge </a:t>
            </a:r>
            <a:r>
              <a:rPr lang="en-US" altLang="zh-CN" sz="2000">
                <a:solidFill>
                  <a:schemeClr val="tx1"/>
                </a:solidFill>
                <a:ea typeface="Source Han Sans CN" panose="020B0500000000000000" charset="-122"/>
              </a:rPr>
              <a:t>基于</a:t>
            </a:r>
            <a:r>
              <a:rPr lang="zh-CN" altLang="en-US" sz="2000"/>
              <a:t> </a:t>
            </a:r>
            <a:r>
              <a:rPr lang="en-US" altLang="zh-CN" sz="2000"/>
              <a:t>LVGL </a:t>
            </a:r>
            <a:r>
              <a:rPr lang="zh-CN" altLang="en-US" sz="2000"/>
              <a:t>龙架构移植实现的一套“现代化”</a:t>
            </a:r>
            <a:r>
              <a:rPr lang="en-US" altLang="zh-CN" sz="2000"/>
              <a:t>BIOS </a:t>
            </a:r>
            <a:r>
              <a:rPr lang="zh-CN" altLang="en-US" sz="2000"/>
              <a:t>设置界面，包括图形化设置界面、自适应检控控件及鼠标支持等</a:t>
            </a:r>
            <a:endParaRPr lang="zh-CN" altLang="en-US" sz="2000"/>
          </a:p>
        </p:txBody>
      </p:sp>
      <p:sp>
        <p:nvSpPr>
          <p:cNvPr id="7" name="文本占位符 6"/>
          <p:cNvSpPr>
            <a:spLocks noGrp="1"/>
          </p:cNvSpPr>
          <p:nvPr>
            <p:ph type="body" idx="10"/>
          </p:nvPr>
        </p:nvSpPr>
        <p:spPr>
          <a:xfrm>
            <a:off x="1652905" y="6353175"/>
            <a:ext cx="2546055" cy="367665"/>
          </a:xfrm>
        </p:spPr>
        <p:txBody>
          <a:bodyPr/>
          <a:p>
            <a:r>
              <a:rPr lang="zh-CN" altLang="en-US"/>
              <a:t>白铭骢</a:t>
            </a:r>
            <a:endParaRPr lang="zh-CN" altLang="en-US"/>
          </a:p>
        </p:txBody>
      </p:sp>
      <p:pic>
        <p:nvPicPr>
          <p:cNvPr id="2" name="图片 1" descr="post_object_image_1355875812"/>
          <p:cNvPicPr>
            <a:picLocks noChangeAspect="1"/>
          </p:cNvPicPr>
          <p:nvPr/>
        </p:nvPicPr>
        <p:blipFill>
          <a:blip r:embed="rId6"/>
          <a:stretch>
            <a:fillRect/>
          </a:stretch>
        </p:blipFill>
        <p:spPr>
          <a:xfrm>
            <a:off x="6703054" y="1259826"/>
            <a:ext cx="7448240" cy="4657460"/>
          </a:xfrm>
          <a:prstGeom prst="rect">
            <a:avLst/>
          </a:prstGeom>
          <a:effectLst>
            <a:outerShdw blurRad="190500" dist="63500" dir="5400000" algn="t" rotWithShape="0">
              <a:srgbClr val="000000">
                <a:alpha val="3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solidFill>
                  <a:schemeClr val="tx1"/>
                </a:solidFill>
              </a:rPr>
              <a:t>Box64</a:t>
            </a:r>
            <a:endParaRPr lang="zh-CN" altLang="en-US"/>
          </a:p>
        </p:txBody>
      </p:sp>
      <p:sp>
        <p:nvSpPr>
          <p:cNvPr id="6" name="内容占位符 5"/>
          <p:cNvSpPr>
            <a:spLocks noGrp="1"/>
          </p:cNvSpPr>
          <p:nvPr>
            <p:ph idx="1"/>
          </p:nvPr>
        </p:nvSpPr>
        <p:spPr>
          <a:xfrm>
            <a:off x="513999" y="1259762"/>
            <a:ext cx="9452278" cy="4984072"/>
          </a:xfrm>
        </p:spPr>
        <p:txBody>
          <a:bodyPr/>
          <a:p>
            <a:r>
              <a:rPr lang="zh-CN" altLang="en-US" sz="2000"/>
              <a:t>修复了带有 </a:t>
            </a:r>
            <a:r>
              <a:rPr lang="en-US" altLang="zh-CN" sz="2000"/>
              <a:t>67 </a:t>
            </a:r>
            <a:r>
              <a:rPr lang="zh-CN" altLang="en-US" sz="2000"/>
              <a:t>前缀的字符串操作相关指令实现地址未高位清零的问题</a:t>
            </a:r>
            <a:endParaRPr lang="zh-CN" altLang="en-US" sz="2000"/>
          </a:p>
          <a:p>
            <a:r>
              <a:rPr lang="zh-CN" altLang="en-US" sz="2000"/>
              <a:t>增加了读取文件缓存时的文件完整性校验</a:t>
            </a:r>
            <a:endParaRPr lang="zh-CN" altLang="en-US" sz="2000"/>
          </a:p>
          <a:p>
            <a:r>
              <a:rPr lang="zh-CN" altLang="en-US" sz="2000"/>
              <a:t>优化了另一个大块优化时的热点函数 </a:t>
            </a:r>
            <a:r>
              <a:rPr lang="en-US" altLang="zh-CN" sz="2000"/>
              <a:t>add_jump</a:t>
            </a:r>
            <a:endParaRPr lang="en-US" altLang="zh-CN" sz="2000"/>
          </a:p>
          <a:p>
            <a:r>
              <a:rPr lang="zh-CN" altLang="en-US" sz="2000"/>
              <a:t>为 </a:t>
            </a:r>
            <a:r>
              <a:rPr lang="en-US" altLang="zh-CN" sz="2000"/>
              <a:t>Anaconda Navigator </a:t>
            </a:r>
            <a:r>
              <a:rPr lang="en-US" altLang="zh-CN" sz="2000">
                <a:solidFill>
                  <a:schemeClr val="tx1"/>
                </a:solidFill>
                <a:ea typeface="Source Han Sans CN" panose="020B0500000000000000" charset="-122"/>
              </a:rPr>
              <a:t>和</a:t>
            </a:r>
            <a:r>
              <a:rPr lang="en-US" altLang="zh-CN" sz="2000"/>
              <a:t> Oracle </a:t>
            </a:r>
            <a:r>
              <a:rPr lang="zh-CN" altLang="en-US" sz="2000"/>
              <a:t>包装了更多函数</a:t>
            </a:r>
            <a:endParaRPr lang="zh-CN" altLang="en-US" sz="2000"/>
          </a:p>
          <a:p>
            <a:r>
              <a:rPr lang="zh-CN" altLang="en-US" sz="2000"/>
              <a:t>增加应用配置 </a:t>
            </a:r>
            <a:r>
              <a:rPr lang="en-US" altLang="zh-CN" sz="2000"/>
              <a:t>GUI </a:t>
            </a:r>
            <a:r>
              <a:rPr lang="zh-CN" altLang="en-US" sz="2000"/>
              <a:t>工具 </a:t>
            </a:r>
            <a:r>
              <a:rPr lang="en-US" altLang="zh-CN" sz="2000"/>
              <a:t>box64-configurator</a:t>
            </a:r>
            <a:endParaRPr lang="en-US" altLang="zh-CN" sz="2000"/>
          </a:p>
          <a:p>
            <a:r>
              <a:rPr lang="zh-CN" altLang="en-US" sz="2000"/>
              <a:t>修复了 </a:t>
            </a:r>
            <a:r>
              <a:rPr lang="en-US" altLang="zh-CN" sz="2000"/>
              <a:t>flags </a:t>
            </a:r>
            <a:r>
              <a:rPr lang="zh-CN" altLang="en-US" sz="2000"/>
              <a:t>模拟状态转换时的一个 </a:t>
            </a:r>
            <a:r>
              <a:rPr lang="en-US" altLang="zh-CN" sz="2000"/>
              <a:t>typo</a:t>
            </a:r>
            <a:endParaRPr lang="en-US" altLang="zh-CN" sz="2000"/>
          </a:p>
          <a:p>
            <a:r>
              <a:rPr lang="zh-CN" altLang="en-US" sz="2000"/>
              <a:t>重构了文件缓存的配置管理部分，补充了漏掉的配置，合并了部分重复的宏定义</a:t>
            </a:r>
            <a:endParaRPr lang="zh-CN" altLang="en-US" sz="2000"/>
          </a:p>
          <a:p>
            <a:r>
              <a:rPr lang="zh-CN" altLang="en-US" sz="2000"/>
              <a:t>包装 </a:t>
            </a:r>
            <a:r>
              <a:rPr lang="en-US" altLang="zh-CN" sz="2000"/>
              <a:t>process_vm_writev </a:t>
            </a:r>
            <a:r>
              <a:rPr lang="zh-CN" altLang="en-US" sz="2000"/>
              <a:t>函数，增加基于 </a:t>
            </a:r>
            <a:r>
              <a:rPr lang="en-US" altLang="zh-CN" sz="2000"/>
              <a:t>ptrace </a:t>
            </a:r>
            <a:r>
              <a:rPr lang="zh-CN" altLang="en-US" sz="2000"/>
              <a:t>的 </a:t>
            </a:r>
            <a:r>
              <a:rPr lang="en-US" altLang="zh-CN" sz="2000"/>
              <a:t>fallback</a:t>
            </a:r>
            <a:r>
              <a:rPr lang="zh-CN" altLang="en-US" sz="2000"/>
              <a:t>，支持 </a:t>
            </a:r>
            <a:r>
              <a:rPr lang="en-US" altLang="zh-CN" sz="2000"/>
              <a:t>Syringe.exe </a:t>
            </a:r>
            <a:r>
              <a:rPr lang="zh-CN" altLang="en-US" sz="2000"/>
              <a:t>的跨进程内存访问</a:t>
            </a:r>
            <a:endParaRPr lang="en-US" altLang="zh-CN" sz="2000"/>
          </a:p>
        </p:txBody>
      </p:sp>
      <p:sp>
        <p:nvSpPr>
          <p:cNvPr id="7" name="文本占位符 6"/>
          <p:cNvSpPr>
            <a:spLocks noGrp="1"/>
          </p:cNvSpPr>
          <p:nvPr>
            <p:ph type="body" idx="10"/>
          </p:nvPr>
        </p:nvSpPr>
        <p:spPr/>
        <p:txBody>
          <a:bodyPr/>
          <a:p>
            <a:r>
              <a:rPr lang="zh-CN" altLang="en-US"/>
              <a:t>刘阳</a:t>
            </a:r>
            <a:r>
              <a:rPr lang="en-US" altLang="zh-CN"/>
              <a:t>/</a:t>
            </a:r>
            <a:r>
              <a:rPr lang="zh-CN" altLang="en-US">
                <a:cs typeface="Arial" panose="020B0604020202020204" pitchFamily="34" charset="0"/>
              </a:rPr>
              <a:t>白铭骢</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solidFill>
                  <a:schemeClr val="tx1"/>
                </a:solidFill>
              </a:rPr>
              <a:t>Box64</a:t>
            </a:r>
            <a:endParaRPr lang="zh-CN" altLang="en-US"/>
          </a:p>
        </p:txBody>
      </p:sp>
      <p:sp>
        <p:nvSpPr>
          <p:cNvPr id="6" name="内容占位符 5"/>
          <p:cNvSpPr>
            <a:spLocks noGrp="1"/>
          </p:cNvSpPr>
          <p:nvPr>
            <p:ph idx="1"/>
          </p:nvPr>
        </p:nvSpPr>
        <p:spPr>
          <a:xfrm>
            <a:off x="513999" y="1259762"/>
            <a:ext cx="9691764" cy="4984072"/>
          </a:xfrm>
        </p:spPr>
        <p:txBody>
          <a:bodyPr/>
          <a:p>
            <a:r>
              <a:rPr lang="zh-CN" altLang="en-US" sz="2000"/>
              <a:t>修复了从信号处理函数返回时对于调试模式的处理，支持 </a:t>
            </a:r>
            <a:r>
              <a:rPr lang="en-US" altLang="zh-CN" sz="2000"/>
              <a:t>Syringe </a:t>
            </a:r>
            <a:r>
              <a:rPr lang="zh-CN" altLang="en-US" sz="2000"/>
              <a:t>的调试进程恢复</a:t>
            </a:r>
            <a:endParaRPr lang="zh-CN" altLang="en-US" sz="2000"/>
          </a:p>
          <a:p>
            <a:r>
              <a:rPr lang="zh-CN" altLang="en-US" sz="2000"/>
              <a:t>完善 </a:t>
            </a:r>
            <a:r>
              <a:rPr lang="en-US" altLang="zh-CN" sz="2000"/>
              <a:t>IRET </a:t>
            </a:r>
            <a:r>
              <a:rPr lang="zh-CN" altLang="en-US" sz="2000"/>
              <a:t>指令对于调试模式和异常情况的处理</a:t>
            </a:r>
            <a:endParaRPr lang="zh-CN" altLang="en-US" sz="2000"/>
          </a:p>
          <a:p>
            <a:r>
              <a:rPr lang="zh-CN" altLang="en-US" sz="2000"/>
              <a:t>为 </a:t>
            </a:r>
            <a:r>
              <a:rPr lang="en-US" altLang="zh-CN" sz="2000"/>
              <a:t>Wine explorer.exe </a:t>
            </a:r>
            <a:r>
              <a:rPr lang="zh-CN" altLang="en-US" sz="2000"/>
              <a:t>增加了单应用配置项，禁用</a:t>
            </a:r>
            <a:r>
              <a:rPr lang="zh-CN" altLang="en-US" sz="2000">
                <a:solidFill>
                  <a:schemeClr val="tx1"/>
                </a:solidFill>
                <a:ea typeface="Source Han Sans CN" panose="020B0500000000000000" charset="-122"/>
              </a:rPr>
              <a:t>大块优化</a:t>
            </a:r>
            <a:r>
              <a:rPr lang="zh-CN" altLang="en-US" sz="2000"/>
              <a:t>以提高其冷启动速度</a:t>
            </a:r>
            <a:endParaRPr lang="zh-CN" altLang="en-US" sz="2000"/>
          </a:p>
          <a:p>
            <a:r>
              <a:rPr lang="zh-CN" altLang="en-US" sz="2000"/>
              <a:t>优化了对于可执行内存的跟踪管理</a:t>
            </a:r>
            <a:endParaRPr lang="zh-CN" altLang="en-US" sz="2000"/>
          </a:p>
          <a:p>
            <a:r>
              <a:rPr lang="zh-CN" altLang="en-US" sz="2000"/>
              <a:t>修复了当 </a:t>
            </a:r>
            <a:r>
              <a:rPr lang="en-US" altLang="zh-CN" sz="2000"/>
              <a:t>shamt </a:t>
            </a:r>
            <a:r>
              <a:rPr lang="zh-CN" altLang="en-US" sz="2000"/>
              <a:t>为寄存器时，移位和旋转指令被错误标记为可融合指令的问题</a:t>
            </a:r>
            <a:endParaRPr lang="zh-CN" altLang="en-US" sz="2000"/>
          </a:p>
          <a:p>
            <a:r>
              <a:rPr lang="zh-CN" altLang="en-US" sz="2000"/>
              <a:t>调整了 </a:t>
            </a:r>
            <a:r>
              <a:rPr lang="en-US" altLang="zh-CN" sz="2000"/>
              <a:t>ROL/ROR</a:t>
            </a:r>
            <a:r>
              <a:rPr lang="zh-CN" altLang="en-US" sz="2000"/>
              <a:t> 的未定义行为</a:t>
            </a:r>
            <a:endParaRPr lang="en-US" altLang="zh-CN" sz="2000"/>
          </a:p>
        </p:txBody>
      </p:sp>
      <p:sp>
        <p:nvSpPr>
          <p:cNvPr id="7" name="文本占位符 6"/>
          <p:cNvSpPr>
            <a:spLocks noGrp="1"/>
          </p:cNvSpPr>
          <p:nvPr>
            <p:ph type="body" idx="10"/>
          </p:nvPr>
        </p:nvSpPr>
        <p:spPr/>
        <p:txBody>
          <a:bodyPr/>
          <a:p>
            <a:r>
              <a:rPr lang="zh-CN" altLang="en-US"/>
              <a:t>刘阳/白铭骢</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solidFill>
                  <a:schemeClr val="tx1"/>
                </a:solidFill>
                <a:ea typeface="Source Han Sans CN" panose="020B0500000000000000" charset="-122"/>
              </a:rPr>
              <a:t>其他开源项目动向</a:t>
            </a:r>
            <a:endParaRPr lang="zh-CN" altLang="en-US">
              <a:ea typeface="Source Han Sans CN" panose="020B0500000000000000" charset="-122"/>
            </a:endParaRPr>
          </a:p>
        </p:txBody>
      </p:sp>
      <p:sp>
        <p:nvSpPr>
          <p:cNvPr id="6" name="内容占位符 5"/>
          <p:cNvSpPr>
            <a:spLocks noGrp="1"/>
          </p:cNvSpPr>
          <p:nvPr>
            <p:ph idx="1"/>
          </p:nvPr>
        </p:nvSpPr>
        <p:spPr>
          <a:xfrm>
            <a:off x="513999" y="1259762"/>
            <a:ext cx="10718598" cy="4657501"/>
          </a:xfrm>
        </p:spPr>
        <p:txBody>
          <a:bodyPr/>
          <a:p>
            <a:r>
              <a:rPr lang="zh-CN" altLang="en-US" sz="2000"/>
              <a:t>问题报告/英雄帖</a:t>
            </a:r>
            <a:endParaRPr lang="zh-CN" altLang="en-US" sz="2000"/>
          </a:p>
          <a:p>
            <a:pPr lvl="1"/>
            <a:r>
              <a:rPr lang="en-US" altLang="zh-CN" sz="1710"/>
              <a:t>Xiaowei Xu </a:t>
            </a:r>
            <a:r>
              <a:rPr lang="zh-CN" altLang="en-US" sz="1710">
                <a:hlinkClick r:id="rId1"/>
              </a:rPr>
              <a:t>提交了</a:t>
            </a:r>
            <a:r>
              <a:rPr lang="zh-CN" altLang="en-US" sz="1710"/>
              <a:t>为 </a:t>
            </a:r>
            <a:r>
              <a:rPr lang="en-US" altLang="zh-CN" sz="1710">
                <a:hlinkClick r:id="rId2"/>
              </a:rPr>
              <a:t>Nacos</a:t>
            </a:r>
            <a:r>
              <a:rPr lang="en-US" altLang="zh-CN" sz="1710"/>
              <a:t> </a:t>
            </a:r>
            <a:r>
              <a:rPr lang="zh-CN" altLang="en-US" sz="1710"/>
              <a:t>动态域名配置及服务框架发布龙架构 </a:t>
            </a:r>
            <a:r>
              <a:rPr lang="en-US" altLang="zh-CN" sz="1710"/>
              <a:t>Docker </a:t>
            </a:r>
            <a:r>
              <a:rPr lang="zh-CN" altLang="en-US" sz="1710"/>
              <a:t>镜像的工单</a:t>
            </a:r>
            <a:endParaRPr lang="zh-CN" altLang="en-US" sz="1710"/>
          </a:p>
          <a:p>
            <a:pPr lvl="1"/>
            <a:r>
              <a:rPr lang="en-US" altLang="zh-CN" sz="1710"/>
              <a:t>dcsid </a:t>
            </a:r>
            <a:r>
              <a:rPr lang="zh-CN" altLang="en-US" sz="1710">
                <a:hlinkClick r:id="rId3"/>
              </a:rPr>
              <a:t>报告了</a:t>
            </a:r>
            <a:r>
              <a:rPr lang="zh-CN" altLang="en-US" sz="1710"/>
              <a:t>可移植 </a:t>
            </a:r>
            <a:r>
              <a:rPr lang="en-US" altLang="zh-CN" sz="1710"/>
              <a:t>SIMD </a:t>
            </a:r>
            <a:r>
              <a:rPr lang="zh-CN" altLang="en-US" sz="1710"/>
              <a:t>库 </a:t>
            </a:r>
            <a:r>
              <a:rPr lang="en-US" altLang="zh-CN" sz="1710"/>
              <a:t>highway </a:t>
            </a:r>
            <a:r>
              <a:rPr lang="zh-CN" altLang="en-US" sz="1710"/>
              <a:t>上的 </a:t>
            </a:r>
            <a:r>
              <a:rPr lang="en-US" altLang="zh-CN" sz="1710"/>
              <a:t>sort_test </a:t>
            </a:r>
            <a:r>
              <a:rPr lang="zh-CN" altLang="en-US" sz="1710"/>
              <a:t>在无原生 </a:t>
            </a:r>
            <a:r>
              <a:rPr lang="en-US" altLang="zh-CN" sz="1710"/>
              <a:t>float16 </a:t>
            </a:r>
            <a:r>
              <a:rPr lang="zh-CN" altLang="en-US" sz="1710"/>
              <a:t>的工具链（如龙架构）上构建失败的问题；该问题使用 </a:t>
            </a:r>
            <a:r>
              <a:rPr lang="en-US" altLang="zh-CN" sz="1710"/>
              <a:t>iota/</a:t>
            </a:r>
            <a:r>
              <a:rPr lang="zh-CN" altLang="en-US" sz="1710"/>
              <a:t>-</a:t>
            </a:r>
            <a:r>
              <a:rPr lang="en-US" altLang="zh-CN" sz="1710"/>
              <a:t>klnf </a:t>
            </a:r>
            <a:r>
              <a:rPr lang="zh-CN" altLang="en-US" sz="1710"/>
              <a:t>修复后，在龙架构</a:t>
            </a:r>
            <a:r>
              <a:rPr lang="zh-CN" altLang="en-US" sz="1710">
                <a:solidFill>
                  <a:schemeClr val="tx1"/>
                </a:solidFill>
                <a:ea typeface="Source Han Sans CN" panose="020B0500000000000000" charset="-122"/>
              </a:rPr>
              <a:t>进一步暴露了</a:t>
            </a:r>
            <a:r>
              <a:rPr lang="zh-CN" altLang="en-US" sz="1710"/>
              <a:t>问题：在 </a:t>
            </a:r>
            <a:r>
              <a:rPr lang="en-US" altLang="zh-CN" sz="1710"/>
              <a:t>loongarch_lsx</a:t>
            </a:r>
            <a:r>
              <a:rPr lang="zh-CN" altLang="en-US" sz="1710"/>
              <a:t>-</a:t>
            </a:r>
            <a:r>
              <a:rPr lang="en-US" altLang="zh-CN" sz="1710"/>
              <a:t>inl.h:272 </a:t>
            </a:r>
            <a:r>
              <a:rPr lang="zh-CN" altLang="en-US" sz="1710"/>
              <a:t>的 </a:t>
            </a:r>
            <a:r>
              <a:rPr lang="en-US" altLang="zh-CN" sz="1710"/>
              <a:t>GetLane </a:t>
            </a:r>
            <a:r>
              <a:rPr lang="zh-CN" altLang="en-US" sz="1710"/>
              <a:t>函数中，对 </a:t>
            </a:r>
            <a:r>
              <a:rPr lang="en-US" altLang="zh-CN" sz="1710"/>
              <a:t>2 </a:t>
            </a:r>
            <a:r>
              <a:rPr lang="zh-CN" altLang="en-US" sz="1710"/>
              <a:t>字节通道</a:t>
            </a:r>
            <a:r>
              <a:rPr lang="zh-CN" altLang="en-US" sz="1710">
                <a:solidFill>
                  <a:schemeClr val="tx1"/>
                </a:solidFill>
                <a:ea typeface="Source Han Sans CN" panose="020B0500000000000000" charset="-122"/>
              </a:rPr>
              <a:t> </a:t>
            </a:r>
            <a:r>
              <a:rPr lang="en-US" altLang="zh-CN" sz="1710">
                <a:solidFill>
                  <a:schemeClr val="tx1"/>
                </a:solidFill>
                <a:ea typeface="Source Han Sans CN" panose="020B0500000000000000" charset="-122"/>
              </a:rPr>
              <a:t>(</a:t>
            </a:r>
            <a:r>
              <a:rPr lang="en-US" altLang="zh-CN" sz="1710"/>
              <a:t>float16_t</a:t>
            </a:r>
            <a:r>
              <a:rPr lang="en-US" altLang="zh-CN" sz="1710">
                <a:solidFill>
                  <a:schemeClr val="tx1"/>
                </a:solidFill>
                <a:ea typeface="Source Han Sans CN" panose="020B0500000000000000" charset="-122"/>
              </a:rPr>
              <a:t>) </a:t>
            </a:r>
            <a:r>
              <a:rPr lang="zh-CN" altLang="en-US" sz="1710"/>
              <a:t>执行了 </a:t>
            </a:r>
            <a:r>
              <a:rPr lang="en-US" altLang="zh-CN" sz="1710"/>
              <a:t>static_cast&lt;T&gt;(__lsx_vpickve2gr_h(...)) </a:t>
            </a:r>
            <a:r>
              <a:rPr lang="zh-CN" altLang="en-US" sz="1710"/>
              <a:t>操作，而该操作对于仿真 </a:t>
            </a:r>
            <a:r>
              <a:rPr lang="en-US" altLang="zh-CN" sz="1710"/>
              <a:t>float16_t</a:t>
            </a:r>
            <a:r>
              <a:rPr lang="en-US" altLang="zh-CN" sz="1710">
                <a:solidFill>
                  <a:schemeClr val="tx1"/>
                </a:solidFill>
                <a:ea typeface="Source Han Sans CN" panose="020B0500000000000000" charset="-122"/>
              </a:rPr>
              <a:t> </a:t>
            </a:r>
            <a:r>
              <a:rPr lang="zh-CN" altLang="en-US" sz="1710"/>
              <a:t>不合法（无法从 </a:t>
            </a:r>
            <a:r>
              <a:rPr lang="en-US" altLang="zh-CN" sz="1710"/>
              <a:t>int </a:t>
            </a:r>
            <a:r>
              <a:rPr lang="zh-CN" altLang="en-US" sz="1710"/>
              <a:t>构造）</a:t>
            </a:r>
            <a:endParaRPr lang="zh-CN" altLang="en-US" sz="1710"/>
          </a:p>
          <a:p>
            <a:r>
              <a:rPr lang="zh-CN" altLang="en-US" sz="1710"/>
              <a:t>上游功能实现、修复等</a:t>
            </a:r>
            <a:endParaRPr lang="zh-CN" altLang="en-US" sz="1710"/>
          </a:p>
          <a:p>
            <a:pPr lvl="1"/>
            <a:r>
              <a:rPr lang="zh-CN" altLang="en-US" sz="1710"/>
              <a:t>通过 </a:t>
            </a:r>
            <a:r>
              <a:rPr lang="en-US" altLang="zh-CN" sz="1710"/>
              <a:t>Xiaowei Xu </a:t>
            </a:r>
            <a:r>
              <a:rPr lang="zh-CN" altLang="en-US" sz="1710"/>
              <a:t>的</a:t>
            </a:r>
            <a:r>
              <a:rPr lang="zh-CN" altLang="en-US" sz="1710">
                <a:hlinkClick r:id="rId4"/>
              </a:rPr>
              <a:t>沟通讨论</a:t>
            </a:r>
            <a:r>
              <a:rPr lang="zh-CN" altLang="en-US" sz="1710"/>
              <a:t>，</a:t>
            </a:r>
            <a:r>
              <a:rPr lang="en-US" altLang="zh-CN" sz="1710"/>
              <a:t>Kubernetes </a:t>
            </a:r>
            <a:r>
              <a:rPr lang="zh-CN" altLang="en-US" sz="1710"/>
              <a:t>所依赖的 </a:t>
            </a:r>
            <a:r>
              <a:rPr lang="en-US" altLang="zh-CN" sz="1710"/>
              <a:t>CoreDNS </a:t>
            </a:r>
            <a:r>
              <a:rPr lang="zh-CN" altLang="en-US" sz="1710"/>
              <a:t>容器镜像从 </a:t>
            </a:r>
            <a:r>
              <a:rPr lang="en-US" altLang="zh-CN" sz="1710"/>
              <a:t>v1.14.4 </a:t>
            </a:r>
            <a:r>
              <a:rPr lang="zh-CN" altLang="en-US" sz="1710"/>
              <a:t>起已支持龙架构</a:t>
            </a:r>
            <a:endParaRPr lang="zh-CN" altLang="en-US" sz="1710"/>
          </a:p>
          <a:p>
            <a:pPr lvl="1"/>
            <a:r>
              <a:rPr lang="en-US" altLang="zh-CN" sz="1710"/>
              <a:t>Emil Lerch</a:t>
            </a:r>
            <a:r>
              <a:rPr lang="en-US" altLang="zh-CN" sz="1710">
                <a:solidFill>
                  <a:schemeClr val="tx1"/>
                </a:solidFill>
                <a:ea typeface="Source Han Sans CN" panose="020B0500000000000000" charset="-122"/>
              </a:rPr>
              <a:t> </a:t>
            </a:r>
            <a:r>
              <a:rPr lang="zh-CN" altLang="en-US" sz="1710"/>
              <a:t>为 </a:t>
            </a:r>
            <a:r>
              <a:rPr lang="en-US" altLang="zh-CN" sz="1710">
                <a:hlinkClick r:id="rId5"/>
              </a:rPr>
              <a:t>Mise</a:t>
            </a:r>
            <a:r>
              <a:rPr lang="zh-CN" altLang="en-US" sz="1710"/>
              <a:t>（开发环境管理工具）</a:t>
            </a:r>
            <a:r>
              <a:rPr lang="zh-CN" altLang="en-US" sz="1710">
                <a:hlinkClick r:id="rId6"/>
              </a:rPr>
              <a:t>添加了</a:t>
            </a:r>
            <a:r>
              <a:rPr lang="zh-CN" altLang="en-US" sz="1710"/>
              <a:t>龙架构支持</a:t>
            </a:r>
            <a:endParaRPr lang="zh-CN" altLang="en-US" sz="1710"/>
          </a:p>
          <a:p>
            <a:pPr lvl="1"/>
            <a:r>
              <a:rPr lang="en-US" altLang="zh-CN" sz="1710"/>
              <a:t>Denys Fedoryshchenko </a:t>
            </a:r>
            <a:r>
              <a:rPr lang="zh-CN" altLang="en-US" sz="1710"/>
              <a:t>为 </a:t>
            </a:r>
            <a:r>
              <a:rPr lang="en-US" altLang="zh-CN" sz="1710">
                <a:hlinkClick r:id="rId7"/>
              </a:rPr>
              <a:t>KernelCI</a:t>
            </a:r>
            <a:r>
              <a:rPr lang="zh-CN" altLang="en-US" sz="1710"/>
              <a:t>（自动化内核持续集成测试框架）的 </a:t>
            </a:r>
            <a:r>
              <a:rPr lang="en-US" altLang="zh-CN" sz="1710"/>
              <a:t>kernelci</a:t>
            </a:r>
            <a:r>
              <a:rPr lang="zh-CN" altLang="en-US" sz="1710"/>
              <a:t>-</a:t>
            </a:r>
            <a:r>
              <a:rPr lang="en-US" altLang="zh-CN" sz="1710"/>
              <a:t>pipeline </a:t>
            </a:r>
            <a:r>
              <a:rPr lang="zh-CN" altLang="en-US" sz="1710"/>
              <a:t>组件</a:t>
            </a:r>
            <a:r>
              <a:rPr lang="zh-CN" altLang="en-US" sz="1710">
                <a:hlinkClick r:id="rId8"/>
              </a:rPr>
              <a:t>添加了</a:t>
            </a:r>
            <a:r>
              <a:rPr lang="zh-CN" altLang="en-US" sz="1710"/>
              <a:t>龙架构构建支持，并为 </a:t>
            </a:r>
            <a:r>
              <a:rPr lang="en-US" altLang="zh-CN" sz="1710"/>
              <a:t>kernelci</a:t>
            </a:r>
            <a:r>
              <a:rPr lang="zh-CN" altLang="en-US" sz="1710"/>
              <a:t>-</a:t>
            </a:r>
            <a:r>
              <a:rPr lang="en-US" altLang="zh-CN" sz="1710"/>
              <a:t>core </a:t>
            </a:r>
            <a:r>
              <a:rPr lang="zh-CN" altLang="en-US" sz="1710"/>
              <a:t>组件</a:t>
            </a:r>
            <a:r>
              <a:rPr lang="zh-CN" altLang="en-US" sz="1710">
                <a:hlinkClick r:id="rId9"/>
              </a:rPr>
              <a:t>添加了</a:t>
            </a:r>
            <a:r>
              <a:rPr lang="zh-CN" altLang="en-US" sz="1710"/>
              <a:t>龙架构构建支持</a:t>
            </a:r>
            <a:endParaRPr lang="zh-CN" altLang="en-US" sz="1710"/>
          </a:p>
          <a:p>
            <a:pPr lvl="1"/>
            <a:r>
              <a:rPr lang="en-US" altLang="zh-CN" sz="1710"/>
              <a:t>futz12 </a:t>
            </a:r>
            <a:r>
              <a:rPr lang="zh-CN" altLang="en-US" sz="1710"/>
              <a:t>为 </a:t>
            </a:r>
            <a:r>
              <a:rPr lang="en-US" altLang="zh-CN" sz="1710">
                <a:hlinkClick r:id="rId10"/>
              </a:rPr>
              <a:t>ncnn</a:t>
            </a:r>
            <a:r>
              <a:rPr lang="zh-CN" altLang="en-US" sz="1710"/>
              <a:t>（神经网络推理框架）</a:t>
            </a:r>
            <a:r>
              <a:rPr lang="zh-CN" altLang="en-US" sz="1710">
                <a:hlinkClick r:id="rId11"/>
              </a:rPr>
              <a:t>修复了</a:t>
            </a:r>
            <a:r>
              <a:rPr lang="zh-CN" altLang="en-US" sz="1710"/>
              <a:t>龙架构上 </a:t>
            </a:r>
            <a:r>
              <a:rPr lang="en-US" altLang="zh-CN" sz="1710"/>
              <a:t>int8 </a:t>
            </a:r>
            <a:r>
              <a:rPr lang="zh-CN" altLang="en-US" sz="1710"/>
              <a:t>量化卷积在遇到扁平化 </a:t>
            </a:r>
            <a:r>
              <a:rPr lang="en-US" altLang="zh-CN" sz="1710"/>
              <a:t>1D </a:t>
            </a:r>
            <a:r>
              <a:rPr lang="zh-CN" altLang="en-US" sz="1710"/>
              <a:t>输入和 </a:t>
            </a:r>
            <a:r>
              <a:rPr lang="en-US" altLang="zh-CN" sz="1710"/>
              <a:t>1x1 </a:t>
            </a:r>
            <a:r>
              <a:rPr lang="zh-CN" altLang="en-US" sz="1710"/>
              <a:t>卷积核时的计算错误和形状错误问题</a:t>
            </a:r>
            <a:endParaRPr lang="zh-CN" altLang="en-US" sz="1710"/>
          </a:p>
          <a:p>
            <a:pPr lvl="1"/>
            <a:r>
              <a:rPr lang="en-US" altLang="zh-CN" sz="1710">
                <a:solidFill>
                  <a:schemeClr val="tx1"/>
                </a:solidFill>
                <a:ea typeface="Source Han Sans CN" panose="020B0500000000000000" charset="-122"/>
              </a:rPr>
              <a:t>Juxin Gao </a:t>
            </a:r>
            <a:r>
              <a:rPr lang="zh-CN" altLang="en-US" sz="1710">
                <a:hlinkClick r:id="rId12"/>
              </a:rPr>
              <a:t>修复了</a:t>
            </a:r>
            <a:r>
              <a:rPr lang="zh-CN" altLang="en-US" sz="1710"/>
              <a:t> </a:t>
            </a:r>
            <a:r>
              <a:rPr lang="en-US" altLang="zh-CN" sz="1710"/>
              <a:t>LTP </a:t>
            </a:r>
            <a:r>
              <a:rPr lang="zh-CN" altLang="en-US" sz="1710"/>
              <a:t>测试框架龙架构两个资源枯竭 (</a:t>
            </a:r>
            <a:r>
              <a:rPr lang="en-US" altLang="zh-CN" sz="1710"/>
              <a:t>starvation) </a:t>
            </a:r>
            <a:r>
              <a:rPr lang="zh-CN" altLang="en-US" sz="1710"/>
              <a:t>运行时测试的问题：一是使 -</a:t>
            </a:r>
            <a:r>
              <a:rPr lang="en-US" altLang="zh-CN" sz="1710"/>
              <a:t>t </a:t>
            </a:r>
            <a:r>
              <a:rPr lang="zh-CN" altLang="en-US" sz="1710"/>
              <a:t>运行时参数有效，避免被自动校准覆盖；二是根据客观硬件制约，跳过了对 </a:t>
            </a:r>
            <a:r>
              <a:rPr lang="en-US" altLang="zh-CN" sz="1710"/>
              <a:t>CONFIG_PREEMPT_VOLUNTARY=y </a:t>
            </a:r>
            <a:r>
              <a:rPr lang="zh-CN" altLang="en-US" sz="1710"/>
              <a:t>内核的测试</a:t>
            </a:r>
            <a:endParaRPr lang="zh-CN" altLang="en-US" sz="1710"/>
          </a:p>
        </p:txBody>
      </p:sp>
      <p:sp>
        <p:nvSpPr>
          <p:cNvPr id="7" name="文本占位符 6"/>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solidFill>
                  <a:schemeClr val="tx1"/>
                </a:solidFill>
                <a:ea typeface="Source Han Sans CN" panose="020B0500000000000000" charset="-122"/>
              </a:rPr>
              <a:t>其他开源项目动向</a:t>
            </a:r>
            <a:endParaRPr lang="zh-CN" altLang="en-US">
              <a:ea typeface="Source Han Sans CN" panose="020B0500000000000000" charset="-122"/>
            </a:endParaRPr>
          </a:p>
        </p:txBody>
      </p:sp>
      <p:sp>
        <p:nvSpPr>
          <p:cNvPr id="6" name="内容占位符 5"/>
          <p:cNvSpPr>
            <a:spLocks noGrp="1"/>
          </p:cNvSpPr>
          <p:nvPr>
            <p:ph idx="1"/>
          </p:nvPr>
        </p:nvSpPr>
        <p:spPr>
          <a:xfrm>
            <a:off x="513999" y="1259762"/>
            <a:ext cx="10718598" cy="4657501"/>
          </a:xfrm>
        </p:spPr>
        <p:txBody>
          <a:bodyPr/>
          <a:p>
            <a:r>
              <a:rPr lang="zh-CN" altLang="en-US" sz="1710"/>
              <a:t>上游功能实现、修复等</a:t>
            </a:r>
            <a:endParaRPr lang="zh-CN" altLang="en-US" sz="1710"/>
          </a:p>
          <a:p>
            <a:pPr lvl="1"/>
            <a:r>
              <a:rPr lang="en-US" altLang="zh-CN" sz="1710"/>
              <a:t>heiher </a:t>
            </a:r>
            <a:r>
              <a:rPr lang="zh-CN" altLang="en-US" sz="1710"/>
              <a:t>为 </a:t>
            </a:r>
            <a:r>
              <a:rPr lang="en-US" altLang="zh-CN" sz="1710"/>
              <a:t>Wasmtime</a:t>
            </a:r>
            <a:r>
              <a:rPr lang="zh-CN" altLang="en-US" sz="1710"/>
              <a:t>（</a:t>
            </a:r>
            <a:r>
              <a:rPr lang="en-US" altLang="zh-CN" sz="1710"/>
              <a:t>WebAssembly </a:t>
            </a:r>
            <a:r>
              <a:rPr lang="zh-CN" altLang="en-US" sz="1710"/>
              <a:t>运行时）</a:t>
            </a:r>
            <a:r>
              <a:rPr lang="zh-CN" altLang="en-US" sz="1710">
                <a:hlinkClick r:id="rId1"/>
              </a:rPr>
              <a:t>添加了</a:t>
            </a:r>
            <a:r>
              <a:rPr lang="zh-CN" altLang="en-US" sz="1710"/>
              <a:t>纤程 </a:t>
            </a:r>
            <a:r>
              <a:rPr lang="en-US" altLang="zh-CN" sz="1710"/>
              <a:t>(Fiber) </a:t>
            </a:r>
            <a:r>
              <a:rPr lang="zh-CN" altLang="en-US" sz="1710"/>
              <a:t>调度支持</a:t>
            </a:r>
            <a:endParaRPr lang="zh-CN" altLang="en-US" sz="1710"/>
          </a:p>
          <a:p>
            <a:pPr lvl="1"/>
            <a:r>
              <a:rPr lang="en-US" altLang="zh-CN" sz="1710"/>
              <a:t>victorbash400 </a:t>
            </a:r>
            <a:r>
              <a:rPr lang="zh-CN" altLang="en-US" sz="1710">
                <a:hlinkClick r:id="rId2"/>
              </a:rPr>
              <a:t>导入了</a:t>
            </a:r>
            <a:r>
              <a:rPr lang="zh-CN" altLang="en-US" sz="1710"/>
              <a:t>先前被 </a:t>
            </a:r>
            <a:r>
              <a:rPr lang="en-US" altLang="zh-CN" sz="1710"/>
              <a:t>fastfetch </a:t>
            </a:r>
            <a:r>
              <a:rPr lang="zh-CN" altLang="en-US" sz="1710"/>
              <a:t>上游拒绝的龙架构 </a:t>
            </a:r>
            <a:r>
              <a:rPr lang="en-US" altLang="zh-CN" sz="1710"/>
              <a:t>ABI </a:t>
            </a:r>
            <a:r>
              <a:rPr lang="zh-CN" altLang="en-US" sz="1710"/>
              <a:t>模块支持，并为其 </a:t>
            </a:r>
            <a:r>
              <a:rPr lang="en-US" altLang="zh-CN" sz="1710"/>
              <a:t>fastfetch </a:t>
            </a:r>
            <a:r>
              <a:rPr lang="zh-CN" altLang="en-US" sz="1710"/>
              <a:t>分支</a:t>
            </a:r>
            <a:r>
              <a:rPr lang="zh-CN" altLang="en-US" sz="1710">
                <a:hlinkClick r:id="rId3"/>
              </a:rPr>
              <a:t>所用</a:t>
            </a:r>
            <a:endParaRPr lang="en-US" altLang="zh-CN" sz="1710"/>
          </a:p>
          <a:p>
            <a:pPr lvl="1"/>
            <a:r>
              <a:rPr lang="en-US" altLang="zh-CN" sz="1710"/>
              <a:t>wszqkzqk </a:t>
            </a:r>
            <a:r>
              <a:rPr lang="zh-CN" altLang="en-US" sz="1710"/>
              <a:t>为 </a:t>
            </a:r>
            <a:r>
              <a:rPr lang="en-US" altLang="zh-CN" sz="1710"/>
              <a:t>Google </a:t>
            </a:r>
            <a:r>
              <a:rPr lang="zh-CN" altLang="en-US" sz="1710"/>
              <a:t>的 </a:t>
            </a:r>
            <a:r>
              <a:rPr lang="en-US" altLang="zh-CN" sz="1710"/>
              <a:t>go</a:t>
            </a:r>
            <a:r>
              <a:rPr lang="zh-CN" altLang="en-US" sz="1710"/>
              <a:t>-</a:t>
            </a:r>
            <a:r>
              <a:rPr lang="en-US" altLang="zh-CN" sz="1710"/>
              <a:t>tpm</a:t>
            </a:r>
            <a:r>
              <a:rPr lang="zh-CN" altLang="en-US" sz="1710"/>
              <a:t>-</a:t>
            </a:r>
            <a:r>
              <a:rPr lang="en-US" altLang="zh-CN" sz="1710"/>
              <a:t>tools</a:t>
            </a:r>
            <a:r>
              <a:rPr lang="zh-CN" altLang="en-US" sz="1710"/>
              <a:t>（可信平台模块工具集）</a:t>
            </a:r>
            <a:r>
              <a:rPr lang="zh-CN" altLang="en-US" sz="1710">
                <a:hlinkClick r:id="rId4"/>
              </a:rPr>
              <a:t>添加了</a:t>
            </a:r>
            <a:r>
              <a:rPr lang="zh-CN" altLang="en-US" sz="1710"/>
              <a:t>龙架构支持，并为微软的 </a:t>
            </a:r>
            <a:r>
              <a:rPr lang="en-US" altLang="zh-CN" sz="1710"/>
              <a:t>TPM 2.0 </a:t>
            </a:r>
            <a:r>
              <a:rPr lang="zh-CN" altLang="en-US" sz="1710"/>
              <a:t>参考实现 </a:t>
            </a:r>
            <a:r>
              <a:rPr lang="en-US" altLang="zh-CN" sz="1710"/>
              <a:t>ms</a:t>
            </a:r>
            <a:r>
              <a:rPr lang="zh-CN" altLang="en-US" sz="1710"/>
              <a:t>-</a:t>
            </a:r>
            <a:r>
              <a:rPr lang="en-US" altLang="zh-CN" sz="1710"/>
              <a:t>tpm</a:t>
            </a:r>
            <a:r>
              <a:rPr lang="zh-CN" altLang="en-US" sz="1710"/>
              <a:t>-</a:t>
            </a:r>
            <a:r>
              <a:rPr lang="en-US" altLang="zh-CN" sz="1710"/>
              <a:t>20</a:t>
            </a:r>
            <a:r>
              <a:rPr lang="zh-CN" altLang="en-US" sz="1710"/>
              <a:t>-</a:t>
            </a:r>
            <a:r>
              <a:rPr lang="en-US" altLang="zh-CN" sz="1710"/>
              <a:t>ref </a:t>
            </a:r>
            <a:r>
              <a:rPr lang="zh-CN" altLang="en-US" sz="1710">
                <a:hlinkClick r:id="rId5"/>
              </a:rPr>
              <a:t>添加了</a:t>
            </a:r>
            <a:r>
              <a:rPr lang="zh-CN" altLang="en-US" sz="1710"/>
              <a:t>龙架构支持</a:t>
            </a:r>
            <a:endParaRPr lang="zh-CN" altLang="en-US" sz="1710"/>
          </a:p>
          <a:p>
            <a:pPr lvl="1"/>
            <a:r>
              <a:rPr lang="en-US" altLang="zh-CN" sz="1710"/>
              <a:t>Kaiyang Wu (OriginCode) </a:t>
            </a:r>
            <a:r>
              <a:rPr lang="zh-CN" altLang="en-US" sz="1710">
                <a:hlinkClick r:id="rId6"/>
              </a:rPr>
              <a:t>发布了</a:t>
            </a:r>
            <a:r>
              <a:rPr lang="zh-CN" altLang="en-US" sz="1710"/>
              <a:t>关于 </a:t>
            </a:r>
            <a:r>
              <a:rPr lang="en-US" altLang="zh-CN" sz="1710"/>
              <a:t>C</a:t>
            </a:r>
            <a:r>
              <a:rPr lang="zh-CN" altLang="en-US" sz="1710"/>
              <a:t>++</a:t>
            </a:r>
            <a:r>
              <a:rPr lang="en-US" altLang="zh-CN" sz="1710"/>
              <a:t>20 </a:t>
            </a:r>
            <a:r>
              <a:rPr lang="zh-CN" altLang="en-US" sz="1710"/>
              <a:t>多线程处理库 </a:t>
            </a:r>
            <a:r>
              <a:rPr lang="en-US" altLang="zh-CN" sz="1710"/>
              <a:t>TooManyCooks </a:t>
            </a:r>
            <a:r>
              <a:rPr lang="zh-CN" altLang="en-US" sz="1710"/>
              <a:t>龙架构支持的英雄帖（该库是聊天软件 </a:t>
            </a:r>
            <a:r>
              <a:rPr lang="en-US" altLang="zh-CN" sz="1710"/>
              <a:t>Telegram 6.9.3 </a:t>
            </a:r>
            <a:r>
              <a:rPr lang="zh-CN" altLang="en-US" sz="1710"/>
              <a:t>添加的新运行时依赖）；随后 </a:t>
            </a:r>
            <a:r>
              <a:rPr lang="en-US" altLang="zh-CN" sz="1710"/>
              <a:t>Xi Ruoyao </a:t>
            </a:r>
            <a:r>
              <a:rPr lang="zh-CN" altLang="en-US" sz="1710"/>
              <a:t>为该库</a:t>
            </a:r>
            <a:r>
              <a:rPr lang="zh-CN" altLang="en-US" sz="1710">
                <a:hlinkClick r:id="rId7"/>
              </a:rPr>
              <a:t>添加了</a:t>
            </a:r>
            <a:r>
              <a:rPr lang="en-US" altLang="zh-CN" sz="1710"/>
              <a:t> 64 </a:t>
            </a:r>
            <a:r>
              <a:rPr lang="zh-CN" altLang="en-US" sz="1710"/>
              <a:t>位龙架构支持；</a:t>
            </a:r>
            <a:r>
              <a:rPr lang="en-US" altLang="zh-CN" sz="1710"/>
              <a:t>TooManyCooks </a:t>
            </a:r>
            <a:r>
              <a:rPr lang="zh-CN" altLang="en-US" sz="1710"/>
              <a:t>维护者</a:t>
            </a:r>
            <a:r>
              <a:rPr lang="zh-CN" altLang="en-US" sz="1710">
                <a:solidFill>
                  <a:schemeClr val="tx1"/>
                </a:solidFill>
                <a:ea typeface="Source Han Sans CN" panose="020B0500000000000000" charset="-122"/>
              </a:rPr>
              <a:t> </a:t>
            </a:r>
            <a:r>
              <a:rPr lang="en-US" altLang="zh-CN" sz="1710"/>
              <a:t>tzcnt </a:t>
            </a:r>
            <a:r>
              <a:rPr lang="zh-CN" altLang="en-US" sz="1710"/>
              <a:t>随后为 </a:t>
            </a:r>
            <a:r>
              <a:rPr lang="en-US" altLang="zh-CN" sz="1710"/>
              <a:t>Telegram </a:t>
            </a:r>
            <a:r>
              <a:rPr lang="zh-CN" altLang="en-US" sz="1710"/>
              <a:t>桌面客户端</a:t>
            </a:r>
            <a:r>
              <a:rPr lang="zh-CN" altLang="en-US" sz="1710">
                <a:hlinkClick r:id="rId8"/>
              </a:rPr>
              <a:t>更新了</a:t>
            </a:r>
            <a:r>
              <a:rPr lang="en-US" altLang="zh-CN" sz="1710"/>
              <a:t> TooManyCooks </a:t>
            </a:r>
            <a:r>
              <a:rPr lang="zh-CN" altLang="en-US" sz="1710"/>
              <a:t>版本，最新版已可直接在龙架构上顺利构建</a:t>
            </a:r>
            <a:endParaRPr lang="zh-CN" altLang="en-US" sz="1710"/>
          </a:p>
        </p:txBody>
      </p:sp>
      <p:sp>
        <p:nvSpPr>
          <p:cNvPr id="7" name="文本占位符 6"/>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panose="020B0500000000000000" charset="-122"/>
              </a:rPr>
              <a:t>发行版</a:t>
            </a:r>
            <a:r>
              <a:rPr lang="zh-CN" altLang="en-US" sz="2800">
                <a:solidFill>
                  <a:schemeClr val="tx1"/>
                </a:solidFill>
                <a:ea typeface="Source Han Sans CN" panose="020B0500000000000000" charset="-122"/>
                <a:cs typeface="Arial" panose="020B0604020202020204" pitchFamily="34" charset="0"/>
              </a:rPr>
              <a:t>与操作系统</a:t>
            </a:r>
            <a:r>
              <a:rPr lang="zh-CN" altLang="en-US" sz="2800">
                <a:solidFill>
                  <a:schemeClr val="tx1"/>
                </a:solidFill>
                <a:ea typeface="Source Han Sans CN" panose="020B0500000000000000" charset="-122"/>
              </a:rPr>
              <a:t>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发行版维护贴士</a:t>
            </a:r>
            <a:endParaRPr lang="zh-CN" altLang="en-US"/>
          </a:p>
        </p:txBody>
      </p:sp>
      <p:sp>
        <p:nvSpPr>
          <p:cNvPr id="3" name="内容占位符 2"/>
          <p:cNvSpPr>
            <a:spLocks noGrp="1"/>
          </p:cNvSpPr>
          <p:nvPr>
            <p:ph idx="1"/>
          </p:nvPr>
        </p:nvSpPr>
        <p:spPr>
          <a:xfrm>
            <a:off x="513999" y="1259762"/>
            <a:ext cx="10718598" cy="4657501"/>
          </a:xfrm>
        </p:spPr>
        <p:txBody>
          <a:bodyPr/>
          <a:p>
            <a:r>
              <a:rPr lang="en-US" altLang="zh-CN" sz="2000"/>
              <a:t>Linux </a:t>
            </a:r>
            <a:r>
              <a:rPr lang="zh-CN" altLang="en-US" sz="2000"/>
              <a:t>内核选项请留意</a:t>
            </a:r>
            <a:endParaRPr lang="zh-CN" altLang="en-US" sz="2000"/>
          </a:p>
          <a:p>
            <a:pPr lvl="1"/>
            <a:r>
              <a:rPr lang="zh-CN" altLang="en-US" sz="2000"/>
              <a:t>请勿开启</a:t>
            </a:r>
            <a:r>
              <a:rPr lang="en-US" altLang="zh-CN" sz="2000"/>
              <a:t> HSA_AMD_P2P </a:t>
            </a:r>
            <a:r>
              <a:rPr lang="zh-CN" altLang="en-US" sz="2000"/>
              <a:t>选项，否则可能在多卡配置下导致 </a:t>
            </a:r>
            <a:r>
              <a:rPr lang="en-US" altLang="zh-CN" sz="2000"/>
              <a:t>llama.cpp </a:t>
            </a:r>
            <a:r>
              <a:rPr lang="zh-CN" altLang="en-US" sz="2000"/>
              <a:t>等应用输出垃圾数据，猜测可能是平台对 </a:t>
            </a:r>
            <a:r>
              <a:rPr lang="en-US" altLang="zh-CN" sz="2000"/>
              <a:t>PCIe P</a:t>
            </a:r>
            <a:r>
              <a:rPr lang="en-US" altLang="zh-CN" sz="2000">
                <a:solidFill>
                  <a:schemeClr val="tx1"/>
                </a:solidFill>
                <a:ea typeface="Source Han Sans CN" panose="020B0500000000000000" charset="-122"/>
              </a:rPr>
              <a:t>eer</a:t>
            </a:r>
            <a:r>
              <a:rPr lang="zh-CN" altLang="en-US" sz="2000">
                <a:solidFill>
                  <a:schemeClr val="tx1"/>
                </a:solidFill>
                <a:ea typeface="Source Han Sans CN" panose="020B0500000000000000" charset="-122"/>
              </a:rPr>
              <a:t>-</a:t>
            </a:r>
            <a:r>
              <a:rPr lang="en-US" altLang="zh-CN" sz="2000">
                <a:solidFill>
                  <a:schemeClr val="tx1"/>
                </a:solidFill>
                <a:ea typeface="Source Han Sans CN" panose="020B0500000000000000" charset="-122"/>
              </a:rPr>
              <a:t>to</a:t>
            </a:r>
            <a:r>
              <a:rPr lang="zh-CN" altLang="en-US" sz="2000">
                <a:solidFill>
                  <a:schemeClr val="tx1"/>
                </a:solidFill>
                <a:ea typeface="Source Han Sans CN" panose="020B0500000000000000" charset="-122"/>
              </a:rPr>
              <a:t>-</a:t>
            </a:r>
            <a:r>
              <a:rPr lang="en-US" altLang="zh-CN" sz="2000">
                <a:solidFill>
                  <a:schemeClr val="tx1"/>
                </a:solidFill>
                <a:ea typeface="Source Han Sans CN" panose="020B0500000000000000" charset="-122"/>
              </a:rPr>
              <a:t>Peer </a:t>
            </a:r>
            <a:r>
              <a:rPr lang="zh-CN" altLang="en-US" sz="2000">
                <a:solidFill>
                  <a:schemeClr val="tx1"/>
                </a:solidFill>
                <a:ea typeface="Source Han Sans CN" panose="020B0500000000000000" charset="-122"/>
              </a:rPr>
              <a:t>功能工作不正常导致的</a:t>
            </a:r>
            <a:endParaRPr lang="zh-CN" altLang="en-US" sz="2000">
              <a:solidFill>
                <a:schemeClr val="tx1"/>
              </a:solidFill>
              <a:ea typeface="Source Han Sans CN" panose="020B0500000000000000" charset="-122"/>
            </a:endParaRPr>
          </a:p>
          <a:p>
            <a:pPr lvl="1"/>
            <a:r>
              <a:rPr lang="zh-CN" altLang="en-US" sz="2000">
                <a:solidFill>
                  <a:schemeClr val="tx1"/>
                </a:solidFill>
                <a:ea typeface="Source Han Sans CN" panose="020B0500000000000000" charset="-122"/>
              </a:rPr>
              <a:t>请勿开启 </a:t>
            </a:r>
            <a:r>
              <a:rPr lang="en-US" altLang="zh-CN" sz="2000">
                <a:solidFill>
                  <a:schemeClr val="tx1"/>
                </a:solidFill>
                <a:ea typeface="Source Han Sans CN" panose="020B0500000000000000" charset="-122"/>
              </a:rPr>
              <a:t>ARCH_WRITECOMBINE </a:t>
            </a:r>
            <a:r>
              <a:rPr lang="zh-CN" altLang="en-US" sz="2000">
                <a:solidFill>
                  <a:schemeClr val="tx1"/>
                </a:solidFill>
                <a:ea typeface="Source Han Sans CN" panose="020B0500000000000000" charset="-122"/>
              </a:rPr>
              <a:t>选项，经 </a:t>
            </a:r>
            <a:r>
              <a:rPr lang="en-US" altLang="zh-CN" sz="2000">
                <a:solidFill>
                  <a:schemeClr val="tx1"/>
                </a:solidFill>
                <a:ea typeface="Source Han Sans CN" panose="020B0500000000000000" charset="-122"/>
              </a:rPr>
              <a:t>7.0 </a:t>
            </a:r>
            <a:r>
              <a:rPr lang="zh-CN" altLang="en-US" sz="2000">
                <a:solidFill>
                  <a:schemeClr val="tx1"/>
                </a:solidFill>
                <a:ea typeface="Source Han Sans CN" panose="020B0500000000000000" charset="-122"/>
              </a:rPr>
              <a:t>内核再次复测，我们发现在 </a:t>
            </a:r>
            <a:r>
              <a:rPr lang="en-US" altLang="zh-CN" sz="2000">
                <a:solidFill>
                  <a:schemeClr val="tx1"/>
                </a:solidFill>
                <a:ea typeface="Source Han Sans CN" panose="020B0500000000000000" charset="-122"/>
              </a:rPr>
              <a:t>3B6000 </a:t>
            </a:r>
            <a:r>
              <a:rPr lang="zh-CN" altLang="en-US" sz="2000">
                <a:solidFill>
                  <a:schemeClr val="tx1"/>
                </a:solidFill>
                <a:ea typeface="Source Han Sans CN" panose="020B0500000000000000" charset="-122"/>
              </a:rPr>
              <a:t>及 </a:t>
            </a:r>
            <a:r>
              <a:rPr lang="en-US" altLang="zh-CN" sz="2000">
                <a:solidFill>
                  <a:schemeClr val="tx1"/>
                </a:solidFill>
                <a:ea typeface="Source Han Sans CN" panose="020B0500000000000000" charset="-122"/>
              </a:rPr>
              <a:t>3C6000 </a:t>
            </a:r>
            <a:r>
              <a:rPr lang="zh-CN" altLang="en-US" sz="2000">
                <a:solidFill>
                  <a:schemeClr val="tx1"/>
                </a:solidFill>
                <a:ea typeface="Source Han Sans CN" panose="020B0500000000000000" charset="-122"/>
              </a:rPr>
              <a:t>平台仍存在显卡渲染错误 </a:t>
            </a:r>
            <a:r>
              <a:rPr lang="en-US" altLang="zh-CN" sz="2000">
                <a:solidFill>
                  <a:schemeClr val="tx1"/>
                </a:solidFill>
                <a:ea typeface="Source Han Sans CN" panose="020B0500000000000000" charset="-122"/>
              </a:rPr>
              <a:t>(AMD) </a:t>
            </a:r>
            <a:r>
              <a:rPr lang="zh-CN" altLang="en-US" sz="2000">
                <a:solidFill>
                  <a:schemeClr val="tx1"/>
                </a:solidFill>
                <a:ea typeface="Source Han Sans CN" panose="020B0500000000000000" charset="-122"/>
              </a:rPr>
              <a:t>或驱动初始化失败 </a:t>
            </a:r>
            <a:r>
              <a:rPr lang="en-US" altLang="zh-CN" sz="2000">
                <a:solidFill>
                  <a:schemeClr val="tx1"/>
                </a:solidFill>
                <a:ea typeface="Source Han Sans CN" panose="020B0500000000000000" charset="-122"/>
              </a:rPr>
              <a:t>(Intel Xe) </a:t>
            </a:r>
            <a:r>
              <a:rPr lang="zh-CN" altLang="en-US" sz="2000">
                <a:solidFill>
                  <a:schemeClr val="tx1"/>
                </a:solidFill>
                <a:ea typeface="Source Han Sans CN" panose="020B0500000000000000" charset="-122"/>
              </a:rPr>
              <a:t>的问题</a:t>
            </a:r>
            <a:endParaRPr lang="zh-CN" altLang="en-US" sz="2000">
              <a:solidFill>
                <a:schemeClr val="tx1"/>
              </a:solidFill>
              <a:ea typeface="Source Han Sans CN" panose="020B0500000000000000" charset="-122"/>
            </a:endParaRPr>
          </a:p>
          <a:p>
            <a:pPr lvl="0"/>
            <a:r>
              <a:rPr lang="en-US" altLang="zh-CN" sz="2000">
                <a:solidFill>
                  <a:schemeClr val="tx1"/>
                </a:solidFill>
                <a:ea typeface="Source Han Sans CN" panose="020B0500000000000000" charset="-122"/>
              </a:rPr>
              <a:t>Telegram 6.9.3 </a:t>
            </a:r>
            <a:r>
              <a:rPr lang="zh-CN" altLang="en-US" sz="2000">
                <a:solidFill>
                  <a:schemeClr val="tx1"/>
                </a:solidFill>
                <a:ea typeface="Source Han Sans CN" panose="020B0500000000000000" charset="-122"/>
              </a:rPr>
              <a:t>引入了名为 </a:t>
            </a:r>
            <a:r>
              <a:rPr lang="en-US" altLang="zh-CN" sz="2000">
                <a:solidFill>
                  <a:schemeClr val="tx1"/>
                </a:solidFill>
                <a:ea typeface="Source Han Sans CN" panose="020B0500000000000000" charset="-122"/>
              </a:rPr>
              <a:t>TooManyCooks </a:t>
            </a:r>
            <a:r>
              <a:rPr lang="zh-CN" altLang="en-US" sz="2000">
                <a:solidFill>
                  <a:schemeClr val="tx1"/>
                </a:solidFill>
                <a:ea typeface="Source Han Sans CN" panose="020B0500000000000000" charset="-122"/>
              </a:rPr>
              <a:t>的多线程处理库，在发版时尚未支持龙架构</a:t>
            </a:r>
            <a:endParaRPr lang="zh-CN" altLang="en-US" sz="2000">
              <a:solidFill>
                <a:schemeClr val="tx1"/>
              </a:solidFill>
              <a:ea typeface="Source Han Sans CN" panose="020B0500000000000000" charset="-122"/>
            </a:endParaRPr>
          </a:p>
          <a:p>
            <a:pPr lvl="1"/>
            <a:r>
              <a:rPr lang="zh-CN" altLang="en-US" sz="2000">
                <a:solidFill>
                  <a:schemeClr val="tx1"/>
                </a:solidFill>
                <a:ea typeface="Source Han Sans CN" panose="020B0500000000000000" charset="-122"/>
              </a:rPr>
              <a:t>请回合 </a:t>
            </a:r>
            <a:r>
              <a:rPr lang="en-US" altLang="zh-CN" sz="2000">
                <a:solidFill>
                  <a:schemeClr val="tx1"/>
                </a:solidFill>
                <a:ea typeface="Source Han Sans CN" panose="020B0500000000000000" charset="-122"/>
                <a:hlinkClick r:id="rId1"/>
              </a:rPr>
              <a:t>tdesktop</a:t>
            </a:r>
            <a:r>
              <a:rPr lang="zh-CN" altLang="en-US" sz="2000">
                <a:solidFill>
                  <a:schemeClr val="tx1"/>
                </a:solidFill>
                <a:ea typeface="Source Han Sans CN" panose="020B0500000000000000" charset="-122"/>
                <a:hlinkClick r:id="rId1"/>
              </a:rPr>
              <a:t>#</a:t>
            </a:r>
            <a:r>
              <a:rPr lang="en-US" altLang="zh-CN" sz="2000">
                <a:solidFill>
                  <a:schemeClr val="tx1"/>
                </a:solidFill>
                <a:ea typeface="Source Han Sans CN" panose="020B0500000000000000" charset="-122"/>
                <a:hlinkClick r:id="rId1"/>
              </a:rPr>
              <a:t>30841</a:t>
            </a:r>
            <a:r>
              <a:rPr lang="zh-CN" altLang="en-US" sz="2000">
                <a:solidFill>
                  <a:schemeClr val="tx1"/>
                </a:solidFill>
                <a:ea typeface="Source Han Sans CN" panose="020B0500000000000000" charset="-122"/>
              </a:rPr>
              <a:t>以修复构建</a:t>
            </a:r>
            <a:endParaRPr lang="zh-CN" altLang="en-US" sz="2000">
              <a:solidFill>
                <a:schemeClr val="tx1"/>
              </a:solidFill>
              <a:ea typeface="Source Han Sans CN" panose="020B0500000000000000" charset="-122"/>
            </a:endParaRPr>
          </a:p>
          <a:p>
            <a:pPr lvl="0"/>
            <a:r>
              <a:rPr lang="zh-CN" altLang="en-US" sz="2000">
                <a:solidFill>
                  <a:schemeClr val="tx1"/>
                </a:solidFill>
                <a:ea typeface="Source Han Sans CN" panose="020B0500000000000000" charset="-122"/>
              </a:rPr>
              <a:t>如发现 </a:t>
            </a:r>
            <a:r>
              <a:rPr lang="en-US" altLang="zh-CN" sz="2000">
                <a:solidFill>
                  <a:schemeClr val="tx1"/>
                </a:solidFill>
                <a:ea typeface="Source Han Sans CN" panose="020B0500000000000000" charset="-122"/>
              </a:rPr>
              <a:t>Linux 7.0 </a:t>
            </a:r>
            <a:r>
              <a:rPr lang="zh-CN" altLang="en-US" sz="2000">
                <a:solidFill>
                  <a:schemeClr val="tx1"/>
                </a:solidFill>
                <a:ea typeface="Source Han Sans CN" panose="020B0500000000000000" charset="-122"/>
              </a:rPr>
              <a:t>在虚拟机中无法启动，请注意回合来自 </a:t>
            </a:r>
            <a:r>
              <a:rPr lang="en-US" altLang="zh-CN" sz="2000">
                <a:solidFill>
                  <a:schemeClr val="tx1"/>
                </a:solidFill>
                <a:ea typeface="Source Han Sans CN" panose="020B0500000000000000" charset="-122"/>
              </a:rPr>
              <a:t>7.1 </a:t>
            </a:r>
            <a:r>
              <a:rPr lang="zh-CN" altLang="en-US" sz="2000">
                <a:solidFill>
                  <a:schemeClr val="tx1"/>
                </a:solidFill>
                <a:ea typeface="Source Han Sans CN" panose="020B0500000000000000" charset="-122"/>
              </a:rPr>
              <a:t>分支的补丁集</a:t>
            </a:r>
            <a:endParaRPr lang="zh-CN" altLang="en-US" sz="2000">
              <a:solidFill>
                <a:schemeClr val="tx1"/>
              </a:solidFill>
              <a:ea typeface="Source Han Sans CN" panose="020B0500000000000000" charset="-122"/>
            </a:endParaRPr>
          </a:p>
          <a:p>
            <a:pPr lvl="1"/>
            <a:r>
              <a:rPr lang="en-US" altLang="zh-CN" sz="2000">
                <a:solidFill>
                  <a:schemeClr val="tx1"/>
                </a:solidFill>
                <a:ea typeface="Source Han Sans CN" panose="020B0500000000000000" charset="-122"/>
                <a:hlinkClick r:id="rId2"/>
              </a:rPr>
              <a:t>[PATCH v5 0/3] LoongArch: Move KASLR to EFI stub to avoid initrd overlap</a:t>
            </a:r>
            <a:endParaRPr lang="en-US" altLang="zh-CN" sz="1710">
              <a:solidFill>
                <a:schemeClr val="tx1"/>
              </a:solidFill>
              <a:ea typeface="Source Han Sans CN" panose="020B0500000000000000" charset="-122"/>
            </a:endParaRPr>
          </a:p>
          <a:p>
            <a:pPr lvl="0"/>
            <a:r>
              <a:rPr lang="en-US" altLang="zh-CN" sz="2000">
                <a:solidFill>
                  <a:schemeClr val="tx1"/>
                </a:solidFill>
                <a:ea typeface="Source Han Sans CN" panose="020B0500000000000000" charset="-122"/>
              </a:rPr>
              <a:t>LoongGPU</a:t>
            </a:r>
            <a:r>
              <a:rPr lang="zh-CN" altLang="en-US" sz="2000">
                <a:solidFill>
                  <a:schemeClr val="tx1"/>
                </a:solidFill>
                <a:ea typeface="Source Han Sans CN" panose="020B0500000000000000" charset="-122"/>
              </a:rPr>
              <a:t> 及 </a:t>
            </a:r>
            <a:r>
              <a:rPr lang="en-US" altLang="zh-CN" sz="2000">
                <a:solidFill>
                  <a:schemeClr val="tx1"/>
                </a:solidFill>
                <a:ea typeface="Source Han Sans CN" panose="020B0500000000000000" charset="-122"/>
              </a:rPr>
              <a:t>LoongVPU</a:t>
            </a:r>
            <a:r>
              <a:rPr lang="zh-CN" altLang="en-US" sz="2000">
                <a:solidFill>
                  <a:schemeClr val="tx1"/>
                </a:solidFill>
                <a:ea typeface="Source Han Sans CN" panose="020B0500000000000000" charset="-122"/>
              </a:rPr>
              <a:t> 驱动已为 </a:t>
            </a:r>
            <a:r>
              <a:rPr lang="en-US" altLang="zh-CN" sz="2000">
                <a:solidFill>
                  <a:schemeClr val="tx1"/>
                </a:solidFill>
                <a:ea typeface="Source Han Sans CN" panose="020B0500000000000000" charset="-122"/>
              </a:rPr>
              <a:t>7.1</a:t>
            </a:r>
            <a:r>
              <a:rPr lang="zh-CN" altLang="en-US" sz="2000">
                <a:solidFill>
                  <a:schemeClr val="tx1"/>
                </a:solidFill>
                <a:ea typeface="Source Han Sans CN" panose="020B0500000000000000" charset="-122"/>
              </a:rPr>
              <a:t> 内核适配</a:t>
            </a:r>
            <a:endParaRPr lang="zh-CN" altLang="en-US" sz="2000">
              <a:solidFill>
                <a:schemeClr val="tx1"/>
              </a:solidFill>
              <a:ea typeface="Source Han Sans CN" panose="020B0500000000000000" charset="-122"/>
            </a:endParaRPr>
          </a:p>
          <a:p>
            <a:pPr lvl="1"/>
            <a:r>
              <a:rPr lang="en-US" altLang="zh-CN" sz="2000">
                <a:solidFill>
                  <a:schemeClr val="tx1"/>
                </a:solidFill>
                <a:ea typeface="Source Han Sans CN" panose="020B0500000000000000" charset="-122"/>
              </a:rPr>
              <a:t>LoongGPU:</a:t>
            </a:r>
            <a:r>
              <a:rPr lang="zh-CN" altLang="en-US" sz="2000">
                <a:solidFill>
                  <a:schemeClr val="tx1"/>
                </a:solidFill>
                <a:ea typeface="Source Han Sans CN" panose="020B0500000000000000" charset="-122"/>
              </a:rPr>
              <a:t> </a:t>
            </a:r>
            <a:r>
              <a:rPr lang="en-US" altLang="zh-CN" sz="2000">
                <a:solidFill>
                  <a:schemeClr val="tx1"/>
                </a:solidFill>
                <a:ea typeface="Source Han Sans CN" panose="020B0500000000000000" charset="-122"/>
                <a:hlinkClick r:id="rId3"/>
              </a:rPr>
              <a:t>AOSC-Tracking/loonggpu-kernel-dkms </a:t>
            </a:r>
            <a:r>
              <a:rPr lang="zh-CN" altLang="en-US" sz="2000">
                <a:solidFill>
                  <a:schemeClr val="tx1"/>
                </a:solidFill>
                <a:ea typeface="Source Han Sans CN" panose="020B0500000000000000" charset="-122"/>
                <a:hlinkClick r:id="rId3"/>
              </a:rPr>
              <a:t>@ </a:t>
            </a:r>
            <a:r>
              <a:rPr lang="en-US" altLang="zh-CN" sz="2000">
                <a:solidFill>
                  <a:schemeClr val="tx1"/>
                </a:solidFill>
                <a:ea typeface="Source Han Sans CN" panose="020B0500000000000000" charset="-122"/>
                <a:hlinkClick r:id="rId3"/>
              </a:rPr>
              <a:t>aosc/1.0.2-ud25.1-rc1.10.1</a:t>
            </a:r>
            <a:endParaRPr lang="en-US" altLang="zh-CN" sz="2000">
              <a:solidFill>
                <a:schemeClr val="tx1"/>
              </a:solidFill>
              <a:ea typeface="Source Han Sans CN" panose="020B0500000000000000" charset="-122"/>
              <a:hlinkClick r:id="rId3"/>
            </a:endParaRPr>
          </a:p>
          <a:p>
            <a:pPr lvl="1"/>
            <a:r>
              <a:rPr lang="en-US" altLang="zh-CN" sz="2000">
                <a:solidFill>
                  <a:schemeClr val="tx1"/>
                </a:solidFill>
                <a:ea typeface="Source Han Sans CN" panose="020B0500000000000000" charset="-122"/>
              </a:rPr>
              <a:t>LoongVPU: </a:t>
            </a:r>
            <a:r>
              <a:rPr lang="en-US" altLang="zh-CN" sz="2000">
                <a:solidFill>
                  <a:schemeClr val="tx1"/>
                </a:solidFill>
                <a:ea typeface="Source Han Sans CN" panose="020B0500000000000000" charset="-122"/>
                <a:hlinkClick r:id="rId4"/>
              </a:rPr>
              <a:t>AOSC-Tracking/loongvpu-kernel-dkms </a:t>
            </a:r>
            <a:r>
              <a:rPr lang="zh-CN" altLang="en-US" sz="2000">
                <a:solidFill>
                  <a:schemeClr val="tx1"/>
                </a:solidFill>
                <a:ea typeface="Source Han Sans CN" panose="020B0500000000000000" charset="-122"/>
                <a:hlinkClick r:id="rId4"/>
              </a:rPr>
              <a:t>@ </a:t>
            </a:r>
            <a:r>
              <a:rPr lang="en-US" altLang="zh-CN" sz="2000">
                <a:solidFill>
                  <a:schemeClr val="tx1"/>
                </a:solidFill>
                <a:ea typeface="Source Han Sans CN" panose="020B0500000000000000" charset="-122"/>
                <a:hlinkClick r:id="rId4"/>
              </a:rPr>
              <a:t>aosc/v0.1.0-lnd25.1-rc1.7</a:t>
            </a:r>
            <a:endParaRPr lang="en-US" altLang="zh-CN" sz="2325">
              <a:solidFill>
                <a:schemeClr val="tx1"/>
              </a:solidFill>
              <a:ea typeface="Source Han Sans CN" panose="020B0500000000000000" charset="-122"/>
            </a:endParaRPr>
          </a:p>
        </p:txBody>
      </p:sp>
      <p:sp>
        <p:nvSpPr>
          <p:cNvPr id="4" name="文本占位符 3"/>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 </a:t>
            </a:r>
            <a:r>
              <a:rPr lang="en-US" altLang="zh-CN"/>
              <a:t>OS</a:t>
            </a:r>
            <a:endParaRPr lang="zh-CN" altLang="en-US"/>
          </a:p>
        </p:txBody>
      </p:sp>
      <p:sp>
        <p:nvSpPr>
          <p:cNvPr id="3" name="内容占位符 2"/>
          <p:cNvSpPr>
            <a:spLocks noGrp="1"/>
          </p:cNvSpPr>
          <p:nvPr>
            <p:ph idx="1"/>
          </p:nvPr>
        </p:nvSpPr>
        <p:spPr>
          <a:xfrm>
            <a:off x="513999" y="1259762"/>
            <a:ext cx="10720143" cy="4657501"/>
          </a:xfrm>
        </p:spPr>
        <p:txBody>
          <a:bodyPr/>
          <a:p>
            <a:r>
              <a:rPr lang="en-US" altLang="zh-CN" sz="2000" b="1"/>
              <a:t>Core 13.3.0</a:t>
            </a:r>
            <a:endParaRPr lang="zh-CN" altLang="en-US" sz="2000" b="1"/>
          </a:p>
          <a:p>
            <a:pPr lvl="1"/>
            <a:r>
              <a:rPr lang="zh-CN" altLang="en-US" sz="2000">
                <a:solidFill>
                  <a:schemeClr val="tx1"/>
                </a:solidFill>
                <a:ea typeface="Source Han Sans CN" panose="020B0500000000000000" charset="-122"/>
              </a:rPr>
              <a:t>GCC 更新至 </a:t>
            </a:r>
            <a:r>
              <a:rPr lang="en-US" altLang="zh-CN" sz="2000">
                <a:solidFill>
                  <a:schemeClr val="tx1"/>
                </a:solidFill>
                <a:ea typeface="Source Han Sans CN" panose="020B0500000000000000" charset="-122"/>
              </a:rPr>
              <a:t>15.3.0</a:t>
            </a:r>
            <a:r>
              <a:rPr lang="zh-CN" altLang="en-US" sz="2000">
                <a:solidFill>
                  <a:schemeClr val="tx1"/>
                </a:solidFill>
                <a:ea typeface="Source Han Sans CN" panose="020B0500000000000000" charset="-122"/>
              </a:rPr>
              <a:t>，包含数个针对龙架构的功能修复</a:t>
            </a:r>
            <a:endParaRPr lang="zh-CN" altLang="en-US" sz="2000"/>
          </a:p>
          <a:p>
            <a:pPr lvl="0"/>
            <a:r>
              <a:rPr lang="zh-CN" altLang="en-US" sz="2000" b="1"/>
              <a:t>其他看点</a:t>
            </a:r>
            <a:endParaRPr lang="en-US" altLang="zh-CN" sz="2000" b="1"/>
          </a:p>
          <a:p>
            <a:pPr lvl="1"/>
            <a:r>
              <a:rPr lang="en-US" altLang="zh-CN" sz="2000"/>
              <a:t>Linux </a:t>
            </a:r>
            <a:r>
              <a:rPr lang="zh-CN" altLang="en-US" sz="2000"/>
              <a:t>内核已更新到 </a:t>
            </a:r>
            <a:r>
              <a:rPr lang="en-US" altLang="zh-CN" sz="2000"/>
              <a:t>7.0.12</a:t>
            </a:r>
            <a:r>
              <a:rPr lang="zh-CN" altLang="en-US" sz="2000"/>
              <a:t>，包含对多 </a:t>
            </a:r>
            <a:r>
              <a:rPr lang="en-US" altLang="zh-CN" sz="2000"/>
              <a:t>AMD </a:t>
            </a:r>
            <a:r>
              <a:rPr lang="zh-CN" altLang="en-US" sz="2000"/>
              <a:t>显卡 </a:t>
            </a:r>
            <a:r>
              <a:rPr lang="en-US" altLang="zh-CN" sz="2000"/>
              <a:t>ROCm </a:t>
            </a:r>
            <a:r>
              <a:rPr lang="zh-CN" altLang="en-US" sz="2000"/>
              <a:t>功能的修复</a:t>
            </a:r>
            <a:endParaRPr lang="en-US" altLang="zh-CN" sz="2000"/>
          </a:p>
          <a:p>
            <a:pPr lvl="1"/>
            <a:r>
              <a:rPr lang="en-US" altLang="zh-CN" sz="2000"/>
              <a:t>ROCm TheRock 7.13 </a:t>
            </a:r>
            <a:r>
              <a:rPr lang="zh-CN" altLang="en-US" sz="2000"/>
              <a:t>正在陆续推送</a:t>
            </a:r>
            <a:endParaRPr lang="zh-CN" altLang="en-US" sz="2000"/>
          </a:p>
          <a:p>
            <a:pPr lvl="1"/>
            <a:r>
              <a:rPr lang="en-US" altLang="zh-CN" sz="2000"/>
              <a:t>Firefox</a:t>
            </a:r>
            <a:r>
              <a:rPr lang="zh-CN" altLang="en-US" sz="2000"/>
              <a:t> 及 </a:t>
            </a:r>
            <a:r>
              <a:rPr lang="en-US" altLang="zh-CN" sz="2000"/>
              <a:t>Thunderbird</a:t>
            </a:r>
            <a:r>
              <a:rPr lang="zh-CN" altLang="en-US" sz="2000"/>
              <a:t> 更新至 </a:t>
            </a:r>
            <a:r>
              <a:rPr lang="en-US" altLang="zh-CN" sz="2000"/>
              <a:t>152.0</a:t>
            </a:r>
            <a:endParaRPr lang="en-US" altLang="zh-CN" sz="2000"/>
          </a:p>
          <a:p>
            <a:pPr lvl="1"/>
            <a:r>
              <a:rPr lang="en-US" altLang="zh-CN" sz="2000"/>
              <a:t>Boost </a:t>
            </a:r>
            <a:r>
              <a:rPr lang="zh-CN" altLang="en-US" sz="2000"/>
              <a:t>已更新到 </a:t>
            </a:r>
            <a:r>
              <a:rPr lang="en-US" altLang="zh-CN" sz="2000"/>
              <a:t>1.91</a:t>
            </a:r>
            <a:endParaRPr lang="zh-CN" altLang="en-US" sz="2000"/>
          </a:p>
          <a:p>
            <a:pPr lvl="0"/>
            <a:r>
              <a:rPr lang="zh-CN" altLang="en-US" sz="2000" b="1"/>
              <a:t>过去两周，安同 </a:t>
            </a:r>
            <a:r>
              <a:rPr lang="en-US" altLang="zh-CN" sz="2000" b="1"/>
              <a:t>OS </a:t>
            </a:r>
            <a:r>
              <a:rPr lang="zh-CN" altLang="en-US" sz="2000" b="1"/>
              <a:t>维护者发布了 </a:t>
            </a:r>
            <a:r>
              <a:rPr lang="en-US" altLang="zh-CN" sz="2000" b="1">
                <a:solidFill>
                  <a:srgbClr val="E60013"/>
                </a:solidFill>
                <a:ea typeface="Source Han Sans CN" panose="020B0500000000000000" charset="-122"/>
              </a:rPr>
              <a:t>27</a:t>
            </a:r>
            <a:r>
              <a:rPr lang="zh-CN" altLang="en-US" sz="2000" b="1"/>
              <a:t> 个安全更新，</a:t>
            </a:r>
            <a:r>
              <a:rPr lang="zh-CN" altLang="en-US" sz="2000" b="1">
                <a:solidFill>
                  <a:srgbClr val="E60013"/>
                </a:solidFill>
              </a:rPr>
              <a:t>含 </a:t>
            </a:r>
            <a:r>
              <a:rPr lang="en-US" altLang="zh-CN" sz="2000" b="1">
                <a:solidFill>
                  <a:srgbClr val="E60013"/>
                </a:solidFill>
              </a:rPr>
              <a:t>5</a:t>
            </a:r>
            <a:r>
              <a:rPr lang="zh-CN" altLang="en-US" sz="2000" b="1">
                <a:solidFill>
                  <a:srgbClr val="E60013"/>
                </a:solidFill>
              </a:rPr>
              <a:t> 个严重漏洞及 </a:t>
            </a:r>
            <a:r>
              <a:rPr lang="en-US" altLang="zh-CN" sz="2000" b="1">
                <a:solidFill>
                  <a:srgbClr val="E60013"/>
                </a:solidFill>
              </a:rPr>
              <a:t>7</a:t>
            </a:r>
            <a:r>
              <a:rPr lang="zh-CN" altLang="en-US" sz="2000" b="1">
                <a:solidFill>
                  <a:srgbClr val="E60013"/>
                </a:solidFill>
              </a:rPr>
              <a:t>1 个高危漏洞</a:t>
            </a:r>
            <a:endParaRPr lang="zh-CN" altLang="en-US" sz="2000" b="1">
              <a:solidFill>
                <a:srgbClr val="E60013"/>
              </a:solidFill>
            </a:endParaRPr>
          </a:p>
          <a:p>
            <a:pPr lvl="1"/>
            <a:r>
              <a:rPr lang="zh-CN" altLang="en-US" sz="2000"/>
              <a:t>包括针对 </a:t>
            </a:r>
            <a:r>
              <a:rPr lang="en-US" altLang="zh-CN" sz="2000"/>
              <a:t>gRPC ≤ 1.80.0 </a:t>
            </a:r>
            <a:r>
              <a:rPr lang="zh-CN" altLang="en-US" sz="2000"/>
              <a:t>的授权绕过漏洞 (</a:t>
            </a:r>
            <a:r>
              <a:rPr lang="en-US" altLang="zh-CN" sz="2000">
                <a:hlinkClick r:id="rId1"/>
              </a:rPr>
              <a:t>CVE-2026-33186</a:t>
            </a:r>
            <a:r>
              <a:rPr lang="en-US" altLang="zh-CN" sz="2000"/>
              <a:t>)</a:t>
            </a:r>
            <a:r>
              <a:rPr lang="zh-CN" altLang="en-US" sz="2000"/>
              <a:t>、针对 </a:t>
            </a:r>
            <a:r>
              <a:rPr lang="en-US" altLang="zh-CN" sz="2000"/>
              <a:t>OpenSSL &lt; 3.6.3 </a:t>
            </a:r>
            <a:r>
              <a:rPr lang="zh-CN" altLang="en-US" sz="2000"/>
              <a:t>及</a:t>
            </a:r>
            <a:br>
              <a:rPr lang="zh-CN" altLang="en-US" sz="2000"/>
            </a:br>
            <a:r>
              <a:rPr lang="en-US" altLang="zh-CN" sz="2000"/>
              <a:t>&lt; 1.1.1zh </a:t>
            </a:r>
            <a:r>
              <a:rPr lang="zh-CN" altLang="en-US" sz="2000"/>
              <a:t>的数个严重漏洞，以及针对 </a:t>
            </a:r>
            <a:r>
              <a:rPr lang="en-US" altLang="zh-CN" sz="2000"/>
              <a:t>Containerd &lt; 2.3.2 </a:t>
            </a:r>
            <a:r>
              <a:rPr lang="zh-CN" altLang="en-US" sz="2000"/>
              <a:t>的三个严重漏洞</a:t>
            </a:r>
            <a:endParaRPr lang="zh-CN" altLang="en-US" sz="2000" b="1"/>
          </a:p>
        </p:txBody>
      </p:sp>
      <p:sp>
        <p:nvSpPr>
          <p:cNvPr id="4" name="文本占位符 3"/>
          <p:cNvSpPr>
            <a:spLocks noGrp="1"/>
          </p:cNvSpPr>
          <p:nvPr>
            <p:ph type="body" idx="10"/>
          </p:nvPr>
        </p:nvSpPr>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panose="020B0500000000000000" charset="-122"/>
              </a:rPr>
              <a:t>社区事务</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5" name=""/>
        <p:cNvGrpSpPr/>
        <p:nvPr/>
      </p:nvGrpSpPr>
      <p:grpSpPr/>
      <p:sp>
        <p:nvSpPr>
          <p:cNvPr id="1048593" name="标题 1"/>
          <p:cNvSpPr>
            <a:spLocks noGrp="1"/>
          </p:cNvSpPr>
          <p:nvPr>
            <p:ph type="ctrTitle"/>
          </p:nvPr>
        </p:nvSpPr>
        <p:spPr/>
        <p:txBody>
          <a:bodyPr/>
          <a:p>
            <a:r>
              <a:rPr lang="zh-CN" altLang="en-US" sz="6600">
                <a:solidFill>
                  <a:schemeClr val="tx1"/>
                </a:solidFill>
              </a:rPr>
              <a:t>龙架构</a:t>
            </a:r>
            <a:r>
              <a:rPr lang="zh-CN" altLang="en-US" sz="6600"/>
              <a:t>双周会</a:t>
            </a:r>
            <a:endParaRPr lang="zh-CN" altLang="en-US" sz="6600"/>
          </a:p>
        </p:txBody>
      </p:sp>
      <p:sp>
        <p:nvSpPr>
          <p:cNvPr id="1048594" name="副标题 2"/>
          <p:cNvSpPr>
            <a:spLocks noGrp="1"/>
          </p:cNvSpPr>
          <p:nvPr>
            <p:ph type="subTitle" idx="1"/>
          </p:nvPr>
        </p:nvSpPr>
        <p:spPr>
          <a:xfrm>
            <a:off x="771298" y="3642820"/>
            <a:ext cx="7656626" cy="955123"/>
          </a:xfrm>
        </p:spPr>
        <p:txBody>
          <a:bodyPr/>
          <a:p>
            <a:r>
              <a:rPr lang="en-US" altLang="zh-CN" sz="4400" b="1">
                <a:solidFill>
                  <a:schemeClr val="bg1"/>
                </a:solidFill>
                <a:latin typeface="Source Han Sans CN" panose="020B0500000000000000" charset="-122"/>
                <a:ea typeface="Source Han Sans CN" panose="020B0500000000000000" charset="-122"/>
                <a:cs typeface="Source Han Sans CN" panose="020B0500000000000000" charset="-122"/>
              </a:rPr>
              <a:t>2026 </a:t>
            </a:r>
            <a:r>
              <a:rPr lang="zh-CN" altLang="en-US" sz="4400" b="1">
                <a:solidFill>
                  <a:schemeClr val="bg1"/>
                </a:solidFill>
                <a:latin typeface="Source Han Sans CN" panose="020B0500000000000000" charset="-122"/>
                <a:ea typeface="Source Han Sans CN" panose="020B0500000000000000" charset="-122"/>
                <a:cs typeface="Source Han Sans CN" panose="020B0500000000000000" charset="-122"/>
              </a:rPr>
              <a:t>年 </a:t>
            </a:r>
            <a:r>
              <a:rPr lang="en-US" altLang="zh-CN" sz="4400" b="1">
                <a:solidFill>
                  <a:schemeClr val="bg1"/>
                </a:solidFill>
                <a:latin typeface="Source Han Sans CN" panose="020B0500000000000000" charset="-122"/>
                <a:ea typeface="Source Han Sans CN" panose="020B0500000000000000" charset="-122"/>
                <a:cs typeface="Source Han Sans CN" panose="020B0500000000000000" charset="-122"/>
              </a:rPr>
              <a:t>6 </a:t>
            </a:r>
            <a:r>
              <a:rPr lang="zh-CN" altLang="en-US" sz="4400" b="1">
                <a:solidFill>
                  <a:schemeClr val="bg1"/>
                </a:solidFill>
                <a:latin typeface="Source Han Sans CN" panose="020B0500000000000000" charset="-122"/>
                <a:ea typeface="Source Han Sans CN" panose="020B0500000000000000" charset="-122"/>
                <a:cs typeface="Source Han Sans CN" panose="020B0500000000000000" charset="-122"/>
              </a:rPr>
              <a:t>月 </a:t>
            </a:r>
            <a:r>
              <a:rPr lang="en-US" altLang="zh-CN" sz="4400" b="1">
                <a:solidFill>
                  <a:schemeClr val="bg1"/>
                </a:solidFill>
                <a:latin typeface="Source Han Sans CN" panose="020B0500000000000000" charset="-122"/>
                <a:ea typeface="Source Han Sans CN" panose="020B0500000000000000" charset="-122"/>
                <a:cs typeface="Source Han Sans CN" panose="020B0500000000000000" charset="-122"/>
              </a:rPr>
              <a:t>21</a:t>
            </a:r>
            <a:r>
              <a:rPr lang="zh-CN" altLang="en-US" sz="4400" b="1">
                <a:solidFill>
                  <a:schemeClr val="bg1"/>
                </a:solidFill>
                <a:latin typeface="Source Han Sans CN" panose="020B0500000000000000" charset="-122"/>
                <a:ea typeface="Source Han Sans CN" panose="020B0500000000000000" charset="-122"/>
                <a:cs typeface="Source Han Sans CN" panose="020B0500000000000000" charset="-122"/>
              </a:rPr>
              <a:t> 日</a:t>
            </a:r>
            <a:r>
              <a:rPr lang="ja-JP" altLang="en-US" sz="4400" b="1">
                <a:solidFill>
                  <a:schemeClr val="bg1"/>
                </a:solidFill>
                <a:latin typeface="Source Han Sans CN" panose="020B0500000000000000" charset="-122"/>
                <a:ea typeface="Source Han Sans CN" panose="020B0500000000000000" charset="-122"/>
                <a:cs typeface="Source Han Sans CN" panose="020B0500000000000000" charset="-122"/>
              </a:rPr>
              <a:t>・</a:t>
            </a:r>
            <a:r>
              <a:rPr lang="zh-CN" altLang="en-US" sz="4400" b="1">
                <a:solidFill>
                  <a:schemeClr val="bg1"/>
                </a:solidFill>
                <a:latin typeface="Source Han Sans CN" panose="020B0500000000000000" charset="-122"/>
                <a:ea typeface="Source Han Sans CN" panose="020B0500000000000000" charset="-122"/>
                <a:cs typeface="Source Han Sans CN" panose="020B0500000000000000" charset="-122"/>
              </a:rPr>
              <a:t>第 </a:t>
            </a:r>
            <a:r>
              <a:rPr lang="en-US" altLang="zh-CN" sz="4400" b="1">
                <a:solidFill>
                  <a:schemeClr val="bg1"/>
                </a:solidFill>
                <a:latin typeface="Source Han Sans CN" panose="020B0500000000000000" charset="-122"/>
                <a:ea typeface="Source Han Sans CN" panose="020B0500000000000000" charset="-122"/>
                <a:cs typeface="Source Han Sans CN" panose="020B0500000000000000" charset="-122"/>
              </a:rPr>
              <a:t>39</a:t>
            </a:r>
            <a:r>
              <a:rPr lang="zh-CN" altLang="en-US" sz="4400" b="1">
                <a:solidFill>
                  <a:schemeClr val="bg1"/>
                </a:solidFill>
                <a:latin typeface="Source Han Sans CN" panose="020B0500000000000000" charset="-122"/>
                <a:ea typeface="Source Han Sans CN" panose="020B0500000000000000" charset="-122"/>
                <a:cs typeface="Source Han Sans CN" panose="020B0500000000000000" charset="-122"/>
              </a:rPr>
              <a:t> 次</a:t>
            </a:r>
            <a:endParaRPr lang="zh-CN" altLang="en-US" sz="4400" b="1">
              <a:solidFill>
                <a:schemeClr val="bg1"/>
              </a:solidFill>
              <a:latin typeface="Source Han Sans CN" panose="020B0500000000000000" charset="-122"/>
              <a:ea typeface="Source Han Sans CN" panose="020B0500000000000000" charset="-122"/>
              <a:cs typeface="Source Han Sans CN" panose="020B0500000000000000" charset="-122"/>
            </a:endParaRPr>
          </a:p>
        </p:txBody>
      </p:sp>
      <p:pic>
        <p:nvPicPr>
          <p:cNvPr id="2097152" name="图片 3" descr="upload_post_object_v2_3573890905"/>
          <p:cNvPicPr>
            <a:picLocks noChangeAspect="1"/>
          </p:cNvPicPr>
          <p:nvPr/>
        </p:nvPicPr>
        <p:blipFill>
          <a:blip r:embed="rId2"/>
          <a:srcRect l="9880" t="30263" r="9431" b="26132"/>
          <a:stretch>
            <a:fillRect/>
          </a:stretch>
        </p:blipFill>
        <p:spPr>
          <a:xfrm>
            <a:off x="9267434" y="3828098"/>
            <a:ext cx="2468139" cy="2404885"/>
          </a:xfrm>
          <a:prstGeom prst="rect">
            <a:avLst/>
          </a:prstGeom>
        </p:spPr>
      </p:pic>
      <p:pic>
        <p:nvPicPr>
          <p:cNvPr id="2097153" name="图片 6" descr="upload_post_object_v2_423861644"/>
          <p:cNvPicPr>
            <a:picLocks noChangeAspect="1"/>
          </p:cNvPicPr>
          <p:nvPr/>
        </p:nvPicPr>
        <p:blipFill>
          <a:blip r:embed="rId3"/>
          <a:stretch>
            <a:fillRect/>
          </a:stretch>
        </p:blipFill>
        <p:spPr>
          <a:xfrm>
            <a:off x="9210677" y="1080329"/>
            <a:ext cx="2581652" cy="24048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panose="020B0500000000000000" charset="-122"/>
              </a:rPr>
              <a:t>第</a:t>
            </a:r>
            <a:r>
              <a:rPr lang="zh-CN" altLang="en-US">
                <a:solidFill>
                  <a:schemeClr val="tx1"/>
                </a:solidFill>
                <a:ea typeface="Source Han Sans CN" panose="020B0500000000000000" charset="-122"/>
                <a:cs typeface="Arial" panose="020B0604020202020204" pitchFamily="34" charset="0"/>
              </a:rPr>
              <a:t> </a:t>
            </a:r>
            <a:r>
              <a:rPr lang="en-US" altLang="zh-CN">
                <a:solidFill>
                  <a:schemeClr val="tx1"/>
                </a:solidFill>
                <a:ea typeface="Source Han Sans CN" panose="020B0500000000000000" charset="-122"/>
                <a:cs typeface="Arial" panose="020B0604020202020204" pitchFamily="34" charset="0"/>
              </a:rPr>
              <a:t>3 </a:t>
            </a:r>
            <a:r>
              <a:rPr lang="zh-CN" altLang="en-US">
                <a:solidFill>
                  <a:schemeClr val="tx1"/>
                </a:solidFill>
                <a:ea typeface="Source Han Sans CN" panose="020B0500000000000000" charset="-122"/>
              </a:rPr>
              <a:t>次外语龙架构双周会</a:t>
            </a:r>
            <a:endParaRPr lang="zh-CN" altLang="en-US">
              <a:ea typeface="Source Han Sans CN" panose="020B0500000000000000" charset="-122"/>
            </a:endParaRPr>
          </a:p>
        </p:txBody>
      </p:sp>
      <p:sp>
        <p:nvSpPr>
          <p:cNvPr id="3" name="内容占位符 2"/>
          <p:cNvSpPr>
            <a:spLocks noGrp="1"/>
          </p:cNvSpPr>
          <p:nvPr>
            <p:ph idx="1"/>
          </p:nvPr>
        </p:nvSpPr>
        <p:spPr>
          <a:xfrm>
            <a:off x="513999" y="1259762"/>
            <a:ext cx="10255398" cy="4657501"/>
          </a:xfrm>
        </p:spPr>
        <p:txBody>
          <a:bodyPr/>
          <a:p>
            <a:pPr lvl="0"/>
            <a:r>
              <a:rPr lang="zh-CN" altLang="en-US" sz="2200"/>
              <a:t>第</a:t>
            </a:r>
            <a:r>
              <a:rPr lang="zh-CN" altLang="en-US" sz="2200">
                <a:cs typeface="Arial" panose="020B0604020202020204" pitchFamily="34" charset="0"/>
              </a:rPr>
              <a:t> </a:t>
            </a:r>
            <a:r>
              <a:rPr lang="en-US" altLang="zh-CN" sz="2200">
                <a:cs typeface="Arial" panose="020B0604020202020204" pitchFamily="34" charset="0"/>
              </a:rPr>
              <a:t>3 </a:t>
            </a:r>
            <a:r>
              <a:rPr lang="zh-CN" altLang="en-US" sz="2200"/>
              <a:t>次会议：</a:t>
            </a:r>
            <a:r>
              <a:rPr lang="en-US" altLang="zh-CN" sz="2200"/>
              <a:t>UTC</a:t>
            </a:r>
            <a:r>
              <a:rPr lang="zh-CN" altLang="en-US" sz="2200"/>
              <a:t>+</a:t>
            </a:r>
            <a:r>
              <a:rPr lang="en-US" altLang="zh-CN" sz="2200"/>
              <a:t>8 </a:t>
            </a:r>
            <a:r>
              <a:rPr lang="zh-CN" altLang="en-US" sz="2200"/>
              <a:t>时间 </a:t>
            </a:r>
            <a:r>
              <a:rPr lang="en-US" altLang="zh-CN" sz="2200"/>
              <a:t>6 </a:t>
            </a:r>
            <a:r>
              <a:rPr lang="zh-CN" altLang="en-US" sz="2200"/>
              <a:t>月 </a:t>
            </a:r>
            <a:r>
              <a:rPr lang="en-US" altLang="zh-CN" sz="2200"/>
              <a:t>25</a:t>
            </a:r>
            <a:r>
              <a:rPr lang="zh-CN" altLang="en-US" sz="2200"/>
              <a:t> 日晚 </a:t>
            </a:r>
            <a:r>
              <a:rPr lang="en-US" altLang="zh-CN" sz="2200"/>
              <a:t>9 </a:t>
            </a:r>
            <a:r>
              <a:rPr lang="zh-CN" altLang="en-US" sz="2200"/>
              <a:t>时</a:t>
            </a:r>
            <a:endParaRPr lang="zh-CN" altLang="en-US" sz="2200"/>
          </a:p>
          <a:p>
            <a:pPr lvl="1"/>
            <a:r>
              <a:rPr lang="zh-CN" altLang="en-US" sz="2200"/>
              <a:t>欢迎各位继续参加，多交朋友，</a:t>
            </a:r>
            <a:r>
              <a:rPr lang="zh-CN" altLang="en-US" sz="2200" strike="sngStrike"/>
              <a:t>多练口语听力！</a:t>
            </a:r>
            <a:endParaRPr lang="zh-CN" altLang="en-US" sz="2200" strike="sngStrike"/>
          </a:p>
          <a:p>
            <a:pPr lvl="0"/>
            <a:r>
              <a:rPr lang="zh-CN" altLang="en-US" sz="2200"/>
              <a:t>技术分享：龙芯 </a:t>
            </a:r>
            <a:r>
              <a:rPr lang="en-US" altLang="zh-CN" sz="2200"/>
              <a:t>2K3000 </a:t>
            </a:r>
            <a:r>
              <a:rPr lang="zh-CN" altLang="en-US" sz="2200"/>
              <a:t>与 </a:t>
            </a:r>
            <a:r>
              <a:rPr lang="en-US" altLang="zh-CN" sz="2200"/>
              <a:t>3B6000M/4 </a:t>
            </a:r>
            <a:r>
              <a:rPr lang="zh-CN" altLang="en-US" sz="2200"/>
              <a:t>性能评测</a:t>
            </a:r>
            <a:endParaRPr lang="zh-CN" altLang="en-US" sz="2200"/>
          </a:p>
          <a:p>
            <a:pPr lvl="1"/>
            <a:r>
              <a:rPr lang="en-US" altLang="zh-CN" sz="2200"/>
              <a:t>2K3000</a:t>
            </a:r>
            <a:r>
              <a:rPr lang="zh-CN" altLang="en-US" sz="2200"/>
              <a:t> 和 </a:t>
            </a:r>
            <a:r>
              <a:rPr lang="en-US" altLang="zh-CN" sz="2200"/>
              <a:t>3B6000M/4 </a:t>
            </a:r>
            <a:r>
              <a:rPr lang="zh-CN" altLang="en-US" sz="2200"/>
              <a:t>对比 </a:t>
            </a:r>
            <a:r>
              <a:rPr lang="en-US" altLang="zh-CN" sz="2200"/>
              <a:t>Elbrus 2c3</a:t>
            </a:r>
            <a:r>
              <a:rPr lang="zh-CN" altLang="en-US" sz="2200"/>
              <a:t>、赛扬 </a:t>
            </a:r>
            <a:r>
              <a:rPr lang="en-US" altLang="zh-CN" sz="2200"/>
              <a:t>N4000</a:t>
            </a:r>
            <a:r>
              <a:rPr lang="zh-CN" altLang="en-US" sz="2200"/>
              <a:t>、联发科 </a:t>
            </a:r>
            <a:r>
              <a:rPr lang="en-US" altLang="zh-CN" sz="2200"/>
              <a:t>MT7988A </a:t>
            </a:r>
            <a:r>
              <a:rPr lang="zh-CN" altLang="en-US" sz="2200"/>
              <a:t>和 </a:t>
            </a:r>
            <a:r>
              <a:rPr lang="en-US" altLang="zh-CN" sz="2200"/>
              <a:t>RK3588</a:t>
            </a:r>
            <a:r>
              <a:rPr lang="zh-CN" altLang="en-US" sz="2200"/>
              <a:t>，优势在哪，又有什么瓶颈和提升空间？</a:t>
            </a:r>
            <a:endParaRPr lang="zh-CN" altLang="en-US" sz="1885"/>
          </a:p>
          <a:p>
            <a:pPr lvl="0"/>
            <a:r>
              <a:rPr lang="zh-CN" altLang="en-US" sz="2200"/>
              <a:t>欢迎订阅龙芯爱好者社区 </a:t>
            </a:r>
            <a:r>
              <a:rPr lang="en-US" altLang="zh-CN" sz="2200"/>
              <a:t>YouTube </a:t>
            </a:r>
            <a:r>
              <a:rPr lang="zh-CN" altLang="en-US" sz="2200"/>
              <a:t>频道</a:t>
            </a:r>
            <a:endParaRPr lang="zh-CN" altLang="en-US" sz="2200"/>
          </a:p>
          <a:p>
            <a:pPr lvl="1"/>
            <a:r>
              <a:rPr lang="en-US" altLang="zh-CN" sz="2200" b="1">
                <a:hlinkClick r:id="rId1"/>
              </a:rPr>
              <a:t>https://www.youtube.com/</a:t>
            </a:r>
            <a:r>
              <a:rPr lang="zh-CN" altLang="en-US" sz="2200" b="1">
                <a:hlinkClick r:id="rId1"/>
              </a:rPr>
              <a:t>@</a:t>
            </a:r>
            <a:r>
              <a:rPr lang="en-US" altLang="zh-CN" sz="2200" b="1">
                <a:hlinkClick r:id="rId1"/>
              </a:rPr>
              <a:t>loongfans</a:t>
            </a:r>
            <a:endParaRPr lang="zh-CN" altLang="en-US" sz="2200" b="1"/>
          </a:p>
        </p:txBody>
      </p:sp>
      <p:sp>
        <p:nvSpPr>
          <p:cNvPr id="4" name="文本占位符 3"/>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panose="020B0500000000000000" charset="-122"/>
              </a:rPr>
              <a:t>问答环节</a:t>
            </a:r>
            <a:endParaRPr lang="zh-CN" altLang="en-US"/>
          </a:p>
        </p:txBody>
      </p:sp>
      <p:sp>
        <p:nvSpPr>
          <p:cNvPr id="2" name="副标题 1"/>
          <p:cNvSpPr/>
          <p:nvPr>
            <p:ph type="subTitle" idx="1"/>
          </p:nvPr>
        </p:nvSpPr>
        <p:spPr>
          <a:xfrm>
            <a:off x="2420684" y="3294697"/>
            <a:ext cx="4418126" cy="497923"/>
          </a:xfrm>
        </p:spPr>
        <p:txBody>
          <a:bodyPr/>
          <a:p>
            <a:r>
              <a:rPr lang="zh-CN" altLang="en-US" sz="2800"/>
              <a:t>问答及意见反馈</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53" name=""/>
        <p:cNvGrpSpPr/>
        <p:nvPr/>
      </p:nvGrpSpPr>
      <p:grpSpPr/>
      <p:pic>
        <p:nvPicPr>
          <p:cNvPr id="2097155" name="图片 3" descr="upload_post_object_v2_3573890905"/>
          <p:cNvPicPr>
            <a:picLocks noChangeAspect="1"/>
          </p:cNvPicPr>
          <p:nvPr/>
        </p:nvPicPr>
        <p:blipFill>
          <a:blip r:embed="rId2"/>
          <a:srcRect l="9880" t="30263" r="9431" b="26132"/>
          <a:stretch>
            <a:fillRect/>
          </a:stretch>
        </p:blipFill>
        <p:spPr>
          <a:xfrm>
            <a:off x="8997890" y="2529078"/>
            <a:ext cx="1847344" cy="1800000"/>
          </a:xfrm>
          <a:prstGeom prst="rect">
            <a:avLst/>
          </a:prstGeom>
        </p:spPr>
      </p:pic>
      <p:pic>
        <p:nvPicPr>
          <p:cNvPr id="2097156" name="图片 6" descr="upload_post_object_v2_423861644"/>
          <p:cNvPicPr>
            <a:picLocks noChangeAspect="1"/>
          </p:cNvPicPr>
          <p:nvPr/>
        </p:nvPicPr>
        <p:blipFill>
          <a:blip r:embed="rId3"/>
          <a:stretch>
            <a:fillRect/>
          </a:stretch>
        </p:blipFill>
        <p:spPr>
          <a:xfrm>
            <a:off x="6771600" y="2529000"/>
            <a:ext cx="1932320" cy="180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panose="020B0500000000000000" charset="-122"/>
              </a:rPr>
              <a:t>会前注意事项</a:t>
            </a:r>
            <a:endParaRPr lang="zh-CN" altLang="en-US"/>
          </a:p>
        </p:txBody>
      </p:sp>
      <p:sp>
        <p:nvSpPr>
          <p:cNvPr id="2" name="副标题 1"/>
          <p:cNvSpPr/>
          <p:nvPr>
            <p:ph type="subTitle" idx="1"/>
          </p:nvPr>
        </p:nvSpPr>
        <p:spPr>
          <a:xfrm>
            <a:off x="2420684" y="3294697"/>
            <a:ext cx="4418126" cy="497923"/>
          </a:xfrm>
        </p:spPr>
        <p:txBody>
          <a:bodyPr/>
          <a:p>
            <a:endParaRPr lang="zh-CN" altLang="en-US" sz="36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6" name="标题 5"/>
          <p:cNvSpPr>
            <a:spLocks noGrp="1"/>
          </p:cNvSpPr>
          <p:nvPr>
            <p:ph type="title"/>
          </p:nvPr>
        </p:nvSpPr>
        <p:spPr>
          <a:xfrm>
            <a:off x="514049" y="727831"/>
            <a:ext cx="9452278" cy="758458"/>
          </a:xfrm>
        </p:spPr>
        <p:txBody>
          <a:bodyPr/>
          <a:p>
            <a:r>
              <a:rPr lang="zh-CN" altLang="en-US"/>
              <a:t>会前注意事项</a:t>
            </a:r>
            <a:endParaRPr lang="zh-CN" altLang="en-US"/>
          </a:p>
        </p:txBody>
      </p:sp>
      <p:sp>
        <p:nvSpPr>
          <p:cNvPr id="3" name="Content Placeholder 2"/>
          <p:cNvSpPr>
            <a:spLocks noGrp="1"/>
          </p:cNvSpPr>
          <p:nvPr>
            <p:ph idx="1"/>
          </p:nvPr>
        </p:nvSpPr>
        <p:spPr>
          <a:xfrm>
            <a:off x="513999" y="1545512"/>
            <a:ext cx="11395627" cy="4657501"/>
          </a:xfrm>
        </p:spPr>
        <p:txBody>
          <a:bodyPr/>
          <a:p>
            <a:pPr>
              <a:lnSpc>
                <a:spcPct val="110000"/>
              </a:lnSpc>
            </a:pPr>
            <a:r>
              <a:rPr lang="en-US">
                <a:solidFill>
                  <a:schemeClr val="tx1"/>
                </a:solidFill>
                <a:latin typeface="Source Han Sans CN" panose="020B0500000000000000" charset="-122"/>
                <a:ea typeface="Source Han Sans CN" panose="020B0500000000000000" charset="-122"/>
              </a:rPr>
              <a:t>本次会议仅涉及</a:t>
            </a:r>
            <a:r>
              <a:rPr lang="zh-CN" altLang="en-US">
                <a:solidFill>
                  <a:schemeClr val="tx1"/>
                </a:solidFill>
                <a:latin typeface="Source Han Sans CN" panose="020B0500000000000000" charset="-122"/>
                <a:ea typeface="Source Han Sans CN" panose="020B0500000000000000" charset="-122"/>
              </a:rPr>
              <a:t>软件</a:t>
            </a:r>
            <a:r>
              <a:rPr lang="en-US">
                <a:solidFill>
                  <a:schemeClr val="tx1"/>
                </a:solidFill>
                <a:latin typeface="Source Han Sans CN" panose="020B0500000000000000" charset="-122"/>
                <a:ea typeface="Source Han Sans CN" panose="020B0500000000000000" charset="-122"/>
              </a:rPr>
              <a:t>技术</a:t>
            </a:r>
            <a:r>
              <a:rPr lang="zh-CN" altLang="en-US">
                <a:solidFill>
                  <a:schemeClr val="tx1"/>
                </a:solidFill>
                <a:latin typeface="Source Han Sans CN" panose="020B0500000000000000" charset="-122"/>
                <a:ea typeface="Source Han Sans CN" panose="020B0500000000000000" charset="-122"/>
              </a:rPr>
              <a:t>课题</a:t>
            </a:r>
            <a:endParaRPr lang="zh-CN" altLang="en-US">
              <a:solidFill>
                <a:schemeClr val="tx1"/>
              </a:solidFill>
              <a:latin typeface="Source Han Sans CN" panose="020B0500000000000000" charset="-122"/>
              <a:ea typeface="Source Han Sans CN" panose="020B0500000000000000" charset="-122"/>
            </a:endParaRPr>
          </a:p>
          <a:p>
            <a:pPr lvl="1">
              <a:lnSpc>
                <a:spcPct val="110000"/>
              </a:lnSpc>
            </a:pPr>
            <a:r>
              <a:rPr lang="en-US">
                <a:solidFill>
                  <a:schemeClr val="tx1"/>
                </a:solidFill>
                <a:latin typeface="Source Han Sans CN" panose="020B0500000000000000" charset="-122"/>
                <a:ea typeface="Source Han Sans CN" panose="020B0500000000000000" charset="-122"/>
              </a:rPr>
              <a:t>关于龙芯相关的硬件产品</a:t>
            </a:r>
            <a:r>
              <a:rPr lang="zh-CN" altLang="en-US">
                <a:solidFill>
                  <a:schemeClr val="tx1"/>
                </a:solidFill>
                <a:latin typeface="Source Han Sans CN" panose="020B0500000000000000" charset="-122"/>
                <a:ea typeface="Source Han Sans CN" panose="020B0500000000000000" charset="-122"/>
              </a:rPr>
              <a:t>，除官方层面已解禁的消息及本文档内</a:t>
            </a:r>
            <a:br>
              <a:rPr lang="zh-CN" altLang="en-US">
                <a:solidFill>
                  <a:schemeClr val="tx1"/>
                </a:solidFill>
                <a:latin typeface="Source Han Sans CN" panose="020B0500000000000000" charset="-122"/>
                <a:ea typeface="Source Han Sans CN" panose="020B0500000000000000" charset="-122"/>
              </a:rPr>
            </a:br>
            <a:r>
              <a:rPr lang="zh-CN" altLang="en-US">
                <a:solidFill>
                  <a:schemeClr val="tx1"/>
                </a:solidFill>
                <a:latin typeface="Source Han Sans CN" panose="020B0500000000000000" charset="-122"/>
                <a:ea typeface="Source Han Sans CN" panose="020B0500000000000000" charset="-122"/>
              </a:rPr>
              <a:t>可公开的消息外，</a:t>
            </a:r>
            <a:r>
              <a:rPr lang="zh-CN" altLang="en-US" b="1" u="sng">
                <a:solidFill>
                  <a:schemeClr val="tx1"/>
                </a:solidFill>
                <a:latin typeface="Source Han Sans CN" panose="020B0500000000000000" charset="-122"/>
                <a:ea typeface="Source Han Sans CN" panose="020B0500000000000000" charset="-122"/>
              </a:rPr>
              <a:t>其他均不作任何回应</a:t>
            </a:r>
            <a:endParaRPr lang="zh-CN" altLang="en-US" b="1" u="sng">
              <a:solidFill>
                <a:schemeClr val="tx1"/>
              </a:solidFill>
              <a:latin typeface="Source Han Sans CN" panose="020B0500000000000000" charset="-122"/>
              <a:ea typeface="Source Han Sans CN" panose="020B0500000000000000" charset="-122"/>
            </a:endParaRPr>
          </a:p>
          <a:p>
            <a:pPr>
              <a:lnSpc>
                <a:spcPct val="110000"/>
              </a:lnSpc>
            </a:pPr>
            <a:r>
              <a:rPr lang="zh-CN" altLang="en-US"/>
              <a:t>本次会议</a:t>
            </a:r>
            <a:r>
              <a:rPr lang="zh-CN" altLang="en-US" b="1" u="sng"/>
              <a:t>与股市无关</a:t>
            </a:r>
            <a:r>
              <a:rPr lang="zh-CN" altLang="en-US"/>
              <a:t>，不构成任何投资建议</a:t>
            </a:r>
            <a:endParaRPr lang="zh-CN" altLang="en-US"/>
          </a:p>
          <a:p>
            <a:pPr marL="0" indent="0">
              <a:lnSpc>
                <a:spcPct val="110000"/>
              </a:lnSpc>
              <a:buNone/>
            </a:pPr>
            <a:endParaRPr lang="en-US"/>
          </a:p>
          <a:p>
            <a:pPr marL="0" indent="0">
              <a:lnSpc>
                <a:spcPct val="110000"/>
              </a:lnSpc>
              <a:buNone/>
            </a:pPr>
            <a:r>
              <a:rPr lang="zh-CN" altLang="en-US" b="1"/>
              <a:t>倡议：龙架构双周会及附属群组主要为社区开发者提供技术沟通和协调渠道，而非投资者交流或政治、商业讨论，请自觉控制话题及占用时长，更不要主动引发甚至煽动厂商间对立、饭圈争议等非建设性议题</a:t>
            </a:r>
            <a:endParaRPr lang="zh-CN" altLang="en-US" b="1"/>
          </a:p>
          <a:p>
            <a:pPr marL="0" indent="0" algn="r">
              <a:lnSpc>
                <a:spcPct val="110000"/>
              </a:lnSpc>
              <a:buNone/>
            </a:pPr>
            <a:r>
              <a:rPr lang="zh-CN" altLang="en-US" sz="1400"/>
              <a:t>（白铭骢）		</a:t>
            </a:r>
            <a:endParaRPr lang="en-US" sz="1400"/>
          </a:p>
        </p:txBody>
      </p:sp>
      <p:sp>
        <p:nvSpPr>
          <p:cNvPr id="7" name="文本占位符 6"/>
          <p:cNvSpPr>
            <a:spLocks noGrp="1"/>
          </p:cNvSpPr>
          <p:nvPr>
            <p:ph type="body" idx="10"/>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t>上游动向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GCC</a:t>
            </a:r>
            <a:endParaRPr lang="zh-CN" altLang="en-US"/>
          </a:p>
        </p:txBody>
      </p:sp>
      <p:sp>
        <p:nvSpPr>
          <p:cNvPr id="6" name="内容占位符 5"/>
          <p:cNvSpPr>
            <a:spLocks noGrp="1"/>
          </p:cNvSpPr>
          <p:nvPr>
            <p:ph idx="1"/>
          </p:nvPr>
        </p:nvSpPr>
        <p:spPr>
          <a:xfrm>
            <a:off x="513999" y="1259762"/>
            <a:ext cx="11353430" cy="4657501"/>
          </a:xfrm>
        </p:spPr>
        <p:txBody>
          <a:bodyPr/>
          <a:p>
            <a:r>
              <a:rPr lang="en-US" altLang="zh-CN"/>
              <a:t>Xi Ruoyao </a:t>
            </a:r>
            <a:r>
              <a:rPr lang="zh-CN" altLang="en-US"/>
              <a:t>将对于 </a:t>
            </a:r>
            <a:r>
              <a:rPr lang="en-US" altLang="zh-CN"/>
              <a:t>stack canary </a:t>
            </a:r>
            <a:r>
              <a:rPr lang="zh-CN" altLang="en-US"/>
              <a:t>生存期过长问题导致容易绕过 </a:t>
            </a:r>
            <a:r>
              <a:rPr lang="en-US" altLang="zh-CN"/>
              <a:t>stack protector </a:t>
            </a:r>
            <a:r>
              <a:rPr lang="zh-CN" altLang="en-US"/>
              <a:t>的修复</a:t>
            </a:r>
            <a:r>
              <a:rPr lang="zh-CN" altLang="en-US">
                <a:hlinkClick r:id="rId1"/>
              </a:rPr>
              <a:t>回合</a:t>
            </a:r>
            <a:r>
              <a:rPr lang="zh-CN" altLang="en-US"/>
              <a:t>到 </a:t>
            </a:r>
            <a:r>
              <a:rPr lang="en-US" altLang="zh-CN"/>
              <a:t>GCC 13.5</a:t>
            </a:r>
            <a:r>
              <a:rPr lang="zh-CN" altLang="en-US"/>
              <a:t>，顺便</a:t>
            </a:r>
            <a:r>
              <a:rPr lang="zh-CN" altLang="en-US">
                <a:hlinkClick r:id="rId2"/>
              </a:rPr>
              <a:t>修复</a:t>
            </a:r>
            <a:r>
              <a:rPr lang="zh-CN" altLang="en-US"/>
              <a:t> </a:t>
            </a:r>
            <a:r>
              <a:rPr lang="en-US" altLang="zh-CN"/>
              <a:t>13 </a:t>
            </a:r>
            <a:r>
              <a:rPr lang="zh-CN" altLang="en-US"/>
              <a:t>分支的一处警告</a:t>
            </a:r>
            <a:endParaRPr lang="en-US" altLang="zh-CN"/>
          </a:p>
          <a:p>
            <a:r>
              <a:rPr lang="en-US" altLang="zh-CN"/>
              <a:t>Xi Ruoyao </a:t>
            </a:r>
            <a:r>
              <a:rPr lang="zh-CN" altLang="en-US"/>
              <a:t>提交针对上述修复导致 </a:t>
            </a:r>
            <a:r>
              <a:rPr lang="en-US" altLang="zh-CN"/>
              <a:t>GCC 16</a:t>
            </a:r>
            <a:r>
              <a:rPr lang="zh-CN" altLang="en-US"/>
              <a:t>、</a:t>
            </a:r>
            <a:r>
              <a:rPr lang="en-US" altLang="zh-CN"/>
              <a:t>17 </a:t>
            </a:r>
            <a:r>
              <a:rPr lang="zh-CN" altLang="en-US"/>
              <a:t>为 </a:t>
            </a:r>
            <a:r>
              <a:rPr lang="en-US" altLang="zh-CN"/>
              <a:t>LA32 </a:t>
            </a:r>
            <a:r>
              <a:rPr lang="zh-CN" altLang="en-US"/>
              <a:t>生成 </a:t>
            </a:r>
            <a:r>
              <a:rPr lang="en-US" altLang="zh-CN"/>
              <a:t>64 </a:t>
            </a:r>
            <a:r>
              <a:rPr lang="zh-CN" altLang="en-US"/>
              <a:t>位访存指令的进一步修复，已更新到</a:t>
            </a:r>
            <a:r>
              <a:rPr lang="zh-CN" altLang="en-US">
                <a:hlinkClick r:id="rId3"/>
              </a:rPr>
              <a:t>第 </a:t>
            </a:r>
            <a:r>
              <a:rPr lang="en-US" altLang="zh-CN">
                <a:hlinkClick r:id="rId3"/>
              </a:rPr>
              <a:t>2 </a:t>
            </a:r>
            <a:r>
              <a:rPr lang="zh-CN" altLang="en-US">
                <a:hlinkClick r:id="rId3"/>
              </a:rPr>
              <a:t>版</a:t>
            </a:r>
            <a:endParaRPr lang="zh-CN" altLang="en-US"/>
          </a:p>
          <a:p>
            <a:r>
              <a:rPr lang="en-US" altLang="zh-CN"/>
              <a:t>Xi</a:t>
            </a:r>
            <a:r>
              <a:rPr lang="zh-CN" altLang="en-US"/>
              <a:t> </a:t>
            </a:r>
            <a:r>
              <a:rPr lang="en-US" altLang="zh-CN"/>
              <a:t>Ruoyao</a:t>
            </a:r>
            <a:r>
              <a:rPr lang="zh-CN" altLang="en-US"/>
              <a:t> 提交将混合符号扩展和零扩展的点乘操作展开成龙架构对应的向量加宽乘法指令的补丁，已更新到</a:t>
            </a:r>
            <a:r>
              <a:rPr lang="zh-CN" altLang="en-US">
                <a:hlinkClick r:id="rId4"/>
              </a:rPr>
              <a:t>第 </a:t>
            </a:r>
            <a:r>
              <a:rPr lang="en-US" altLang="zh-CN">
                <a:hlinkClick r:id="rId4"/>
              </a:rPr>
              <a:t>2 </a:t>
            </a:r>
            <a:r>
              <a:rPr lang="zh-CN" altLang="en-US">
                <a:hlinkClick r:id="rId4"/>
              </a:rPr>
              <a:t>版</a:t>
            </a:r>
            <a:endParaRPr lang="zh-CN" altLang="en-US"/>
          </a:p>
          <a:p>
            <a:r>
              <a:rPr lang="zh-CN" altLang="en-US"/>
              <a:t>上次会议提到的 </a:t>
            </a:r>
            <a:r>
              <a:rPr lang="en-US" altLang="zh-CN"/>
              <a:t>SPEC 2026 astcenc </a:t>
            </a:r>
            <a:r>
              <a:rPr lang="zh-CN" altLang="en-US"/>
              <a:t>性能问题疑似为</a:t>
            </a:r>
            <a:r>
              <a:rPr lang="zh-CN" altLang="en-US">
                <a:hlinkClick r:id="rId5"/>
              </a:rPr>
              <a:t>架构无关问题</a:t>
            </a:r>
            <a:endParaRPr lang="zh-CN" altLang="en-US"/>
          </a:p>
          <a:p>
            <a:r>
              <a:rPr lang="en-US" altLang="zh-CN"/>
              <a:t>Xu Jiahao</a:t>
            </a:r>
            <a:r>
              <a:rPr lang="zh-CN" altLang="en-US"/>
              <a:t>、</a:t>
            </a:r>
            <a:r>
              <a:rPr lang="en-US" altLang="zh-CN"/>
              <a:t>James K. Lowden</a:t>
            </a:r>
            <a:r>
              <a:rPr lang="zh-CN" altLang="en-US"/>
              <a:t>、</a:t>
            </a:r>
            <a:r>
              <a:rPr lang="en-US" altLang="zh-CN"/>
              <a:t>Robert Dubner </a:t>
            </a:r>
            <a:r>
              <a:rPr lang="zh-CN" altLang="en-US"/>
              <a:t>查清了 </a:t>
            </a:r>
            <a:r>
              <a:rPr lang="en-US" altLang="zh-CN"/>
              <a:t>COBOL </a:t>
            </a:r>
            <a:r>
              <a:rPr lang="zh-CN" altLang="en-US"/>
              <a:t>前端测试在龙架构失败的</a:t>
            </a:r>
            <a:r>
              <a:rPr lang="zh-CN" altLang="en-US">
                <a:hlinkClick r:id="rId6"/>
              </a:rPr>
              <a:t>问题</a:t>
            </a:r>
            <a:r>
              <a:rPr lang="zh-CN" altLang="en-US"/>
              <a:t>：</a:t>
            </a:r>
            <a:r>
              <a:rPr lang="en-US" altLang="zh-CN"/>
              <a:t>SECTION token </a:t>
            </a:r>
            <a:r>
              <a:rPr lang="zh-CN" altLang="en-US"/>
              <a:t>的处理实现有误、一项测试编写有误，本质上都是架构无关问题</a:t>
            </a:r>
            <a:endParaRPr lang="zh-CN" altLang="en-US"/>
          </a:p>
        </p:txBody>
      </p:sp>
      <p:sp>
        <p:nvSpPr>
          <p:cNvPr id="7" name="文本占位符 6"/>
          <p:cNvSpPr>
            <a:spLocks noGrp="1"/>
          </p:cNvSpPr>
          <p:nvPr>
            <p:ph type="body" idx="10"/>
          </p:nvPr>
        </p:nvSpPr>
        <p:spPr/>
        <p:txBody>
          <a:bodyPr/>
          <a:p>
            <a:r>
              <a:rPr lang="en-US" altLang="zh-CN"/>
              <a:t>xry111</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solidFill>
                  <a:schemeClr val="tx1"/>
                </a:solidFill>
                <a:ea typeface="Source Han Sans CN" panose="020B0500000000000000" charset="-122"/>
              </a:rPr>
              <a:t>B</a:t>
            </a:r>
            <a:r>
              <a:rPr lang="en-US" altLang="zh-CN">
                <a:solidFill>
                  <a:schemeClr val="tx1"/>
                </a:solidFill>
                <a:ea typeface="Source Han Sans CN" panose="020B0500000000000000" charset="-122"/>
              </a:rPr>
              <a:t>inutils</a:t>
            </a:r>
            <a:endParaRPr lang="zh-CN" altLang="en-US"/>
          </a:p>
        </p:txBody>
      </p:sp>
      <p:sp>
        <p:nvSpPr>
          <p:cNvPr id="6" name="内容占位符 5"/>
          <p:cNvSpPr>
            <a:spLocks noGrp="1"/>
          </p:cNvSpPr>
          <p:nvPr>
            <p:ph idx="1"/>
          </p:nvPr>
        </p:nvSpPr>
        <p:spPr/>
        <p:txBody>
          <a:bodyPr/>
          <a:p>
            <a:r>
              <a:rPr lang="en-US" altLang="zh-CN"/>
              <a:t>Meng Qinggang </a:t>
            </a:r>
            <a:r>
              <a:rPr lang="zh-CN" altLang="en-US"/>
              <a:t>将修复 </a:t>
            </a:r>
            <a:r>
              <a:rPr lang="en-US" altLang="zh-CN"/>
              <a:t>ld </a:t>
            </a:r>
            <a:r>
              <a:rPr lang="zh-CN" altLang="en-US"/>
              <a:t>-</a:t>
            </a:r>
            <a:r>
              <a:rPr lang="en-US" altLang="zh-CN"/>
              <a:t>r </a:t>
            </a:r>
            <a:r>
              <a:rPr lang="zh-CN" altLang="en-US"/>
              <a:t>混合链接带有 </a:t>
            </a:r>
            <a:r>
              <a:rPr lang="en-US" altLang="zh-CN"/>
              <a:t>relaxation </a:t>
            </a:r>
            <a:r>
              <a:rPr lang="zh-CN" altLang="en-US"/>
              <a:t>信息的输入文件和不带 </a:t>
            </a:r>
            <a:r>
              <a:rPr lang="en-US" altLang="zh-CN"/>
              <a:t>relaxation </a:t>
            </a:r>
            <a:r>
              <a:rPr lang="zh-CN" altLang="en-US"/>
              <a:t>信息的输入文件导致后者的对齐要求被破坏的问题的补丁更新到</a:t>
            </a:r>
            <a:r>
              <a:rPr lang="zh-CN" altLang="en-US">
                <a:hlinkClick r:id="rId1"/>
              </a:rPr>
              <a:t>第 </a:t>
            </a:r>
            <a:r>
              <a:rPr lang="en-US" altLang="zh-CN">
                <a:hlinkClick r:id="rId1"/>
              </a:rPr>
              <a:t>2 </a:t>
            </a:r>
            <a:r>
              <a:rPr lang="zh-CN" altLang="en-US">
                <a:hlinkClick r:id="rId1"/>
              </a:rPr>
              <a:t>版</a:t>
            </a:r>
            <a:endParaRPr lang="zh-CN" altLang="en-US">
              <a:hlinkClick r:id="rId1"/>
            </a:endParaRPr>
          </a:p>
          <a:p>
            <a:r>
              <a:rPr lang="en-US" altLang="zh-CN"/>
              <a:t>Meng Qinggang </a:t>
            </a:r>
            <a:r>
              <a:rPr lang="zh-CN" altLang="en-US"/>
              <a:t>提交针对 </a:t>
            </a:r>
            <a:r>
              <a:rPr lang="en-US" altLang="zh-CN"/>
              <a:t>relaxation </a:t>
            </a:r>
            <a:r>
              <a:rPr lang="zh-CN" altLang="en-US"/>
              <a:t>导致输入节未正确对齐的问题的</a:t>
            </a:r>
            <a:r>
              <a:rPr lang="zh-CN" altLang="en-US">
                <a:hlinkClick r:id="rId2"/>
              </a:rPr>
              <a:t>修复</a:t>
            </a:r>
            <a:endParaRPr lang="zh-CN" altLang="en-US"/>
          </a:p>
          <a:p>
            <a:pPr lvl="1"/>
            <a:r>
              <a:rPr lang="zh-CN" altLang="en-US"/>
              <a:t>实测发现这一问题至少导致 </a:t>
            </a:r>
            <a:r>
              <a:rPr lang="en-US" altLang="zh-CN"/>
              <a:t>libffi </a:t>
            </a:r>
            <a:r>
              <a:rPr lang="zh-CN" altLang="en-US"/>
              <a:t>掉到了较慢的备用代码路径</a:t>
            </a:r>
            <a:endParaRPr lang="en-US" altLang="zh-CN"/>
          </a:p>
          <a:p>
            <a:pPr lvl="1"/>
            <a:r>
              <a:rPr lang="zh-CN" altLang="en-US" b="1"/>
              <a:t>建议发行版在该补丁通过上游评审后立刻回合并重构受影响的（或者全部？）二进制</a:t>
            </a:r>
            <a:endParaRPr lang="zh-CN" altLang="en-US" b="1"/>
          </a:p>
        </p:txBody>
      </p:sp>
      <p:sp>
        <p:nvSpPr>
          <p:cNvPr id="7" name="文本占位符 6"/>
          <p:cNvSpPr>
            <a:spLocks noGrp="1"/>
          </p:cNvSpPr>
          <p:nvPr>
            <p:ph type="body" idx="10"/>
          </p:nvPr>
        </p:nvSpPr>
        <p:spPr/>
        <p:txBody>
          <a:bodyPr/>
          <a:p>
            <a:r>
              <a:rPr lang="en-US" altLang="zh-CN"/>
              <a:t>xry111</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solidFill>
                  <a:schemeClr val="tx1"/>
                </a:solidFill>
                <a:ea typeface="Source Han Sans CN" panose="020B0500000000000000" charset="-122"/>
              </a:rPr>
              <a:t>L</a:t>
            </a:r>
            <a:r>
              <a:rPr lang="en-US" altLang="zh-CN">
                <a:solidFill>
                  <a:schemeClr val="tx1"/>
                </a:solidFill>
                <a:ea typeface="Source Han Sans CN" panose="020B0500000000000000" charset="-122"/>
              </a:rPr>
              <a:t>LVM</a:t>
            </a:r>
            <a:endParaRPr lang="zh-CN" altLang="en-US"/>
          </a:p>
        </p:txBody>
      </p:sp>
      <p:sp>
        <p:nvSpPr>
          <p:cNvPr id="6" name="内容占位符 5"/>
          <p:cNvSpPr>
            <a:spLocks noGrp="1"/>
          </p:cNvSpPr>
          <p:nvPr>
            <p:ph idx="1"/>
          </p:nvPr>
        </p:nvSpPr>
        <p:spPr>
          <a:xfrm>
            <a:off x="513999" y="1259762"/>
            <a:ext cx="10848477" cy="4657501"/>
          </a:xfrm>
        </p:spPr>
        <p:txBody>
          <a:bodyPr/>
          <a:p>
            <a:r>
              <a:rPr lang="en-US" altLang="zh-CN" sz="2000"/>
              <a:t>Runze Lin (lrzlin) </a:t>
            </a:r>
            <a:r>
              <a:rPr lang="zh-CN" altLang="en-US" sz="2000"/>
              <a:t>为龙架构 </a:t>
            </a:r>
            <a:r>
              <a:rPr lang="en-US" altLang="zh-CN" sz="2000"/>
              <a:t>LSX/LASX </a:t>
            </a:r>
            <a:r>
              <a:rPr lang="zh-CN" altLang="en-US" sz="2000">
                <a:hlinkClick r:id="rId1"/>
              </a:rPr>
              <a:t>添加了</a:t>
            </a:r>
            <a:r>
              <a:rPr lang="en-US" altLang="zh-CN" sz="2000"/>
              <a:t> PARTIAL_REDUCE_MLA </a:t>
            </a:r>
            <a:r>
              <a:rPr lang="zh-CN" altLang="en-US" sz="2000"/>
              <a:t>和 </a:t>
            </a:r>
            <a:r>
              <a:rPr lang="en-US" altLang="zh-CN" sz="2000"/>
              <a:t>getPartialReductionCost </a:t>
            </a:r>
            <a:r>
              <a:rPr lang="zh-CN" altLang="en-US" sz="2000"/>
              <a:t>操作的支持，该优化在 </a:t>
            </a:r>
            <a:r>
              <a:rPr lang="en-US" altLang="zh-CN" sz="2000"/>
              <a:t>SPEC CPU2026 </a:t>
            </a:r>
            <a:r>
              <a:rPr lang="zh-CN" altLang="en-US" sz="2000"/>
              <a:t>的 </a:t>
            </a:r>
            <a:r>
              <a:rPr lang="en-US" altLang="zh-CN" sz="2000"/>
              <a:t>706.stockfish_r </a:t>
            </a:r>
            <a:r>
              <a:rPr lang="zh-CN" altLang="en-US" sz="2000"/>
              <a:t>测试中（使用 </a:t>
            </a:r>
            <a:r>
              <a:rPr lang="en-US" altLang="zh-CN" sz="2000"/>
              <a:t>3C5000L </a:t>
            </a:r>
            <a:r>
              <a:rPr lang="zh-CN" altLang="en-US" sz="2000"/>
              <a:t>测试）可实现约 </a:t>
            </a:r>
            <a:r>
              <a:rPr lang="en-US" altLang="zh-CN" sz="2000"/>
              <a:t>57% </a:t>
            </a:r>
            <a:r>
              <a:rPr lang="zh-CN" altLang="en-US" sz="2000"/>
              <a:t>的性能提升</a:t>
            </a:r>
            <a:endParaRPr lang="en-US" altLang="zh-CN" sz="2000"/>
          </a:p>
          <a:p>
            <a:r>
              <a:rPr lang="en-US" altLang="zh-CN" sz="2000"/>
              <a:t>heiher</a:t>
            </a:r>
            <a:r>
              <a:rPr lang="en-US" altLang="zh-CN" sz="2000"/>
              <a:t> </a:t>
            </a:r>
            <a:r>
              <a:rPr lang="zh-CN" altLang="en-US" sz="2000"/>
              <a:t>为龙架构</a:t>
            </a:r>
            <a:r>
              <a:rPr lang="zh-CN" altLang="en-US" sz="2000">
                <a:hlinkClick r:id="rId2"/>
              </a:rPr>
              <a:t>添加了</a:t>
            </a:r>
            <a:r>
              <a:rPr lang="en-US" altLang="zh-CN" sz="2000"/>
              <a:t> DAG combine </a:t>
            </a:r>
            <a:r>
              <a:rPr lang="zh-CN" altLang="en-US" sz="2000"/>
              <a:t>以识别向量扩展左移操作，使其降级为 </a:t>
            </a:r>
            <a:r>
              <a:rPr lang="en-US" altLang="zh-CN" sz="2000"/>
              <a:t>LSX/LASX </a:t>
            </a:r>
            <a:r>
              <a:rPr lang="zh-CN" altLang="en-US" sz="2000"/>
              <a:t>原生 </a:t>
            </a:r>
            <a:r>
              <a:rPr lang="en-US" altLang="zh-CN" sz="2000"/>
              <a:t>VSLLWIL </a:t>
            </a:r>
            <a:r>
              <a:rPr lang="zh-CN" altLang="en-US" sz="2000"/>
              <a:t>指令，同时</a:t>
            </a:r>
            <a:r>
              <a:rPr lang="zh-CN" altLang="en-US" sz="2000">
                <a:hlinkClick r:id="rId3"/>
              </a:rPr>
              <a:t>添加了</a:t>
            </a:r>
            <a:r>
              <a:rPr lang="zh-CN" altLang="en-US" sz="2000"/>
              <a:t>向量左移操作的测试用例</a:t>
            </a:r>
            <a:endParaRPr lang="zh-CN" altLang="en-US" sz="2000"/>
          </a:p>
          <a:p>
            <a:r>
              <a:rPr lang="en-US" altLang="zh-CN" sz="2000"/>
              <a:t>heihe</a:t>
            </a:r>
            <a:r>
              <a:rPr lang="en-US" altLang="zh-CN" sz="2000">
                <a:solidFill>
                  <a:schemeClr val="tx1"/>
                </a:solidFill>
                <a:ea typeface="Source Han Sans CN" panose="020B0500000000000000" charset="-122"/>
              </a:rPr>
              <a:t>r</a:t>
            </a:r>
            <a:r>
              <a:rPr lang="en-US" altLang="zh-CN" sz="2000"/>
              <a:t> </a:t>
            </a:r>
            <a:r>
              <a:rPr lang="zh-CN" altLang="en-US" sz="2000"/>
              <a:t>为龙架构 </a:t>
            </a:r>
            <a:r>
              <a:rPr lang="en-US" altLang="zh-CN" sz="2000"/>
              <a:t>CRC </a:t>
            </a:r>
            <a:r>
              <a:rPr lang="zh-CN" altLang="en-US" sz="2000"/>
              <a:t>字节和半字节指令</a:t>
            </a:r>
            <a:r>
              <a:rPr lang="zh-CN" altLang="en-US" sz="2000">
                <a:hlinkClick r:id="rId4"/>
              </a:rPr>
              <a:t>实现了</a:t>
            </a:r>
            <a:r>
              <a:rPr lang="en-US" altLang="zh-CN" sz="2000"/>
              <a:t> SimplifyDemandedBitsForTargetNode() </a:t>
            </a:r>
            <a:r>
              <a:rPr lang="zh-CN" altLang="en-US" sz="2000"/>
              <a:t>传播，使 </a:t>
            </a:r>
            <a:r>
              <a:rPr lang="en-US" altLang="zh-CN" sz="2000"/>
              <a:t>DAG </a:t>
            </a:r>
            <a:r>
              <a:rPr lang="zh-CN" altLang="en-US" sz="2000"/>
              <a:t>组合器能移除冗余掩码操作，同时</a:t>
            </a:r>
            <a:r>
              <a:rPr lang="zh-CN" altLang="en-US" sz="2000">
                <a:hlinkClick r:id="rId5"/>
              </a:rPr>
              <a:t>添加了</a:t>
            </a:r>
            <a:r>
              <a:rPr lang="zh-CN" altLang="en-US" sz="2000"/>
              <a:t>相关测试用例</a:t>
            </a:r>
            <a:endParaRPr lang="zh-CN" altLang="en-US" sz="2000"/>
          </a:p>
          <a:p>
            <a:r>
              <a:rPr lang="en-US" altLang="zh-CN" sz="2000"/>
              <a:t>Runze Lin (lrzlin) </a:t>
            </a:r>
            <a:r>
              <a:rPr lang="zh-CN" altLang="en-US" sz="2000"/>
              <a:t>使用 </a:t>
            </a:r>
            <a:r>
              <a:rPr lang="en-US" altLang="zh-CN" sz="2000"/>
              <a:t>DAG Combine </a:t>
            </a:r>
            <a:r>
              <a:rPr lang="zh-CN" altLang="en-US" sz="2000"/>
              <a:t>为龙架构 </a:t>
            </a:r>
            <a:r>
              <a:rPr lang="en-US" altLang="zh-CN" sz="2000"/>
              <a:t>LSX/LASX </a:t>
            </a:r>
            <a:r>
              <a:rPr lang="zh-CN" altLang="en-US" sz="2000"/>
              <a:t>向量扩展</a:t>
            </a:r>
            <a:r>
              <a:rPr lang="zh-CN" altLang="en-US" sz="2000">
                <a:hlinkClick r:id="rId6"/>
              </a:rPr>
              <a:t>优化了</a:t>
            </a:r>
            <a:r>
              <a:rPr lang="en-US" altLang="zh-CN" sz="2000"/>
              <a:t> sitofp/uitofp </a:t>
            </a:r>
            <a:r>
              <a:rPr lang="zh-CN" altLang="en-US" sz="2000"/>
              <a:t>操作</a:t>
            </a:r>
            <a:endParaRPr lang="zh-CN" altLang="en-US" sz="2000"/>
          </a:p>
          <a:p>
            <a:r>
              <a:rPr lang="en-US" altLang="zh-CN" sz="2000"/>
              <a:t>Runze Lin (lrzlin) </a:t>
            </a:r>
            <a:r>
              <a:rPr lang="zh-CN" altLang="en-US" sz="2000"/>
              <a:t>在 </a:t>
            </a:r>
            <a:r>
              <a:rPr lang="en-US" altLang="zh-CN" sz="2000"/>
              <a:t>TableGen </a:t>
            </a:r>
            <a:r>
              <a:rPr lang="zh-CN" altLang="en-US" sz="2000"/>
              <a:t>中使用 </a:t>
            </a:r>
            <a:r>
              <a:rPr lang="en-US" altLang="zh-CN" sz="2000"/>
              <a:t>XVPICKEV </a:t>
            </a:r>
            <a:r>
              <a:rPr lang="zh-CN" altLang="en-US" sz="2000"/>
              <a:t>指令组合</a:t>
            </a:r>
            <a:r>
              <a:rPr lang="zh-CN" altLang="en-US" sz="2000">
                <a:hlinkClick r:id="rId7"/>
              </a:rPr>
              <a:t>添加了</a:t>
            </a:r>
            <a:r>
              <a:rPr lang="en-US" altLang="zh-CN" sz="2000"/>
              <a:t> 256 </a:t>
            </a:r>
            <a:r>
              <a:rPr lang="zh-CN" altLang="en-US" sz="2000"/>
              <a:t>位 </a:t>
            </a:r>
            <a:r>
              <a:rPr lang="en-US" altLang="zh-CN" sz="2000"/>
              <a:t>truncate</a:t>
            </a:r>
            <a:r>
              <a:rPr lang="zh-CN" altLang="en-US" sz="2000"/>
              <a:t>（截断）操作支持，取代了之前使用 </a:t>
            </a:r>
            <a:r>
              <a:rPr lang="en-US" altLang="zh-CN" sz="2000"/>
              <a:t>DAGCombiner </a:t>
            </a:r>
            <a:r>
              <a:rPr lang="zh-CN" altLang="en-US" sz="2000"/>
              <a:t>的方案，降低复杂度和提高可维护性</a:t>
            </a:r>
            <a:endParaRPr lang="zh-CN" altLang="en-US" sz="2000"/>
          </a:p>
        </p:txBody>
      </p:sp>
      <p:sp>
        <p:nvSpPr>
          <p:cNvPr id="7" name="文本占位符 6"/>
          <p:cNvSpPr>
            <a:spLocks noGrp="1"/>
          </p:cNvSpPr>
          <p:nvPr>
            <p:ph type="body" idx="10"/>
          </p:nvPr>
        </p:nvSpPr>
        <p:spPr/>
        <p:txBody>
          <a:bodyPr/>
          <a:p>
            <a:r>
              <a:rPr lang="zh-CN" altLang="en-US"/>
              <a:t>白铭骢</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zh-CN" altLang="en-US"/>
              <a:t>内核</a:t>
            </a:r>
            <a:endParaRPr lang="zh-CN" altLang="en-US"/>
          </a:p>
        </p:txBody>
      </p:sp>
      <p:sp>
        <p:nvSpPr>
          <p:cNvPr id="3" name="内容占位符 2"/>
          <p:cNvSpPr>
            <a:spLocks noGrp="1"/>
          </p:cNvSpPr>
          <p:nvPr>
            <p:ph idx="1"/>
          </p:nvPr>
        </p:nvSpPr>
        <p:spPr>
          <a:xfrm>
            <a:off x="513999" y="1275824"/>
            <a:ext cx="11500356" cy="4657501"/>
          </a:xfrm>
        </p:spPr>
        <p:txBody>
          <a:bodyPr/>
          <a:p>
            <a:r>
              <a:rPr lang="zh-CN" altLang="en-US" sz="1800"/>
              <a:t>平台支持</a:t>
            </a:r>
            <a:endParaRPr lang="zh-CN" altLang="en-US" sz="1800"/>
          </a:p>
          <a:p>
            <a:pPr lvl="1"/>
            <a:r>
              <a:rPr lang="en-US" altLang="zh-CN" sz="1800"/>
              <a:t>Haoran Jiang: STRICT_MODULE_RWX </a:t>
            </a:r>
            <a:r>
              <a:rPr lang="zh-CN" altLang="en-US" sz="1800"/>
              <a:t>支持，以便实现更严格的内存访问策略（</a:t>
            </a:r>
            <a:r>
              <a:rPr lang="zh-CN" altLang="en-US" sz="1800">
                <a:hlinkClick r:id="rId1"/>
              </a:rPr>
              <a:t>第 </a:t>
            </a:r>
            <a:r>
              <a:rPr lang="en-US" altLang="zh-CN" sz="1800">
                <a:hlinkClick r:id="rId1"/>
              </a:rPr>
              <a:t>4</a:t>
            </a:r>
            <a:r>
              <a:rPr lang="zh-CN" altLang="en-US" sz="1800">
                <a:hlinkClick r:id="rId1"/>
              </a:rPr>
              <a:t> 版</a:t>
            </a:r>
            <a:r>
              <a:rPr lang="zh-CN" altLang="en-US" sz="1800"/>
              <a:t>）</a:t>
            </a:r>
            <a:endParaRPr lang="en-US" altLang="zh-CN" sz="1800"/>
          </a:p>
          <a:p>
            <a:pPr lvl="1"/>
            <a:r>
              <a:rPr lang="en-US" altLang="zh-CN" sz="1800"/>
              <a:t>Bibo Mao: ACPI IOVT </a:t>
            </a:r>
            <a:r>
              <a:rPr lang="zh-CN" altLang="en-US" sz="1800"/>
              <a:t>表支持（</a:t>
            </a:r>
            <a:r>
              <a:rPr lang="zh-CN" altLang="en-US" sz="1800">
                <a:hlinkClick r:id="rId2"/>
              </a:rPr>
              <a:t>第 </a:t>
            </a:r>
            <a:r>
              <a:rPr lang="en-US" altLang="zh-CN" sz="1800">
                <a:hlinkClick r:id="rId2"/>
              </a:rPr>
              <a:t>1 </a:t>
            </a:r>
            <a:r>
              <a:rPr lang="zh-CN" altLang="en-US" sz="1800">
                <a:hlinkClick r:id="rId2"/>
              </a:rPr>
              <a:t>版</a:t>
            </a:r>
            <a:r>
              <a:rPr lang="zh-CN" altLang="en-US" sz="1800"/>
              <a:t>）</a:t>
            </a:r>
            <a:endParaRPr lang="en-US" altLang="zh-CN" sz="1800"/>
          </a:p>
          <a:p>
            <a:pPr lvl="1"/>
            <a:r>
              <a:rPr lang="en-US" altLang="zh-CN" sz="1800"/>
              <a:t>Hongliang Wang: </a:t>
            </a:r>
            <a:r>
              <a:rPr lang="zh-CN" altLang="en-US" sz="1800"/>
              <a:t>为龙芯 2 号 </a:t>
            </a:r>
            <a:r>
              <a:rPr lang="en-US" altLang="zh-CN" sz="1800"/>
              <a:t>I²C (i2c-ls2x) </a:t>
            </a:r>
            <a:r>
              <a:rPr lang="zh-CN" altLang="en-US" sz="1800"/>
              <a:t>驱动添加 </a:t>
            </a:r>
            <a:r>
              <a:rPr lang="en-US" altLang="zh-CN" sz="1800"/>
              <a:t>clock​ </a:t>
            </a:r>
            <a:r>
              <a:rPr lang="zh-CN" altLang="en-US" sz="1800"/>
              <a:t>属性（</a:t>
            </a:r>
            <a:r>
              <a:rPr lang="zh-CN" altLang="en-US" sz="1800">
                <a:hlinkClick r:id="rId3"/>
              </a:rPr>
              <a:t>第 </a:t>
            </a:r>
            <a:r>
              <a:rPr lang="en-US" altLang="zh-CN" sz="1800">
                <a:hlinkClick r:id="rId3"/>
              </a:rPr>
              <a:t>6</a:t>
            </a:r>
            <a:r>
              <a:rPr lang="zh-CN" altLang="en-US" sz="1800">
                <a:hlinkClick r:id="rId3"/>
              </a:rPr>
              <a:t> 版</a:t>
            </a:r>
            <a:r>
              <a:rPr lang="zh-CN" altLang="en-US" sz="1800"/>
              <a:t>）</a:t>
            </a:r>
            <a:endParaRPr lang="zh-CN" altLang="en-US" sz="1800"/>
          </a:p>
          <a:p>
            <a:pPr lvl="1"/>
            <a:r>
              <a:rPr lang="en-US" altLang="zh-CN" sz="1800"/>
              <a:t>Hongliang</a:t>
            </a:r>
            <a:r>
              <a:rPr lang="zh-CN" altLang="en-US" sz="1800"/>
              <a:t> </a:t>
            </a:r>
            <a:r>
              <a:rPr lang="en-US" altLang="zh-CN" sz="1800"/>
              <a:t>Wang:</a:t>
            </a:r>
            <a:r>
              <a:rPr lang="zh-CN" altLang="en-US" sz="1800"/>
              <a:t> 为 </a:t>
            </a:r>
            <a:r>
              <a:rPr lang="en-US" altLang="zh-CN" sz="1800"/>
              <a:t>2K0500/1000/2000 </a:t>
            </a:r>
            <a:r>
              <a:rPr lang="zh-CN" altLang="en-US" sz="1800"/>
              <a:t>设备树 </a:t>
            </a:r>
            <a:r>
              <a:rPr lang="en-US" altLang="zh-CN" sz="1800"/>
              <a:t>I²C </a:t>
            </a:r>
            <a:r>
              <a:rPr lang="zh-CN" altLang="en-US" sz="1800"/>
              <a:t>节点新增 </a:t>
            </a:r>
            <a:r>
              <a:rPr lang="en-US" altLang="zh-CN" sz="1800"/>
              <a:t>clocks </a:t>
            </a:r>
            <a:r>
              <a:rPr lang="zh-CN" altLang="en-US" sz="1800"/>
              <a:t>及 </a:t>
            </a:r>
            <a:r>
              <a:rPr lang="en-US" altLang="zh-CN" sz="1800"/>
              <a:t>clock</a:t>
            </a:r>
            <a:r>
              <a:rPr lang="zh-CN" altLang="en-US" sz="1800"/>
              <a:t>-</a:t>
            </a:r>
            <a:r>
              <a:rPr lang="en-US" altLang="zh-CN" sz="1800"/>
              <a:t>frequency </a:t>
            </a:r>
            <a:r>
              <a:rPr lang="zh-CN" altLang="en-US" sz="1800"/>
              <a:t>属性（</a:t>
            </a:r>
            <a:r>
              <a:rPr lang="zh-CN" altLang="en-US" sz="1800">
                <a:hlinkClick r:id="rId4"/>
              </a:rPr>
              <a:t>第 </a:t>
            </a:r>
            <a:r>
              <a:rPr lang="en-US" altLang="zh-CN" sz="1800">
                <a:hlinkClick r:id="rId4"/>
              </a:rPr>
              <a:t>1 </a:t>
            </a:r>
            <a:r>
              <a:rPr lang="zh-CN" altLang="en-US" sz="1800">
                <a:hlinkClick r:id="rId4"/>
              </a:rPr>
              <a:t>版</a:t>
            </a:r>
            <a:r>
              <a:rPr lang="zh-CN" altLang="en-US" sz="1800"/>
              <a:t>）</a:t>
            </a:r>
            <a:endParaRPr lang="zh-CN" altLang="en-US" sz="1800"/>
          </a:p>
          <a:p>
            <a:pPr lvl="1"/>
            <a:r>
              <a:rPr lang="en-US" altLang="zh-CN" sz="1800"/>
              <a:t>Tiezhu</a:t>
            </a:r>
            <a:r>
              <a:rPr lang="zh-CN" altLang="en-US" sz="1800"/>
              <a:t> </a:t>
            </a:r>
            <a:r>
              <a:rPr lang="en-US" altLang="zh-CN" sz="1800"/>
              <a:t>Yang:</a:t>
            </a:r>
            <a:r>
              <a:rPr lang="zh-CN" altLang="en-US" sz="1800"/>
              <a:t> 将 </a:t>
            </a:r>
            <a:r>
              <a:rPr lang="en-US" altLang="zh-CN" sz="1800"/>
              <a:t>thread_info </a:t>
            </a:r>
            <a:r>
              <a:rPr lang="zh-CN" altLang="en-US" sz="1800"/>
              <a:t>移入 </a:t>
            </a:r>
            <a:r>
              <a:rPr lang="en-US" altLang="zh-CN" sz="1800"/>
              <a:t>task_struct </a:t>
            </a:r>
            <a:r>
              <a:rPr lang="zh-CN" altLang="en-US" sz="1800"/>
              <a:t>并引入每 </a:t>
            </a:r>
            <a:r>
              <a:rPr lang="en-US" altLang="zh-CN" sz="1800"/>
              <a:t>CPU </a:t>
            </a:r>
            <a:r>
              <a:rPr lang="zh-CN" altLang="en-US" sz="1800"/>
              <a:t>变量 </a:t>
            </a:r>
            <a:r>
              <a:rPr lang="en-US" altLang="zh-CN" sz="1800"/>
              <a:t>cpu_tasks </a:t>
            </a:r>
            <a:r>
              <a:rPr lang="zh-CN" altLang="en-US" sz="1800"/>
              <a:t>存储当前任务指针（</a:t>
            </a:r>
            <a:r>
              <a:rPr lang="zh-CN" altLang="en-US" sz="1800">
                <a:hlinkClick r:id="rId5"/>
              </a:rPr>
              <a:t>第 </a:t>
            </a:r>
            <a:r>
              <a:rPr lang="en-US" altLang="zh-CN" sz="1800">
                <a:hlinkClick r:id="rId5"/>
              </a:rPr>
              <a:t>3 </a:t>
            </a:r>
            <a:r>
              <a:rPr lang="zh-CN" altLang="en-US" sz="1800">
                <a:hlinkClick r:id="rId5"/>
              </a:rPr>
              <a:t>版</a:t>
            </a:r>
            <a:r>
              <a:rPr lang="zh-CN" altLang="en-US" sz="1800"/>
              <a:t>）</a:t>
            </a:r>
            <a:endParaRPr lang="zh-CN" altLang="en-US" sz="1800"/>
          </a:p>
          <a:p>
            <a:pPr lvl="1"/>
            <a:r>
              <a:rPr lang="en-US" altLang="zh-CN" sz="1800"/>
              <a:t>Qunqin Zhao: </a:t>
            </a:r>
            <a:r>
              <a:rPr lang="zh-CN" altLang="en-US" sz="1800"/>
              <a:t>为 </a:t>
            </a:r>
            <a:r>
              <a:rPr lang="en-US" altLang="zh-CN" sz="1800"/>
              <a:t>SE </a:t>
            </a:r>
            <a:r>
              <a:rPr lang="zh-CN" altLang="en-US" sz="1800"/>
              <a:t>驱动添加多节点支持（</a:t>
            </a:r>
            <a:r>
              <a:rPr lang="zh-CN" altLang="en-US" sz="1800">
                <a:hlinkClick r:id="rId6"/>
              </a:rPr>
              <a:t>第 </a:t>
            </a:r>
            <a:r>
              <a:rPr lang="en-US" altLang="zh-CN" sz="1800">
                <a:hlinkClick r:id="rId6"/>
              </a:rPr>
              <a:t>3</a:t>
            </a:r>
            <a:r>
              <a:rPr lang="zh-CN" altLang="en-US" sz="1800">
                <a:hlinkClick r:id="rId6"/>
              </a:rPr>
              <a:t> 版</a:t>
            </a:r>
            <a:r>
              <a:rPr lang="zh-CN" altLang="en-US" sz="1800"/>
              <a:t>）</a:t>
            </a:r>
            <a:endParaRPr lang="zh-CN" altLang="en-US" sz="1800"/>
          </a:p>
          <a:p>
            <a:pPr lvl="1"/>
            <a:r>
              <a:rPr lang="en-US" altLang="zh-CN" sz="1800"/>
              <a:t>Binbin</a:t>
            </a:r>
            <a:r>
              <a:rPr lang="zh-CN" altLang="en-US" sz="1800"/>
              <a:t> </a:t>
            </a:r>
            <a:r>
              <a:rPr lang="en-US" altLang="zh-CN" sz="1800"/>
              <a:t>Zhou:</a:t>
            </a:r>
            <a:r>
              <a:rPr lang="zh-CN" altLang="en-US" sz="1800"/>
              <a:t> 龙芯 </a:t>
            </a:r>
            <a:r>
              <a:rPr lang="en-US" altLang="zh-CN" sz="1800"/>
              <a:t>CAN</a:t>
            </a:r>
            <a:r>
              <a:rPr lang="zh-CN" altLang="en-US" sz="1800"/>
              <a:t>-</a:t>
            </a:r>
            <a:r>
              <a:rPr lang="en-US" altLang="zh-CN" sz="1800"/>
              <a:t>FD</a:t>
            </a:r>
            <a:r>
              <a:rPr lang="zh-CN" altLang="en-US" sz="1800"/>
              <a:t> 总线支持（</a:t>
            </a:r>
            <a:r>
              <a:rPr lang="zh-CN" altLang="en-US" sz="1800">
                <a:hlinkClick r:id="rId7"/>
              </a:rPr>
              <a:t>第 </a:t>
            </a:r>
            <a:r>
              <a:rPr lang="en-US" altLang="zh-CN" sz="1800">
                <a:hlinkClick r:id="rId7"/>
              </a:rPr>
              <a:t>2 </a:t>
            </a:r>
            <a:r>
              <a:rPr lang="zh-CN" altLang="en-US" sz="1800">
                <a:hlinkClick r:id="rId7"/>
              </a:rPr>
              <a:t>版</a:t>
            </a:r>
            <a:r>
              <a:rPr lang="zh-CN" altLang="en-US" sz="1800"/>
              <a:t>）</a:t>
            </a:r>
            <a:endParaRPr lang="zh-CN" altLang="en-US" sz="1800"/>
          </a:p>
          <a:p>
            <a:pPr lvl="0"/>
            <a:r>
              <a:rPr lang="en-US" altLang="zh-CN" sz="1800"/>
              <a:t>KVM </a:t>
            </a:r>
            <a:r>
              <a:rPr lang="zh-CN" altLang="en-US" sz="1800"/>
              <a:t>子系统</a:t>
            </a:r>
            <a:endParaRPr lang="zh-CN" altLang="en-US" sz="1800"/>
          </a:p>
          <a:p>
            <a:pPr lvl="1"/>
            <a:r>
              <a:rPr lang="en-US" altLang="zh-CN" sz="1800"/>
              <a:t>Tao Cui: </a:t>
            </a:r>
            <a:r>
              <a:rPr lang="zh-CN" altLang="en-US" sz="1800"/>
              <a:t>为龙架构添加 </a:t>
            </a:r>
            <a:r>
              <a:rPr lang="en-US" altLang="zh-CN" sz="1800"/>
              <a:t>KVM PV TLB flush（</a:t>
            </a:r>
            <a:r>
              <a:rPr lang="zh-CN" altLang="en-US" sz="1800"/>
              <a:t>半虚拟化 </a:t>
            </a:r>
            <a:r>
              <a:rPr lang="en-US" altLang="zh-CN" sz="1800"/>
              <a:t>TLB </a:t>
            </a:r>
            <a:r>
              <a:rPr lang="zh-CN" altLang="en-US" sz="1800"/>
              <a:t>刷新）支持（</a:t>
            </a:r>
            <a:r>
              <a:rPr lang="zh-CN" altLang="en-US" sz="1800">
                <a:hlinkClick r:id="rId8"/>
              </a:rPr>
              <a:t>第 </a:t>
            </a:r>
            <a:r>
              <a:rPr lang="en-US" altLang="zh-CN" sz="1800">
                <a:hlinkClick r:id="rId8"/>
              </a:rPr>
              <a:t>4</a:t>
            </a:r>
            <a:r>
              <a:rPr lang="zh-CN" altLang="en-US" sz="1800">
                <a:hlinkClick r:id="rId8"/>
              </a:rPr>
              <a:t> 版</a:t>
            </a:r>
            <a:r>
              <a:rPr lang="zh-CN" altLang="en-US" sz="1800"/>
              <a:t>）</a:t>
            </a:r>
            <a:endParaRPr lang="en-US" altLang="zh-CN" sz="1800"/>
          </a:p>
          <a:p>
            <a:pPr lvl="1"/>
            <a:r>
              <a:rPr lang="en-US" altLang="zh-CN" sz="1800"/>
              <a:t>Bibo Mao: </a:t>
            </a:r>
            <a:r>
              <a:rPr lang="zh-CN" altLang="en-US" sz="1800"/>
              <a:t>为龙架构 </a:t>
            </a:r>
            <a:r>
              <a:rPr lang="en-US" altLang="zh-CN" sz="1800"/>
              <a:t>KVM </a:t>
            </a:r>
            <a:r>
              <a:rPr lang="zh-CN" altLang="en-US" sz="1800"/>
              <a:t>设置支持的最大 </a:t>
            </a:r>
            <a:r>
              <a:rPr lang="en-US" altLang="zh-CN" sz="1800"/>
              <a:t>FPU </a:t>
            </a:r>
            <a:r>
              <a:rPr lang="zh-CN" altLang="en-US" sz="1800"/>
              <a:t>类型（</a:t>
            </a:r>
            <a:r>
              <a:rPr lang="zh-CN" altLang="en-US" sz="1800">
                <a:hlinkClick r:id="rId9"/>
              </a:rPr>
              <a:t>第 </a:t>
            </a:r>
            <a:r>
              <a:rPr lang="en-US" altLang="zh-CN" sz="1800">
                <a:hlinkClick r:id="rId9"/>
              </a:rPr>
              <a:t>4</a:t>
            </a:r>
            <a:r>
              <a:rPr lang="zh-CN" altLang="en-US" sz="1800">
                <a:hlinkClick r:id="rId9"/>
              </a:rPr>
              <a:t> 版</a:t>
            </a:r>
            <a:r>
              <a:rPr lang="zh-CN" altLang="en-US" sz="1800"/>
              <a:t>）</a:t>
            </a:r>
            <a:endParaRPr lang="zh-CN" altLang="en-US" sz="1800"/>
          </a:p>
          <a:p>
            <a:pPr lvl="1"/>
            <a:r>
              <a:rPr lang="en-US" altLang="zh-CN" sz="1800"/>
              <a:t>Bibo</a:t>
            </a:r>
            <a:r>
              <a:rPr lang="zh-CN" altLang="en-US" sz="1800"/>
              <a:t> </a:t>
            </a:r>
            <a:r>
              <a:rPr lang="en-US" altLang="zh-CN" sz="1800"/>
              <a:t>Mao:</a:t>
            </a:r>
            <a:r>
              <a:rPr lang="zh-CN" altLang="en-US" sz="1800"/>
              <a:t> </a:t>
            </a:r>
            <a:r>
              <a:rPr lang="en-US" altLang="zh-CN" sz="1800"/>
              <a:t>KVM FPU </a:t>
            </a:r>
            <a:r>
              <a:rPr lang="zh-CN" altLang="en-US" sz="1800"/>
              <a:t>自测支持（</a:t>
            </a:r>
            <a:r>
              <a:rPr lang="zh-CN" altLang="en-US" sz="1800">
                <a:hlinkClick r:id="rId10"/>
              </a:rPr>
              <a:t>第 </a:t>
            </a:r>
            <a:r>
              <a:rPr lang="en-US" altLang="zh-CN" sz="1800">
                <a:hlinkClick r:id="rId10"/>
              </a:rPr>
              <a:t>3 </a:t>
            </a:r>
            <a:r>
              <a:rPr lang="zh-CN" altLang="en-US" sz="1800">
                <a:hlinkClick r:id="rId10"/>
              </a:rPr>
              <a:t>版</a:t>
            </a:r>
            <a:r>
              <a:rPr lang="zh-CN" altLang="en-US" sz="1800"/>
              <a:t>）</a:t>
            </a:r>
            <a:endParaRPr lang="zh-CN" altLang="en-US" sz="1800"/>
          </a:p>
          <a:p>
            <a:pPr lvl="1"/>
            <a:r>
              <a:rPr lang="en-US" altLang="zh-CN" sz="1800"/>
              <a:t>Bibo Mao: vCPU </a:t>
            </a:r>
            <a:r>
              <a:rPr lang="zh-CN" altLang="en-US" sz="1800"/>
              <a:t>中断植入功能增强（</a:t>
            </a:r>
            <a:r>
              <a:rPr lang="zh-CN" altLang="en-US" sz="1800">
                <a:hlinkClick r:id="rId11"/>
              </a:rPr>
              <a:t>第 </a:t>
            </a:r>
            <a:r>
              <a:rPr lang="en-US" altLang="zh-CN" sz="1800">
                <a:hlinkClick r:id="rId11"/>
              </a:rPr>
              <a:t>6 </a:t>
            </a:r>
            <a:r>
              <a:rPr lang="zh-CN" altLang="en-US" sz="1800">
                <a:hlinkClick r:id="rId11"/>
              </a:rPr>
              <a:t>版</a:t>
            </a:r>
            <a:r>
              <a:rPr lang="zh-CN" altLang="en-US" sz="1800"/>
              <a:t>）</a:t>
            </a:r>
            <a:endParaRPr lang="zh-CN" altLang="en-US" sz="1800"/>
          </a:p>
          <a:p>
            <a:pPr lvl="1"/>
            <a:r>
              <a:rPr lang="en-US" altLang="zh-CN" sz="1800"/>
              <a:t>Bibo</a:t>
            </a:r>
            <a:r>
              <a:rPr lang="zh-CN" altLang="en-US" sz="1800"/>
              <a:t> </a:t>
            </a:r>
            <a:r>
              <a:rPr lang="en-US" altLang="zh-CN" sz="1800"/>
              <a:t>Mao:</a:t>
            </a:r>
            <a:r>
              <a:rPr lang="zh-CN" altLang="en-US" sz="1800"/>
              <a:t> 使用 </a:t>
            </a:r>
            <a:r>
              <a:rPr lang="en-US" altLang="zh-CN" sz="1800"/>
              <a:t>KVM </a:t>
            </a:r>
            <a:r>
              <a:rPr lang="zh-CN" altLang="en-US" sz="1800"/>
              <a:t>内部 </a:t>
            </a:r>
            <a:r>
              <a:rPr lang="en-US" altLang="zh-CN" sz="1800"/>
              <a:t>API </a:t>
            </a:r>
            <a:r>
              <a:rPr lang="zh-CN" altLang="en-US" sz="1800"/>
              <a:t>传递内核模式中断（</a:t>
            </a:r>
            <a:r>
              <a:rPr lang="zh-CN" altLang="en-US" sz="1800">
                <a:hlinkClick r:id="rId12"/>
              </a:rPr>
              <a:t>第 </a:t>
            </a:r>
            <a:r>
              <a:rPr lang="en-US" altLang="zh-CN" sz="1800">
                <a:hlinkClick r:id="rId12"/>
              </a:rPr>
              <a:t>1 </a:t>
            </a:r>
            <a:r>
              <a:rPr lang="zh-CN" altLang="en-US" sz="1800">
                <a:hlinkClick r:id="rId12"/>
              </a:rPr>
              <a:t>版</a:t>
            </a:r>
            <a:r>
              <a:rPr lang="zh-CN" altLang="en-US" sz="1800"/>
              <a:t>）</a:t>
            </a:r>
            <a:endParaRPr lang="en-US" altLang="zh-CN" sz="1800"/>
          </a:p>
        </p:txBody>
      </p:sp>
      <p:sp>
        <p:nvSpPr>
          <p:cNvPr id="4" name="文本占位符 3"/>
          <p:cNvSpPr>
            <a:spLocks noGrp="1"/>
          </p:cNvSpPr>
          <p:nvPr>
            <p:ph type="body" idx="10"/>
          </p:nvPr>
        </p:nvSpPr>
        <p:spPr/>
        <p:txBody>
          <a:bodyPr/>
          <a:p>
            <a:r>
              <a:rPr lang="zh-CN" altLang="en-US">
                <a:solidFill>
                  <a:schemeClr val="bg1">
                    <a:lumMod val="75000"/>
                  </a:schemeClr>
                </a:solidFill>
                <a:ea typeface="Source Han Sans CN" panose="020B0500000000000000" charset="-122"/>
              </a:rPr>
              <a:t>白铭骢</a:t>
            </a:r>
            <a:endParaRPr lang="zh-CN" altLang="en-US"/>
          </a:p>
        </p:txBody>
      </p:sp>
    </p:spTree>
  </p:cSld>
  <p:clrMapOvr>
    <a:masterClrMapping/>
  </p:clrMapOvr>
</p:sld>
</file>

<file path=ppt/theme/theme1.xml><?xml version="1.0" encoding="utf-8"?>
<a:theme xmlns:a="http://schemas.openxmlformats.org/drawingml/2006/main" name="龙架构双周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5801</Words>
  <Application>WPS Presentation</Application>
  <PresentationFormat/>
  <Paragraphs>204</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SimSun</vt:lpstr>
      <vt:lpstr>Wingdings</vt:lpstr>
      <vt:lpstr>Source Sans 3</vt:lpstr>
      <vt:lpstr>Source Han Sans CN</vt:lpstr>
      <vt:lpstr>Microsoft YaHei</vt:lpstr>
      <vt:lpstr>黑体</vt:lpstr>
      <vt:lpstr>Fira Code</vt:lpstr>
      <vt:lpstr>Arial Unicode MS</vt:lpstr>
      <vt:lpstr>龙架构双周会</vt:lpstr>
      <vt:lpstr>欢迎参加龙架构双周会</vt:lpstr>
      <vt:lpstr>龙架构双周会</vt:lpstr>
      <vt:lpstr>会前注意事项</vt:lpstr>
      <vt:lpstr>会前注意事项</vt:lpstr>
      <vt:lpstr>快速报告</vt:lpstr>
      <vt:lpstr>GCC</vt:lpstr>
      <vt:lpstr>Binutils</vt:lpstr>
      <vt:lpstr>LLVM</vt:lpstr>
      <vt:lpstr>Linux 内核</vt:lpstr>
      <vt:lpstr>Linux 内核</vt:lpstr>
      <vt:lpstr>UEFI 固件 (EDK II)</vt:lpstr>
      <vt:lpstr>Box64</vt:lpstr>
      <vt:lpstr>Box64</vt:lpstr>
      <vt:lpstr>其他开源项目动向</vt:lpstr>
      <vt:lpstr>其他开源项目动向</vt:lpstr>
      <vt:lpstr>快速报告</vt:lpstr>
      <vt:lpstr>发行版维护贴士</vt:lpstr>
      <vt:lpstr>安同 OS</vt:lpstr>
      <vt:lpstr>快速报告</vt:lpstr>
      <vt:lpstr>第 3 次外语龙架构双周会</vt:lpstr>
      <vt:lpstr>问答环节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欢迎参加龙架构双周会</dc:title>
  <dc:creator>DBY2-W00</dc:creator>
  <cp:lastModifiedBy>xenon</cp:lastModifiedBy>
  <cp:revision>1</cp:revision>
  <dcterms:created xsi:type="dcterms:W3CDTF">2026-06-24T09:20:23Z</dcterms:created>
  <dcterms:modified xsi:type="dcterms:W3CDTF">2026-06-24T09:20:23Z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1033-11.1.0.11719</vt:lpwstr>
  </property>
  <property fmtid="{D5CDD505-2E9C-101B-9397-08002B2CF9AE}" pid="3" name="ICV">
    <vt:lpwstr/>
  </property>
</Properties>
</file>