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2"/>
  </p:handoutMasterIdLst>
  <p:sldIdLst>
    <p:sldId id="257" r:id="rId3"/>
    <p:sldId id="258" r:id="rId4"/>
    <p:sldId id="364" r:id="rId5"/>
    <p:sldId id="349" r:id="rId6"/>
    <p:sldId id="363" r:id="rId8"/>
    <p:sldId id="421" r:id="rId9"/>
    <p:sldId id="422" r:id="rId10"/>
    <p:sldId id="423" r:id="rId11"/>
    <p:sldId id="424" r:id="rId12"/>
    <p:sldId id="431" r:id="rId13"/>
    <p:sldId id="432" r:id="rId14"/>
    <p:sldId id="425" r:id="rId15"/>
    <p:sldId id="443" r:id="rId16"/>
    <p:sldId id="444" r:id="rId17"/>
    <p:sldId id="441" r:id="rId18"/>
    <p:sldId id="427" r:id="rId19"/>
    <p:sldId id="428" r:id="rId20"/>
    <p:sldId id="429" r:id="rId21"/>
    <p:sldId id="365" r:id="rId22"/>
    <p:sldId id="434" r:id="rId23"/>
    <p:sldId id="440" r:id="rId24"/>
    <p:sldId id="439" r:id="rId25"/>
    <p:sldId id="386" r:id="rId26"/>
    <p:sldId id="438" r:id="rId27"/>
    <p:sldId id="445" r:id="rId28"/>
    <p:sldId id="437" r:id="rId29"/>
    <p:sldId id="368" r:id="rId30"/>
    <p:sldId id="275" r:id="rId31"/>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hyperlink" Target="https://lore.kernel.org/loongarch/20260602021819.2373404-1-cui.tao@linux.dev/" TargetMode="External"/><Relationship Id="rId8" Type="http://schemas.openxmlformats.org/officeDocument/2006/relationships/hyperlink" Target="https://lore.kernel.org/loongarch/cover.1780538113.git.zhoubinbin@loongson.cn/" TargetMode="External"/><Relationship Id="rId7" Type="http://schemas.openxmlformats.org/officeDocument/2006/relationships/hyperlink" Target="https://lore.kernel.org/loongarch/cover.1780304703.git.zhoubinbin@loongson.cn/" TargetMode="External"/><Relationship Id="rId6" Type="http://schemas.openxmlformats.org/officeDocument/2006/relationships/hyperlink" Target="https://lore.kernel.org/loongarch/20260604015848.18643-1-wanghongliang@loongson.cn/T/#m852923a3c647d60b6eb3b6732766d99fae668af9" TargetMode="External"/><Relationship Id="rId5" Type="http://schemas.openxmlformats.org/officeDocument/2006/relationships/hyperlink" Target="https://lore.kernel.org/loongarch/20260606132126.562034-1-haoran.jiang@linux.dev/" TargetMode="External"/><Relationship Id="rId4" Type="http://schemas.openxmlformats.org/officeDocument/2006/relationships/hyperlink" Target="https://lore.kernel.org/loongarch/20260604065317.219777-1-dongtai.guo@linux.dev/" TargetMode="External"/><Relationship Id="rId3" Type="http://schemas.openxmlformats.org/officeDocument/2006/relationships/hyperlink" Target="https://lore.kernel.org/loongarch/20260529143238.169169-1-dongtai.guo@linux.dev/" TargetMode="External"/><Relationship Id="rId2" Type="http://schemas.openxmlformats.org/officeDocument/2006/relationships/hyperlink" Target="https://lore.kernel.org/loongarch/20260529140559.1775511-1-chenhuacai@loongson.cn/" TargetMode="External"/><Relationship Id="rId12" Type="http://schemas.openxmlformats.org/officeDocument/2006/relationships/notesSlide" Target="../notesSlides/notesSlide2.xml"/><Relationship Id="rId11" Type="http://schemas.openxmlformats.org/officeDocument/2006/relationships/slideLayout" Target="../slideLayouts/slideLayout2.xml"/><Relationship Id="rId10" Type="http://schemas.openxmlformats.org/officeDocument/2006/relationships/hyperlink" Target="https://lore.kernel.org/loongarch/20260604123433.3182173-1-maqianga@uniontech.com/" TargetMode="External"/><Relationship Id="rId1" Type="http://schemas.openxmlformats.org/officeDocument/2006/relationships/hyperlink" Target="https://lore.kernel.org/loongarch/20260529233208.8703-1-ebiggers@kernel.org/" TargetMode="Externa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hyperlink" Target="https://lore.kernel.org/loongarch/c36cab4c-0a91-4802-8693-a6ae3cee65b1@web.de/" TargetMode="External"/><Relationship Id="rId6" Type="http://schemas.openxmlformats.org/officeDocument/2006/relationships/hyperlink" Target="https://lore.kernel.org/loongarch/20260604090151.3254805-1-wangxuewen@kylinos.cn/" TargetMode="External"/><Relationship Id="rId5" Type="http://schemas.openxmlformats.org/officeDocument/2006/relationships/hyperlink" Target="https://lore.kernel.org/loongarch/20260604091913.306603-1-dongtai.guo@linux.dev/" TargetMode="External"/><Relationship Id="rId4" Type="http://schemas.openxmlformats.org/officeDocument/2006/relationships/hyperlink" Target="https://lore.kernel.org/loongarch/20260602021515.214560-1-zhaochenguang@kylinos.cn/" TargetMode="External"/><Relationship Id="rId3" Type="http://schemas.openxmlformats.org/officeDocument/2006/relationships/hyperlink" Target="https://lore.kernel.org/loongarch/20260531135326.2238555-1-yanfei.xu@bytedance.com/" TargetMode="External"/><Relationship Id="rId2" Type="http://schemas.openxmlformats.org/officeDocument/2006/relationships/hyperlink" Target="https://lore.kernel.org/loongarch/20260603023430.1748197-1-maobibo@loongson.cn/" TargetMode="External"/><Relationship Id="rId1" Type="http://schemas.openxmlformats.org/officeDocument/2006/relationships/hyperlink" Target="https://lore.kernel.org/loongarch/20260602074316.1647373-1-maobibo@loongson.c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hyperlink" Target="https://github.com/ksco/lag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s://github.com/hrydgard/ppsspp/issues/21780" TargetMode="External"/><Relationship Id="rId7" Type="http://schemas.openxmlformats.org/officeDocument/2006/relationships/hyperlink" Target="https://github.com/hrydgard/ppsspp" TargetMode="External"/><Relationship Id="rId6" Type="http://schemas.openxmlformats.org/officeDocument/2006/relationships/hyperlink" Target="https://github.com/Multicorewareinc/x265/pull/900" TargetMode="External"/><Relationship Id="rId5" Type="http://schemas.openxmlformats.org/officeDocument/2006/relationships/hyperlink" Target="https://github.com/comix-kernel/comix/pull/261" TargetMode="External"/><Relationship Id="rId4" Type="http://schemas.openxmlformats.org/officeDocument/2006/relationships/hyperlink" Target="https://github.com/micropython/micropython/pull/19292" TargetMode="External"/><Relationship Id="rId3" Type="http://schemas.openxmlformats.org/officeDocument/2006/relationships/hyperlink" Target="https://github.com/kubernetes/sig-release/issues/3040" TargetMode="External"/><Relationship Id="rId2" Type="http://schemas.openxmlformats.org/officeDocument/2006/relationships/hyperlink" Target="https://github.com/containernetworking/plugins/issues/1263" TargetMode="External"/><Relationship Id="rId1" Type="http://schemas.openxmlformats.org/officeDocument/2006/relationships/hyperlink" Target="https://github.com/loongson-community/discussions/issues/122" TargetMode="Externa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github.com/ouankou/rex" TargetMode="External"/><Relationship Id="rId3" Type="http://schemas.openxmlformats.org/officeDocument/2006/relationships/hyperlink" Target="https://github.com/ouankou/rex/pull/824" TargetMode="External"/><Relationship Id="rId2" Type="http://schemas.openxmlformats.org/officeDocument/2006/relationships/hyperlink" Target="https://github.com/lvgl/lvgl/pull/10221" TargetMode="External"/><Relationship Id="rId1" Type="http://schemas.openxmlformats.org/officeDocument/2006/relationships/hyperlink" Target="https://github.com/lat-opensource/lat/pull/304" TargetMode="Externa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github.com/containernetworking/plugins/pull/1262" TargetMode="External"/><Relationship Id="rId4" Type="http://schemas.openxmlformats.org/officeDocument/2006/relationships/hyperlink" Target="https://github.com/coredns/coredns/pull/8137" TargetMode="External"/><Relationship Id="rId3" Type="http://schemas.openxmlformats.org/officeDocument/2006/relationships/hyperlink" Target="https://github.com/etcd-io/etcd/issues/21877" TargetMode="External"/><Relationship Id="rId2" Type="http://schemas.openxmlformats.org/officeDocument/2006/relationships/hyperlink" Target="https://github.com/usbarmory/tamago/issues/70" TargetMode="External"/><Relationship Id="rId1" Type="http://schemas.openxmlformats.org/officeDocument/2006/relationships/hyperlink" Target="https://github.com/usbarmory/tamago-go/pull/17"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https://gcc.gnu.org/bugzilla/show_bug.cgi?id=121875"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openwrt/openwrt/pull/23366"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hyperlink" Target="https://github.com/pve-loong64-port/"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loongson-community/1024"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youtube.com/@loongfans"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sourceware.org/pipermail/binutils/2026-June/149527.html" TargetMode="External"/><Relationship Id="rId2" Type="http://schemas.openxmlformats.org/officeDocument/2006/relationships/hyperlink" Target="https://sourceware.org/git/?p=binutils-gdb.git;a=commit;h=f8b82c843a960020c493111385b8c5728c20eac9" TargetMode="External"/><Relationship Id="rId1" Type="http://schemas.openxmlformats.org/officeDocument/2006/relationships/hyperlink" Target="sourceware.org/git?p=binutils-gdb.git;a=commit;h=48997323b0f929d3255a4845f8a3800c6c00a53a" TargetMode="Externa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gcc.gnu.org/PR125609" TargetMode="External"/><Relationship Id="rId4" Type="http://schemas.openxmlformats.org/officeDocument/2006/relationships/hyperlink" Target="https://github.com/loongson-community/discussions/issues/123" TargetMode="External"/><Relationship Id="rId3" Type="http://schemas.openxmlformats.org/officeDocument/2006/relationships/hyperlink" Target="https://github.com/loongson-community/discussions/issues/120" TargetMode="External"/><Relationship Id="rId2" Type="http://schemas.openxmlformats.org/officeDocument/2006/relationships/hyperlink" Target="https://gcc.gnu.org/git/?p=gcc.git;a=commit;h=232f2ca5dd7f15a7ea4320b483803b028d9c5d5f" TargetMode="External"/><Relationship Id="rId1" Type="http://schemas.openxmlformats.org/officeDocument/2006/relationships/hyperlink" Target="https://gcc.gnu.org/r14-12637" TargetMode="Externa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s://github.com/llvm/llvm-project/issues/198339" TargetMode="External"/><Relationship Id="rId7" Type="http://schemas.openxmlformats.org/officeDocument/2006/relationships/hyperlink" Target="https://github.com/llvm/llvm-project/pull/201260" TargetMode="External"/><Relationship Id="rId6" Type="http://schemas.openxmlformats.org/officeDocument/2006/relationships/hyperlink" Target="https://github.com/llvm/llvm-project/pull/201487" TargetMode="External"/><Relationship Id="rId5" Type="http://schemas.openxmlformats.org/officeDocument/2006/relationships/hyperlink" Target="https://github.com/llvm/llvm-project/pull/201488" TargetMode="External"/><Relationship Id="rId4" Type="http://schemas.openxmlformats.org/officeDocument/2006/relationships/hyperlink" Target="https://github.com/llvm/llvm-project/pull/200901" TargetMode="External"/><Relationship Id="rId3" Type="http://schemas.openxmlformats.org/officeDocument/2006/relationships/hyperlink" Target="https://github.com/llvm/llvm-project/pull/201099" TargetMode="External"/><Relationship Id="rId2" Type="http://schemas.openxmlformats.org/officeDocument/2006/relationships/hyperlink" Target="https://github.com/llvm/llvm-project/pull/201569" TargetMode="External"/><Relationship Id="rId1" Type="http://schemas.openxmlformats.org/officeDocument/2006/relationships/hyperlink" Target="https://github.com/llvm/llvm-project/pull/201548"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rust-lang/stdarch/pull/21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endParaRPr lang="zh-CN" altLang="en-US"/>
          </a:p>
        </p:txBody>
      </p:sp>
      <p:sp>
        <p:nvSpPr>
          <p:cNvPr id="3" name="内容占位符 2"/>
          <p:cNvSpPr>
            <a:spLocks noGrp="1"/>
          </p:cNvSpPr>
          <p:nvPr>
            <p:ph idx="1"/>
          </p:nvPr>
        </p:nvSpPr>
        <p:spPr>
          <a:xfrm>
            <a:off x="513999" y="1275824"/>
            <a:ext cx="11094484" cy="4657501"/>
          </a:xfrm>
        </p:spPr>
        <p:txBody>
          <a:bodyPr/>
          <a:p>
            <a:r>
              <a:rPr lang="zh-CN" altLang="en-US" sz="1800"/>
              <a:t>平台支持</a:t>
            </a:r>
            <a:endParaRPr lang="zh-CN" altLang="en-US" sz="1800"/>
          </a:p>
          <a:p>
            <a:pPr lvl="1"/>
            <a:r>
              <a:rPr lang="en-US" altLang="zh-CN" sz="1800"/>
              <a:t>Eric Biggers: </a:t>
            </a:r>
            <a:r>
              <a:rPr lang="zh-CN" altLang="en-US" sz="1800"/>
              <a:t>删除龙芯平台随机数生成器驱动（</a:t>
            </a:r>
            <a:r>
              <a:rPr lang="zh-CN" altLang="en-US" sz="1800">
                <a:hlinkClick r:id="rId1"/>
              </a:rPr>
              <a:t>第 </a:t>
            </a:r>
            <a:r>
              <a:rPr lang="en-US" altLang="zh-CN" sz="1800">
                <a:hlinkClick r:id="rId1"/>
              </a:rPr>
              <a:t>1 </a:t>
            </a:r>
            <a:r>
              <a:rPr lang="zh-CN" altLang="en-US" sz="1800">
                <a:hlinkClick r:id="rId1"/>
              </a:rPr>
              <a:t>版</a:t>
            </a:r>
            <a:r>
              <a:rPr lang="zh-CN" altLang="en-US" sz="1800"/>
              <a:t>）</a:t>
            </a:r>
            <a:endParaRPr lang="zh-CN" altLang="en-US" sz="1800"/>
          </a:p>
          <a:p>
            <a:pPr lvl="2"/>
            <a:r>
              <a:rPr lang="zh-CN" altLang="en-US" sz="1800"/>
              <a:t>作者认为该驱动使用的 </a:t>
            </a:r>
            <a:r>
              <a:rPr lang="en-US" altLang="zh-CN" sz="1800"/>
              <a:t>rng_alg​ </a:t>
            </a:r>
            <a:r>
              <a:rPr lang="zh-CN" altLang="en-US" sz="1800"/>
              <a:t>框架存在多个安全漏洞，且未提供前向安全性；同时，该框架没有其他内核功能接入（因此没有实际作用）</a:t>
            </a:r>
            <a:endParaRPr lang="zh-CN" altLang="en-US" sz="1800"/>
          </a:p>
          <a:p>
            <a:pPr lvl="2"/>
            <a:r>
              <a:rPr lang="en-US" altLang="zh-CN" sz="1800">
                <a:solidFill>
                  <a:schemeClr val="tx1"/>
                </a:solidFill>
                <a:ea typeface="Source Han Sans CN" charset="0"/>
              </a:rPr>
              <a:t>Eric </a:t>
            </a:r>
            <a:r>
              <a:rPr lang="zh-CN" altLang="en-US" sz="1800"/>
              <a:t>建议实现一个标准的 </a:t>
            </a:r>
            <a:r>
              <a:rPr lang="en-US" altLang="zh-CN" sz="1800"/>
              <a:t>hwrng </a:t>
            </a:r>
            <a:r>
              <a:rPr lang="zh-CN" altLang="en-US" sz="1800"/>
              <a:t>驱动</a:t>
            </a:r>
            <a:endParaRPr lang="zh-CN" altLang="en-US" sz="1800"/>
          </a:p>
          <a:p>
            <a:pPr lvl="1"/>
            <a:r>
              <a:rPr lang="en-US" altLang="zh-CN" sz="1800"/>
              <a:t>Huacai</a:t>
            </a:r>
            <a:r>
              <a:rPr lang="zh-CN" altLang="en-US" sz="1800"/>
              <a:t> </a:t>
            </a:r>
            <a:r>
              <a:rPr lang="en-US" altLang="zh-CN" sz="1800"/>
              <a:t>Chen: </a:t>
            </a:r>
            <a:r>
              <a:rPr lang="zh-CN" altLang="en-US" sz="1800"/>
              <a:t>添加 </a:t>
            </a:r>
            <a:r>
              <a:rPr lang="en-US" altLang="zh-CN" sz="1800"/>
              <a:t>QEMU fw_cfg </a:t>
            </a:r>
            <a:r>
              <a:rPr lang="zh-CN" altLang="en-US" sz="1800"/>
              <a:t>支持，以便客户机读取主机配置（</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zh-CN" altLang="en-US" sz="1800"/>
          </a:p>
          <a:p>
            <a:pPr lvl="1"/>
            <a:r>
              <a:rPr lang="en-US" altLang="zh-CN" sz="1800"/>
              <a:t>George Guo: </a:t>
            </a:r>
            <a:r>
              <a:rPr lang="zh-CN" altLang="en-US" sz="1800"/>
              <a:t>龙架构 </a:t>
            </a:r>
            <a:r>
              <a:rPr lang="en-US" altLang="zh-CN" sz="1800"/>
              <a:t>KHO (Kexec Hand-Over) </a:t>
            </a:r>
            <a:r>
              <a:rPr lang="zh-CN" altLang="en-US" sz="1800"/>
              <a:t>支持（</a:t>
            </a:r>
            <a:r>
              <a:rPr lang="zh-CN" altLang="en-US" sz="1800">
                <a:hlinkClick r:id="rId3"/>
              </a:rPr>
              <a:t>第 </a:t>
            </a:r>
            <a:r>
              <a:rPr lang="en-US" altLang="zh-CN" sz="1800">
                <a:hlinkClick r:id="rId3"/>
              </a:rPr>
              <a:t>2 </a:t>
            </a:r>
            <a:r>
              <a:rPr lang="zh-CN" altLang="en-US" sz="1800">
                <a:hlinkClick r:id="rId3"/>
              </a:rPr>
              <a:t>版</a:t>
            </a:r>
            <a:r>
              <a:rPr lang="zh-CN" altLang="en-US" sz="1800"/>
              <a:t>）</a:t>
            </a:r>
            <a:endParaRPr lang="zh-CN" altLang="en-US" sz="1800"/>
          </a:p>
          <a:p>
            <a:pPr lvl="1"/>
            <a:r>
              <a:rPr lang="en-US" altLang="zh-CN" sz="1800"/>
              <a:t>George Guo: </a:t>
            </a:r>
            <a:r>
              <a:rPr lang="zh-CN" altLang="en-US" sz="1800"/>
              <a:t>龙架构 </a:t>
            </a:r>
            <a:r>
              <a:rPr lang="en-US" altLang="zh-CN" sz="1800"/>
              <a:t>klp</a:t>
            </a:r>
            <a:r>
              <a:rPr lang="zh-CN" altLang="en-US" sz="1800"/>
              <a:t>-</a:t>
            </a:r>
            <a:r>
              <a:rPr lang="en-US" altLang="zh-CN" sz="1800"/>
              <a:t>build </a:t>
            </a:r>
            <a:r>
              <a:rPr lang="zh-CN" altLang="en-US" sz="1800"/>
              <a:t>支持（</a:t>
            </a:r>
            <a:r>
              <a:rPr lang="zh-CN" altLang="en-US" sz="1800">
                <a:hlinkClick r:id="rId4"/>
              </a:rPr>
              <a:t>第 </a:t>
            </a:r>
            <a:r>
              <a:rPr lang="en-US" altLang="zh-CN" sz="1800">
                <a:hlinkClick r:id="rId4"/>
              </a:rPr>
              <a:t>1 </a:t>
            </a:r>
            <a:r>
              <a:rPr lang="zh-CN" altLang="en-US" sz="1800">
                <a:hlinkClick r:id="rId4"/>
              </a:rPr>
              <a:t>版</a:t>
            </a:r>
            <a:r>
              <a:rPr lang="zh-CN" altLang="en-US" sz="1800"/>
              <a:t>）</a:t>
            </a:r>
            <a:endParaRPr lang="zh-CN" altLang="en-US" sz="1800"/>
          </a:p>
          <a:p>
            <a:pPr lvl="1"/>
            <a:r>
              <a:rPr lang="en-US" altLang="zh-CN" sz="1800"/>
              <a:t>Haoran</a:t>
            </a:r>
            <a:r>
              <a:rPr lang="zh-CN" altLang="en-US" sz="1800"/>
              <a:t> </a:t>
            </a:r>
            <a:r>
              <a:rPr lang="en-US" altLang="zh-CN" sz="1800"/>
              <a:t>Jiang: STRICT_MODULE_RWX </a:t>
            </a:r>
            <a:r>
              <a:rPr lang="zh-CN" altLang="en-US" sz="1800"/>
              <a:t>支持，以便实现更严格的内存访问策略（</a:t>
            </a:r>
            <a:r>
              <a:rPr lang="zh-CN" altLang="en-US" sz="1800">
                <a:hlinkClick r:id="rId5"/>
              </a:rPr>
              <a:t>第 </a:t>
            </a:r>
            <a:r>
              <a:rPr lang="en-US" altLang="zh-CN" sz="1800">
                <a:hlinkClick r:id="rId5"/>
              </a:rPr>
              <a:t>1 </a:t>
            </a:r>
            <a:r>
              <a:rPr lang="zh-CN" altLang="en-US" sz="1800">
                <a:hlinkClick r:id="rId5"/>
              </a:rPr>
              <a:t>版</a:t>
            </a:r>
            <a:r>
              <a:rPr lang="zh-CN" altLang="en-US" sz="1800"/>
              <a:t>）</a:t>
            </a:r>
            <a:endParaRPr lang="en-US" altLang="zh-CN" sz="1800"/>
          </a:p>
          <a:p>
            <a:pPr lvl="1"/>
            <a:r>
              <a:rPr lang="en-US" altLang="zh-CN" sz="1800"/>
              <a:t>Hongliang</a:t>
            </a:r>
            <a:r>
              <a:rPr lang="zh-CN" altLang="en-US" sz="1800"/>
              <a:t> </a:t>
            </a:r>
            <a:r>
              <a:rPr lang="en-US" altLang="zh-CN" sz="1800"/>
              <a:t>Wang: </a:t>
            </a:r>
            <a:r>
              <a:rPr lang="zh-CN" altLang="en-US" sz="1800"/>
              <a:t>为龙芯 2 号 </a:t>
            </a:r>
            <a:r>
              <a:rPr lang="en-US" altLang="zh-CN" sz="1800"/>
              <a:t>I</a:t>
            </a:r>
            <a:r>
              <a:rPr lang="en-US" altLang="zh-CN" sz="1800" baseline="30000"/>
              <a:t>2</a:t>
            </a:r>
            <a:r>
              <a:rPr lang="en-US" altLang="zh-CN" sz="1800"/>
              <a:t>C (i2c-ls2x) </a:t>
            </a:r>
            <a:r>
              <a:rPr lang="zh-CN" altLang="en-US" sz="1800"/>
              <a:t>驱动添加 </a:t>
            </a:r>
            <a:r>
              <a:rPr lang="en-US" altLang="zh-CN" sz="1800"/>
              <a:t>clock​ </a:t>
            </a:r>
            <a:r>
              <a:rPr lang="zh-CN" altLang="en-US" sz="1800"/>
              <a:t>属性（</a:t>
            </a:r>
            <a:r>
              <a:rPr lang="zh-CN" altLang="en-US" sz="1800">
                <a:hlinkClick r:id="rId6"/>
              </a:rPr>
              <a:t>第 </a:t>
            </a:r>
            <a:r>
              <a:rPr lang="en-US" altLang="zh-CN" sz="1800">
                <a:hlinkClick r:id="rId6"/>
              </a:rPr>
              <a:t>5 </a:t>
            </a:r>
            <a:r>
              <a:rPr lang="zh-CN" altLang="en-US" sz="1800">
                <a:hlinkClick r:id="rId6"/>
              </a:rPr>
              <a:t>版</a:t>
            </a:r>
            <a:r>
              <a:rPr lang="zh-CN" altLang="en-US" sz="1800"/>
              <a:t>）</a:t>
            </a:r>
            <a:endParaRPr lang="zh-CN" altLang="en-US" sz="1800"/>
          </a:p>
          <a:p>
            <a:pPr lvl="1"/>
            <a:r>
              <a:rPr lang="en-US" altLang="zh-CN" sz="1800"/>
              <a:t>Binbin</a:t>
            </a:r>
            <a:r>
              <a:rPr lang="zh-CN" altLang="en-US" sz="1800"/>
              <a:t> </a:t>
            </a:r>
            <a:r>
              <a:rPr lang="en-US" altLang="zh-CN" sz="1800"/>
              <a:t>Zhou:</a:t>
            </a:r>
            <a:r>
              <a:rPr lang="zh-CN" altLang="en-US" sz="1800"/>
              <a:t> 龙芯 </a:t>
            </a:r>
            <a:r>
              <a:rPr lang="en-US" altLang="zh-CN" sz="1800"/>
              <a:t>I</a:t>
            </a:r>
            <a:r>
              <a:rPr lang="en-US" altLang="zh-CN" sz="1800" baseline="30000"/>
              <a:t>2</a:t>
            </a:r>
            <a:r>
              <a:rPr lang="en-US" altLang="zh-CN" sz="1800"/>
              <a:t>S ASoC </a:t>
            </a:r>
            <a:r>
              <a:rPr lang="zh-CN" altLang="en-US" sz="1800"/>
              <a:t>驱动（</a:t>
            </a:r>
            <a:r>
              <a:rPr lang="zh-CN" altLang="en-US" sz="1800">
                <a:hlinkClick r:id="rId7"/>
              </a:rPr>
              <a:t>第 </a:t>
            </a:r>
            <a:r>
              <a:rPr lang="en-US" altLang="zh-CN" sz="1800">
                <a:hlinkClick r:id="rId7"/>
              </a:rPr>
              <a:t>5 </a:t>
            </a:r>
            <a:r>
              <a:rPr lang="zh-CN" altLang="en-US" sz="1800">
                <a:hlinkClick r:id="rId7"/>
              </a:rPr>
              <a:t>版</a:t>
            </a:r>
            <a:r>
              <a:rPr lang="zh-CN" altLang="en-US" sz="1800"/>
              <a:t>）</a:t>
            </a:r>
            <a:endParaRPr lang="zh-CN" altLang="en-US" sz="1800"/>
          </a:p>
          <a:p>
            <a:pPr lvl="1"/>
            <a:r>
              <a:rPr lang="en-US" altLang="zh-CN" sz="1800"/>
              <a:t>Binbin</a:t>
            </a:r>
            <a:r>
              <a:rPr lang="zh-CN" altLang="en-US" sz="1800"/>
              <a:t> </a:t>
            </a:r>
            <a:r>
              <a:rPr lang="en-US" altLang="zh-CN" sz="1800"/>
              <a:t>Zhou:</a:t>
            </a:r>
            <a:r>
              <a:rPr lang="zh-CN" altLang="en-US" sz="1800"/>
              <a:t> </a:t>
            </a:r>
            <a:r>
              <a:rPr lang="en-US" altLang="zh-CN" sz="1800"/>
              <a:t>2K2000 </a:t>
            </a:r>
            <a:r>
              <a:rPr lang="zh-CN" altLang="en-US" sz="1800"/>
              <a:t>开发板、中科云久久派、正点原子 </a:t>
            </a:r>
            <a:r>
              <a:rPr lang="en-US" altLang="zh-CN" sz="1800"/>
              <a:t>ATK-DL2K030</a:t>
            </a:r>
            <a:r>
              <a:rPr lang="en-US" altLang="zh-CN" sz="1800">
                <a:solidFill>
                  <a:schemeClr val="tx1"/>
                </a:solidFill>
                <a:ea typeface="Source Han Sans CN" charset="0"/>
              </a:rPr>
              <a:t>/</a:t>
            </a:r>
            <a:r>
              <a:rPr lang="en-US" altLang="zh-CN" sz="1800"/>
              <a:t>B </a:t>
            </a:r>
            <a:r>
              <a:rPr lang="zh-CN" altLang="en-US" sz="1800"/>
              <a:t>开发板 </a:t>
            </a:r>
            <a:r>
              <a:rPr lang="en-US" altLang="zh-CN" sz="1800"/>
              <a:t>ASoC </a:t>
            </a:r>
            <a:r>
              <a:rPr lang="zh-CN" altLang="en-US" sz="1800"/>
              <a:t>支持（</a:t>
            </a:r>
            <a:r>
              <a:rPr lang="zh-CN" altLang="en-US" sz="1800">
                <a:hlinkClick r:id="rId8"/>
              </a:rPr>
              <a:t>第 </a:t>
            </a:r>
            <a:r>
              <a:rPr lang="en-US" altLang="zh-CN" sz="1800">
                <a:hlinkClick r:id="rId8"/>
              </a:rPr>
              <a:t>2 </a:t>
            </a:r>
            <a:r>
              <a:rPr lang="zh-CN" altLang="en-US" sz="1800">
                <a:hlinkClick r:id="rId8"/>
              </a:rPr>
              <a:t>版</a:t>
            </a:r>
            <a:r>
              <a:rPr lang="zh-CN" altLang="en-US" sz="1800"/>
              <a:t>）</a:t>
            </a:r>
            <a:endParaRPr lang="zh-CN" altLang="en-US" sz="1800"/>
          </a:p>
          <a:p>
            <a:pPr lvl="0"/>
            <a:r>
              <a:rPr lang="en-US" altLang="zh-CN" sz="1800"/>
              <a:t>KVM </a:t>
            </a:r>
            <a:r>
              <a:rPr lang="zh-CN" altLang="en-US" sz="1800"/>
              <a:t>子系统</a:t>
            </a:r>
            <a:endParaRPr lang="zh-CN" altLang="en-US" sz="1800"/>
          </a:p>
          <a:p>
            <a:pPr lvl="1"/>
            <a:r>
              <a:rPr lang="en-US" altLang="zh-CN" sz="1800"/>
              <a:t>Tao Cui: </a:t>
            </a:r>
            <a:r>
              <a:rPr lang="zh-CN" altLang="en-US" sz="1800"/>
              <a:t>为龙架构添加 </a:t>
            </a:r>
            <a:r>
              <a:rPr lang="en-US" altLang="zh-CN" sz="1800"/>
              <a:t>KVM PV TLB flush（</a:t>
            </a:r>
            <a:r>
              <a:rPr lang="zh-CN" altLang="en-US" sz="1800"/>
              <a:t>半虚拟化 </a:t>
            </a:r>
            <a:r>
              <a:rPr lang="en-US" altLang="zh-CN" sz="1800"/>
              <a:t>TLB </a:t>
            </a:r>
            <a:r>
              <a:rPr lang="zh-CN" altLang="en-US" sz="1800"/>
              <a:t>刷新）支持（</a:t>
            </a:r>
            <a:r>
              <a:rPr lang="zh-CN" altLang="en-US" sz="1800">
                <a:hlinkClick r:id="rId9"/>
              </a:rPr>
              <a:t>第 </a:t>
            </a:r>
            <a:r>
              <a:rPr lang="en-US" altLang="zh-CN" sz="1800">
                <a:hlinkClick r:id="rId9"/>
              </a:rPr>
              <a:t>2 </a:t>
            </a:r>
            <a:r>
              <a:rPr lang="zh-CN" altLang="en-US" sz="1800">
                <a:hlinkClick r:id="rId9"/>
              </a:rPr>
              <a:t>版</a:t>
            </a:r>
            <a:r>
              <a:rPr lang="zh-CN" altLang="en-US" sz="1800"/>
              <a:t>）</a:t>
            </a:r>
            <a:endParaRPr lang="zh-CN" altLang="en-US" sz="1800"/>
          </a:p>
          <a:p>
            <a:pPr lvl="1"/>
            <a:r>
              <a:rPr lang="en-US" altLang="zh-CN" sz="1800"/>
              <a:t>Qiang</a:t>
            </a:r>
            <a:r>
              <a:rPr lang="zh-CN" altLang="en-US" sz="1800"/>
              <a:t> </a:t>
            </a:r>
            <a:r>
              <a:rPr lang="en-US" altLang="zh-CN" sz="1800"/>
              <a:t>Ma:</a:t>
            </a:r>
            <a:r>
              <a:rPr lang="zh-CN" altLang="en-US" sz="1800"/>
              <a:t> 修复 </a:t>
            </a:r>
            <a:r>
              <a:rPr lang="en-US" altLang="zh-CN" sz="1800"/>
              <a:t>kvm_emu_xchg_csr()​ </a:t>
            </a:r>
            <a:r>
              <a:rPr lang="zh-CN" altLang="en-US" sz="1800"/>
              <a:t>函数对 </a:t>
            </a:r>
            <a:r>
              <a:rPr lang="en-US" altLang="zh-CN" sz="1800"/>
              <a:t>CSRXCHG​ </a:t>
            </a:r>
            <a:r>
              <a:rPr lang="zh-CN" altLang="en-US" sz="1800"/>
              <a:t>指令的模拟错误（</a:t>
            </a:r>
            <a:r>
              <a:rPr lang="zh-CN" altLang="en-US" sz="1800">
                <a:hlinkClick r:id="rId10"/>
              </a:rPr>
              <a:t>第 </a:t>
            </a:r>
            <a:r>
              <a:rPr lang="en-US" altLang="zh-CN" sz="1800">
                <a:hlinkClick r:id="rId10"/>
              </a:rPr>
              <a:t>1 </a:t>
            </a:r>
            <a:r>
              <a:rPr lang="zh-CN" altLang="en-US" sz="1800">
                <a:hlinkClick r:id="rId10"/>
              </a:rPr>
              <a:t>版</a:t>
            </a:r>
            <a:r>
              <a:rPr lang="zh-CN" altLang="en-US" sz="1800"/>
              <a:t>）</a:t>
            </a:r>
            <a:endParaRPr lang="en-US" altLang="zh-CN" sz="1800"/>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endParaRPr lang="zh-CN" altLang="en-US"/>
          </a:p>
        </p:txBody>
      </p:sp>
      <p:sp>
        <p:nvSpPr>
          <p:cNvPr id="3" name="内容占位符 2"/>
          <p:cNvSpPr>
            <a:spLocks noGrp="1"/>
          </p:cNvSpPr>
          <p:nvPr>
            <p:ph idx="1"/>
          </p:nvPr>
        </p:nvSpPr>
        <p:spPr>
          <a:xfrm>
            <a:off x="513999" y="1275824"/>
            <a:ext cx="11094484" cy="4657501"/>
          </a:xfrm>
        </p:spPr>
        <p:txBody>
          <a:bodyPr/>
          <a:p>
            <a:r>
              <a:rPr lang="en-US" altLang="zh-CN" sz="1800"/>
              <a:t>KVM </a:t>
            </a:r>
            <a:r>
              <a:rPr lang="zh-CN" altLang="en-US" sz="1800"/>
              <a:t>子系统（续）</a:t>
            </a:r>
            <a:endParaRPr lang="zh-CN" altLang="en-US" sz="1800"/>
          </a:p>
          <a:p>
            <a:pPr lvl="1"/>
            <a:r>
              <a:rPr lang="en-US" altLang="zh-CN" sz="1800"/>
              <a:t>Bibo</a:t>
            </a:r>
            <a:r>
              <a:rPr lang="zh-CN" altLang="en-US" sz="1800"/>
              <a:t> </a:t>
            </a:r>
            <a:r>
              <a:rPr lang="en-US" altLang="zh-CN" sz="1800"/>
              <a:t>Mao:</a:t>
            </a:r>
            <a:r>
              <a:rPr lang="zh-CN" altLang="en-US" sz="1800"/>
              <a:t> 为龙架构 </a:t>
            </a:r>
            <a:r>
              <a:rPr lang="en-US" altLang="zh-CN" sz="1800"/>
              <a:t>KVM </a:t>
            </a:r>
            <a:r>
              <a:rPr lang="zh-CN" altLang="en-US" sz="1800"/>
              <a:t>设置支持的最大 </a:t>
            </a:r>
            <a:r>
              <a:rPr lang="en-US" altLang="zh-CN" sz="1800"/>
              <a:t>FPU </a:t>
            </a:r>
            <a:r>
              <a:rPr lang="zh-CN" altLang="en-US" sz="1800"/>
              <a:t>类型（</a:t>
            </a:r>
            <a:r>
              <a:rPr lang="zh-CN" altLang="en-US" sz="1800">
                <a:hlinkClick r:id="rId1"/>
              </a:rPr>
              <a:t>第 </a:t>
            </a:r>
            <a:r>
              <a:rPr lang="en-US" altLang="zh-CN" sz="1800">
                <a:hlinkClick r:id="rId1"/>
              </a:rPr>
              <a:t>3 </a:t>
            </a:r>
            <a:r>
              <a:rPr lang="zh-CN" altLang="en-US" sz="1800">
                <a:hlinkClick r:id="rId1"/>
              </a:rPr>
              <a:t>版</a:t>
            </a:r>
            <a:r>
              <a:rPr lang="zh-CN" altLang="en-US" sz="1800"/>
              <a:t>）</a:t>
            </a:r>
            <a:endParaRPr lang="zh-CN" altLang="en-US" sz="1800"/>
          </a:p>
          <a:p>
            <a:pPr lvl="1"/>
            <a:r>
              <a:rPr lang="en-US" altLang="zh-CN" sz="1800"/>
              <a:t>Bibo</a:t>
            </a:r>
            <a:r>
              <a:rPr lang="zh-CN" altLang="en-US" sz="1800"/>
              <a:t> </a:t>
            </a:r>
            <a:r>
              <a:rPr lang="en-US" altLang="zh-CN" sz="1800"/>
              <a:t>Mao:</a:t>
            </a:r>
            <a:r>
              <a:rPr lang="zh-CN" altLang="en-US" sz="1800"/>
              <a:t> 修复 </a:t>
            </a:r>
            <a:r>
              <a:rPr lang="en-US" altLang="zh-CN" sz="1800"/>
              <a:t>FPU </a:t>
            </a:r>
            <a:r>
              <a:rPr lang="zh-CN" altLang="en-US" sz="1800"/>
              <a:t>寄存器用户态访问接口在引入 </a:t>
            </a:r>
            <a:r>
              <a:rPr lang="en-US" altLang="zh-CN" sz="1800"/>
              <a:t>LSX/LASX </a:t>
            </a:r>
            <a:r>
              <a:rPr lang="zh-CN" altLang="en-US" sz="1800"/>
              <a:t>支持后产生的 </a:t>
            </a:r>
            <a:r>
              <a:rPr lang="en-US" altLang="zh-CN" sz="1800"/>
              <a:t>FPU </a:t>
            </a:r>
            <a:r>
              <a:rPr lang="zh-CN" altLang="en-US" sz="1800"/>
              <a:t>数据宽度不足的问题（</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en-US" altLang="zh-CN" sz="1800"/>
          </a:p>
          <a:p>
            <a:pPr lvl="1"/>
            <a:r>
              <a:rPr lang="en-US" altLang="zh-CN" sz="1800"/>
              <a:t>Yanfei Xu: </a:t>
            </a:r>
            <a:r>
              <a:rPr lang="zh-CN" altLang="en-US" sz="1800"/>
              <a:t>添加 </a:t>
            </a:r>
            <a:r>
              <a:rPr lang="en-US" altLang="zh-CN" sz="1800"/>
              <a:t>irqchip​ </a:t>
            </a:r>
            <a:r>
              <a:rPr lang="zh-CN" altLang="en-US" sz="1800"/>
              <a:t>数组索引范围校验（</a:t>
            </a:r>
            <a:r>
              <a:rPr lang="zh-CN" altLang="en-US" sz="1800">
                <a:hlinkClick r:id="rId3"/>
              </a:rPr>
              <a:t>第 </a:t>
            </a:r>
            <a:r>
              <a:rPr lang="en-US" altLang="zh-CN" sz="1800">
                <a:hlinkClick r:id="rId3"/>
              </a:rPr>
              <a:t>2 </a:t>
            </a:r>
            <a:r>
              <a:rPr lang="zh-CN" altLang="en-US" sz="1800">
                <a:hlinkClick r:id="rId3"/>
              </a:rPr>
              <a:t>版</a:t>
            </a:r>
            <a:r>
              <a:rPr lang="zh-CN" altLang="en-US" sz="1800"/>
              <a:t>）</a:t>
            </a:r>
            <a:endParaRPr lang="en-US" altLang="zh-CN" sz="1800"/>
          </a:p>
          <a:p>
            <a:pPr lvl="0"/>
            <a:r>
              <a:rPr lang="en-US" altLang="zh-CN" sz="1800"/>
              <a:t>BPF </a:t>
            </a:r>
            <a:r>
              <a:rPr lang="zh-CN" altLang="en-US" sz="1800"/>
              <a:t>子系统</a:t>
            </a:r>
            <a:endParaRPr lang="zh-CN" altLang="en-US" sz="1800"/>
          </a:p>
          <a:p>
            <a:pPr lvl="1"/>
            <a:r>
              <a:rPr lang="en-US" altLang="zh-CN" sz="1800"/>
              <a:t>Chenguang Zhao: kptr xchg </a:t>
            </a:r>
            <a:r>
              <a:rPr lang="zh-CN" altLang="en-US" sz="1800"/>
              <a:t>内联优化（</a:t>
            </a:r>
            <a:r>
              <a:rPr lang="zh-CN" altLang="en-US" sz="1800">
                <a:hlinkClick r:id="rId4"/>
              </a:rPr>
              <a:t>第 </a:t>
            </a:r>
            <a:r>
              <a:rPr lang="en-US" altLang="zh-CN" sz="1800">
                <a:hlinkClick r:id="rId4"/>
              </a:rPr>
              <a:t>1 </a:t>
            </a:r>
            <a:r>
              <a:rPr lang="zh-CN" altLang="en-US" sz="1800">
                <a:hlinkClick r:id="rId4"/>
              </a:rPr>
              <a:t>版</a:t>
            </a:r>
            <a:r>
              <a:rPr lang="zh-CN" altLang="en-US" sz="1800"/>
              <a:t>）</a:t>
            </a:r>
            <a:endParaRPr lang="zh-CN" altLang="en-US" sz="1800"/>
          </a:p>
          <a:p>
            <a:pPr lvl="0"/>
            <a:r>
              <a:rPr lang="zh-CN" altLang="en-US" sz="1800"/>
              <a:t>其他功能修复</a:t>
            </a:r>
            <a:endParaRPr lang="zh-CN" altLang="en-US" sz="1800"/>
          </a:p>
          <a:p>
            <a:pPr lvl="1"/>
            <a:r>
              <a:rPr lang="en-US" altLang="zh-CN" sz="1800"/>
              <a:t>George Guo: </a:t>
            </a:r>
            <a:r>
              <a:rPr lang="zh-CN" altLang="en-US" sz="1800"/>
              <a:t>修复启用 </a:t>
            </a:r>
            <a:r>
              <a:rPr lang="en-US" altLang="zh-CN" sz="1800"/>
              <a:t>CONFIG_KFENCE​ </a:t>
            </a:r>
            <a:r>
              <a:rPr lang="zh-CN" altLang="en-US" sz="1800"/>
              <a:t>时内核热更新 (</a:t>
            </a:r>
            <a:r>
              <a:rPr lang="en-US" altLang="zh-CN" sz="1800"/>
              <a:t>Live Update) </a:t>
            </a:r>
            <a:r>
              <a:rPr lang="zh-CN" altLang="en-US" sz="1800"/>
              <a:t>代码构建错误（</a:t>
            </a:r>
            <a:r>
              <a:rPr lang="zh-CN" altLang="en-US" sz="1800">
                <a:hlinkClick r:id="rId5"/>
              </a:rPr>
              <a:t>第 </a:t>
            </a:r>
            <a:r>
              <a:rPr lang="en-US" altLang="zh-CN" sz="1800">
                <a:hlinkClick r:id="rId5"/>
              </a:rPr>
              <a:t>1 </a:t>
            </a:r>
            <a:r>
              <a:rPr lang="zh-CN" altLang="en-US" sz="1800">
                <a:hlinkClick r:id="rId5"/>
              </a:rPr>
              <a:t>版</a:t>
            </a:r>
            <a:r>
              <a:rPr lang="zh-CN" altLang="en-US" sz="1800"/>
              <a:t>）</a:t>
            </a:r>
            <a:endParaRPr lang="en-US" altLang="zh-CN" sz="1800"/>
          </a:p>
          <a:p>
            <a:pPr lvl="1"/>
            <a:r>
              <a:rPr lang="en-US" altLang="zh-CN" sz="1800"/>
              <a:t>Xuewen Wang: </a:t>
            </a:r>
            <a:r>
              <a:rPr lang="zh-CN" altLang="en-US" sz="1800"/>
              <a:t>修复 </a:t>
            </a:r>
            <a:r>
              <a:rPr lang="en-US" altLang="zh-CN" sz="1800"/>
              <a:t>set_direct_map_valid_noflush()​ </a:t>
            </a:r>
            <a:r>
              <a:rPr lang="zh-CN" altLang="en-US" sz="1800"/>
              <a:t>函数中的参数传递错误（</a:t>
            </a:r>
            <a:r>
              <a:rPr lang="zh-CN" altLang="en-US" sz="1800">
                <a:hlinkClick r:id="rId6"/>
              </a:rPr>
              <a:t>第 </a:t>
            </a:r>
            <a:r>
              <a:rPr lang="en-US" altLang="zh-CN" sz="1800">
                <a:hlinkClick r:id="rId6"/>
              </a:rPr>
              <a:t>1 </a:t>
            </a:r>
            <a:r>
              <a:rPr lang="zh-CN" altLang="en-US" sz="1800">
                <a:hlinkClick r:id="rId6"/>
              </a:rPr>
              <a:t>版</a:t>
            </a:r>
            <a:r>
              <a:rPr lang="zh-CN" altLang="en-US" sz="1800"/>
              <a:t>）</a:t>
            </a:r>
            <a:endParaRPr lang="zh-CN" altLang="en-US" sz="1800"/>
          </a:p>
          <a:p>
            <a:pPr lvl="0"/>
            <a:r>
              <a:rPr lang="zh-CN" altLang="en-US" sz="1800"/>
              <a:t>代码清理与重构</a:t>
            </a:r>
            <a:endParaRPr lang="zh-CN" altLang="en-US" sz="1800"/>
          </a:p>
          <a:p>
            <a:pPr lvl="1"/>
            <a:r>
              <a:rPr lang="en-US" altLang="zh-CN" sz="1800"/>
              <a:t>Markus Elfring: </a:t>
            </a:r>
            <a:r>
              <a:rPr lang="zh-CN" altLang="en-US" sz="1800"/>
              <a:t>简化 </a:t>
            </a:r>
            <a:r>
              <a:rPr lang="en-US" altLang="zh-CN" sz="1800"/>
              <a:t>show_cpuinfo()​ </a:t>
            </a:r>
            <a:r>
              <a:rPr lang="zh-CN" altLang="en-US" sz="1800"/>
              <a:t>函数实现（</a:t>
            </a:r>
            <a:r>
              <a:rPr lang="zh-CN" altLang="en-US" sz="1800">
                <a:hlinkClick r:id="rId7"/>
              </a:rPr>
              <a:t>第 </a:t>
            </a:r>
            <a:r>
              <a:rPr lang="en-US" altLang="zh-CN" sz="1800">
                <a:hlinkClick r:id="rId7"/>
              </a:rPr>
              <a:t>1 </a:t>
            </a:r>
            <a:r>
              <a:rPr lang="zh-CN" altLang="en-US" sz="1800">
                <a:hlinkClick r:id="rId7"/>
              </a:rPr>
              <a:t>版</a:t>
            </a:r>
            <a:r>
              <a:rPr lang="zh-CN" altLang="en-US" sz="1800"/>
              <a:t>）</a:t>
            </a:r>
            <a:endParaRPr lang="zh-CN" altLang="en-US" sz="1800"/>
          </a:p>
          <a:p>
            <a:pPr lvl="0"/>
            <a:endParaRPr lang="en-US" altLang="zh-CN" sz="1800"/>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Box64</a:t>
            </a:r>
            <a:endParaRPr lang="zh-CN" altLang="en-US"/>
          </a:p>
        </p:txBody>
      </p:sp>
      <p:sp>
        <p:nvSpPr>
          <p:cNvPr id="3" name="内容占位符 2"/>
          <p:cNvSpPr>
            <a:spLocks noGrp="1"/>
          </p:cNvSpPr>
          <p:nvPr>
            <p:ph idx="1"/>
          </p:nvPr>
        </p:nvSpPr>
        <p:spPr>
          <a:xfrm>
            <a:off x="513999" y="1259762"/>
            <a:ext cx="10229329" cy="4657501"/>
          </a:xfrm>
        </p:spPr>
        <p:txBody>
          <a:bodyPr/>
          <a:p>
            <a:r>
              <a:rPr lang="zh-CN" altLang="en-US" sz="2000"/>
              <a:t>优化了大块模式下用于代码发现的 </a:t>
            </a:r>
            <a:r>
              <a:rPr lang="en-US" altLang="zh-CN" sz="2000"/>
              <a:t>add_next </a:t>
            </a:r>
            <a:r>
              <a:rPr lang="zh-CN" altLang="en-US" sz="2000"/>
              <a:t>函数的性能，提升 </a:t>
            </a:r>
            <a:r>
              <a:rPr lang="en-US" altLang="zh-CN" sz="2000"/>
              <a:t>Wine 11.9 </a:t>
            </a:r>
            <a:r>
              <a:rPr lang="zh-CN" altLang="en-US" sz="2000"/>
              <a:t>的冷启动性能</a:t>
            </a:r>
            <a:endParaRPr lang="zh-CN" altLang="en-US" sz="2000"/>
          </a:p>
          <a:p>
            <a:r>
              <a:rPr lang="zh-CN" altLang="en-US" sz="2000"/>
              <a:t>为使命召唤 </a:t>
            </a:r>
            <a:r>
              <a:rPr lang="en-US" altLang="zh-CN" sz="2000"/>
              <a:t>4</a:t>
            </a:r>
            <a:r>
              <a:rPr lang="zh-CN" altLang="en-US" sz="2000"/>
              <a:t>、</a:t>
            </a:r>
            <a:r>
              <a:rPr lang="en-US" altLang="zh-CN" sz="2000"/>
              <a:t>Mania Planet </a:t>
            </a:r>
            <a:r>
              <a:rPr lang="zh-CN" altLang="en-US" sz="2000"/>
              <a:t>增加了应用配置项</a:t>
            </a:r>
            <a:endParaRPr lang="zh-CN" altLang="en-US" sz="2000"/>
          </a:p>
          <a:p>
            <a:r>
              <a:rPr lang="zh-CN" altLang="en-US" sz="2000"/>
              <a:t>为部分关键区域增加了信号延迟机制</a:t>
            </a:r>
            <a:endParaRPr lang="zh-CN" altLang="en-US" sz="2000"/>
          </a:p>
          <a:p>
            <a:pPr lvl="1"/>
            <a:r>
              <a:rPr lang="zh-CN" altLang="en-US" sz="2000"/>
              <a:t>避免使用 </a:t>
            </a:r>
            <a:r>
              <a:rPr lang="en-US" altLang="zh-CN" sz="2000"/>
              <a:t>Linux</a:t>
            </a:r>
            <a:r>
              <a:rPr lang="zh-CN" altLang="en-US" sz="2000"/>
              <a:t> </a:t>
            </a:r>
            <a:r>
              <a:rPr lang="en-US" altLang="zh-CN" sz="2000"/>
              <a:t>signal</a:t>
            </a:r>
            <a:r>
              <a:rPr lang="zh-CN" altLang="en-US" sz="2000"/>
              <a:t> </a:t>
            </a:r>
            <a:r>
              <a:rPr lang="en-US" altLang="zh-CN" sz="2000"/>
              <a:t>masking</a:t>
            </a:r>
            <a:r>
              <a:rPr lang="zh-CN" altLang="en-US" sz="2000"/>
              <a:t>，提升性能</a:t>
            </a:r>
            <a:endParaRPr lang="zh-CN" altLang="en-US" sz="2000"/>
          </a:p>
          <a:p>
            <a:pPr lvl="1"/>
            <a:r>
              <a:rPr lang="zh-CN" altLang="en-US" sz="2000"/>
              <a:t>在 </a:t>
            </a:r>
            <a:r>
              <a:rPr lang="en-US" altLang="zh-CN" sz="2000"/>
              <a:t>3B6000 </a:t>
            </a:r>
            <a:r>
              <a:rPr lang="zh-CN" altLang="en-US" sz="2000"/>
              <a:t>上，</a:t>
            </a:r>
            <a:r>
              <a:rPr lang="en-US" altLang="zh-CN" sz="2000"/>
              <a:t>Wine 11.9 explorer </a:t>
            </a:r>
            <a:r>
              <a:rPr lang="en-US" altLang="zh-CN" sz="2000">
                <a:solidFill>
                  <a:schemeClr val="tx1"/>
                </a:solidFill>
                <a:ea typeface="Source Han Sans CN" charset="0"/>
              </a:rPr>
              <a:t>启动时间</a:t>
            </a:r>
            <a:r>
              <a:rPr lang="zh-CN" altLang="en-US" sz="2000">
                <a:solidFill>
                  <a:schemeClr val="tx1"/>
                </a:solidFill>
                <a:ea typeface="Source Han Sans CN" charset="0"/>
              </a:rPr>
              <a:t>缩短</a:t>
            </a:r>
            <a:r>
              <a:rPr lang="zh-CN" altLang="en-US" sz="2000"/>
              <a:t> </a:t>
            </a:r>
            <a:r>
              <a:rPr lang="en-US" altLang="zh-CN" sz="2000"/>
              <a:t>60%</a:t>
            </a:r>
            <a:endParaRPr lang="en-US" altLang="zh-CN" sz="2000"/>
          </a:p>
          <a:p>
            <a:pPr lvl="0"/>
            <a:r>
              <a:rPr lang="zh-CN" altLang="en-US" sz="2000"/>
              <a:t>修复了用于主机库函数转发的</a:t>
            </a:r>
            <a:r>
              <a:rPr lang="zh-CN" altLang="en-US" sz="2000">
                <a:solidFill>
                  <a:schemeClr val="tx1"/>
                </a:solidFill>
                <a:ea typeface="Source Han Sans CN" charset="0"/>
              </a:rPr>
              <a:t>代码页</a:t>
            </a:r>
            <a:r>
              <a:rPr lang="zh-CN" altLang="en-US" sz="2000"/>
              <a:t>可执行权限的错误移除</a:t>
            </a:r>
            <a:endParaRPr lang="zh-CN" altLang="en-US" sz="2000"/>
          </a:p>
          <a:p>
            <a:pPr lvl="0"/>
            <a:r>
              <a:rPr lang="zh-CN" altLang="en-US" sz="2000"/>
              <a:t>增加了对于 </a:t>
            </a:r>
            <a:r>
              <a:rPr lang="en-US" altLang="zh-CN" sz="2000"/>
              <a:t>prctl</a:t>
            </a:r>
            <a:r>
              <a:rPr lang="zh-CN" altLang="en-US" sz="2000"/>
              <a:t> </a:t>
            </a:r>
            <a:r>
              <a:rPr lang="en-US" altLang="zh-CN" sz="2000"/>
              <a:t>PR_SET_SYSCALL_USER_DISPATCH </a:t>
            </a:r>
            <a:r>
              <a:rPr lang="zh-CN" altLang="en-US" sz="2000"/>
              <a:t>的模拟</a:t>
            </a:r>
            <a:endParaRPr lang="zh-CN" altLang="en-US" sz="2000"/>
          </a:p>
          <a:p>
            <a:pPr lvl="1"/>
            <a:r>
              <a:rPr lang="en-US" altLang="zh-CN" sz="2000"/>
              <a:t>Wine 11.5 </a:t>
            </a:r>
            <a:r>
              <a:rPr lang="zh-CN" altLang="en-US" sz="2000"/>
              <a:t>开始使用，用于稳稳接住 </a:t>
            </a:r>
            <a:r>
              <a:rPr lang="en-US" altLang="zh-CN" sz="2000"/>
              <a:t>Windows </a:t>
            </a:r>
            <a:r>
              <a:rPr lang="zh-CN" altLang="en-US" sz="2000"/>
              <a:t>程序中的 </a:t>
            </a:r>
            <a:r>
              <a:rPr lang="en-US" altLang="zh-CN" sz="2000"/>
              <a:t>raw syscall</a:t>
            </a:r>
            <a:endParaRPr lang="en-US" altLang="zh-CN" sz="2000"/>
          </a:p>
          <a:p>
            <a:pPr lvl="0"/>
            <a:r>
              <a:rPr lang="zh-CN" altLang="en-US" sz="2000"/>
              <a:t>在 </a:t>
            </a:r>
            <a:r>
              <a:rPr lang="en-US" altLang="zh-CN" sz="2000"/>
              <a:t>Steam </a:t>
            </a:r>
            <a:r>
              <a:rPr lang="zh-CN" altLang="en-US" sz="2000"/>
              <a:t>容器模拟代码中增加了对于假 </a:t>
            </a:r>
            <a:r>
              <a:rPr lang="en-US" altLang="zh-CN" sz="2000"/>
              <a:t>Python </a:t>
            </a:r>
            <a:r>
              <a:rPr lang="zh-CN" altLang="en-US" sz="2000"/>
              <a:t>解释器的支持</a:t>
            </a:r>
            <a:endParaRPr lang="zh-CN" altLang="en-US" sz="2000"/>
          </a:p>
          <a:p>
            <a:pPr lvl="0"/>
            <a:r>
              <a:rPr lang="zh-CN" altLang="en-US" sz="2000"/>
              <a:t>移除了之前强制使用模拟的 </a:t>
            </a:r>
            <a:r>
              <a:rPr lang="en-US" altLang="zh-CN" sz="2000"/>
              <a:t>gnutls </a:t>
            </a:r>
            <a:r>
              <a:rPr lang="zh-CN" altLang="en-US" sz="2000"/>
              <a:t>库的 </a:t>
            </a:r>
            <a:r>
              <a:rPr lang="en-US" altLang="zh-CN" sz="2000"/>
              <a:t>workaround</a:t>
            </a:r>
            <a:endParaRPr lang="zh-CN" altLang="en-US" sz="2000"/>
          </a:p>
        </p:txBody>
      </p:sp>
      <p:sp>
        <p:nvSpPr>
          <p:cNvPr id="4" name="文本占位符 3"/>
          <p:cNvSpPr>
            <a:spLocks noGrp="1"/>
          </p:cNvSpPr>
          <p:nvPr>
            <p:ph type="body" idx="10"/>
          </p:nvPr>
        </p:nvSpPr>
        <p:spPr/>
        <p:txBody>
          <a:bodyPr/>
          <a:p>
            <a:r>
              <a:rPr lang="zh-CN" altLang="en-US"/>
              <a:t>刘阳</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Box64</a:t>
            </a:r>
            <a:endParaRPr lang="zh-CN" altLang="en-US"/>
          </a:p>
        </p:txBody>
      </p:sp>
      <p:sp>
        <p:nvSpPr>
          <p:cNvPr id="3" name="内容占位符 2"/>
          <p:cNvSpPr>
            <a:spLocks noGrp="1"/>
          </p:cNvSpPr>
          <p:nvPr>
            <p:ph idx="1"/>
          </p:nvPr>
        </p:nvSpPr>
        <p:spPr>
          <a:xfrm>
            <a:off x="513999" y="1259762"/>
            <a:ext cx="9557148" cy="4657501"/>
          </a:xfrm>
        </p:spPr>
        <p:txBody>
          <a:bodyPr/>
          <a:p>
            <a:r>
              <a:rPr lang="zh-CN" altLang="en-US" sz="2000">
                <a:cs typeface="Arial" panose="020B0604020202020204" pitchFamily="34" charset="0"/>
              </a:rPr>
              <a:t>修复了一些</a:t>
            </a:r>
            <a:r>
              <a:rPr lang="en-US" altLang="zh-CN" sz="2000">
                <a:cs typeface="Arial" panose="020B0604020202020204" pitchFamily="34" charset="0"/>
              </a:rPr>
              <a:t> AVX </a:t>
            </a:r>
            <a:r>
              <a:rPr lang="zh-CN" altLang="en-US" sz="2000">
                <a:cs typeface="Arial" panose="020B0604020202020204" pitchFamily="34" charset="0"/>
              </a:rPr>
              <a:t>的问题，龙架构默认开启 </a:t>
            </a:r>
            <a:r>
              <a:rPr lang="en-US" altLang="zh-CN" sz="2000">
                <a:cs typeface="Arial" panose="020B0604020202020204" pitchFamily="34" charset="0"/>
              </a:rPr>
              <a:t>AVX/AVX2 </a:t>
            </a:r>
            <a:r>
              <a:rPr lang="zh-CN" altLang="en-US" sz="2000">
                <a:cs typeface="Arial" panose="020B0604020202020204" pitchFamily="34" charset="0"/>
              </a:rPr>
              <a:t>扩展</a:t>
            </a:r>
            <a:endParaRPr lang="zh-CN" altLang="en-US" sz="2000">
              <a:cs typeface="Arial" panose="020B0604020202020204" pitchFamily="34" charset="0"/>
            </a:endParaRPr>
          </a:p>
          <a:p>
            <a:r>
              <a:rPr lang="zh-CN" altLang="en-US" sz="2000">
                <a:cs typeface="Arial" panose="020B0604020202020204" pitchFamily="34" charset="0"/>
              </a:rPr>
              <a:t>修复了 </a:t>
            </a:r>
            <a:r>
              <a:rPr lang="en-US" altLang="zh-CN" sz="2000">
                <a:cs typeface="Arial" panose="020B0604020202020204" pitchFamily="34" charset="0"/>
              </a:rPr>
              <a:t>IRET </a:t>
            </a:r>
            <a:r>
              <a:rPr lang="zh-CN" altLang="en-US" sz="2000">
                <a:cs typeface="Arial" panose="020B0604020202020204" pitchFamily="34" charset="0"/>
              </a:rPr>
              <a:t>指令对 </a:t>
            </a:r>
            <a:r>
              <a:rPr lang="en-US" altLang="zh-CN" sz="2000">
                <a:cs typeface="Arial" panose="020B0604020202020204" pitchFamily="34" charset="0"/>
              </a:rPr>
              <a:t>WoW64 </a:t>
            </a:r>
            <a:r>
              <a:rPr lang="zh-CN" altLang="en-US" sz="2000">
                <a:cs typeface="Arial" panose="020B0604020202020204" pitchFamily="34" charset="0"/>
              </a:rPr>
              <a:t>的处理逻辑</a:t>
            </a:r>
            <a:endParaRPr lang="zh-CN" altLang="en-US" sz="2000">
              <a:cs typeface="Arial" panose="020B0604020202020204" pitchFamily="34" charset="0"/>
            </a:endParaRPr>
          </a:p>
          <a:p>
            <a:r>
              <a:rPr lang="zh-CN" altLang="en-US" sz="2000">
                <a:cs typeface="Arial" panose="020B0604020202020204" pitchFamily="34" charset="0"/>
              </a:rPr>
              <a:t>修复了 </a:t>
            </a:r>
            <a:r>
              <a:rPr lang="en-US" altLang="zh-CN" sz="2000">
                <a:cs typeface="Arial" panose="020B0604020202020204" pitchFamily="34" charset="0"/>
              </a:rPr>
              <a:t>Box32 exec </a:t>
            </a:r>
            <a:r>
              <a:rPr lang="zh-CN" altLang="en-US" sz="2000">
                <a:cs typeface="Arial" panose="020B0604020202020204" pitchFamily="34" charset="0"/>
              </a:rPr>
              <a:t>对于绝对路径的解析问题</a:t>
            </a:r>
            <a:endParaRPr lang="zh-CN" altLang="en-US" sz="2000">
              <a:cs typeface="Arial" panose="020B0604020202020204" pitchFamily="34" charset="0"/>
            </a:endParaRPr>
          </a:p>
          <a:p>
            <a:r>
              <a:rPr lang="zh-CN" altLang="en-US" sz="2000">
                <a:cs typeface="Arial" panose="020B0604020202020204" pitchFamily="34" charset="0"/>
              </a:rPr>
              <a:t>修复了 </a:t>
            </a:r>
            <a:r>
              <a:rPr lang="en-US" altLang="zh-CN" sz="2000">
                <a:cs typeface="Arial" panose="020B0604020202020204" pitchFamily="34" charset="0"/>
              </a:rPr>
              <a:t>RDTSC </a:t>
            </a:r>
            <a:r>
              <a:rPr lang="zh-CN" altLang="en-US" sz="2000">
                <a:cs typeface="Arial" panose="020B0604020202020204" pitchFamily="34" charset="0"/>
              </a:rPr>
              <a:t>指令模拟错误导致《死亡搁浅》运行速度慢的问题</a:t>
            </a:r>
            <a:endParaRPr lang="zh-CN" altLang="en-US" sz="2000">
              <a:cs typeface="Arial" panose="020B0604020202020204" pitchFamily="34" charset="0"/>
            </a:endParaRPr>
          </a:p>
          <a:p>
            <a:r>
              <a:rPr lang="zh-CN" altLang="en-US" sz="2000">
                <a:cs typeface="Arial" panose="020B0604020202020204" pitchFamily="34" charset="0"/>
              </a:rPr>
              <a:t>修复了 </a:t>
            </a:r>
            <a:r>
              <a:rPr lang="en-US" altLang="zh-CN" sz="2000">
                <a:cs typeface="Arial" panose="020B0604020202020204" pitchFamily="34" charset="0"/>
              </a:rPr>
              <a:t>mmap </a:t>
            </a:r>
            <a:r>
              <a:rPr lang="zh-CN" altLang="en-US" sz="2000">
                <a:cs typeface="Arial" panose="020B0604020202020204" pitchFamily="34" charset="0"/>
              </a:rPr>
              <a:t>函数模拟对于 </a:t>
            </a:r>
            <a:r>
              <a:rPr lang="en-US" altLang="zh-CN" sz="2000">
                <a:cs typeface="Arial" panose="020B0604020202020204" pitchFamily="34" charset="0"/>
              </a:rPr>
              <a:t>io_uring fd </a:t>
            </a:r>
            <a:r>
              <a:rPr lang="zh-CN" altLang="en-US" sz="2000">
                <a:cs typeface="Arial" panose="020B0604020202020204" pitchFamily="34" charset="0"/>
              </a:rPr>
              <a:t>的错误</a:t>
            </a:r>
            <a:r>
              <a:rPr lang="zh-CN" altLang="en-US" sz="2000">
                <a:solidFill>
                  <a:schemeClr val="tx1"/>
                </a:solidFill>
                <a:ea typeface="Source Han Sans CN" charset="0"/>
                <a:cs typeface="Arial" panose="020B0604020202020204" pitchFamily="34" charset="0"/>
              </a:rPr>
              <a:t>处理</a:t>
            </a:r>
            <a:endParaRPr lang="zh-CN" altLang="en-US" sz="2000">
              <a:solidFill>
                <a:schemeClr val="tx1"/>
              </a:solidFill>
              <a:ea typeface="Source Han Sans CN" charset="0"/>
              <a:cs typeface="Arial" panose="020B0604020202020204" pitchFamily="34" charset="0"/>
            </a:endParaRPr>
          </a:p>
          <a:p>
            <a:r>
              <a:rPr lang="zh-CN" altLang="en-US" sz="2000">
                <a:solidFill>
                  <a:schemeClr val="tx1"/>
                </a:solidFill>
                <a:ea typeface="Source Han Sans CN" charset="0"/>
                <a:cs typeface="Arial" panose="020B0604020202020204" pitchFamily="34" charset="0"/>
              </a:rPr>
              <a:t>修复了 </a:t>
            </a:r>
            <a:r>
              <a:rPr lang="en-US" altLang="zh-CN" sz="2000">
                <a:solidFill>
                  <a:schemeClr val="tx1"/>
                </a:solidFill>
                <a:ea typeface="Source Han Sans CN" charset="0"/>
                <a:cs typeface="Arial" panose="020B0604020202020204" pitchFamily="34" charset="0"/>
              </a:rPr>
              <a:t>signal</a:t>
            </a:r>
            <a:r>
              <a:rPr lang="zh-CN" altLang="en-US" sz="2000">
                <a:solidFill>
                  <a:schemeClr val="tx1"/>
                </a:solidFill>
                <a:ea typeface="Source Han Sans CN" charset="0"/>
                <a:cs typeface="Arial" panose="020B0604020202020204" pitchFamily="34" charset="0"/>
              </a:rPr>
              <a:t> 函数模拟的错误处理</a:t>
            </a:r>
            <a:endParaRPr lang="zh-CN" altLang="en-US" sz="2000">
              <a:solidFill>
                <a:schemeClr val="tx1"/>
              </a:solidFill>
              <a:ea typeface="Source Han Sans CN" charset="0"/>
              <a:cs typeface="Arial" panose="020B0604020202020204" pitchFamily="34" charset="0"/>
            </a:endParaRPr>
          </a:p>
          <a:p>
            <a:r>
              <a:rPr lang="zh-CN" altLang="en-US" sz="2000">
                <a:solidFill>
                  <a:schemeClr val="tx1"/>
                </a:solidFill>
                <a:ea typeface="Source Han Sans CN" charset="0"/>
                <a:cs typeface="Arial" panose="020B0604020202020204" pitchFamily="34" charset="0"/>
              </a:rPr>
              <a:t>增加了对 </a:t>
            </a:r>
            <a:r>
              <a:rPr lang="en-US" altLang="zh-CN" sz="2000">
                <a:solidFill>
                  <a:schemeClr val="tx1"/>
                </a:solidFill>
                <a:ea typeface="Source Han Sans CN" charset="0"/>
                <a:cs typeface="Arial" panose="020B0604020202020204" pitchFamily="34" charset="0"/>
              </a:rPr>
              <a:t>pipewire </a:t>
            </a:r>
            <a:r>
              <a:rPr lang="zh-CN" altLang="en-US" sz="2000">
                <a:solidFill>
                  <a:schemeClr val="tx1"/>
                </a:solidFill>
                <a:ea typeface="Source Han Sans CN" charset="0"/>
                <a:cs typeface="Arial" panose="020B0604020202020204" pitchFamily="34" charset="0"/>
              </a:rPr>
              <a:t>库的包装</a:t>
            </a:r>
            <a:endParaRPr lang="zh-CN" altLang="en-US" sz="2000">
              <a:solidFill>
                <a:schemeClr val="tx1"/>
              </a:solidFill>
              <a:ea typeface="Source Han Sans CN" charset="0"/>
              <a:cs typeface="Arial" panose="020B0604020202020204" pitchFamily="34" charset="0"/>
            </a:endParaRPr>
          </a:p>
          <a:p>
            <a:r>
              <a:rPr lang="zh-CN" altLang="en-US" sz="2000">
                <a:solidFill>
                  <a:schemeClr val="tx1"/>
                </a:solidFill>
                <a:ea typeface="Source Han Sans CN" charset="0"/>
                <a:cs typeface="Arial" panose="020B0604020202020204" pitchFamily="34" charset="0"/>
              </a:rPr>
              <a:t>修复了代码文件缓存在 </a:t>
            </a:r>
            <a:r>
              <a:rPr lang="en-US" altLang="zh-CN" sz="2000">
                <a:solidFill>
                  <a:schemeClr val="tx1"/>
                </a:solidFill>
                <a:ea typeface="Source Han Sans CN" charset="0"/>
                <a:cs typeface="Arial" panose="020B0604020202020204" pitchFamily="34" charset="0"/>
              </a:rPr>
              <a:t>DynaRec </a:t>
            </a:r>
            <a:r>
              <a:rPr lang="zh-CN" altLang="en-US" sz="2000">
                <a:solidFill>
                  <a:schemeClr val="tx1"/>
                </a:solidFill>
                <a:ea typeface="Source Han Sans CN" charset="0"/>
                <a:cs typeface="Arial" panose="020B0604020202020204" pitchFamily="34" charset="0"/>
              </a:rPr>
              <a:t>关闭时依旧生效导致的崩溃问题，并默认开启了代码文件缓存功能</a:t>
            </a:r>
            <a:endParaRPr lang="zh-CN" altLang="en-US" sz="2000">
              <a:solidFill>
                <a:schemeClr val="tx1"/>
              </a:solidFill>
              <a:ea typeface="Source Han Sans CN" charset="0"/>
              <a:cs typeface="Arial" panose="020B0604020202020204" pitchFamily="34" charset="0"/>
            </a:endParaRPr>
          </a:p>
          <a:p>
            <a:r>
              <a:rPr lang="zh-CN" altLang="en-US" sz="2000">
                <a:solidFill>
                  <a:schemeClr val="tx1"/>
                </a:solidFill>
                <a:ea typeface="Source Han Sans CN" charset="0"/>
                <a:cs typeface="Arial" panose="020B0604020202020204" pitchFamily="34" charset="0"/>
              </a:rPr>
              <a:t>分配了一个专用寄存器 </a:t>
            </a:r>
            <a:r>
              <a:rPr lang="en-US" altLang="zh-CN" sz="2000">
                <a:solidFill>
                  <a:schemeClr val="tx1"/>
                </a:solidFill>
                <a:ea typeface="Source Han Sans CN" charset="0"/>
                <a:cs typeface="Arial" panose="020B0604020202020204" pitchFamily="34" charset="0"/>
              </a:rPr>
              <a:t>vzero，</a:t>
            </a:r>
            <a:r>
              <a:rPr lang="zh-CN" altLang="en-US" sz="2000">
                <a:solidFill>
                  <a:schemeClr val="tx1"/>
                </a:solidFill>
                <a:ea typeface="Source Han Sans CN" charset="0"/>
                <a:cs typeface="Arial" panose="020B0604020202020204" pitchFamily="34" charset="0"/>
              </a:rPr>
              <a:t>简化部分 </a:t>
            </a:r>
            <a:r>
              <a:rPr lang="en-US" altLang="zh-CN" sz="2000">
                <a:solidFill>
                  <a:schemeClr val="tx1"/>
                </a:solidFill>
                <a:ea typeface="Source Han Sans CN" charset="0"/>
                <a:cs typeface="Arial" panose="020B0604020202020204" pitchFamily="34" charset="0"/>
              </a:rPr>
              <a:t>SSE/AVX </a:t>
            </a:r>
            <a:r>
              <a:rPr lang="zh-CN" altLang="en-US" sz="2000">
                <a:solidFill>
                  <a:schemeClr val="tx1"/>
                </a:solidFill>
                <a:ea typeface="Source Han Sans CN" charset="0"/>
                <a:cs typeface="Arial" panose="020B0604020202020204" pitchFamily="34" charset="0"/>
              </a:rPr>
              <a:t>指令实现</a:t>
            </a:r>
            <a:endParaRPr lang="zh-CN" altLang="en-US" sz="2000">
              <a:solidFill>
                <a:schemeClr val="tx1"/>
              </a:solidFill>
              <a:ea typeface="Source Han Sans CN" charset="0"/>
              <a:cs typeface="Arial" panose="020B0604020202020204" pitchFamily="34" charset="0"/>
            </a:endParaRPr>
          </a:p>
        </p:txBody>
      </p:sp>
      <p:sp>
        <p:nvSpPr>
          <p:cNvPr id="4" name="文本占位符 3"/>
          <p:cNvSpPr>
            <a:spLocks noGrp="1"/>
          </p:cNvSpPr>
          <p:nvPr>
            <p:ph type="body" idx="10"/>
          </p:nvPr>
        </p:nvSpPr>
        <p:spPr/>
        <p:txBody>
          <a:bodyPr/>
          <a:p>
            <a:r>
              <a:rPr lang="zh-CN" altLang="en-US"/>
              <a:t>刘阳</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Box64</a:t>
            </a:r>
            <a:endParaRPr lang="zh-CN" altLang="en-US"/>
          </a:p>
        </p:txBody>
      </p:sp>
      <p:sp>
        <p:nvSpPr>
          <p:cNvPr id="3" name="内容占位符 2"/>
          <p:cNvSpPr>
            <a:spLocks noGrp="1"/>
          </p:cNvSpPr>
          <p:nvPr>
            <p:ph idx="1"/>
          </p:nvPr>
        </p:nvSpPr>
        <p:spPr>
          <a:xfrm>
            <a:off x="513999" y="1259762"/>
            <a:ext cx="6910203" cy="4797638"/>
          </a:xfrm>
        </p:spPr>
        <p:txBody>
          <a:bodyPr/>
          <a:p>
            <a:r>
              <a:rPr lang="zh-CN" altLang="en-US" sz="2000">
                <a:solidFill>
                  <a:schemeClr val="tx1"/>
                </a:solidFill>
                <a:cs typeface="Arial" panose="020B0604020202020204" pitchFamily="34" charset="0"/>
              </a:rPr>
              <a:t>修复了内联的 </a:t>
            </a:r>
            <a:r>
              <a:rPr lang="zh-CN" altLang="en-US" sz="2000">
                <a:solidFill>
                  <a:schemeClr val="tx1"/>
                </a:solidFill>
                <a:ea typeface="Source Han Sans CN" charset="0"/>
                <a:cs typeface="Arial" panose="020B0604020202020204" pitchFamily="34" charset="0"/>
              </a:rPr>
              <a:t>UpdateFlags</a:t>
            </a:r>
            <a:r>
              <a:rPr lang="en-US" altLang="zh-CN" sz="2000">
                <a:solidFill>
                  <a:schemeClr val="tx1"/>
                </a:solidFill>
                <a:cs typeface="Arial" panose="020B0604020202020204" pitchFamily="34" charset="0"/>
              </a:rPr>
              <a:t> </a:t>
            </a:r>
            <a:r>
              <a:rPr lang="zh-CN" altLang="en-US" sz="2000">
                <a:solidFill>
                  <a:schemeClr val="tx1"/>
                </a:solidFill>
                <a:cs typeface="Arial" panose="020B0604020202020204" pitchFamily="34" charset="0"/>
              </a:rPr>
              <a:t>函数中的对于 </a:t>
            </a:r>
            <a:r>
              <a:rPr lang="en-US" altLang="zh-CN" sz="2000">
                <a:solidFill>
                  <a:schemeClr val="tx1"/>
                </a:solidFill>
                <a:cs typeface="Arial" panose="020B0604020202020204" pitchFamily="34" charset="0"/>
              </a:rPr>
              <a:t>LBT </a:t>
            </a:r>
            <a:r>
              <a:rPr lang="zh-CN" altLang="en-US" sz="2000">
                <a:solidFill>
                  <a:schemeClr val="tx1"/>
                </a:solidFill>
                <a:cs typeface="Arial" panose="020B0604020202020204" pitchFamily="34" charset="0"/>
              </a:rPr>
              <a:t>的处理错误</a:t>
            </a:r>
            <a:endParaRPr lang="zh-CN" altLang="en-US" sz="2000">
              <a:solidFill>
                <a:schemeClr val="tx1"/>
              </a:solidFill>
              <a:cs typeface="Arial" panose="020B0604020202020204" pitchFamily="34" charset="0"/>
            </a:endParaRPr>
          </a:p>
          <a:p>
            <a:r>
              <a:rPr lang="zh-CN" altLang="en-US" sz="2000">
                <a:solidFill>
                  <a:schemeClr val="tx1"/>
                </a:solidFill>
                <a:cs typeface="Arial" panose="020B0604020202020204" pitchFamily="34" charset="0"/>
              </a:rPr>
              <a:t>修复了跳转下一个代码块时忘记同步 </a:t>
            </a:r>
            <a:r>
              <a:rPr lang="en-US" altLang="zh-CN" sz="2000">
                <a:solidFill>
                  <a:schemeClr val="tx1"/>
                </a:solidFill>
                <a:cs typeface="Arial" panose="020B0604020202020204" pitchFamily="34" charset="0"/>
              </a:rPr>
              <a:t>LBT </a:t>
            </a:r>
            <a:r>
              <a:rPr lang="zh-CN" altLang="en-US" sz="2000">
                <a:solidFill>
                  <a:schemeClr val="tx1"/>
                </a:solidFill>
                <a:cs typeface="Arial" panose="020B0604020202020204" pitchFamily="34" charset="0"/>
              </a:rPr>
              <a:t>状态的问题</a:t>
            </a:r>
            <a:endParaRPr lang="zh-CN" altLang="en-US" sz="2000">
              <a:solidFill>
                <a:schemeClr val="tx1"/>
              </a:solidFill>
              <a:cs typeface="Arial" panose="020B0604020202020204" pitchFamily="34" charset="0"/>
            </a:endParaRPr>
          </a:p>
          <a:p>
            <a:r>
              <a:rPr lang="zh-CN" altLang="en-US" sz="2000">
                <a:solidFill>
                  <a:schemeClr val="tx1"/>
                </a:solidFill>
                <a:cs typeface="Arial" panose="020B0604020202020204" pitchFamily="34" charset="0"/>
              </a:rPr>
              <a:t>修复了解释器对于 </a:t>
            </a:r>
            <a:r>
              <a:rPr lang="en-US" altLang="zh-CN" sz="2000">
                <a:solidFill>
                  <a:schemeClr val="tx1"/>
                </a:solidFill>
                <a:cs typeface="Arial" panose="020B0604020202020204" pitchFamily="34" charset="0"/>
              </a:rPr>
              <a:t>MOVSXD</a:t>
            </a:r>
            <a:r>
              <a:rPr lang="zh-CN" altLang="en-US" sz="2000">
                <a:solidFill>
                  <a:schemeClr val="tx1"/>
                </a:solidFill>
                <a:cs typeface="Arial" panose="020B0604020202020204" pitchFamily="34" charset="0"/>
              </a:rPr>
              <a:t> 的处理错误</a:t>
            </a:r>
            <a:endParaRPr lang="zh-CN" altLang="en-US" sz="2000">
              <a:solidFill>
                <a:schemeClr val="tx1"/>
              </a:solidFill>
              <a:cs typeface="Arial" panose="020B0604020202020204" pitchFamily="34" charset="0"/>
            </a:endParaRPr>
          </a:p>
          <a:p>
            <a:r>
              <a:rPr lang="zh-CN" altLang="en-US" sz="2000">
                <a:solidFill>
                  <a:schemeClr val="tx1"/>
                </a:solidFill>
                <a:cs typeface="Arial" panose="020B0604020202020204" pitchFamily="34" charset="0"/>
              </a:rPr>
              <a:t>为 </a:t>
            </a:r>
            <a:r>
              <a:rPr lang="en-US" altLang="zh-CN" sz="2000">
                <a:solidFill>
                  <a:schemeClr val="tx1"/>
                </a:solidFill>
                <a:cs typeface="Arial" panose="020B0604020202020204" pitchFamily="34" charset="0"/>
              </a:rPr>
              <a:t>libmvec</a:t>
            </a:r>
            <a:r>
              <a:rPr lang="zh-CN" altLang="en-US" sz="2000">
                <a:solidFill>
                  <a:schemeClr val="tx1"/>
                </a:solidFill>
                <a:cs typeface="Arial" panose="020B0604020202020204" pitchFamily="34" charset="0"/>
              </a:rPr>
              <a:t> 和 </a:t>
            </a:r>
            <a:r>
              <a:rPr lang="en-US" altLang="zh-CN" sz="2000">
                <a:solidFill>
                  <a:schemeClr val="tx1"/>
                </a:solidFill>
                <a:cs typeface="Arial" panose="020B0604020202020204" pitchFamily="34" charset="0"/>
              </a:rPr>
              <a:t>sqlite3</a:t>
            </a:r>
            <a:r>
              <a:rPr lang="zh-CN" altLang="en-US" sz="2000">
                <a:solidFill>
                  <a:schemeClr val="tx1"/>
                </a:solidFill>
                <a:cs typeface="Arial" panose="020B0604020202020204" pitchFamily="34" charset="0"/>
              </a:rPr>
              <a:t> 包装了更多函数以支持 </a:t>
            </a:r>
            <a:r>
              <a:rPr lang="en-US" altLang="zh-CN" sz="2000">
                <a:solidFill>
                  <a:schemeClr val="tx1"/>
                </a:solidFill>
                <a:cs typeface="Arial" panose="020B0604020202020204" pitchFamily="34" charset="0"/>
              </a:rPr>
              <a:t>Open WebUI</a:t>
            </a:r>
            <a:endParaRPr lang="en-US" altLang="zh-CN" sz="2000">
              <a:solidFill>
                <a:schemeClr val="tx1"/>
              </a:solidFill>
              <a:cs typeface="Arial" panose="020B0604020202020204" pitchFamily="34" charset="0"/>
            </a:endParaRPr>
          </a:p>
          <a:p>
            <a:r>
              <a:rPr lang="zh-CN" altLang="en-US" sz="2000">
                <a:solidFill>
                  <a:schemeClr val="tx1"/>
                </a:solidFill>
                <a:cs typeface="Arial" panose="020B0604020202020204" pitchFamily="34" charset="0"/>
              </a:rPr>
              <a:t>为支持 </a:t>
            </a:r>
            <a:r>
              <a:rPr lang="en-US" altLang="zh-CN" sz="2000">
                <a:solidFill>
                  <a:schemeClr val="tx1"/>
                </a:solidFill>
                <a:cs typeface="Arial" panose="020B0604020202020204" pitchFamily="34" charset="0"/>
              </a:rPr>
              <a:t>Box64</a:t>
            </a:r>
            <a:r>
              <a:rPr lang="zh-CN" altLang="en-US" sz="2000">
                <a:solidFill>
                  <a:schemeClr val="tx1"/>
                </a:solidFill>
                <a:cs typeface="Arial" panose="020B0604020202020204" pitchFamily="34" charset="0"/>
              </a:rPr>
              <a:t> 在 </a:t>
            </a:r>
            <a:r>
              <a:rPr lang="en-US" altLang="zh-CN" sz="2000">
                <a:solidFill>
                  <a:schemeClr val="tx1"/>
                </a:solidFill>
                <a:cs typeface="Arial" panose="020B0604020202020204" pitchFamily="34" charset="0"/>
              </a:rPr>
              <a:t>16K</a:t>
            </a:r>
            <a:r>
              <a:rPr lang="zh-CN" altLang="en-US" sz="2000">
                <a:solidFill>
                  <a:schemeClr val="tx1"/>
                </a:solidFill>
                <a:cs typeface="Arial" panose="020B0604020202020204" pitchFamily="34" charset="0"/>
              </a:rPr>
              <a:t> 页内核下的使用，开发了</a:t>
            </a:r>
            <a:r>
              <a:rPr lang="zh-CN" altLang="en-US" sz="2000">
                <a:solidFill>
                  <a:schemeClr val="tx1"/>
                </a:solidFill>
                <a:ea typeface="Source Han Sans CN" charset="0"/>
                <a:cs typeface="Arial" panose="020B0604020202020204" pitchFamily="34" charset="0"/>
              </a:rPr>
              <a:t> </a:t>
            </a:r>
            <a:r>
              <a:rPr lang="en-US" altLang="zh-CN" sz="2000">
                <a:solidFill>
                  <a:schemeClr val="tx1"/>
                </a:solidFill>
                <a:ea typeface="Source Han Sans CN" charset="0"/>
                <a:cs typeface="Arial" panose="020B0604020202020204" pitchFamily="34" charset="0"/>
              </a:rPr>
              <a:t>lager</a:t>
            </a:r>
            <a:endParaRPr lang="en-US" altLang="zh-CN" sz="2000">
              <a:solidFill>
                <a:schemeClr val="tx1"/>
              </a:solidFill>
              <a:cs typeface="Arial" panose="020B0604020202020204" pitchFamily="34" charset="0"/>
            </a:endParaRPr>
          </a:p>
          <a:p>
            <a:pPr lvl="1"/>
            <a:r>
              <a:rPr lang="en-US" altLang="zh-CN" sz="2000">
                <a:solidFill>
                  <a:schemeClr val="tx1"/>
                </a:solidFill>
                <a:cs typeface="Arial" panose="020B0604020202020204" pitchFamily="34" charset="0"/>
              </a:rPr>
              <a:t>QEMU KVM </a:t>
            </a:r>
            <a:r>
              <a:rPr lang="zh-CN" altLang="en-US" sz="2000">
                <a:solidFill>
                  <a:schemeClr val="tx1"/>
                </a:solidFill>
                <a:cs typeface="Arial" panose="020B0604020202020204" pitchFamily="34" charset="0"/>
              </a:rPr>
              <a:t>启动器，自动生成并执行启动命令</a:t>
            </a:r>
            <a:endParaRPr lang="zh-CN" altLang="en-US" sz="2000">
              <a:solidFill>
                <a:schemeClr val="tx1"/>
              </a:solidFill>
              <a:cs typeface="Arial" panose="020B0604020202020204" pitchFamily="34" charset="0"/>
            </a:endParaRPr>
          </a:p>
          <a:p>
            <a:pPr lvl="1"/>
            <a:r>
              <a:rPr lang="zh-CN" altLang="en-US" sz="2000">
                <a:solidFill>
                  <a:schemeClr val="tx1"/>
                </a:solidFill>
                <a:cs typeface="Arial" panose="020B0604020202020204" pitchFamily="34" charset="0"/>
              </a:rPr>
              <a:t>同时本身作为 </a:t>
            </a:r>
            <a:r>
              <a:rPr lang="zh-CN" altLang="en-US" sz="2000">
                <a:solidFill>
                  <a:schemeClr val="tx1"/>
                </a:solidFill>
                <a:ea typeface="Source Han Sans CN" charset="0"/>
                <a:cs typeface="Arial" panose="020B0604020202020204" pitchFamily="34" charset="0"/>
              </a:rPr>
              <a:t>init</a:t>
            </a:r>
            <a:r>
              <a:rPr lang="en-US" altLang="zh-CN" sz="2000">
                <a:solidFill>
                  <a:schemeClr val="tx1"/>
                </a:solidFill>
                <a:cs typeface="Arial" panose="020B0604020202020204" pitchFamily="34" charset="0"/>
              </a:rPr>
              <a:t> </a:t>
            </a:r>
            <a:r>
              <a:rPr lang="zh-CN" altLang="en-US" sz="2000">
                <a:solidFill>
                  <a:schemeClr val="tx1"/>
                </a:solidFill>
                <a:cs typeface="Arial" panose="020B0604020202020204" pitchFamily="34" charset="0"/>
              </a:rPr>
              <a:t>程序初始化</a:t>
            </a:r>
            <a:r>
              <a:rPr lang="zh-CN" altLang="en-US" sz="2000">
                <a:solidFill>
                  <a:schemeClr val="tx1"/>
                </a:solidFill>
                <a:ea typeface="Source Han Sans CN" charset="0"/>
                <a:cs typeface="Arial" panose="020B0604020202020204" pitchFamily="34" charset="0"/>
              </a:rPr>
              <a:t>必要</a:t>
            </a:r>
            <a:r>
              <a:rPr lang="zh-CN" altLang="en-US" sz="2000">
                <a:solidFill>
                  <a:schemeClr val="tx1"/>
                </a:solidFill>
                <a:cs typeface="Arial" panose="020B0604020202020204" pitchFamily="34" charset="0"/>
              </a:rPr>
              <a:t>的 </a:t>
            </a:r>
            <a:r>
              <a:rPr lang="en-US" altLang="zh-CN" sz="2000">
                <a:solidFill>
                  <a:schemeClr val="tx1"/>
                </a:solidFill>
                <a:cs typeface="Arial" panose="020B0604020202020204" pitchFamily="34" charset="0"/>
              </a:rPr>
              <a:t>guest </a:t>
            </a:r>
            <a:r>
              <a:rPr lang="zh-CN" altLang="en-US" sz="2000">
                <a:solidFill>
                  <a:schemeClr val="tx1"/>
                </a:solidFill>
                <a:cs typeface="Arial" panose="020B0604020202020204" pitchFamily="34" charset="0"/>
              </a:rPr>
              <a:t>环境 </a:t>
            </a:r>
            <a:endParaRPr lang="en-US" altLang="zh-CN" sz="2000">
              <a:solidFill>
                <a:schemeClr val="tx1"/>
              </a:solidFill>
              <a:cs typeface="Arial" panose="020B0604020202020204" pitchFamily="34" charset="0"/>
            </a:endParaRPr>
          </a:p>
          <a:p>
            <a:pPr lvl="1"/>
            <a:r>
              <a:rPr lang="en-US" altLang="zh-CN" sz="2000">
                <a:solidFill>
                  <a:schemeClr val="tx1"/>
                </a:solidFill>
                <a:cs typeface="Arial" panose="020B0604020202020204" pitchFamily="34" charset="0"/>
                <a:hlinkClick r:id="rId1"/>
              </a:rPr>
              <a:t>https://github.com/ksco/lager</a:t>
            </a:r>
            <a:endParaRPr lang="en-US" altLang="zh-CN" sz="2000">
              <a:solidFill>
                <a:schemeClr val="tx1"/>
              </a:solidFill>
              <a:cs typeface="Arial" panose="020B0604020202020204" pitchFamily="34" charset="0"/>
              <a:hlinkClick r:id="rId1"/>
            </a:endParaRPr>
          </a:p>
          <a:p>
            <a:pPr lvl="1"/>
            <a:endParaRPr lang="en-US" altLang="zh-CN" sz="2000">
              <a:solidFill>
                <a:schemeClr val="tx1"/>
              </a:solidFill>
              <a:cs typeface="Arial" panose="020B0604020202020204" pitchFamily="34" charset="0"/>
            </a:endParaRPr>
          </a:p>
          <a:p>
            <a:endParaRPr lang="en-US" altLang="zh-CN" sz="2000">
              <a:cs typeface="Arial" panose="020B0604020202020204" pitchFamily="34" charset="0"/>
            </a:endParaRPr>
          </a:p>
        </p:txBody>
      </p:sp>
      <p:sp>
        <p:nvSpPr>
          <p:cNvPr id="4" name="文本占位符 3"/>
          <p:cNvSpPr>
            <a:spLocks noGrp="1"/>
          </p:cNvSpPr>
          <p:nvPr>
            <p:ph type="body" idx="10"/>
          </p:nvPr>
        </p:nvSpPr>
        <p:spPr/>
        <p:txBody>
          <a:bodyPr/>
          <a:p>
            <a:r>
              <a:rPr lang="zh-CN" altLang="en-US"/>
              <a:t>刘阳</a:t>
            </a:r>
            <a:endParaRPr lang="zh-CN" altLang="en-US"/>
          </a:p>
        </p:txBody>
      </p:sp>
      <p:pic>
        <p:nvPicPr>
          <p:cNvPr id="5" name="图片 4" descr="post_object_image_1880958953"/>
          <p:cNvPicPr>
            <a:picLocks noChangeAspect="1"/>
          </p:cNvPicPr>
          <p:nvPr/>
        </p:nvPicPr>
        <p:blipFill>
          <a:blip r:embed="rId2"/>
          <a:stretch>
            <a:fillRect/>
          </a:stretch>
        </p:blipFill>
        <p:spPr>
          <a:xfrm>
            <a:off x="7424243" y="1200482"/>
            <a:ext cx="4767688" cy="40249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E</a:t>
            </a:r>
            <a:r>
              <a:rPr lang="en-US" altLang="zh-CN">
                <a:solidFill>
                  <a:schemeClr val="tx1"/>
                </a:solidFill>
                <a:ea typeface="Source Han Sans CN" charset="0"/>
              </a:rPr>
              <a:t>den </a:t>
            </a:r>
            <a:r>
              <a:rPr lang="zh-CN" altLang="en-US">
                <a:solidFill>
                  <a:schemeClr val="tx1"/>
                </a:solidFill>
                <a:ea typeface="Source Han Sans CN" charset="0"/>
              </a:rPr>
              <a:t>模拟器</a:t>
            </a:r>
            <a:endParaRPr lang="zh-CN" altLang="en-US"/>
          </a:p>
        </p:txBody>
      </p:sp>
      <p:sp>
        <p:nvSpPr>
          <p:cNvPr id="3" name="内容占位符 2"/>
          <p:cNvSpPr>
            <a:spLocks noGrp="1"/>
          </p:cNvSpPr>
          <p:nvPr>
            <p:ph idx="1"/>
          </p:nvPr>
        </p:nvSpPr>
        <p:spPr/>
        <p:txBody>
          <a:bodyPr/>
          <a:p>
            <a:r>
              <a:rPr lang="zh-CN" altLang="en-US"/>
              <a:t>任天堂 </a:t>
            </a:r>
            <a:r>
              <a:rPr lang="en-US" altLang="zh-CN"/>
              <a:t>Switch </a:t>
            </a:r>
            <a:r>
              <a:rPr lang="zh-CN" altLang="en-US"/>
              <a:t>模拟器 </a:t>
            </a:r>
            <a:r>
              <a:rPr lang="en-US" altLang="zh-CN"/>
              <a:t>yuzu </a:t>
            </a:r>
            <a:r>
              <a:rPr lang="zh-CN" altLang="en-US"/>
              <a:t>的 </a:t>
            </a:r>
            <a:r>
              <a:rPr lang="en-US" altLang="zh-CN"/>
              <a:t>fork</a:t>
            </a:r>
            <a:endParaRPr lang="zh-CN" altLang="en-US"/>
          </a:p>
          <a:p>
            <a:r>
              <a:rPr lang="zh-CN" altLang="en-US"/>
              <a:t>已合入两个 </a:t>
            </a:r>
            <a:r>
              <a:rPr lang="en-US" altLang="zh-CN"/>
              <a:t>PR</a:t>
            </a:r>
            <a:endParaRPr lang="en-US" altLang="zh-CN"/>
          </a:p>
          <a:p>
            <a:pPr lvl="1"/>
            <a:r>
              <a:rPr lang="zh-CN" altLang="en-US"/>
              <a:t>补全构建系统和架构相关代码对于龙架构的支持</a:t>
            </a:r>
            <a:endParaRPr lang="zh-CN" altLang="en-US"/>
          </a:p>
          <a:p>
            <a:pPr lvl="1"/>
            <a:r>
              <a:rPr lang="zh-CN" altLang="en-US"/>
              <a:t>为 </a:t>
            </a:r>
            <a:r>
              <a:rPr lang="en-US" altLang="zh-CN"/>
              <a:t>dynarmic</a:t>
            </a:r>
            <a:r>
              <a:rPr lang="zh-CN" altLang="en-US"/>
              <a:t> 增加了必要的脚手架代码，并实现了几个简单的 </a:t>
            </a:r>
            <a:r>
              <a:rPr lang="en-US" altLang="zh-CN"/>
              <a:t>IR</a:t>
            </a:r>
            <a:endParaRPr lang="en-US" altLang="zh-CN"/>
          </a:p>
          <a:p>
            <a:r>
              <a:rPr lang="zh-CN" altLang="en-US"/>
              <a:t>第三个 </a:t>
            </a:r>
            <a:r>
              <a:rPr lang="en-US" altLang="zh-CN"/>
              <a:t>PR </a:t>
            </a:r>
            <a:r>
              <a:rPr lang="zh-CN" altLang="en-US"/>
              <a:t>准备中</a:t>
            </a:r>
            <a:endParaRPr lang="zh-CN" altLang="en-US"/>
          </a:p>
          <a:p>
            <a:pPr lvl="1"/>
            <a:r>
              <a:rPr lang="zh-CN" altLang="en-US"/>
              <a:t>为 </a:t>
            </a:r>
            <a:r>
              <a:rPr lang="en-US" altLang="zh-CN"/>
              <a:t>dynarmic</a:t>
            </a:r>
            <a:r>
              <a:rPr lang="zh-CN" altLang="en-US"/>
              <a:t> 实现更多 </a:t>
            </a:r>
            <a:r>
              <a:rPr lang="en-US" altLang="zh-CN"/>
              <a:t>IR...</a:t>
            </a:r>
            <a:endParaRPr lang="zh-CN" altLang="en-US"/>
          </a:p>
          <a:p>
            <a:endParaRPr lang="zh-CN" altLang="en-US"/>
          </a:p>
        </p:txBody>
      </p:sp>
      <p:sp>
        <p:nvSpPr>
          <p:cNvPr id="4" name="文本占位符 3"/>
          <p:cNvSpPr>
            <a:spLocks noGrp="1"/>
          </p:cNvSpPr>
          <p:nvPr>
            <p:ph type="body" idx="10"/>
          </p:nvPr>
        </p:nvSpPr>
        <p:spPr/>
        <p:txBody>
          <a:bodyPr/>
          <a:p>
            <a:r>
              <a:rPr lang="zh-CN" altLang="en-US"/>
              <a:t>刘阳</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其他开源项目动向</a:t>
            </a:r>
            <a:endParaRPr lang="zh-CN" altLang="en-US"/>
          </a:p>
        </p:txBody>
      </p:sp>
      <p:sp>
        <p:nvSpPr>
          <p:cNvPr id="3" name="内容占位符 2"/>
          <p:cNvSpPr>
            <a:spLocks noGrp="1"/>
          </p:cNvSpPr>
          <p:nvPr>
            <p:ph idx="1"/>
          </p:nvPr>
        </p:nvSpPr>
        <p:spPr>
          <a:xfrm>
            <a:off x="513999" y="1259762"/>
            <a:ext cx="10890645" cy="4657501"/>
          </a:xfrm>
        </p:spPr>
        <p:txBody>
          <a:bodyPr/>
          <a:p>
            <a:r>
              <a:rPr lang="zh-CN" altLang="en-US" sz="2000"/>
              <a:t>问题报告</a:t>
            </a:r>
            <a:r>
              <a:rPr lang="en-US" altLang="zh-CN" sz="2000"/>
              <a:t>/</a:t>
            </a:r>
            <a:r>
              <a:rPr lang="zh-CN" altLang="en-US" sz="2000"/>
              <a:t>英雄帖</a:t>
            </a:r>
            <a:endParaRPr lang="zh-CN" altLang="en-US" sz="2000"/>
          </a:p>
          <a:p>
            <a:pPr lvl="1"/>
            <a:r>
              <a:rPr lang="en-US" altLang="zh-CN" sz="2000"/>
              <a:t>tsuibin </a:t>
            </a:r>
            <a:r>
              <a:rPr lang="zh-CN" altLang="en-US" sz="2000">
                <a:hlinkClick r:id="rId1"/>
              </a:rPr>
              <a:t>报告了</a:t>
            </a:r>
            <a:r>
              <a:rPr lang="zh-CN" altLang="en-US" sz="2000"/>
              <a:t>先前 </a:t>
            </a:r>
            <a:r>
              <a:rPr lang="en-US" altLang="zh-CN" sz="2000"/>
              <a:t>Phoronix </a:t>
            </a:r>
            <a:r>
              <a:rPr lang="zh-CN" altLang="en-US" sz="2000"/>
              <a:t>报道的 </a:t>
            </a:r>
            <a:r>
              <a:rPr lang="en-US" altLang="zh-CN" sz="2000"/>
              <a:t>Debian </a:t>
            </a:r>
            <a:r>
              <a:rPr lang="zh-CN" altLang="en-US" sz="2000"/>
              <a:t>上龙芯 3</a:t>
            </a:r>
            <a:r>
              <a:rPr lang="en-US" altLang="zh-CN" sz="2000"/>
              <a:t>B6000 </a:t>
            </a:r>
            <a:r>
              <a:rPr lang="zh-CN" altLang="en-US" sz="2000"/>
              <a:t>处理器运行 </a:t>
            </a:r>
            <a:r>
              <a:rPr lang="en-US" altLang="zh-CN" sz="2000"/>
              <a:t>PHP </a:t>
            </a:r>
            <a:r>
              <a:rPr lang="zh-CN" altLang="en-US" sz="2000"/>
              <a:t>性能表现不如树莓派 5（500+）的问题</a:t>
            </a:r>
            <a:endParaRPr lang="zh-CN" altLang="en-US" sz="2000"/>
          </a:p>
          <a:p>
            <a:pPr lvl="1"/>
            <a:r>
              <a:rPr lang="en-US" altLang="zh-CN" sz="2000"/>
              <a:t>Xiaowei Xu (xuxiaowei-com-cn) </a:t>
            </a:r>
            <a:r>
              <a:rPr lang="zh-CN" altLang="en-US" sz="2000">
                <a:hlinkClick r:id="rId2"/>
              </a:rPr>
              <a:t>请求</a:t>
            </a:r>
            <a:r>
              <a:rPr lang="zh-CN" altLang="en-US" sz="2000"/>
              <a:t>为 </a:t>
            </a:r>
            <a:r>
              <a:rPr lang="en-US" altLang="zh-CN" sz="2000"/>
              <a:t>CNI（</a:t>
            </a:r>
            <a:r>
              <a:rPr lang="zh-CN" altLang="en-US" sz="2000"/>
              <a:t>容器网络接口）核心插件添加龙架构支持，同时</a:t>
            </a:r>
            <a:r>
              <a:rPr lang="zh-CN" altLang="en-US" sz="2000">
                <a:hlinkClick r:id="rId3"/>
              </a:rPr>
              <a:t>请求</a:t>
            </a:r>
            <a:r>
              <a:rPr lang="zh-CN" altLang="en-US" sz="2000"/>
              <a:t>为 </a:t>
            </a:r>
            <a:r>
              <a:rPr lang="en-US" altLang="zh-CN" sz="2000"/>
              <a:t>Kubernetes SIG-Release </a:t>
            </a:r>
            <a:r>
              <a:rPr lang="zh-CN" altLang="en-US" sz="2000"/>
              <a:t>添加龙架构支持</a:t>
            </a:r>
            <a:endParaRPr lang="zh-CN" altLang="en-US" sz="2000"/>
          </a:p>
          <a:p>
            <a:pPr lvl="0"/>
            <a:r>
              <a:rPr lang="zh-CN" altLang="en-US" sz="2000"/>
              <a:t>上游功能实现、修复等</a:t>
            </a:r>
            <a:endParaRPr lang="zh-CN" altLang="en-US" sz="2330"/>
          </a:p>
          <a:p>
            <a:pPr lvl="1"/>
            <a:r>
              <a:rPr lang="en-US" altLang="zh-CN" sz="2000"/>
              <a:t>Alessandro Gatti (agatti) </a:t>
            </a:r>
            <a:r>
              <a:rPr lang="zh-CN" altLang="en-US" sz="2000"/>
              <a:t>为 </a:t>
            </a:r>
            <a:r>
              <a:rPr lang="en-US" altLang="zh-CN" sz="2000"/>
              <a:t>MicroPython（</a:t>
            </a:r>
            <a:r>
              <a:rPr lang="zh-CN" altLang="en-US" sz="2000"/>
              <a:t>为微控制器设计的精简 </a:t>
            </a:r>
            <a:r>
              <a:rPr lang="en-US" altLang="zh-CN" sz="2000"/>
              <a:t>Python </a:t>
            </a:r>
            <a:r>
              <a:rPr lang="zh-CN" altLang="en-US" sz="2000"/>
              <a:t>解释器）</a:t>
            </a:r>
            <a:br>
              <a:rPr lang="zh-CN" altLang="en-US" sz="2000"/>
            </a:br>
            <a:r>
              <a:rPr lang="zh-CN" altLang="en-US" sz="2000">
                <a:hlinkClick r:id="rId4"/>
              </a:rPr>
              <a:t>添加了</a:t>
            </a:r>
            <a:r>
              <a:rPr lang="zh-CN" altLang="en-US" sz="2000"/>
              <a:t>龙架构支持</a:t>
            </a:r>
            <a:endParaRPr lang="zh-CN" altLang="en-US" sz="2000"/>
          </a:p>
          <a:p>
            <a:pPr lvl="1"/>
            <a:r>
              <a:rPr lang="en-US" altLang="zh-CN" sz="2000"/>
              <a:t>a6d9a6m </a:t>
            </a:r>
            <a:r>
              <a:rPr lang="zh-CN" altLang="en-US" sz="2000"/>
              <a:t>为 </a:t>
            </a:r>
            <a:r>
              <a:rPr lang="en-US" altLang="zh-CN" sz="2000"/>
              <a:t>Comix </a:t>
            </a:r>
            <a:r>
              <a:rPr lang="zh-CN" altLang="en-US" sz="2000"/>
              <a:t>内核</a:t>
            </a:r>
            <a:r>
              <a:rPr lang="zh-CN" altLang="en-US" sz="2000">
                <a:hlinkClick r:id="rId5"/>
              </a:rPr>
              <a:t>添加了</a:t>
            </a:r>
            <a:r>
              <a:rPr lang="zh-CN" altLang="en-US" sz="2000"/>
              <a:t> </a:t>
            </a:r>
            <a:r>
              <a:rPr lang="en-US" altLang="zh-CN" sz="2000"/>
              <a:t>OSCOMP（</a:t>
            </a:r>
            <a:r>
              <a:rPr lang="zh-CN" altLang="en-US" sz="2000"/>
              <a:t>全国大学生计算机系统能力大赛）评测自动运行支持并修复了龙架构大内存启动崩溃的问题</a:t>
            </a:r>
            <a:endParaRPr lang="zh-CN" altLang="en-US" sz="2000"/>
          </a:p>
          <a:p>
            <a:pPr lvl="1"/>
            <a:r>
              <a:rPr lang="en-US" altLang="zh-CN" sz="2000"/>
              <a:t>ErnstPeng </a:t>
            </a:r>
            <a:r>
              <a:rPr lang="zh-CN" altLang="en-US" sz="2000"/>
              <a:t>基于最新上游代码</a:t>
            </a:r>
            <a:r>
              <a:rPr lang="zh-CN" altLang="en-US" sz="2000">
                <a:hlinkClick r:id="rId6"/>
              </a:rPr>
              <a:t>重新提交了</a:t>
            </a:r>
            <a:r>
              <a:rPr lang="zh-CN" altLang="en-US" sz="2000"/>
              <a:t> </a:t>
            </a:r>
            <a:r>
              <a:rPr lang="en-US" altLang="zh-CN" sz="2000"/>
              <a:t>x265（</a:t>
            </a:r>
            <a:r>
              <a:rPr lang="zh-CN" altLang="en-US" sz="2000"/>
              <a:t>开源 </a:t>
            </a:r>
            <a:r>
              <a:rPr lang="en-US" altLang="zh-CN" sz="2000"/>
              <a:t>H.265/HEVC </a:t>
            </a:r>
            <a:r>
              <a:rPr lang="zh-CN" altLang="en-US" sz="2000"/>
              <a:t>视频编码器）龙架构 </a:t>
            </a:r>
            <a:r>
              <a:rPr lang="en-US" altLang="zh-CN" sz="2000"/>
              <a:t>SIMD </a:t>
            </a:r>
            <a:r>
              <a:rPr lang="zh-CN" altLang="en-US" sz="2000"/>
              <a:t>向量优化补丁，目前上游审阅已初步通过</a:t>
            </a:r>
            <a:endParaRPr lang="zh-CN" altLang="en-US" sz="2000"/>
          </a:p>
          <a:p>
            <a:pPr lvl="1"/>
            <a:r>
              <a:rPr lang="en-US" altLang="zh-CN" sz="2000"/>
              <a:t>Henrik Rydg</a:t>
            </a:r>
            <a:r>
              <a:rPr lang="en-US" altLang="en-US" sz="2000"/>
              <a:t>å</a:t>
            </a:r>
            <a:r>
              <a:rPr lang="en-US" altLang="zh-CN" sz="2000"/>
              <a:t>rd (hrydgard) </a:t>
            </a:r>
            <a:r>
              <a:rPr lang="zh-CN" altLang="en-US" sz="2000">
                <a:hlinkClick r:id="rId7"/>
              </a:rPr>
              <a:t>修复了</a:t>
            </a:r>
            <a:r>
              <a:rPr lang="zh-CN" altLang="en-US" sz="2000"/>
              <a:t> </a:t>
            </a:r>
            <a:r>
              <a:rPr lang="en-US" altLang="zh-CN" sz="2000"/>
              <a:t>PPSSPP </a:t>
            </a:r>
            <a:r>
              <a:rPr lang="zh-CN" altLang="en-US" sz="2000"/>
              <a:t>在 </a:t>
            </a:r>
            <a:r>
              <a:rPr lang="en-US" altLang="zh-CN" sz="2000">
                <a:hlinkClick r:id="rId8"/>
              </a:rPr>
              <a:t>Issue #21780</a:t>
            </a:r>
            <a:r>
              <a:rPr lang="en-US" altLang="zh-CN" sz="2000"/>
              <a:t> </a:t>
            </a:r>
            <a:r>
              <a:rPr lang="zh-CN" altLang="en-US" sz="2000"/>
              <a:t>报告的《极品飞车：卡本峡谷》的渲染问题，本轮修复同时修复了龙架构上的一些问题</a:t>
            </a:r>
            <a:endParaRPr lang="zh-CN" altLang="en-US" sz="2000"/>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其他开源项目动向</a:t>
            </a:r>
            <a:endParaRPr lang="zh-CN" altLang="en-US"/>
          </a:p>
        </p:txBody>
      </p:sp>
      <p:sp>
        <p:nvSpPr>
          <p:cNvPr id="3" name="内容占位符 2"/>
          <p:cNvSpPr>
            <a:spLocks noGrp="1"/>
          </p:cNvSpPr>
          <p:nvPr>
            <p:ph idx="1"/>
          </p:nvPr>
        </p:nvSpPr>
        <p:spPr>
          <a:xfrm>
            <a:off x="513999" y="1259762"/>
            <a:ext cx="10890645" cy="4657501"/>
          </a:xfrm>
        </p:spPr>
        <p:txBody>
          <a:bodyPr/>
          <a:p>
            <a:pPr lvl="0"/>
            <a:r>
              <a:rPr lang="zh-CN" altLang="en-US" sz="2000"/>
              <a:t>上游功能实现、修复等（续）</a:t>
            </a:r>
            <a:endParaRPr lang="zh-CN" altLang="en-US" sz="2000"/>
          </a:p>
          <a:p>
            <a:pPr lvl="1"/>
            <a:r>
              <a:rPr lang="en-US" altLang="zh-CN" sz="2000"/>
              <a:t>Hanlu Li (LaurenIsACoder) </a:t>
            </a:r>
            <a:r>
              <a:rPr lang="zh-CN" altLang="en-US" sz="2000">
                <a:hlinkClick r:id="rId1"/>
              </a:rPr>
              <a:t>修复了</a:t>
            </a:r>
            <a:r>
              <a:rPr lang="zh-CN" altLang="en-US" sz="2000"/>
              <a:t> </a:t>
            </a:r>
            <a:r>
              <a:rPr lang="en-US" altLang="zh-CN" sz="2000"/>
              <a:t>LAT（</a:t>
            </a:r>
            <a:r>
              <a:rPr lang="zh-CN" altLang="en-US" sz="2000"/>
              <a:t>龙芯 </a:t>
            </a:r>
            <a:r>
              <a:rPr lang="en-US" altLang="zh-CN" sz="2000"/>
              <a:t>x86 </a:t>
            </a:r>
            <a:r>
              <a:rPr lang="zh-CN" altLang="en-US" sz="2000"/>
              <a:t>架构转译器）在 16</a:t>
            </a:r>
            <a:r>
              <a:rPr lang="en-US" altLang="zh-CN" sz="2000"/>
              <a:t>K </a:t>
            </a:r>
            <a:r>
              <a:rPr lang="zh-CN" altLang="en-US" sz="2000"/>
              <a:t>页大小的龙架构主机上运行 4</a:t>
            </a:r>
            <a:r>
              <a:rPr lang="en-US" altLang="zh-CN" sz="2000"/>
              <a:t>K </a:t>
            </a:r>
            <a:r>
              <a:rPr lang="zh-CN" altLang="en-US" sz="2000"/>
              <a:t>页 </a:t>
            </a:r>
            <a:r>
              <a:rPr lang="en-US" altLang="zh-CN" sz="2000"/>
              <a:t>x86_64 </a:t>
            </a:r>
            <a:r>
              <a:rPr lang="zh-CN" altLang="en-US" sz="2000"/>
              <a:t>客户程序时出现的 </a:t>
            </a:r>
            <a:r>
              <a:rPr lang="en-US" altLang="zh-CN" sz="2000"/>
              <a:t>ELF </a:t>
            </a:r>
            <a:r>
              <a:rPr lang="zh-CN" altLang="en-US" sz="2000"/>
              <a:t>加载 </a:t>
            </a:r>
            <a:r>
              <a:rPr lang="en-US" altLang="zh-CN" sz="2000"/>
              <a:t>PT_LOAD​ </a:t>
            </a:r>
            <a:r>
              <a:rPr lang="zh-CN" altLang="en-US" sz="2000"/>
              <a:t>段重叠问题，同时清理了 </a:t>
            </a:r>
            <a:r>
              <a:rPr lang="en-US" altLang="zh-CN" sz="2000"/>
              <a:t>LATX </a:t>
            </a:r>
            <a:r>
              <a:rPr lang="zh-CN" altLang="en-US" sz="2000"/>
              <a:t>树，删除与龙架构无关的目标代码</a:t>
            </a:r>
            <a:endParaRPr lang="zh-CN" altLang="en-US" sz="2000"/>
          </a:p>
          <a:p>
            <a:pPr lvl="1"/>
            <a:r>
              <a:rPr lang="en-US" altLang="zh-CN" sz="2000"/>
              <a:t>Dongyan Qian (MarsDoge) </a:t>
            </a:r>
            <a:r>
              <a:rPr lang="zh-CN" altLang="en-US" sz="2000"/>
              <a:t>为 </a:t>
            </a:r>
            <a:r>
              <a:rPr lang="en-US" altLang="zh-CN" sz="2000"/>
              <a:t>LVGL（</a:t>
            </a:r>
            <a:r>
              <a:rPr lang="zh-CN" altLang="en-US" sz="2000"/>
              <a:t>开源嵌入式图形库）的 </a:t>
            </a:r>
            <a:r>
              <a:rPr lang="en-US" altLang="zh-CN" sz="2000"/>
              <a:t>UEFI </a:t>
            </a:r>
            <a:r>
              <a:rPr lang="zh-CN" altLang="en-US" sz="2000"/>
              <a:t>后端</a:t>
            </a:r>
            <a:r>
              <a:rPr lang="zh-CN" altLang="en-US" sz="2000">
                <a:hlinkClick r:id="rId2"/>
              </a:rPr>
              <a:t>添加了</a:t>
            </a:r>
            <a:r>
              <a:rPr lang="zh-CN" altLang="en-US" sz="2000"/>
              <a:t>龙架构支持，添加了架构检测代码中的条件编译分支</a:t>
            </a:r>
            <a:endParaRPr lang="zh-CN" altLang="en-US" sz="2000"/>
          </a:p>
          <a:p>
            <a:pPr lvl="2"/>
            <a:r>
              <a:rPr lang="zh-CN" altLang="en-US" sz="2000"/>
              <a:t>炫酷 </a:t>
            </a:r>
            <a:r>
              <a:rPr lang="en-US" altLang="zh-CN" sz="2000"/>
              <a:t>BIOS</a:t>
            </a:r>
            <a:r>
              <a:rPr lang="zh-CN" altLang="en-US" sz="2000"/>
              <a:t> 设置界面要来了？</a:t>
            </a:r>
            <a:endParaRPr lang="zh-CN" altLang="en-US" sz="1830"/>
          </a:p>
          <a:p>
            <a:pPr lvl="1"/>
            <a:r>
              <a:rPr lang="en-US" altLang="zh-CN" sz="2000"/>
              <a:t>Anjia Wang (ouankou) </a:t>
            </a:r>
            <a:r>
              <a:rPr lang="zh-CN" altLang="en-US" sz="2000">
                <a:hlinkClick r:id="rId3"/>
              </a:rPr>
              <a:t>修复了</a:t>
            </a:r>
            <a:r>
              <a:rPr lang="zh-CN" altLang="en-US" sz="2000"/>
              <a:t> </a:t>
            </a:r>
            <a:r>
              <a:rPr lang="en-US" altLang="zh-CN" sz="2000"/>
              <a:t>rex（</a:t>
            </a:r>
            <a:r>
              <a:rPr lang="zh-CN" altLang="en-US" sz="2000"/>
              <a:t>用于构建大规模 </a:t>
            </a:r>
            <a:r>
              <a:rPr lang="en-US" altLang="zh-CN" sz="2000"/>
              <a:t>Fortran </a:t>
            </a:r>
            <a:r>
              <a:rPr lang="zh-CN" altLang="en-US" sz="2000"/>
              <a:t>源代码到源代码程序转换和分析工具的编译器基础设施）龙架构上链接器选择和构建问题</a:t>
            </a:r>
            <a:endParaRPr lang="zh-CN" altLang="en-US" sz="2000"/>
          </a:p>
          <a:p>
            <a:pPr lvl="2"/>
            <a:r>
              <a:rPr lang="en-US" altLang="zh-CN" sz="2000"/>
              <a:t>rex </a:t>
            </a:r>
            <a:r>
              <a:rPr lang="zh-CN" altLang="en-US" sz="2000"/>
              <a:t>项目在构建龙架构的 </a:t>
            </a:r>
            <a:r>
              <a:rPr lang="en-US" altLang="zh-CN" sz="2000"/>
              <a:t>Docker </a:t>
            </a:r>
            <a:r>
              <a:rPr lang="zh-CN" altLang="en-US" sz="2000"/>
              <a:t>镜像时，构建过程没有选择正确的链接器，而是使用了默认的 </a:t>
            </a:r>
            <a:r>
              <a:rPr lang="en-US" altLang="zh-CN" sz="2000"/>
              <a:t>ld.bfd​，</a:t>
            </a:r>
            <a:r>
              <a:rPr lang="zh-CN" altLang="en-US" sz="2000"/>
              <a:t>导致在链接 </a:t>
            </a:r>
            <a:r>
              <a:rPr lang="en-US" altLang="zh-CN" sz="2000"/>
              <a:t>librose.so​ </a:t>
            </a:r>
            <a:r>
              <a:rPr lang="zh-CN" altLang="en-US" sz="2000"/>
              <a:t>时极慢（耗时 702.4 秒），修复后链接时间缩短至 10.7 秒</a:t>
            </a:r>
            <a:endParaRPr lang="zh-CN" altLang="en-US" sz="2000"/>
          </a:p>
          <a:p>
            <a:pPr lvl="1"/>
            <a:r>
              <a:rPr lang="en-US" altLang="zh-CN" sz="2000"/>
              <a:t>Solarpasserby </a:t>
            </a:r>
            <a:r>
              <a:rPr lang="zh-CN" altLang="en-US" sz="2000">
                <a:hlinkClick r:id="rId4"/>
              </a:rPr>
              <a:t>完成了</a:t>
            </a:r>
            <a:r>
              <a:rPr lang="zh-CN" altLang="en-US" sz="2000"/>
              <a:t> </a:t>
            </a:r>
            <a:r>
              <a:rPr lang="en-US" altLang="zh-CN" sz="2000"/>
              <a:t>RespOS（</a:t>
            </a:r>
            <a:r>
              <a:rPr lang="zh-CN" altLang="en-US" sz="2000"/>
              <a:t>基于 </a:t>
            </a:r>
            <a:r>
              <a:rPr lang="en-US" altLang="zh-CN" sz="2000"/>
              <a:t>rCore-v3 </a:t>
            </a:r>
            <a:r>
              <a:rPr lang="zh-CN" altLang="en-US" sz="2000"/>
              <a:t>编写的内核程序）的龙架构移植：新增了龙架构专用链接脚本 </a:t>
            </a:r>
            <a:r>
              <a:rPr lang="en-US" altLang="zh-CN" sz="2000"/>
              <a:t>linker_loongarch.ld​，</a:t>
            </a:r>
            <a:r>
              <a:rPr lang="zh-CN" altLang="en-US" sz="2000"/>
              <a:t>修复了 .</a:t>
            </a:r>
            <a:r>
              <a:rPr lang="en-US" altLang="zh-CN" sz="2000"/>
              <a:t>eh_frame_hdr​ </a:t>
            </a:r>
            <a:r>
              <a:rPr lang="zh-CN" altLang="en-US" sz="2000"/>
              <a:t>节导致的入口点偏移问题。</a:t>
            </a:r>
            <a:endParaRPr lang="zh-CN" altLang="en-US" sz="2000"/>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其他开源项目动向</a:t>
            </a:r>
            <a:endParaRPr lang="zh-CN" altLang="en-US"/>
          </a:p>
        </p:txBody>
      </p:sp>
      <p:sp>
        <p:nvSpPr>
          <p:cNvPr id="3" name="内容占位符 2"/>
          <p:cNvSpPr>
            <a:spLocks noGrp="1"/>
          </p:cNvSpPr>
          <p:nvPr>
            <p:ph idx="1"/>
          </p:nvPr>
        </p:nvSpPr>
        <p:spPr>
          <a:xfrm>
            <a:off x="513999" y="1259762"/>
            <a:ext cx="10890645" cy="4657501"/>
          </a:xfrm>
        </p:spPr>
        <p:txBody>
          <a:bodyPr/>
          <a:p>
            <a:pPr lvl="0"/>
            <a:r>
              <a:rPr lang="zh-CN" altLang="en-US" sz="2000"/>
              <a:t>上游功能实现、修复等（续）</a:t>
            </a:r>
            <a:endParaRPr lang="zh-CN" altLang="en-US" sz="2000"/>
          </a:p>
          <a:p>
            <a:pPr lvl="1"/>
            <a:r>
              <a:rPr lang="en-US" altLang="zh-CN" sz="2000"/>
              <a:t>tannevaled </a:t>
            </a:r>
            <a:r>
              <a:rPr lang="zh-CN" altLang="en-US" sz="2000"/>
              <a:t>为 </a:t>
            </a:r>
            <a:r>
              <a:rPr lang="en-US" altLang="zh-CN" sz="2000"/>
              <a:t>tamago-go​（Go </a:t>
            </a:r>
            <a:r>
              <a:rPr lang="zh-CN" altLang="en-US" sz="2000"/>
              <a:t>实现的</a:t>
            </a:r>
            <a:r>
              <a:rPr lang="zh-CN" altLang="en-US" sz="2000">
                <a:solidFill>
                  <a:schemeClr val="tx1"/>
                </a:solidFill>
                <a:ea typeface="Source Han Sans CN" charset="0"/>
              </a:rPr>
              <a:t>裸机</a:t>
            </a:r>
            <a:r>
              <a:rPr lang="zh-CN" altLang="en-US" sz="2000"/>
              <a:t>运行时环境，用于安全/嵌入式场景）工具链</a:t>
            </a:r>
            <a:r>
              <a:rPr lang="zh-CN" altLang="en-US" sz="2000">
                <a:hlinkClick r:id="rId1"/>
              </a:rPr>
              <a:t>添加了</a:t>
            </a:r>
            <a:r>
              <a:rPr lang="zh-CN" altLang="en-US" sz="2000"/>
              <a:t> </a:t>
            </a:r>
            <a:r>
              <a:rPr lang="en-US" altLang="zh-CN" sz="2000"/>
              <a:t>GOOS=tamago GOARCH=loong64​ </a:t>
            </a:r>
            <a:r>
              <a:rPr lang="zh-CN" altLang="en-US" sz="2000"/>
              <a:t>支持，在 </a:t>
            </a:r>
            <a:r>
              <a:rPr lang="en-US" altLang="zh-CN" sz="2000"/>
              <a:t>QEMU loongarch64 </a:t>
            </a:r>
            <a:r>
              <a:rPr lang="zh-CN" altLang="en-US" sz="2000"/>
              <a:t>上完整通过 </a:t>
            </a:r>
            <a:r>
              <a:rPr lang="en-US" altLang="zh-CN" sz="2000"/>
              <a:t>Go </a:t>
            </a:r>
            <a:r>
              <a:rPr lang="zh-CN" altLang="en-US" sz="2000"/>
              <a:t>兼容性测试套件；并遵照 </a:t>
            </a:r>
            <a:r>
              <a:rPr lang="en-US" altLang="zh-CN" sz="2000">
                <a:hlinkClick r:id="rId2"/>
              </a:rPr>
              <a:t>Issue #70</a:t>
            </a:r>
            <a:r>
              <a:rPr lang="en-US" altLang="zh-CN" sz="2000"/>
              <a:t> </a:t>
            </a:r>
            <a:r>
              <a:rPr lang="zh-CN" altLang="en-US" sz="2000"/>
              <a:t>中维护者的分步推进要求，不包含任何 </a:t>
            </a:r>
            <a:r>
              <a:rPr lang="en-US" altLang="zh-CN" sz="2000"/>
              <a:t>PIE </a:t>
            </a:r>
            <a:r>
              <a:rPr lang="zh-CN" altLang="en-US" sz="2000"/>
              <a:t>或外部二进制修改</a:t>
            </a:r>
            <a:endParaRPr lang="zh-CN" altLang="en-US" sz="2000"/>
          </a:p>
          <a:p>
            <a:pPr lvl="1"/>
            <a:r>
              <a:rPr lang="en-US" altLang="zh-CN" sz="2000"/>
              <a:t>Xiaowei Xu (xuxiaowei-com-cn) </a:t>
            </a:r>
            <a:r>
              <a:rPr lang="zh-CN" altLang="en-US" sz="2000">
                <a:hlinkClick r:id="rId3"/>
              </a:rPr>
              <a:t>请求</a:t>
            </a:r>
            <a:r>
              <a:rPr lang="zh-CN" altLang="en-US" sz="2000"/>
              <a:t>为 </a:t>
            </a:r>
            <a:r>
              <a:rPr lang="en-US" altLang="zh-CN" sz="2000"/>
              <a:t>etcd（</a:t>
            </a:r>
            <a:r>
              <a:rPr lang="zh-CN" altLang="en-US" sz="2000"/>
              <a:t>一个分布式键值存储系统）添加龙架构支持，并说明了具体修改内容，但项目维护者 </a:t>
            </a:r>
            <a:r>
              <a:rPr lang="en-US" altLang="zh-CN" sz="2000"/>
              <a:t>Josh Berkus (jberkus) </a:t>
            </a:r>
            <a:r>
              <a:rPr lang="zh-CN" altLang="en-US" sz="2000"/>
              <a:t>说明 </a:t>
            </a:r>
            <a:r>
              <a:rPr lang="en-US" altLang="zh-CN" sz="2000"/>
              <a:t>etcd </a:t>
            </a:r>
            <a:r>
              <a:rPr lang="zh-CN" altLang="en-US" sz="2000"/>
              <a:t>的所有测试都依赖 </a:t>
            </a:r>
            <a:r>
              <a:rPr lang="en-US" altLang="zh-CN" sz="2000"/>
              <a:t>Kubernetes </a:t>
            </a:r>
            <a:r>
              <a:rPr lang="zh-CN" altLang="en-US" sz="2000"/>
              <a:t>的 </a:t>
            </a:r>
            <a:r>
              <a:rPr lang="en-US" altLang="zh-CN" sz="2000"/>
              <a:t>CI </a:t>
            </a:r>
            <a:r>
              <a:rPr lang="zh-CN" altLang="en-US" sz="2000"/>
              <a:t>基础设施 (</a:t>
            </a:r>
            <a:r>
              <a:rPr lang="en-US" altLang="zh-CN" sz="2000"/>
              <a:t>Prow)，</a:t>
            </a:r>
            <a:r>
              <a:rPr lang="zh-CN" altLang="en-US" sz="2000"/>
              <a:t>此基础设施尚未支持龙架构；作者随后为 </a:t>
            </a:r>
            <a:r>
              <a:rPr lang="en-US" altLang="zh-CN" sz="2000"/>
              <a:t>coredns（Kubernetes </a:t>
            </a:r>
            <a:r>
              <a:rPr lang="zh-CN" altLang="en-US" sz="2000"/>
              <a:t>的核心域名解析组件）</a:t>
            </a:r>
            <a:r>
              <a:rPr lang="zh-CN" altLang="en-US" sz="2000">
                <a:hlinkClick r:id="rId4"/>
              </a:rPr>
              <a:t>添加了</a:t>
            </a:r>
            <a:r>
              <a:rPr lang="zh-CN" altLang="en-US" sz="2000"/>
              <a:t>龙架构支持。</a:t>
            </a:r>
            <a:endParaRPr lang="zh-CN" altLang="en-US" sz="2000"/>
          </a:p>
          <a:p>
            <a:pPr lvl="1"/>
            <a:r>
              <a:rPr lang="en-US" altLang="zh-CN" sz="2000"/>
              <a:t>Xiaowei Xu (xuxiaowei-com-cn) </a:t>
            </a:r>
            <a:r>
              <a:rPr lang="zh-CN" altLang="en-US" sz="2000"/>
              <a:t>为 </a:t>
            </a:r>
            <a:r>
              <a:rPr lang="en-US" altLang="zh-CN" sz="2000"/>
              <a:t>CNI（</a:t>
            </a:r>
            <a:r>
              <a:rPr lang="zh-CN" altLang="en-US" sz="2000"/>
              <a:t>容器网络接口）核心插件的 </a:t>
            </a:r>
            <a:r>
              <a:rPr lang="en-US" altLang="zh-CN" sz="2000"/>
              <a:t>CI </a:t>
            </a:r>
            <a:r>
              <a:rPr lang="zh-CN" altLang="en-US" sz="2000"/>
              <a:t>测试和发布流程</a:t>
            </a:r>
            <a:r>
              <a:rPr lang="zh-CN" altLang="en-US" sz="2000">
                <a:hlinkClick r:id="rId5"/>
              </a:rPr>
              <a:t>添加了</a:t>
            </a:r>
            <a:r>
              <a:rPr lang="zh-CN" altLang="en-US" sz="2000"/>
              <a:t>龙架构支持</a:t>
            </a:r>
            <a:endParaRPr lang="zh-CN" altLang="en-US" sz="2000"/>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发行版与操作系统动向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charset="0"/>
                <a:ea typeface="Source Han Sans CN" charset="0"/>
                <a:cs typeface="Source Han Sans CN" charset="0"/>
              </a:rPr>
              <a:t>2026 </a:t>
            </a:r>
            <a:r>
              <a:rPr lang="zh-CN" altLang="en-US" sz="4400" b="1">
                <a:solidFill>
                  <a:schemeClr val="bg1"/>
                </a:solidFill>
                <a:latin typeface="Source Han Sans CN" charset="0"/>
                <a:ea typeface="Source Han Sans CN" charset="0"/>
                <a:cs typeface="Source Han Sans CN" charset="0"/>
              </a:rPr>
              <a:t>年 6</a:t>
            </a:r>
            <a:r>
              <a:rPr lang="en-US" altLang="zh-CN" sz="4400" b="1">
                <a:solidFill>
                  <a:schemeClr val="bg1"/>
                </a:solidFill>
                <a:latin typeface="Source Han Sans CN" charset="0"/>
                <a:ea typeface="Source Han Sans CN" charset="0"/>
                <a:cs typeface="Source Han Sans CN" charset="0"/>
              </a:rPr>
              <a:t> </a:t>
            </a:r>
            <a:r>
              <a:rPr lang="zh-CN" altLang="en-US" sz="4400" b="1">
                <a:solidFill>
                  <a:schemeClr val="bg1"/>
                </a:solidFill>
                <a:latin typeface="Source Han Sans CN" charset="0"/>
                <a:ea typeface="Source Han Sans CN" charset="0"/>
                <a:cs typeface="Source Han Sans CN" charset="0"/>
              </a:rPr>
              <a:t>月 7 日</a:t>
            </a:r>
            <a:r>
              <a:rPr lang="ja-JP" altLang="en-US" sz="4400" b="1">
                <a:solidFill>
                  <a:schemeClr val="bg1"/>
                </a:solidFill>
                <a:latin typeface="Source Han Sans CN" charset="0"/>
                <a:ea typeface="Source Han Sans CN" charset="0"/>
                <a:cs typeface="Source Han Sans CN" charset="0"/>
              </a:rPr>
              <a:t>・</a:t>
            </a:r>
            <a:r>
              <a:rPr lang="zh-CN" altLang="en-US" sz="4400" b="1">
                <a:solidFill>
                  <a:schemeClr val="bg1"/>
                </a:solidFill>
                <a:latin typeface="Source Han Sans CN" charset="0"/>
                <a:ea typeface="Source Han Sans CN" charset="0"/>
                <a:cs typeface="Source Han Sans CN" charset="0"/>
              </a:rPr>
              <a:t>第 3</a:t>
            </a:r>
            <a:r>
              <a:rPr lang="en-US" altLang="zh-CN" sz="4400" b="1">
                <a:solidFill>
                  <a:schemeClr val="bg1"/>
                </a:solidFill>
                <a:latin typeface="Source Han Sans CN" charset="0"/>
                <a:ea typeface="Source Han Sans CN" charset="0"/>
                <a:cs typeface="Source Han Sans CN" charset="0"/>
              </a:rPr>
              <a:t>8</a:t>
            </a:r>
            <a:r>
              <a:rPr lang="zh-CN" altLang="en-US" sz="4400" b="1">
                <a:solidFill>
                  <a:schemeClr val="bg1"/>
                </a:solidFill>
                <a:latin typeface="Source Han Sans CN" charset="0"/>
                <a:ea typeface="Source Han Sans CN" charset="0"/>
                <a:cs typeface="Source Han Sans CN" charset="0"/>
              </a:rPr>
              <a:t> 次</a:t>
            </a:r>
            <a:endParaRPr lang="zh-CN" altLang="en-US" sz="4400" b="1">
              <a:solidFill>
                <a:schemeClr val="bg1"/>
              </a:solidFill>
              <a:latin typeface="Source Han Sans CN" charset="0"/>
              <a:ea typeface="Source Han Sans CN" charset="0"/>
              <a:cs typeface="Source Han Sans CN" charset="0"/>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 </a:t>
            </a:r>
            <a:r>
              <a:rPr lang="en-US" altLang="zh-CN"/>
              <a:t>OS</a:t>
            </a:r>
            <a:endParaRPr lang="zh-CN" altLang="en-US"/>
          </a:p>
        </p:txBody>
      </p:sp>
      <p:sp>
        <p:nvSpPr>
          <p:cNvPr id="3" name="内容占位符 2"/>
          <p:cNvSpPr>
            <a:spLocks noGrp="1"/>
          </p:cNvSpPr>
          <p:nvPr>
            <p:ph idx="1"/>
          </p:nvPr>
        </p:nvSpPr>
        <p:spPr>
          <a:xfrm>
            <a:off x="513999" y="1259762"/>
            <a:ext cx="11678001" cy="4657501"/>
          </a:xfrm>
        </p:spPr>
        <p:txBody>
          <a:bodyPr/>
          <a:p>
            <a:r>
              <a:rPr lang="en-US" altLang="zh-CN" sz="2000" b="1"/>
              <a:t>Core 13.2.1</a:t>
            </a:r>
            <a:endParaRPr lang="zh-CN" altLang="en-US" sz="2000" b="1"/>
          </a:p>
          <a:p>
            <a:pPr lvl="1"/>
            <a:r>
              <a:rPr lang="zh-CN" altLang="en-US" sz="2000"/>
              <a:t>回合 </a:t>
            </a:r>
            <a:r>
              <a:rPr lang="en-US" altLang="zh-CN" sz="2000"/>
              <a:t>GCC </a:t>
            </a:r>
            <a:r>
              <a:rPr lang="en-US" altLang="zh-CN" sz="2000">
                <a:hlinkClick r:id="rId1"/>
              </a:rPr>
              <a:t>PR121875</a:t>
            </a:r>
            <a:r>
              <a:rPr lang="en-US" altLang="zh-CN" sz="2000"/>
              <a:t> </a:t>
            </a:r>
            <a:r>
              <a:rPr lang="zh-CN" altLang="en-US" sz="2000"/>
              <a:t>修复，解决 </a:t>
            </a:r>
            <a:r>
              <a:rPr lang="en-US" altLang="zh-CN" sz="2000"/>
              <a:t>Node.js 24.16.0 </a:t>
            </a:r>
            <a:r>
              <a:rPr lang="zh-CN" altLang="en-US" sz="2000"/>
              <a:t>及新版 </a:t>
            </a:r>
            <a:r>
              <a:rPr lang="en-US" altLang="zh-CN" sz="2000"/>
              <a:t>simdjson </a:t>
            </a:r>
            <a:r>
              <a:rPr lang="zh-CN" altLang="en-US" sz="2000"/>
              <a:t>代码（或</a:t>
            </a:r>
            <a:br>
              <a:rPr lang="zh-CN" altLang="en-US" sz="2000"/>
            </a:br>
            <a:r>
              <a:rPr lang="zh-CN" altLang="en-US" sz="2000"/>
              <a:t>其他使用该项目的程序代码）的构建问题</a:t>
            </a:r>
            <a:endParaRPr lang="zh-CN" altLang="en-US" sz="2000"/>
          </a:p>
          <a:p>
            <a:r>
              <a:rPr lang="en-US" altLang="zh-CN" sz="2000" b="1"/>
              <a:t>Linux 7.0.11</a:t>
            </a:r>
            <a:r>
              <a:rPr lang="zh-CN" altLang="en-US" sz="2000" b="1"/>
              <a:t> 可供测试：</a:t>
            </a:r>
            <a:r>
              <a:rPr lang="en-US" altLang="zh-CN" sz="2000" b="1">
                <a:solidFill>
                  <a:srgbClr val="E60013"/>
                </a:solidFill>
              </a:rPr>
              <a:t>oma topics </a:t>
            </a:r>
            <a:r>
              <a:rPr lang="zh-CN" altLang="en-US" sz="2000" b="1">
                <a:solidFill>
                  <a:srgbClr val="E60013"/>
                </a:solidFill>
              </a:rPr>
              <a:t>--</a:t>
            </a:r>
            <a:r>
              <a:rPr lang="en-US" altLang="zh-CN" sz="2000" b="1">
                <a:solidFill>
                  <a:srgbClr val="E60013"/>
                </a:solidFill>
              </a:rPr>
              <a:t>opt</a:t>
            </a:r>
            <a:r>
              <a:rPr lang="zh-CN" altLang="en-US" sz="2000" b="1">
                <a:solidFill>
                  <a:srgbClr val="E60013"/>
                </a:solidFill>
              </a:rPr>
              <a:t>-</a:t>
            </a:r>
            <a:r>
              <a:rPr lang="en-US" altLang="zh-CN" sz="2000" b="1">
                <a:solidFill>
                  <a:srgbClr val="E60013"/>
                </a:solidFill>
              </a:rPr>
              <a:t>in linux</a:t>
            </a:r>
            <a:r>
              <a:rPr lang="zh-CN" altLang="en-US" sz="2000" b="1">
                <a:solidFill>
                  <a:srgbClr val="E60013"/>
                </a:solidFill>
              </a:rPr>
              <a:t>-</a:t>
            </a:r>
            <a:r>
              <a:rPr lang="en-US" altLang="zh-CN" sz="2000" b="1">
                <a:solidFill>
                  <a:srgbClr val="E60013"/>
                </a:solidFill>
              </a:rPr>
              <a:t>kernel</a:t>
            </a:r>
            <a:r>
              <a:rPr lang="zh-CN" altLang="en-US" sz="2000" b="1">
                <a:solidFill>
                  <a:srgbClr val="E60013"/>
                </a:solidFill>
              </a:rPr>
              <a:t>-</a:t>
            </a:r>
            <a:r>
              <a:rPr lang="en-US" altLang="zh-CN" sz="2000" b="1">
                <a:solidFill>
                  <a:srgbClr val="E60013"/>
                </a:solidFill>
              </a:rPr>
              <a:t>7.0.y</a:t>
            </a:r>
            <a:endParaRPr lang="zh-CN" altLang="en-US" sz="2000" b="1">
              <a:solidFill>
                <a:srgbClr val="E60013"/>
              </a:solidFill>
            </a:endParaRPr>
          </a:p>
          <a:p>
            <a:pPr lvl="1"/>
            <a:r>
              <a:rPr lang="zh-CN" altLang="en-US" sz="2000"/>
              <a:t>包含对主线 </a:t>
            </a:r>
            <a:r>
              <a:rPr lang="en-US" altLang="zh-CN" sz="2000"/>
              <a:t>SMC </a:t>
            </a:r>
            <a:r>
              <a:rPr lang="zh-CN" altLang="en-US" sz="2000"/>
              <a:t>调频调压驱动的初步修复，搭配下个月发布的公测固件可</a:t>
            </a:r>
            <a:br>
              <a:rPr lang="zh-CN" altLang="en-US" sz="2000"/>
            </a:br>
            <a:r>
              <a:rPr lang="zh-CN" altLang="en-US" sz="2000"/>
              <a:t>在 </a:t>
            </a:r>
            <a:r>
              <a:rPr lang="en-US" altLang="zh-CN" sz="2000"/>
              <a:t>6000 </a:t>
            </a:r>
            <a:r>
              <a:rPr lang="zh-CN" altLang="en-US" sz="2000"/>
              <a:t>系列及 </a:t>
            </a:r>
            <a:r>
              <a:rPr lang="en-US" altLang="zh-CN" sz="2000"/>
              <a:t>2K3000/3B6000M </a:t>
            </a:r>
            <a:r>
              <a:rPr lang="zh-CN" altLang="en-US" sz="2000"/>
              <a:t>平台上实现动态调频调压支持</a:t>
            </a:r>
            <a:endParaRPr lang="zh-CN" altLang="en-US" sz="2000"/>
          </a:p>
          <a:p>
            <a:pPr lvl="0"/>
            <a:r>
              <a:rPr lang="zh-CN" altLang="en-US" sz="2000" b="1"/>
              <a:t>其他看点</a:t>
            </a:r>
            <a:endParaRPr lang="en-US" altLang="zh-CN" sz="2000" b="1"/>
          </a:p>
          <a:p>
            <a:pPr lvl="1"/>
            <a:r>
              <a:rPr lang="en-US" altLang="zh-CN" sz="2000"/>
              <a:t>FFmpeg </a:t>
            </a:r>
            <a:r>
              <a:rPr lang="zh-CN" altLang="en-US" sz="2000"/>
              <a:t>更新到 </a:t>
            </a:r>
            <a:r>
              <a:rPr lang="en-US" altLang="zh-CN" sz="2000"/>
              <a:t>8.1.1</a:t>
            </a:r>
            <a:r>
              <a:rPr lang="zh-CN" altLang="en-US" sz="2000"/>
              <a:t>，包含</a:t>
            </a:r>
            <a:r>
              <a:rPr lang="en-US" altLang="zh-CN" sz="2000"/>
              <a:t> Vulkan </a:t>
            </a:r>
            <a:r>
              <a:rPr lang="zh-CN" altLang="en-US" sz="2000"/>
              <a:t>加速的视频解码支持</a:t>
            </a:r>
            <a:endParaRPr lang="zh-CN" altLang="en-US" sz="2000"/>
          </a:p>
          <a:p>
            <a:pPr lvl="1"/>
            <a:r>
              <a:rPr lang="en-US" altLang="zh-CN" sz="2000"/>
              <a:t>ROCm </a:t>
            </a:r>
            <a:r>
              <a:rPr lang="zh-CN" altLang="en-US" sz="2000"/>
              <a:t>基础组件更新到 </a:t>
            </a:r>
            <a:r>
              <a:rPr lang="en-US" altLang="zh-CN" sz="2000"/>
              <a:t>TheRock 7.13 </a:t>
            </a:r>
            <a:r>
              <a:rPr lang="zh-CN" altLang="en-US" sz="2000"/>
              <a:t>版本</a:t>
            </a:r>
            <a:endParaRPr lang="zh-CN" altLang="en-US" sz="2000"/>
          </a:p>
          <a:p>
            <a:pPr lvl="1"/>
            <a:r>
              <a:rPr lang="en-US" altLang="zh-CN" sz="2000"/>
              <a:t>ROS2</a:t>
            </a:r>
            <a:r>
              <a:rPr lang="zh-CN" altLang="en-US" sz="2000"/>
              <a:t> 组件更新到了 </a:t>
            </a:r>
            <a:r>
              <a:rPr lang="en-US" altLang="zh-CN" sz="2000"/>
              <a:t>2026</a:t>
            </a:r>
            <a:r>
              <a:rPr lang="zh-CN" altLang="en-US" sz="2000"/>
              <a:t> 年 </a:t>
            </a:r>
            <a:r>
              <a:rPr lang="en-US" altLang="zh-CN" sz="2000"/>
              <a:t>6</a:t>
            </a:r>
            <a:r>
              <a:rPr lang="zh-CN" altLang="en-US" sz="2000"/>
              <a:t> 月的最新版本</a:t>
            </a:r>
            <a:endParaRPr lang="zh-CN" altLang="en-US" sz="2000"/>
          </a:p>
          <a:p>
            <a:pPr lvl="1"/>
            <a:r>
              <a:rPr lang="en-US" altLang="zh-CN" sz="2000"/>
              <a:t>PowerShell</a:t>
            </a:r>
            <a:r>
              <a:rPr lang="zh-CN" altLang="en-US" sz="2000"/>
              <a:t> </a:t>
            </a:r>
            <a:r>
              <a:rPr lang="en-US" altLang="zh-CN" sz="2000"/>
              <a:t>7.6.2 </a:t>
            </a:r>
            <a:r>
              <a:rPr lang="zh-CN" altLang="en-US" sz="2000"/>
              <a:t>已开始交付龙架构软件包</a:t>
            </a:r>
            <a:endParaRPr lang="zh-CN" altLang="en-US" sz="2000"/>
          </a:p>
          <a:p>
            <a:pPr lvl="0"/>
            <a:r>
              <a:rPr lang="zh-CN" altLang="en-US" sz="2000" b="1"/>
              <a:t>过去两周，安同 </a:t>
            </a:r>
            <a:r>
              <a:rPr lang="en-US" altLang="zh-CN" sz="2000" b="1"/>
              <a:t>OS </a:t>
            </a:r>
            <a:r>
              <a:rPr lang="zh-CN" altLang="en-US" sz="2000" b="1"/>
              <a:t>维护者发布了 </a:t>
            </a:r>
            <a:r>
              <a:rPr lang="en-US" altLang="zh-CN" sz="2000" b="1">
                <a:solidFill>
                  <a:srgbClr val="E60013"/>
                </a:solidFill>
              </a:rPr>
              <a:t>137</a:t>
            </a:r>
            <a:r>
              <a:rPr lang="zh-CN" altLang="en-US" sz="2000" b="1"/>
              <a:t> 个安全更新，</a:t>
            </a:r>
            <a:r>
              <a:rPr lang="zh-CN" altLang="en-US" sz="2000" b="1">
                <a:solidFill>
                  <a:srgbClr val="E60013"/>
                </a:solidFill>
              </a:rPr>
              <a:t>含 </a:t>
            </a:r>
            <a:r>
              <a:rPr lang="en-US" altLang="zh-CN" sz="2000" b="1">
                <a:solidFill>
                  <a:srgbClr val="E60013"/>
                </a:solidFill>
              </a:rPr>
              <a:t>16</a:t>
            </a:r>
            <a:r>
              <a:rPr lang="zh-CN" altLang="en-US" sz="2000" b="1">
                <a:solidFill>
                  <a:srgbClr val="E60013"/>
                </a:solidFill>
              </a:rPr>
              <a:t> 个严重漏洞及 </a:t>
            </a:r>
            <a:r>
              <a:rPr lang="en-US" altLang="zh-CN" sz="2000" b="1">
                <a:solidFill>
                  <a:srgbClr val="E60013"/>
                </a:solidFill>
              </a:rPr>
              <a:t>5</a:t>
            </a:r>
            <a:r>
              <a:rPr lang="zh-CN" altLang="en-US" sz="2000" b="1">
                <a:solidFill>
                  <a:srgbClr val="E60013"/>
                </a:solidFill>
              </a:rPr>
              <a:t>1 个高危漏洞</a:t>
            </a:r>
            <a:endParaRPr lang="zh-CN" altLang="en-US" sz="2000" b="1">
              <a:solidFill>
                <a:srgbClr val="E60013"/>
              </a:solidFill>
            </a:endParaRPr>
          </a:p>
          <a:p>
            <a:pPr lvl="1"/>
            <a:r>
              <a:rPr lang="zh-CN" altLang="en-US" sz="2000"/>
              <a:t>包括针对 </a:t>
            </a:r>
            <a:r>
              <a:rPr lang="en-US" altLang="zh-CN" sz="2000"/>
              <a:t>Apache HTTPD </a:t>
            </a:r>
            <a:r>
              <a:rPr lang="zh-CN" altLang="en-US" sz="2000"/>
              <a:t>及 </a:t>
            </a:r>
            <a:r>
              <a:rPr lang="en-US" altLang="zh-CN" sz="2000"/>
              <a:t>nginx</a:t>
            </a:r>
            <a:r>
              <a:rPr lang="zh-CN" altLang="en-US" sz="2000"/>
              <a:t> 的 </a:t>
            </a:r>
            <a:r>
              <a:rPr lang="en-US" altLang="zh-CN" sz="2000"/>
              <a:t>HTTP/2 Bomb </a:t>
            </a:r>
            <a:r>
              <a:rPr lang="zh-CN" altLang="en-US" sz="2000"/>
              <a:t>内存放大型拒绝服务漏洞的修复，</a:t>
            </a:r>
            <a:br>
              <a:rPr lang="zh-CN" altLang="en-US" sz="2000"/>
            </a:br>
            <a:r>
              <a:rPr lang="zh-CN" altLang="en-US" sz="2000"/>
              <a:t>服务器用户请尽快更新</a:t>
            </a:r>
            <a:r>
              <a:rPr lang="zh-CN" altLang="en-US" sz="2000" b="1"/>
              <a:t>！</a:t>
            </a:r>
            <a:endParaRPr lang="zh-CN" altLang="en-US" sz="1710" b="1"/>
          </a:p>
        </p:txBody>
      </p:sp>
      <p:sp>
        <p:nvSpPr>
          <p:cNvPr id="4" name="文本占位符 3"/>
          <p:cNvSpPr>
            <a:spLocks noGrp="1"/>
          </p:cNvSpPr>
          <p:nvPr>
            <p:ph type="body" idx="10"/>
          </p:nvPr>
        </p:nvSpPr>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OpenWrt</a:t>
            </a:r>
            <a:endParaRPr lang="zh-CN" altLang="en-US"/>
          </a:p>
        </p:txBody>
      </p:sp>
      <p:sp>
        <p:nvSpPr>
          <p:cNvPr id="3" name="内容占位符 2"/>
          <p:cNvSpPr>
            <a:spLocks noGrp="1"/>
          </p:cNvSpPr>
          <p:nvPr>
            <p:ph idx="1"/>
          </p:nvPr>
        </p:nvSpPr>
        <p:spPr>
          <a:xfrm>
            <a:off x="513999" y="1259762"/>
            <a:ext cx="11146995" cy="4657501"/>
          </a:xfrm>
        </p:spPr>
        <p:txBody>
          <a:bodyPr/>
          <a:p>
            <a:r>
              <a:rPr lang="zh-CN" altLang="en-US"/>
              <a:t>三周前，</a:t>
            </a:r>
            <a:r>
              <a:rPr lang="en-US" altLang="zh-CN"/>
              <a:t>Xinmu </a:t>
            </a:r>
            <a:r>
              <a:rPr lang="zh-CN" altLang="en-US"/>
              <a:t>向上游</a:t>
            </a:r>
            <a:r>
              <a:rPr lang="zh-CN" altLang="en-US">
                <a:hlinkClick r:id="rId1"/>
              </a:rPr>
              <a:t>提交了</a:t>
            </a:r>
            <a:r>
              <a:rPr lang="zh-CN" altLang="en-US"/>
              <a:t>三个内核补丁，可为 </a:t>
            </a:r>
            <a:r>
              <a:rPr lang="en-US" altLang="zh-CN"/>
              <a:t>OpenWrt </a:t>
            </a:r>
            <a:r>
              <a:rPr lang="zh-CN" altLang="en-US"/>
              <a:t>使用的 6.12 内核添加了龙芯 2</a:t>
            </a:r>
            <a:r>
              <a:rPr lang="en-US" altLang="zh-CN"/>
              <a:t>K3000/3B6000M SoC </a:t>
            </a:r>
            <a:r>
              <a:rPr lang="zh-CN" altLang="en-US"/>
              <a:t>集成以太网的支持</a:t>
            </a:r>
            <a:endParaRPr lang="zh-CN" altLang="en-US"/>
          </a:p>
          <a:p>
            <a:pPr lvl="1"/>
            <a:r>
              <a:rPr lang="zh-CN" altLang="en-US"/>
              <a:t>目前该拉取请求已合并，下一版本将包含</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Proxmox VE </a:t>
            </a:r>
            <a:r>
              <a:rPr lang="zh-CN" altLang="en-US"/>
              <a:t>主线化</a:t>
            </a:r>
            <a:endParaRPr lang="zh-CN" altLang="en-US"/>
          </a:p>
        </p:txBody>
      </p:sp>
      <p:sp>
        <p:nvSpPr>
          <p:cNvPr id="3" name="内容占位符 2"/>
          <p:cNvSpPr>
            <a:spLocks noGrp="1"/>
          </p:cNvSpPr>
          <p:nvPr>
            <p:ph idx="1"/>
          </p:nvPr>
        </p:nvSpPr>
        <p:spPr>
          <a:xfrm>
            <a:off x="513999" y="1259762"/>
            <a:ext cx="7867948" cy="4657501"/>
          </a:xfrm>
        </p:spPr>
        <p:txBody>
          <a:bodyPr/>
          <a:p>
            <a:r>
              <a:rPr lang="zh-CN" altLang="en-US" sz="2000"/>
              <a:t>吴楷阳与白铭骢发起了面向主线化 </a:t>
            </a:r>
            <a:r>
              <a:rPr lang="en-US" altLang="zh-CN" sz="2000"/>
              <a:t>Proxmox VE </a:t>
            </a:r>
            <a:r>
              <a:rPr lang="zh-CN" altLang="en-US" sz="2000"/>
              <a:t>龙架构移植，所有补丁跟随上游最新更改，并在 </a:t>
            </a:r>
            <a:r>
              <a:rPr lang="en-US" altLang="zh-CN" sz="2000"/>
              <a:t>GitHub </a:t>
            </a:r>
            <a:r>
              <a:rPr lang="en-US" altLang="zh-CN" sz="2000">
                <a:hlinkClick r:id="rId1"/>
              </a:rPr>
              <a:t>pve-loong64-port</a:t>
            </a:r>
            <a:r>
              <a:rPr lang="en-US" altLang="zh-CN" sz="2000"/>
              <a:t> </a:t>
            </a:r>
            <a:r>
              <a:rPr lang="zh-CN" altLang="en-US" sz="2000"/>
              <a:t>组织维护</a:t>
            </a:r>
            <a:endParaRPr lang="zh-CN" altLang="en-US" sz="2000"/>
          </a:p>
          <a:p>
            <a:pPr lvl="1"/>
            <a:r>
              <a:rPr lang="zh-CN" altLang="en-US" sz="2000"/>
              <a:t>该移植基于 </a:t>
            </a:r>
            <a:r>
              <a:rPr lang="en-US" altLang="zh-CN" sz="2000"/>
              <a:t>Proxmox</a:t>
            </a:r>
            <a:r>
              <a:rPr lang="zh-CN" altLang="en-US" sz="2000"/>
              <a:t> </a:t>
            </a:r>
            <a:r>
              <a:rPr lang="en-US" altLang="zh-CN" sz="2000"/>
              <a:t>VE</a:t>
            </a:r>
            <a:r>
              <a:rPr lang="zh-CN" altLang="en-US" sz="2000"/>
              <a:t> </a:t>
            </a:r>
            <a:r>
              <a:rPr lang="en-US" altLang="zh-CN" sz="2000"/>
              <a:t>9.2.x </a:t>
            </a:r>
            <a:r>
              <a:rPr lang="zh-CN" altLang="en-US" sz="2000"/>
              <a:t>和 </a:t>
            </a:r>
            <a:r>
              <a:rPr lang="en-US" altLang="zh-CN" sz="2000"/>
              <a:t>Miao Wang </a:t>
            </a:r>
            <a:r>
              <a:rPr lang="zh-CN" altLang="en-US" sz="2000"/>
              <a:t>维护的非官方龙架构 </a:t>
            </a:r>
            <a:r>
              <a:rPr lang="en-US" altLang="zh-CN" sz="2000"/>
              <a:t>Debian 13 </a:t>
            </a:r>
            <a:r>
              <a:rPr lang="zh-CN" altLang="en-US" sz="2000"/>
              <a:t>移植（</a:t>
            </a:r>
            <a:r>
              <a:rPr lang="en-US" altLang="zh-CN" sz="2000"/>
              <a:t>Loong13 </a:t>
            </a:r>
            <a:r>
              <a:rPr lang="zh-CN" altLang="en-US" sz="2000"/>
              <a:t>项目）</a:t>
            </a:r>
            <a:endParaRPr lang="zh-CN" altLang="en-US" sz="2000"/>
          </a:p>
          <a:p>
            <a:pPr lvl="1"/>
            <a:r>
              <a:rPr lang="zh-CN" altLang="en-US" sz="2000"/>
              <a:t>与上游联系后，上游对该移植持积极态度，但提出了目前龙架构设备在欧洲缺少购买方式、</a:t>
            </a:r>
            <a:r>
              <a:rPr lang="en-US" altLang="zh-CN" sz="2000"/>
              <a:t>Debian </a:t>
            </a:r>
            <a:r>
              <a:rPr lang="zh-CN" altLang="en-US" sz="2000"/>
              <a:t>官方稳定版尚未支持龙架构两个问题，因而暂时暂时拒绝了上游化</a:t>
            </a:r>
            <a:endParaRPr lang="zh-CN" altLang="en-US" sz="2000"/>
          </a:p>
          <a:p>
            <a:pPr lvl="1"/>
            <a:r>
              <a:rPr lang="zh-CN" altLang="en-US" sz="2000"/>
              <a:t>在上游接纳前，我们将继续贡献针对多架构支持的普适性补丁</a:t>
            </a:r>
            <a:endParaRPr lang="zh-CN" altLang="en-US" sz="2000"/>
          </a:p>
          <a:p>
            <a:pPr lvl="0"/>
            <a:r>
              <a:rPr lang="zh-CN" altLang="en-US" sz="2000"/>
              <a:t>安装方法</a:t>
            </a:r>
            <a:endParaRPr lang="zh-CN" altLang="en-US" sz="2000"/>
          </a:p>
          <a:p>
            <a:pPr lvl="1"/>
            <a:r>
              <a:rPr lang="zh-CN" altLang="en-US" sz="2000"/>
              <a:t>给 </a:t>
            </a:r>
            <a:r>
              <a:rPr lang="en-US" altLang="zh-CN" sz="2000"/>
              <a:t>Debian 13 (Loong13) </a:t>
            </a:r>
            <a:r>
              <a:rPr lang="zh-CN" altLang="en-US" sz="2000"/>
              <a:t>加上 </a:t>
            </a:r>
            <a:r>
              <a:rPr lang="en-US" altLang="zh-CN" sz="2000"/>
              <a:t>https://pve.loongfans.cn/ </a:t>
            </a:r>
            <a:r>
              <a:rPr lang="zh-CN" altLang="en-US" sz="2000"/>
              <a:t>软件仓库并安装 </a:t>
            </a:r>
            <a:r>
              <a:rPr lang="en-US" altLang="zh-CN" sz="2000"/>
              <a:t>proxmox-ve </a:t>
            </a:r>
            <a:r>
              <a:rPr lang="zh-CN" altLang="en-US" sz="2000"/>
              <a:t>元包即可试用</a:t>
            </a:r>
            <a:endParaRPr lang="zh-CN" altLang="en-US" sz="2000"/>
          </a:p>
          <a:p>
            <a:pPr lvl="1"/>
            <a:r>
              <a:rPr lang="zh-CN" altLang="en-US" sz="2000"/>
              <a:t>当前，我们正在进行该移植 </a:t>
            </a:r>
            <a:r>
              <a:rPr lang="en-US" altLang="zh-CN" sz="2000"/>
              <a:t>ISO </a:t>
            </a:r>
            <a:r>
              <a:rPr lang="zh-CN" altLang="en-US" sz="2000"/>
              <a:t>安装镜像制作的工作，计划</a:t>
            </a:r>
            <a:br>
              <a:rPr lang="zh-CN" altLang="en-US" sz="2000"/>
            </a:br>
            <a:r>
              <a:rPr lang="zh-CN" altLang="en-US" sz="2000"/>
              <a:t>近期发布非官方移植的 </a:t>
            </a:r>
            <a:r>
              <a:rPr lang="en-US" altLang="zh-CN" sz="2000"/>
              <a:t>ISO </a:t>
            </a:r>
            <a:r>
              <a:rPr lang="zh-CN" altLang="en-US" sz="2000"/>
              <a:t>安装镜像</a:t>
            </a:r>
            <a:endParaRPr lang="en-US" altLang="zh-CN" sz="2000"/>
          </a:p>
        </p:txBody>
      </p:sp>
      <p:sp>
        <p:nvSpPr>
          <p:cNvPr id="4" name="文本占位符 3"/>
          <p:cNvSpPr>
            <a:spLocks noGrp="1"/>
          </p:cNvSpPr>
          <p:nvPr>
            <p:ph type="body" idx="10"/>
          </p:nvPr>
        </p:nvSpPr>
        <p:spPr/>
        <p:txBody>
          <a:bodyPr/>
          <a:p>
            <a:r>
              <a:rPr lang="zh-CN" altLang="en-US"/>
              <a:t>吴楷阳</a:t>
            </a:r>
            <a:endParaRPr lang="zh-CN" altLang="en-US"/>
          </a:p>
        </p:txBody>
      </p:sp>
      <p:pic>
        <p:nvPicPr>
          <p:cNvPr id="5" name="图片 4" descr="post_object_image_2418426419"/>
          <p:cNvPicPr>
            <a:picLocks noChangeAspect="1"/>
          </p:cNvPicPr>
          <p:nvPr/>
        </p:nvPicPr>
        <p:blipFill>
          <a:blip r:embed="rId2"/>
          <a:stretch>
            <a:fillRect/>
          </a:stretch>
        </p:blipFill>
        <p:spPr>
          <a:xfrm>
            <a:off x="8381931" y="330781"/>
            <a:ext cx="3810000" cy="381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社区事务</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零刻 </a:t>
            </a:r>
            <a:r>
              <a:rPr lang="en-US" altLang="zh-CN"/>
              <a:t>ME PRO LX </a:t>
            </a:r>
            <a:r>
              <a:rPr lang="zh-CN" altLang="en-US"/>
              <a:t>公测</a:t>
            </a:r>
            <a:endParaRPr lang="zh-CN" altLang="en-US"/>
          </a:p>
        </p:txBody>
      </p:sp>
      <p:sp>
        <p:nvSpPr>
          <p:cNvPr id="3" name="内容占位符 2"/>
          <p:cNvSpPr>
            <a:spLocks noGrp="1"/>
          </p:cNvSpPr>
          <p:nvPr>
            <p:ph idx="1"/>
          </p:nvPr>
        </p:nvSpPr>
        <p:spPr>
          <a:xfrm>
            <a:off x="513999" y="1259762"/>
            <a:ext cx="6875312" cy="5093351"/>
          </a:xfrm>
        </p:spPr>
        <p:txBody>
          <a:bodyPr/>
          <a:p>
            <a:r>
              <a:rPr lang="zh-CN" altLang="en-US" sz="2000" b="1">
                <a:solidFill>
                  <a:srgbClr val="E60013"/>
                </a:solidFill>
              </a:rPr>
              <a:t>基于龙芯 </a:t>
            </a:r>
            <a:r>
              <a:rPr lang="en-US" altLang="zh-CN" sz="2000" b="1">
                <a:solidFill>
                  <a:srgbClr val="E60013"/>
                </a:solidFill>
              </a:rPr>
              <a:t>2K3000 </a:t>
            </a:r>
            <a:r>
              <a:rPr lang="zh-CN" altLang="en-US" sz="2000" b="1">
                <a:solidFill>
                  <a:srgbClr val="E60013"/>
                </a:solidFill>
              </a:rPr>
              <a:t>的零刻 </a:t>
            </a:r>
            <a:r>
              <a:rPr lang="en-US" altLang="zh-CN" sz="2000" b="1">
                <a:solidFill>
                  <a:srgbClr val="E60013"/>
                </a:solidFill>
              </a:rPr>
              <a:t>NAS </a:t>
            </a:r>
            <a:r>
              <a:rPr lang="zh-CN" altLang="en-US" sz="2000" b="1">
                <a:solidFill>
                  <a:srgbClr val="E60013"/>
                </a:solidFill>
              </a:rPr>
              <a:t>来啦！</a:t>
            </a:r>
            <a:endParaRPr lang="zh-CN" altLang="en-US" sz="2000" b="1">
              <a:solidFill>
                <a:srgbClr val="E60013"/>
              </a:solidFill>
            </a:endParaRPr>
          </a:p>
          <a:p>
            <a:pPr lvl="1"/>
            <a:r>
              <a:rPr lang="zh-CN" altLang="en-US" sz="2000"/>
              <a:t>开放公测：留意公众号信息，填表即可参与（</a:t>
            </a:r>
            <a:r>
              <a:rPr lang="en-US" altLang="zh-CN" sz="2000"/>
              <a:t>10 </a:t>
            </a:r>
            <a:r>
              <a:rPr lang="zh-CN" altLang="en-US" sz="2000"/>
              <a:t>台）</a:t>
            </a:r>
            <a:endParaRPr lang="zh-CN" altLang="en-US" sz="2000"/>
          </a:p>
          <a:p>
            <a:pPr lvl="1"/>
            <a:r>
              <a:rPr lang="zh-CN" altLang="en-US" sz="2000"/>
              <a:t>媒体评测：朋友们推荐，我们送测（</a:t>
            </a:r>
            <a:r>
              <a:rPr lang="en-US" altLang="zh-CN" sz="2000"/>
              <a:t>5 </a:t>
            </a:r>
            <a:r>
              <a:rPr lang="zh-CN" altLang="en-US" sz="2000"/>
              <a:t>台）</a:t>
            </a:r>
            <a:endParaRPr lang="zh-CN" altLang="en-US" sz="2000"/>
          </a:p>
          <a:p>
            <a:pPr lvl="0"/>
            <a:r>
              <a:rPr lang="zh-CN" altLang="en-US" sz="2000"/>
              <a:t>详细参数</a:t>
            </a:r>
            <a:endParaRPr lang="zh-CN" altLang="en-US" sz="2000"/>
          </a:p>
          <a:p>
            <a:pPr lvl="1"/>
            <a:r>
              <a:rPr lang="en-US" altLang="zh-CN" sz="2000" b="1"/>
              <a:t>SoC: </a:t>
            </a:r>
            <a:r>
              <a:rPr lang="zh-CN" altLang="en-US" sz="2000"/>
              <a:t>龙芯 </a:t>
            </a:r>
            <a:r>
              <a:rPr lang="en-US" altLang="zh-CN" sz="2000"/>
              <a:t>2K3000 </a:t>
            </a:r>
            <a:r>
              <a:rPr lang="zh-CN" altLang="en-US" sz="2000"/>
              <a:t>@ </a:t>
            </a:r>
            <a:r>
              <a:rPr lang="en-US" altLang="zh-CN" sz="2000"/>
              <a:t>2.2GHz</a:t>
            </a:r>
            <a:r>
              <a:rPr lang="zh-CN" altLang="en-US" sz="2000"/>
              <a:t>（</a:t>
            </a:r>
            <a:r>
              <a:rPr lang="en-US" altLang="zh-CN" sz="2000"/>
              <a:t>8 </a:t>
            </a:r>
            <a:r>
              <a:rPr lang="zh-CN" altLang="en-US" sz="2000"/>
              <a:t>核心）</a:t>
            </a:r>
            <a:endParaRPr lang="zh-CN" altLang="en-US" sz="2000"/>
          </a:p>
          <a:p>
            <a:pPr lvl="1"/>
            <a:r>
              <a:rPr lang="zh-CN" altLang="en-US" sz="2000" b="1"/>
              <a:t>内存：</a:t>
            </a:r>
            <a:r>
              <a:rPr lang="en-US" altLang="zh-CN" sz="2000"/>
              <a:t>DDR4 SODIMM × 1</a:t>
            </a:r>
            <a:endParaRPr lang="en-US" altLang="zh-CN" sz="2000"/>
          </a:p>
          <a:p>
            <a:pPr lvl="1"/>
            <a:r>
              <a:rPr lang="zh-CN" altLang="en-US" sz="2000" b="1"/>
              <a:t>存储：</a:t>
            </a:r>
            <a:endParaRPr lang="zh-CN" altLang="en-US" sz="2000" b="1"/>
          </a:p>
          <a:p>
            <a:pPr lvl="2"/>
            <a:r>
              <a:rPr lang="zh-CN" altLang="en-US" sz="2000" b="1"/>
              <a:t>板载：</a:t>
            </a:r>
            <a:r>
              <a:rPr lang="en-US" altLang="zh-CN" sz="2000"/>
              <a:t>64GB eMMC</a:t>
            </a:r>
            <a:endParaRPr lang="en-US" altLang="zh-CN" sz="2000"/>
          </a:p>
          <a:p>
            <a:pPr lvl="2"/>
            <a:r>
              <a:rPr lang="en-US" altLang="zh-CN" sz="2000" b="1"/>
              <a:t>m.2: </a:t>
            </a:r>
            <a:r>
              <a:rPr lang="en-US" altLang="zh-CN" sz="2000"/>
              <a:t>NVMe 2280 </a:t>
            </a:r>
            <a:r>
              <a:rPr lang="zh-CN" altLang="en-US" sz="2000"/>
              <a:t>规格插槽 × </a:t>
            </a:r>
            <a:r>
              <a:rPr lang="en-US" altLang="zh-CN" sz="2000"/>
              <a:t>1</a:t>
            </a:r>
            <a:br>
              <a:rPr lang="en-US" altLang="zh-CN" sz="2000"/>
            </a:br>
            <a:r>
              <a:rPr lang="en-US" altLang="zh-CN" sz="2000"/>
              <a:t>        SATA 2280 </a:t>
            </a:r>
            <a:r>
              <a:rPr lang="zh-CN" altLang="en-US" sz="2000"/>
              <a:t>规格插槽 × </a:t>
            </a:r>
            <a:r>
              <a:rPr lang="en-US" altLang="zh-CN" sz="2000"/>
              <a:t>1</a:t>
            </a:r>
            <a:endParaRPr lang="zh-CN" altLang="en-US" sz="1830"/>
          </a:p>
          <a:p>
            <a:pPr lvl="2"/>
            <a:r>
              <a:rPr lang="en-US" altLang="zh-CN" sz="1830" b="1"/>
              <a:t>3.5'' </a:t>
            </a:r>
            <a:r>
              <a:rPr lang="zh-CN" altLang="en-US" sz="1830" b="1"/>
              <a:t>盘位：</a:t>
            </a:r>
            <a:r>
              <a:rPr lang="en-US" altLang="zh-CN" sz="1830"/>
              <a:t>SATA </a:t>
            </a:r>
            <a:r>
              <a:rPr lang="zh-CN" altLang="en-US" sz="1830"/>
              <a:t>盘位 × </a:t>
            </a:r>
            <a:r>
              <a:rPr lang="en-US" altLang="zh-CN" sz="1830"/>
              <a:t>2/4</a:t>
            </a:r>
            <a:endParaRPr lang="zh-CN" altLang="en-US" sz="1830"/>
          </a:p>
          <a:p>
            <a:pPr lvl="1"/>
            <a:r>
              <a:rPr lang="zh-CN" altLang="en-US" sz="1830" b="1"/>
              <a:t>网络接口：</a:t>
            </a:r>
            <a:endParaRPr lang="zh-CN" altLang="en-US" sz="1830" b="1"/>
          </a:p>
          <a:p>
            <a:pPr lvl="2"/>
            <a:r>
              <a:rPr lang="zh-CN" altLang="en-US" sz="1830" b="1"/>
              <a:t>以太网：</a:t>
            </a:r>
            <a:r>
              <a:rPr lang="en-US" altLang="zh-CN" sz="1830"/>
              <a:t>2.5GbE</a:t>
            </a:r>
            <a:r>
              <a:rPr lang="zh-CN" altLang="en-US" sz="1830"/>
              <a:t> </a:t>
            </a:r>
            <a:r>
              <a:rPr lang="en-US" altLang="zh-CN" sz="1830"/>
              <a:t>(Realtek RTL8125) </a:t>
            </a:r>
            <a:r>
              <a:rPr lang="zh-CN" altLang="en-US" sz="1830"/>
              <a:t>× </a:t>
            </a:r>
            <a:r>
              <a:rPr lang="en-US" altLang="zh-CN" sz="1830"/>
              <a:t>2</a:t>
            </a:r>
            <a:endParaRPr lang="en-US" altLang="zh-CN" sz="1830"/>
          </a:p>
          <a:p>
            <a:pPr lvl="2"/>
            <a:r>
              <a:rPr lang="en-US" altLang="zh-CN" sz="1825" b="1"/>
              <a:t>Wi</a:t>
            </a:r>
            <a:r>
              <a:rPr lang="zh-CN" altLang="en-US" sz="1825" b="1"/>
              <a:t>-</a:t>
            </a:r>
            <a:r>
              <a:rPr lang="en-US" altLang="zh-CN" sz="1825" b="1"/>
              <a:t>Fi 6: </a:t>
            </a:r>
            <a:r>
              <a:rPr lang="en-US" altLang="zh-CN" sz="1825"/>
              <a:t>AW</a:t>
            </a:r>
            <a:r>
              <a:rPr lang="zh-CN" altLang="en-US" sz="1825"/>
              <a:t>-</a:t>
            </a:r>
            <a:r>
              <a:rPr lang="en-US" altLang="zh-CN" sz="1825"/>
              <a:t>XB647NF (MediaTek MT7920)</a:t>
            </a:r>
            <a:r>
              <a:rPr lang="zh-CN" altLang="en-US" sz="1825"/>
              <a:t>，可更换</a:t>
            </a:r>
            <a:endParaRPr lang="zh-CN" altLang="en-US" sz="1825"/>
          </a:p>
        </p:txBody>
      </p:sp>
      <p:sp>
        <p:nvSpPr>
          <p:cNvPr id="4" name="文本占位符 3"/>
          <p:cNvSpPr>
            <a:spLocks noGrp="1"/>
          </p:cNvSpPr>
          <p:nvPr>
            <p:ph type="body" idx="10"/>
          </p:nvPr>
        </p:nvSpPr>
        <p:spPr/>
        <p:txBody>
          <a:bodyPr/>
          <a:p>
            <a:r>
              <a:rPr lang="zh-CN" altLang="en-US"/>
              <a:t>白铭骢</a:t>
            </a:r>
            <a:endParaRPr lang="zh-CN" altLang="en-US"/>
          </a:p>
        </p:txBody>
      </p:sp>
      <p:pic>
        <p:nvPicPr>
          <p:cNvPr id="5" name="图片 4" descr="post_object_image_332309722"/>
          <p:cNvPicPr>
            <a:picLocks noChangeAspect="1"/>
          </p:cNvPicPr>
          <p:nvPr/>
        </p:nvPicPr>
        <p:blipFill>
          <a:blip r:embed="rId1"/>
          <a:srcRect t="21093" b="18216"/>
          <a:stretch>
            <a:fillRect/>
          </a:stretch>
        </p:blipFill>
        <p:spPr>
          <a:xfrm>
            <a:off x="7389495" y="0"/>
            <a:ext cx="4802505" cy="2189480"/>
          </a:xfrm>
          <a:prstGeom prst="rect">
            <a:avLst/>
          </a:prstGeom>
          <a:effectLst>
            <a:outerShdw blurRad="190500" dist="63500" dir="5400000" algn="t" rotWithShape="0">
              <a:srgbClr val="000000">
                <a:alpha val="30000"/>
              </a:srgbClr>
            </a:outerShdw>
          </a:effectLst>
        </p:spPr>
      </p:pic>
      <p:pic>
        <p:nvPicPr>
          <p:cNvPr id="6" name="图片 5" descr="post_object_image_1392159347"/>
          <p:cNvPicPr>
            <a:picLocks noChangeAspect="1"/>
          </p:cNvPicPr>
          <p:nvPr/>
        </p:nvPicPr>
        <p:blipFill>
          <a:blip r:embed="rId2"/>
          <a:srcRect t="16299" b="9588"/>
          <a:stretch>
            <a:fillRect/>
          </a:stretch>
        </p:blipFill>
        <p:spPr>
          <a:xfrm>
            <a:off x="7389495" y="2189480"/>
            <a:ext cx="4802505" cy="2673350"/>
          </a:xfrm>
          <a:prstGeom prst="rect">
            <a:avLst/>
          </a:prstGeom>
          <a:effectLst>
            <a:outerShdw blurRad="190500" dist="63500" dir="5400000" algn="t" rotWithShape="0">
              <a:srgbClr val="000000">
                <a:alpha val="30000"/>
              </a:srgbClr>
            </a:outerShdw>
          </a:effectLst>
        </p:spPr>
      </p:pic>
      <p:pic>
        <p:nvPicPr>
          <p:cNvPr id="7" name="图片 6" descr="post_object_image_1646466092"/>
          <p:cNvPicPr>
            <a:picLocks noChangeAspect="1"/>
          </p:cNvPicPr>
          <p:nvPr/>
        </p:nvPicPr>
        <p:blipFill>
          <a:blip r:embed="rId3"/>
          <a:srcRect t="26657" b="18011"/>
          <a:stretch>
            <a:fillRect/>
          </a:stretch>
        </p:blipFill>
        <p:spPr>
          <a:xfrm>
            <a:off x="7389495" y="4862195"/>
            <a:ext cx="4802505" cy="1995805"/>
          </a:xfrm>
          <a:prstGeom prst="rect">
            <a:avLst/>
          </a:prstGeom>
          <a:effectLst>
            <a:outerShdw blurRad="190500" dist="63500" dir="5400000" algn="t" rotWithShape="0">
              <a:srgbClr val="000000">
                <a:alpha val="3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开发板漂流计划：新硬件可用</a:t>
            </a:r>
            <a:endParaRPr lang="zh-CN" altLang="en-US">
              <a:ea typeface="Source Han Sans CN" charset="0"/>
            </a:endParaRPr>
          </a:p>
        </p:txBody>
      </p:sp>
      <p:sp>
        <p:nvSpPr>
          <p:cNvPr id="3" name="内容占位符 2"/>
          <p:cNvSpPr>
            <a:spLocks noGrp="1"/>
          </p:cNvSpPr>
          <p:nvPr>
            <p:ph idx="1"/>
          </p:nvPr>
        </p:nvSpPr>
        <p:spPr>
          <a:xfrm>
            <a:off x="513999" y="1259762"/>
            <a:ext cx="7713323" cy="4657501"/>
          </a:xfrm>
        </p:spPr>
        <p:txBody>
          <a:bodyPr/>
          <a:p>
            <a:pPr lvl="0"/>
            <a:r>
              <a:rPr lang="zh-CN" altLang="en-US" sz="2200"/>
              <a:t>开发板漂流计划新到一批硬件，供各位开发者使用</a:t>
            </a:r>
            <a:endParaRPr lang="zh-CN" altLang="en-US" sz="2200"/>
          </a:p>
          <a:p>
            <a:pPr lvl="1"/>
            <a:r>
              <a:rPr lang="en-US" altLang="zh-CN" sz="2200"/>
              <a:t>8</a:t>
            </a:r>
            <a:r>
              <a:rPr lang="zh-CN" altLang="en-US" sz="2200"/>
              <a:t> 核 </a:t>
            </a:r>
            <a:r>
              <a:rPr lang="en-US" altLang="zh-CN" sz="2200"/>
              <a:t>3B6000</a:t>
            </a:r>
            <a:r>
              <a:rPr lang="zh-CN" altLang="en-US" sz="2200"/>
              <a:t> 主板 </a:t>
            </a:r>
            <a:r>
              <a:rPr lang="en-US" altLang="zh-CN" sz="2200"/>
              <a:t>(XB612B0_V1.2)</a:t>
            </a:r>
            <a:endParaRPr lang="en-US" altLang="zh-CN" sz="2200"/>
          </a:p>
          <a:p>
            <a:pPr lvl="1"/>
            <a:r>
              <a:rPr lang="en-US" altLang="zh-CN" sz="2200"/>
              <a:t>16</a:t>
            </a:r>
            <a:r>
              <a:rPr lang="zh-CN" altLang="en-US" sz="2200"/>
              <a:t> 核 3</a:t>
            </a:r>
            <a:r>
              <a:rPr lang="en-US" altLang="zh-CN" sz="2200"/>
              <a:t>B6000 </a:t>
            </a:r>
            <a:r>
              <a:rPr lang="zh-CN" altLang="en-US" sz="2200"/>
              <a:t>主板 (</a:t>
            </a:r>
            <a:r>
              <a:rPr lang="en-US" altLang="zh-CN" sz="2200"/>
              <a:t>XB612B0_V1.2)</a:t>
            </a:r>
            <a:endParaRPr lang="en-US" altLang="zh-CN" sz="2200"/>
          </a:p>
          <a:p>
            <a:pPr lvl="1"/>
            <a:r>
              <a:rPr lang="zh-CN" altLang="en-US" sz="2200"/>
              <a:t>可寄送或远程访问</a:t>
            </a:r>
            <a:endParaRPr lang="zh-CN" altLang="en-US" sz="2200"/>
          </a:p>
          <a:p>
            <a:pPr lvl="0"/>
            <a:r>
              <a:rPr lang="zh-CN" altLang="en-US" sz="2200"/>
              <a:t>如有需要，请通过二维码中群组我们或在 </a:t>
            </a:r>
            <a:r>
              <a:rPr lang="en-US" altLang="zh-CN" sz="2200"/>
              <a:t>GitHub </a:t>
            </a:r>
            <a:r>
              <a:rPr lang="zh-CN" altLang="en-US" sz="2200"/>
              <a:t>发起申请</a:t>
            </a:r>
            <a:endParaRPr lang="zh-CN" altLang="en-US" sz="2200"/>
          </a:p>
          <a:p>
            <a:pPr lvl="1"/>
            <a:r>
              <a:rPr lang="en-US" altLang="zh-CN" sz="2200">
                <a:hlinkClick r:id="rId1"/>
              </a:rPr>
              <a:t>https://github.com/loongson</a:t>
            </a:r>
            <a:r>
              <a:rPr lang="zh-CN" altLang="en-US" sz="2200">
                <a:hlinkClick r:id="rId1"/>
              </a:rPr>
              <a:t>-</a:t>
            </a:r>
            <a:r>
              <a:rPr lang="en-US" altLang="zh-CN" sz="2200">
                <a:hlinkClick r:id="rId1"/>
              </a:rPr>
              <a:t>community/1024</a:t>
            </a:r>
            <a:endParaRPr lang="zh-CN" altLang="en-US" sz="2560"/>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第</a:t>
            </a:r>
            <a:r>
              <a:rPr lang="zh-CN" altLang="en-US">
                <a:solidFill>
                  <a:schemeClr val="tx1"/>
                </a:solidFill>
                <a:ea typeface="Source Han Sans CN" charset="0"/>
                <a:cs typeface="Arial" panose="020B0604020202020204" pitchFamily="34" charset="0"/>
              </a:rPr>
              <a:t>三</a:t>
            </a:r>
            <a:r>
              <a:rPr lang="zh-CN" altLang="en-US">
                <a:solidFill>
                  <a:schemeClr val="tx1"/>
                </a:solidFill>
                <a:ea typeface="Source Han Sans CN" charset="0"/>
              </a:rPr>
              <a:t>次外语龙架构双周会</a:t>
            </a:r>
            <a:endParaRPr lang="zh-CN" altLang="en-US">
              <a:ea typeface="Source Han Sans CN" charset="0"/>
            </a:endParaRPr>
          </a:p>
        </p:txBody>
      </p:sp>
      <p:sp>
        <p:nvSpPr>
          <p:cNvPr id="3" name="内容占位符 2"/>
          <p:cNvSpPr>
            <a:spLocks noGrp="1"/>
          </p:cNvSpPr>
          <p:nvPr>
            <p:ph idx="1"/>
          </p:nvPr>
        </p:nvSpPr>
        <p:spPr>
          <a:xfrm>
            <a:off x="513999" y="1259762"/>
            <a:ext cx="10255398" cy="4657501"/>
          </a:xfrm>
        </p:spPr>
        <p:txBody>
          <a:bodyPr/>
          <a:p>
            <a:pPr lvl="0"/>
            <a:r>
              <a:rPr lang="zh-CN" altLang="en-US" sz="2200"/>
              <a:t>第</a:t>
            </a:r>
            <a:r>
              <a:rPr lang="zh-CN" altLang="en-US" sz="2200">
                <a:cs typeface="Arial" panose="020B0604020202020204" pitchFamily="34" charset="0"/>
              </a:rPr>
              <a:t>三</a:t>
            </a:r>
            <a:r>
              <a:rPr lang="zh-CN" altLang="en-US" sz="2200"/>
              <a:t>次会议：</a:t>
            </a:r>
            <a:r>
              <a:rPr lang="en-US" altLang="zh-CN" sz="2200"/>
              <a:t>UTC</a:t>
            </a:r>
            <a:r>
              <a:rPr lang="zh-CN" altLang="en-US" sz="2200"/>
              <a:t>+</a:t>
            </a:r>
            <a:r>
              <a:rPr lang="en-US" altLang="zh-CN" sz="2200"/>
              <a:t>8 </a:t>
            </a:r>
            <a:r>
              <a:rPr lang="zh-CN" altLang="en-US" sz="2200"/>
              <a:t>时间 </a:t>
            </a:r>
            <a:r>
              <a:rPr lang="en-US" altLang="zh-CN" sz="2200"/>
              <a:t>6</a:t>
            </a:r>
            <a:r>
              <a:rPr lang="zh-CN" altLang="en-US" sz="2200"/>
              <a:t> 月 </a:t>
            </a:r>
            <a:r>
              <a:rPr lang="en-US" altLang="zh-CN" sz="2200"/>
              <a:t>11</a:t>
            </a:r>
            <a:r>
              <a:rPr lang="zh-CN" altLang="en-US" sz="2200"/>
              <a:t> 日晚 </a:t>
            </a:r>
            <a:r>
              <a:rPr lang="en-US" altLang="zh-CN" sz="2200"/>
              <a:t>9 </a:t>
            </a:r>
            <a:r>
              <a:rPr lang="zh-CN" altLang="en-US" sz="2200"/>
              <a:t>时</a:t>
            </a:r>
            <a:endParaRPr lang="zh-CN" altLang="en-US" sz="2200"/>
          </a:p>
          <a:p>
            <a:pPr lvl="1"/>
            <a:r>
              <a:rPr lang="zh-CN" altLang="en-US" sz="2200"/>
              <a:t>欢迎各位继续参加，多交朋友，</a:t>
            </a:r>
            <a:r>
              <a:rPr lang="zh-CN" altLang="en-US" sz="2200" strike="sngStrike"/>
              <a:t>多练口语听力！</a:t>
            </a:r>
            <a:endParaRPr lang="zh-CN" altLang="en-US" sz="2200" strike="sngStrike"/>
          </a:p>
          <a:p>
            <a:pPr lvl="1"/>
            <a:r>
              <a:rPr lang="en-US" altLang="zh-CN" sz="2200" b="1">
                <a:solidFill>
                  <a:srgbClr val="E60013"/>
                </a:solidFill>
              </a:rPr>
              <a:t>Box64 </a:t>
            </a:r>
            <a:r>
              <a:rPr lang="zh-CN" altLang="en-US" sz="2200" b="1">
                <a:solidFill>
                  <a:srgbClr val="E60013"/>
                </a:solidFill>
              </a:rPr>
              <a:t>作者 </a:t>
            </a:r>
            <a:r>
              <a:rPr lang="en-US" altLang="zh-CN" sz="2200" b="1">
                <a:solidFill>
                  <a:srgbClr val="E60013"/>
                </a:solidFill>
              </a:rPr>
              <a:t>ptitSeb </a:t>
            </a:r>
            <a:r>
              <a:rPr lang="zh-CN" altLang="en-US" sz="2200" b="1">
                <a:solidFill>
                  <a:srgbClr val="E60013"/>
                </a:solidFill>
              </a:rPr>
              <a:t>将作专题报告，介绍 </a:t>
            </a:r>
            <a:r>
              <a:rPr lang="en-US" altLang="zh-CN" sz="2200" b="1">
                <a:solidFill>
                  <a:srgbClr val="E60013"/>
                </a:solidFill>
              </a:rPr>
              <a:t>Box64 </a:t>
            </a:r>
            <a:r>
              <a:rPr lang="zh-CN" altLang="en-US" sz="2200" b="1">
                <a:solidFill>
                  <a:srgbClr val="E60013"/>
                </a:solidFill>
              </a:rPr>
              <a:t>维护经验</a:t>
            </a:r>
            <a:endParaRPr lang="zh-CN" altLang="en-US" sz="2200" b="1">
              <a:solidFill>
                <a:srgbClr val="E60013"/>
              </a:solidFill>
            </a:endParaRPr>
          </a:p>
          <a:p>
            <a:pPr lvl="0"/>
            <a:r>
              <a:rPr lang="zh-CN" altLang="en-US" sz="2200"/>
              <a:t>欢迎订阅龙芯爱好者社区 </a:t>
            </a:r>
            <a:r>
              <a:rPr lang="en-US" altLang="zh-CN" sz="2200"/>
              <a:t>YouTube </a:t>
            </a:r>
            <a:r>
              <a:rPr lang="zh-CN" altLang="en-US" sz="2200"/>
              <a:t>频道</a:t>
            </a:r>
            <a:endParaRPr lang="zh-CN" altLang="en-US" sz="2200"/>
          </a:p>
          <a:p>
            <a:pPr lvl="1"/>
            <a:r>
              <a:rPr lang="en-US" altLang="zh-CN" sz="2200" b="1">
                <a:hlinkClick r:id="rId1"/>
              </a:rPr>
              <a:t>https://www.youtube.com/</a:t>
            </a:r>
            <a:r>
              <a:rPr lang="zh-CN" altLang="en-US" sz="2200" b="1">
                <a:hlinkClick r:id="rId1"/>
              </a:rPr>
              <a:t>@</a:t>
            </a:r>
            <a:r>
              <a:rPr lang="en-US" altLang="zh-CN" sz="2200" b="1">
                <a:hlinkClick r:id="rId1"/>
              </a:rPr>
              <a:t>loongfans</a:t>
            </a:r>
            <a:endParaRPr lang="zh-CN" altLang="en-US" sz="2200" b="1"/>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社区问答及意见反馈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lnSpc>
                <a:spcPct val="110000"/>
              </a:lnSpc>
            </a:pPr>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，除官方层面已解禁的消息及本文档内</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可公开的消息外，</a:t>
            </a:r>
            <a:r>
              <a:rPr lang="zh-CN" altLang="en-US" b="1" u="sng">
                <a:solidFill>
                  <a:schemeClr val="tx1"/>
                </a:solidFill>
                <a:latin typeface="Source Han Sans CN" charset="0"/>
                <a:ea typeface="Source Han Sans CN" charset="0"/>
              </a:rPr>
              <a:t>其他均不作任何回应</a:t>
            </a:r>
            <a:endParaRPr lang="zh-CN" altLang="en-US" b="1" u="sng">
              <a:solidFill>
                <a:schemeClr val="tx1"/>
              </a:solidFill>
              <a:latin typeface="Source Han Sans CN" charset="0"/>
              <a:ea typeface="Source Han Sans CN" charset="0"/>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zh-CN" altLang="en-US" b="1"/>
          </a:p>
          <a:p>
            <a:pPr marL="0" indent="0" algn="r">
              <a:lnSpc>
                <a:spcPct val="110000"/>
              </a:lnSpc>
              <a:buNone/>
            </a:pPr>
            <a:r>
              <a:rPr lang="zh-CN" altLang="en-US" sz="1400"/>
              <a:t>（白铭骢）		</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龙架构上游动向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Binutils</a:t>
            </a:r>
            <a:endParaRPr lang="zh-CN" altLang="en-US"/>
          </a:p>
        </p:txBody>
      </p:sp>
      <p:sp>
        <p:nvSpPr>
          <p:cNvPr id="3" name="内容占位符 2"/>
          <p:cNvSpPr>
            <a:spLocks noGrp="1"/>
          </p:cNvSpPr>
          <p:nvPr>
            <p:ph idx="1"/>
          </p:nvPr>
        </p:nvSpPr>
        <p:spPr>
          <a:xfrm>
            <a:off x="513999" y="1259762"/>
            <a:ext cx="11061412" cy="4657501"/>
          </a:xfrm>
        </p:spPr>
        <p:txBody>
          <a:bodyPr/>
          <a:p>
            <a:r>
              <a:rPr lang="en-US" altLang="zh-CN"/>
              <a:t>zhaozhou </a:t>
            </a:r>
            <a:r>
              <a:rPr lang="zh-CN" altLang="en-US">
                <a:hlinkClick r:id="rId1"/>
              </a:rPr>
              <a:t>移除了</a:t>
            </a:r>
            <a:r>
              <a:rPr lang="zh-CN" altLang="en-US"/>
              <a:t>本地隐藏符号 </a:t>
            </a:r>
            <a:r>
              <a:rPr lang="en-US" altLang="zh-CN"/>
              <a:t>(local hidden symbols) </a:t>
            </a:r>
            <a:r>
              <a:rPr lang="zh-CN" altLang="en-US"/>
              <a:t>测试用例</a:t>
            </a:r>
            <a:endParaRPr lang="zh-CN" altLang="en-US"/>
          </a:p>
          <a:p>
            <a:r>
              <a:rPr lang="en-US" altLang="zh-CN"/>
              <a:t>Xi Ruoyao </a:t>
            </a:r>
            <a:r>
              <a:rPr lang="zh-CN" altLang="en-US">
                <a:hlinkClick r:id="rId2"/>
              </a:rPr>
              <a:t>启用了</a:t>
            </a:r>
            <a:r>
              <a:rPr lang="zh-CN" altLang="en-US"/>
              <a:t> </a:t>
            </a:r>
            <a:r>
              <a:rPr lang="en-US" altLang="zh-CN"/>
              <a:t>elf32loongarch </a:t>
            </a:r>
            <a:r>
              <a:rPr lang="zh-CN" altLang="en-US"/>
              <a:t>作为 </a:t>
            </a:r>
            <a:r>
              <a:rPr lang="en-US" altLang="zh-CN"/>
              <a:t>elf64loongarch </a:t>
            </a:r>
            <a:r>
              <a:rPr lang="zh-CN" altLang="en-US"/>
              <a:t>的额外目标，反之亦然，允许用户在 </a:t>
            </a:r>
            <a:r>
              <a:rPr lang="en-US" altLang="zh-CN"/>
              <a:t>Binutils </a:t>
            </a:r>
            <a:r>
              <a:rPr lang="zh-CN" altLang="en-US"/>
              <a:t>配置中没有使用 --</a:t>
            </a:r>
            <a:r>
              <a:rPr lang="en-US" altLang="zh-CN"/>
              <a:t>enable-targets=all​ </a:t>
            </a:r>
            <a:r>
              <a:rPr lang="zh-CN" altLang="en-US"/>
              <a:t>参数的情况下，也能构建多库 </a:t>
            </a:r>
            <a:r>
              <a:rPr lang="en-US" altLang="zh-CN"/>
              <a:t>GCC</a:t>
            </a:r>
            <a:endParaRPr lang="en-US" altLang="zh-CN"/>
          </a:p>
          <a:p>
            <a:r>
              <a:rPr lang="en-US" altLang="zh-CN"/>
              <a:t>Meng Qinggang </a:t>
            </a:r>
            <a:r>
              <a:rPr lang="zh-CN" altLang="en-US">
                <a:hlinkClick r:id="rId3"/>
              </a:rPr>
              <a:t>提交了</a:t>
            </a:r>
            <a:r>
              <a:rPr lang="zh-CN" altLang="en-US"/>
              <a:t>修复使用 </a:t>
            </a:r>
            <a:r>
              <a:rPr lang="en-US" altLang="zh-CN"/>
              <a:t>ld -r </a:t>
            </a:r>
            <a:r>
              <a:rPr lang="zh-CN" altLang="en-US"/>
              <a:t>混合链接带有 </a:t>
            </a:r>
            <a:r>
              <a:rPr lang="en-US" altLang="zh-CN"/>
              <a:t>relaxation </a:t>
            </a:r>
            <a:r>
              <a:rPr lang="zh-CN" altLang="en-US"/>
              <a:t>信息的输入文件和不带 </a:t>
            </a:r>
            <a:r>
              <a:rPr lang="en-US" altLang="zh-CN"/>
              <a:t>relaxation </a:t>
            </a:r>
            <a:r>
              <a:rPr lang="zh-CN" altLang="en-US"/>
              <a:t>信息的输入文件导致后者的对齐要求被破坏的问题的补丁</a:t>
            </a:r>
            <a:endParaRPr lang="zh-CN" altLang="en-US"/>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GCC</a:t>
            </a:r>
            <a:endParaRPr lang="zh-CN" altLang="en-US"/>
          </a:p>
        </p:txBody>
      </p:sp>
      <p:sp>
        <p:nvSpPr>
          <p:cNvPr id="3" name="内容占位符 2"/>
          <p:cNvSpPr>
            <a:spLocks noGrp="1"/>
          </p:cNvSpPr>
          <p:nvPr>
            <p:ph idx="1"/>
          </p:nvPr>
        </p:nvSpPr>
        <p:spPr>
          <a:xfrm>
            <a:off x="513999" y="1259762"/>
            <a:ext cx="10873920" cy="4657501"/>
          </a:xfrm>
        </p:spPr>
        <p:txBody>
          <a:bodyPr/>
          <a:p>
            <a:r>
              <a:rPr lang="en-US" altLang="zh-CN" sz="1800"/>
              <a:t>Xi Ruoyao (xry111) </a:t>
            </a:r>
            <a:r>
              <a:rPr lang="zh-CN" altLang="en-US" sz="1800"/>
              <a:t>将对于 </a:t>
            </a:r>
            <a:r>
              <a:rPr lang="en-US" altLang="zh-CN" sz="1800"/>
              <a:t>stack canary </a:t>
            </a:r>
            <a:r>
              <a:rPr lang="zh-CN" altLang="en-US" sz="1800"/>
              <a:t>生存期过长问题导致容易绕过 </a:t>
            </a:r>
            <a:r>
              <a:rPr lang="en-US" altLang="zh-CN" sz="1800"/>
              <a:t>stack protector</a:t>
            </a:r>
            <a:r>
              <a:rPr lang="zh-CN" altLang="en-US" sz="1800"/>
              <a:t>的修复</a:t>
            </a:r>
            <a:r>
              <a:rPr lang="zh-CN" altLang="en-US" sz="1800">
                <a:hlinkClick r:id="rId1"/>
              </a:rPr>
              <a:t>回合到</a:t>
            </a:r>
            <a:r>
              <a:rPr lang="zh-CN" altLang="en-US" sz="1800"/>
              <a:t>了 </a:t>
            </a:r>
            <a:r>
              <a:rPr lang="en-US" altLang="zh-CN" sz="1800"/>
              <a:t>GCC 14.4，13.5 </a:t>
            </a:r>
            <a:r>
              <a:rPr lang="zh-CN" altLang="en-US" sz="1800"/>
              <a:t>待办</a:t>
            </a:r>
            <a:endParaRPr lang="zh-CN" altLang="en-US" sz="1800"/>
          </a:p>
          <a:p>
            <a:pPr lvl="1"/>
            <a:r>
              <a:rPr lang="zh-CN" altLang="en-US" sz="1800"/>
              <a:t>另发现之前对于该问题的修复会引起编译器为 </a:t>
            </a:r>
            <a:r>
              <a:rPr lang="en-US" altLang="zh-CN" sz="1800"/>
              <a:t>LA32 </a:t>
            </a:r>
            <a:r>
              <a:rPr lang="zh-CN" altLang="en-US" sz="1800"/>
              <a:t>生成代码时错误输出 64 位访存指令，需要为 16.2 和 17 进行进一步修复。</a:t>
            </a:r>
            <a:endParaRPr lang="zh-CN" altLang="en-US" sz="1800"/>
          </a:p>
          <a:p>
            <a:r>
              <a:rPr lang="en-US" altLang="zh-CN" sz="1800"/>
              <a:t>Jeff Law </a:t>
            </a:r>
            <a:r>
              <a:rPr lang="zh-CN" altLang="en-US" sz="1800">
                <a:hlinkClick r:id="rId2"/>
              </a:rPr>
              <a:t>修复了</a:t>
            </a:r>
            <a:r>
              <a:rPr lang="zh-CN" altLang="en-US" sz="1800"/>
              <a:t> </a:t>
            </a:r>
            <a:r>
              <a:rPr lang="en-US" altLang="zh-CN" sz="1800"/>
              <a:t>ext-dce </a:t>
            </a:r>
            <a:r>
              <a:rPr lang="zh-CN" altLang="en-US" sz="1800"/>
              <a:t>更改后龙架构测试用例 </a:t>
            </a:r>
            <a:r>
              <a:rPr lang="en-US" altLang="zh-CN" sz="1800"/>
              <a:t>mul-const-reduction.c​ </a:t>
            </a:r>
            <a:r>
              <a:rPr lang="zh-CN" altLang="en-US" sz="1800"/>
              <a:t>的 </a:t>
            </a:r>
            <a:r>
              <a:rPr lang="en-US" altLang="zh-CN" sz="1800"/>
              <a:t>scan-asm​ </a:t>
            </a:r>
            <a:r>
              <a:rPr lang="zh-CN" altLang="en-US" sz="1800"/>
              <a:t>失败的问题</a:t>
            </a:r>
            <a:endParaRPr lang="zh-CN" altLang="en-US" sz="1800"/>
          </a:p>
          <a:p>
            <a:r>
              <a:rPr lang="en-US" altLang="zh-CN" sz="1800"/>
              <a:t>Jiajie Chen (jiegec) </a:t>
            </a:r>
            <a:r>
              <a:rPr lang="zh-CN" altLang="en-US" sz="1800">
                <a:hlinkClick r:id="rId3"/>
              </a:rPr>
              <a:t>报告了</a:t>
            </a:r>
            <a:r>
              <a:rPr lang="zh-CN" altLang="en-US" sz="1800"/>
              <a:t>在 </a:t>
            </a:r>
            <a:r>
              <a:rPr lang="en-US" altLang="zh-CN" sz="1800"/>
              <a:t>SPEC CPU2026 </a:t>
            </a:r>
            <a:r>
              <a:rPr lang="zh-CN" altLang="en-US" sz="1800"/>
              <a:t>基准测试的 </a:t>
            </a:r>
            <a:r>
              <a:rPr lang="en-US" altLang="zh-CN" sz="1800"/>
              <a:t>astcenc_r​ </a:t>
            </a:r>
            <a:r>
              <a:rPr lang="zh-CN" altLang="en-US" sz="1800"/>
              <a:t>负载中，</a:t>
            </a:r>
            <a:r>
              <a:rPr lang="en-US" altLang="zh-CN" sz="1800"/>
              <a:t>Clang </a:t>
            </a:r>
            <a:r>
              <a:rPr lang="zh-CN" altLang="en-US" sz="1800"/>
              <a:t>和 </a:t>
            </a:r>
            <a:r>
              <a:rPr lang="en-US" altLang="zh-CN" sz="1800"/>
              <a:t>GCC </a:t>
            </a:r>
            <a:r>
              <a:rPr lang="zh-CN" altLang="en-US" sz="1800"/>
              <a:t>均无法为龙架构生成 </a:t>
            </a:r>
            <a:r>
              <a:rPr lang="en-US" altLang="zh-CN" sz="1800"/>
              <a:t>vfmax.s​ </a:t>
            </a:r>
            <a:r>
              <a:rPr lang="zh-CN" altLang="en-US" sz="1800"/>
              <a:t>指令优化代码的问题。</a:t>
            </a:r>
            <a:r>
              <a:rPr lang="en-US" altLang="zh-CN" sz="1800"/>
              <a:t>Ruoyao Xi (xry111) </a:t>
            </a:r>
            <a:r>
              <a:rPr lang="zh-CN" altLang="en-US" sz="1800"/>
              <a:t>指出 </a:t>
            </a:r>
            <a:r>
              <a:rPr lang="en-US" altLang="zh-CN" sz="1800"/>
              <a:t>vfmax.s </a:t>
            </a:r>
            <a:r>
              <a:rPr lang="zh-CN" altLang="en-US" sz="1800"/>
              <a:t>指令的语义在存在 </a:t>
            </a:r>
            <a:r>
              <a:rPr lang="en-US" altLang="zh-CN" sz="1800"/>
              <a:t>NaN </a:t>
            </a:r>
            <a:r>
              <a:rPr lang="zh-CN" altLang="en-US" sz="1800"/>
              <a:t>时不符合 </a:t>
            </a:r>
            <a:r>
              <a:rPr lang="en-US" altLang="zh-CN" sz="1800"/>
              <a:t>C </a:t>
            </a:r>
            <a:r>
              <a:rPr lang="zh-CN" altLang="en-US" sz="1800"/>
              <a:t>代码的要求，但可以使用 </a:t>
            </a:r>
            <a:r>
              <a:rPr lang="en-US" altLang="zh-CN" sz="1800"/>
              <a:t>vfcmp.slt.s​ + vbitsel.v​ </a:t>
            </a:r>
            <a:r>
              <a:rPr lang="zh-CN" altLang="en-US" sz="1800"/>
              <a:t>指令序列实现的向量化最大值，测试发现相比 </a:t>
            </a:r>
            <a:r>
              <a:rPr lang="en-US" altLang="zh-CN" sz="1800"/>
              <a:t>Clang </a:t>
            </a:r>
            <a:r>
              <a:rPr lang="zh-CN" altLang="en-US" sz="1800"/>
              <a:t>编译器生成的代码，吞吐量从 68 </a:t>
            </a:r>
            <a:r>
              <a:rPr lang="en-US" altLang="zh-CN" sz="1800"/>
              <a:t>M </a:t>
            </a:r>
            <a:r>
              <a:rPr lang="en-US" altLang="zh-CN" sz="1800">
                <a:solidFill>
                  <a:schemeClr val="tx1"/>
                </a:solidFill>
                <a:ea typeface="Source Han Sans CN" charset="0"/>
              </a:rPr>
              <a:t>op</a:t>
            </a:r>
            <a:r>
              <a:rPr lang="en-US" altLang="zh-CN" sz="1800"/>
              <a:t>/s </a:t>
            </a:r>
            <a:r>
              <a:rPr lang="zh-CN" altLang="en-US" sz="1800"/>
              <a:t>升至 198 </a:t>
            </a:r>
            <a:r>
              <a:rPr lang="en-US" altLang="zh-CN" sz="1800"/>
              <a:t>M </a:t>
            </a:r>
            <a:r>
              <a:rPr lang="en-US" altLang="zh-CN" sz="1800">
                <a:solidFill>
                  <a:schemeClr val="tx1"/>
                </a:solidFill>
                <a:ea typeface="Source Han Sans CN" charset="0"/>
              </a:rPr>
              <a:t>op</a:t>
            </a:r>
            <a:r>
              <a:rPr lang="en-US" altLang="zh-CN" sz="1800"/>
              <a:t>/s，</a:t>
            </a:r>
            <a:r>
              <a:rPr lang="zh-CN" altLang="en-US" sz="1800"/>
              <a:t>相比 </a:t>
            </a:r>
            <a:r>
              <a:rPr lang="en-US" altLang="zh-CN" sz="1800"/>
              <a:t>GCC 15 </a:t>
            </a:r>
            <a:r>
              <a:rPr lang="zh-CN" altLang="en-US" sz="1800"/>
              <a:t>编译器生成的代码，吞吐量从 37 </a:t>
            </a:r>
            <a:r>
              <a:rPr lang="en-US" altLang="zh-CN" sz="1800"/>
              <a:t>M </a:t>
            </a:r>
            <a:r>
              <a:rPr lang="en-US" altLang="zh-CN" sz="1800">
                <a:solidFill>
                  <a:schemeClr val="tx1"/>
                </a:solidFill>
                <a:ea typeface="Source Han Sans CN" charset="0"/>
              </a:rPr>
              <a:t>op</a:t>
            </a:r>
            <a:r>
              <a:rPr lang="en-US" altLang="zh-CN" sz="1800"/>
              <a:t>/s </a:t>
            </a:r>
            <a:r>
              <a:rPr lang="zh-CN" altLang="en-US" sz="1800"/>
              <a:t>升至 198 </a:t>
            </a:r>
            <a:r>
              <a:rPr lang="en-US" altLang="zh-CN" sz="1800"/>
              <a:t>M </a:t>
            </a:r>
            <a:r>
              <a:rPr lang="en-US" altLang="zh-CN" sz="1800">
                <a:solidFill>
                  <a:schemeClr val="tx1"/>
                </a:solidFill>
                <a:ea typeface="Source Han Sans CN" charset="0"/>
              </a:rPr>
              <a:t>op</a:t>
            </a:r>
            <a:r>
              <a:rPr lang="en-US" altLang="zh-CN" sz="1800"/>
              <a:t>/s</a:t>
            </a:r>
            <a:endParaRPr lang="en-US" altLang="zh-CN" sz="1800"/>
          </a:p>
          <a:p>
            <a:pPr lvl="1"/>
            <a:r>
              <a:rPr lang="zh-CN" altLang="en-US" sz="1800"/>
              <a:t>初步分析认为 </a:t>
            </a:r>
            <a:r>
              <a:rPr lang="en-US" altLang="zh-CN" sz="1800"/>
              <a:t>GCC </a:t>
            </a:r>
            <a:r>
              <a:rPr lang="zh-CN" altLang="en-US" sz="1800"/>
              <a:t>未能自动进行上述向量化的原因是 </a:t>
            </a:r>
            <a:r>
              <a:rPr lang="en-US" altLang="zh-CN" sz="1800"/>
              <a:t>threadfull </a:t>
            </a:r>
            <a:r>
              <a:rPr lang="zh-CN" altLang="en-US" sz="1800"/>
              <a:t>优化工序将多个 </a:t>
            </a:r>
            <a:r>
              <a:rPr lang="zh-CN" altLang="en-US" sz="1800">
                <a:solidFill>
                  <a:schemeClr val="tx1"/>
                </a:solidFill>
                <a:ea typeface="Source Han Sans CN" charset="0"/>
              </a:rPr>
              <a:t>p</a:t>
            </a:r>
            <a:r>
              <a:rPr lang="en-US" altLang="zh-CN" sz="1800">
                <a:solidFill>
                  <a:schemeClr val="tx1"/>
                </a:solidFill>
                <a:ea typeface="Source Han Sans CN" charset="0"/>
              </a:rPr>
              <a:t>hi</a:t>
            </a:r>
            <a:r>
              <a:rPr lang="en-US" altLang="zh-CN" sz="1800"/>
              <a:t> </a:t>
            </a:r>
            <a:r>
              <a:rPr lang="zh-CN" altLang="en-US" sz="1800"/>
              <a:t>节点合成了一个无法向量化的巨大 </a:t>
            </a:r>
            <a:r>
              <a:rPr lang="zh-CN" altLang="en-US" sz="1800">
                <a:solidFill>
                  <a:schemeClr val="tx1"/>
                </a:solidFill>
                <a:ea typeface="Source Han Sans CN" charset="0"/>
              </a:rPr>
              <a:t>p</a:t>
            </a:r>
            <a:r>
              <a:rPr lang="en-US" altLang="zh-CN" sz="1800">
                <a:solidFill>
                  <a:schemeClr val="tx1"/>
                </a:solidFill>
                <a:ea typeface="Source Han Sans CN" charset="0"/>
              </a:rPr>
              <a:t>hi</a:t>
            </a:r>
            <a:r>
              <a:rPr lang="en-US" altLang="zh-CN" sz="1800"/>
              <a:t> </a:t>
            </a:r>
            <a:r>
              <a:rPr lang="zh-CN" altLang="en-US" sz="1800"/>
              <a:t>节点，待进一步调查。</a:t>
            </a:r>
            <a:endParaRPr lang="zh-CN" altLang="en-US" sz="1800"/>
          </a:p>
          <a:p>
            <a:r>
              <a:rPr lang="en-US" altLang="zh-CN" sz="1800"/>
              <a:t>Xinmudotmoe </a:t>
            </a:r>
            <a:r>
              <a:rPr lang="zh-CN" altLang="en-US" sz="1800">
                <a:hlinkClick r:id="rId4"/>
              </a:rPr>
              <a:t>提出了</a:t>
            </a:r>
            <a:r>
              <a:rPr lang="zh-CN" altLang="en-US" sz="1800"/>
              <a:t>龙架构应实现 </a:t>
            </a:r>
            <a:r>
              <a:rPr lang="en-US" altLang="zh-CN" sz="1800"/>
              <a:t>preserve_none </a:t>
            </a:r>
            <a:r>
              <a:rPr lang="zh-CN" altLang="en-US" sz="1800"/>
              <a:t>调用约定，暂无人响应</a:t>
            </a:r>
            <a:endParaRPr lang="zh-CN" altLang="en-US" sz="1800"/>
          </a:p>
          <a:p>
            <a:r>
              <a:rPr lang="en-US" altLang="zh-CN" sz="1800"/>
              <a:t>Xi Ruoyao (xry111) </a:t>
            </a:r>
            <a:r>
              <a:rPr lang="zh-CN" altLang="en-US" sz="1800"/>
              <a:t>发现 </a:t>
            </a:r>
            <a:r>
              <a:rPr lang="en-US" altLang="zh-CN" sz="1800"/>
              <a:t>GCC </a:t>
            </a:r>
            <a:r>
              <a:rPr lang="zh-CN" altLang="en-US" sz="1800"/>
              <a:t>主分支在龙架构上构建因编译器内部错误而失败，并</a:t>
            </a:r>
            <a:r>
              <a:rPr lang="zh-CN" altLang="en-US" sz="1800">
                <a:hlinkClick r:id="rId5"/>
              </a:rPr>
              <a:t>报告了</a:t>
            </a:r>
            <a:r>
              <a:rPr lang="zh-CN" altLang="en-US" sz="1800"/>
              <a:t>这一问题</a:t>
            </a:r>
            <a:endParaRPr lang="zh-CN" altLang="en-US" sz="1800"/>
          </a:p>
          <a:p>
            <a:pPr lvl="1"/>
            <a:r>
              <a:rPr lang="zh-CN" altLang="en-US" sz="1800"/>
              <a:t>来自高通的 </a:t>
            </a:r>
            <a:r>
              <a:rPr lang="en-US" altLang="zh-CN" sz="1800"/>
              <a:t>Andrew Pinski </a:t>
            </a:r>
            <a:r>
              <a:rPr lang="zh-CN" altLang="en-US" sz="1800"/>
              <a:t>发现这一问题同样影响 </a:t>
            </a:r>
            <a:r>
              <a:rPr lang="en-US" altLang="zh-CN" sz="1800"/>
              <a:t>AArch64（</a:t>
            </a:r>
            <a:r>
              <a:rPr lang="zh-CN" altLang="en-US" sz="1800"/>
              <a:t>尽管表象不同），并修复了它</a:t>
            </a:r>
            <a:endParaRPr lang="zh-CN" altLang="en-US" sz="1800"/>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LLVM</a:t>
            </a:r>
            <a:endParaRPr lang="zh-CN" altLang="en-US"/>
          </a:p>
        </p:txBody>
      </p:sp>
      <p:sp>
        <p:nvSpPr>
          <p:cNvPr id="3" name="内容占位符 2"/>
          <p:cNvSpPr>
            <a:spLocks noGrp="1"/>
          </p:cNvSpPr>
          <p:nvPr>
            <p:ph idx="1"/>
          </p:nvPr>
        </p:nvSpPr>
        <p:spPr>
          <a:xfrm>
            <a:off x="513999" y="1259762"/>
            <a:ext cx="10873920" cy="4657501"/>
          </a:xfrm>
        </p:spPr>
        <p:txBody>
          <a:bodyPr/>
          <a:p>
            <a:r>
              <a:rPr lang="en-US" altLang="zh-CN" sz="2000"/>
              <a:t>Runze Lin (lrzlin) </a:t>
            </a:r>
            <a:endParaRPr lang="en-US" altLang="zh-CN" sz="2000"/>
          </a:p>
          <a:p>
            <a:pPr lvl="1"/>
            <a:r>
              <a:rPr lang="zh-CN" altLang="en-US" sz="2000"/>
              <a:t>为龙架构 </a:t>
            </a:r>
            <a:r>
              <a:rPr lang="en-US" altLang="zh-CN" sz="2000"/>
              <a:t>LSX/LASX </a:t>
            </a:r>
            <a:r>
              <a:rPr lang="zh-CN" altLang="en-US" sz="2000">
                <a:hlinkClick r:id="rId1"/>
              </a:rPr>
              <a:t>添加了</a:t>
            </a:r>
            <a:r>
              <a:rPr lang="zh-CN" altLang="en-US" sz="2000"/>
              <a:t>使用 [</a:t>
            </a:r>
            <a:r>
              <a:rPr lang="en-US" altLang="zh-CN" sz="2000"/>
              <a:t>X]VPICKEV​ </a:t>
            </a:r>
            <a:r>
              <a:rPr lang="zh-CN" altLang="en-US" sz="2000"/>
              <a:t>自定义向量截断（</a:t>
            </a:r>
            <a:r>
              <a:rPr lang="en-US" altLang="zh-CN" sz="2000"/>
              <a:t>TRUNCATE​）</a:t>
            </a:r>
            <a:r>
              <a:rPr lang="zh-CN" altLang="en-US" sz="2000"/>
              <a:t>优化，并</a:t>
            </a:r>
            <a:r>
              <a:rPr lang="zh-CN" altLang="en-US" sz="2000">
                <a:hlinkClick r:id="rId2"/>
              </a:rPr>
              <a:t>添加了</a:t>
            </a:r>
            <a:r>
              <a:rPr lang="zh-CN" altLang="en-US" sz="2000"/>
              <a:t> </a:t>
            </a:r>
            <a:r>
              <a:rPr lang="en-US" altLang="zh-CN" sz="2000"/>
              <a:t>DAG（</a:t>
            </a:r>
            <a:r>
              <a:rPr lang="zh-CN" altLang="en-US" sz="2000"/>
              <a:t>有向无环图）合并优化，将 </a:t>
            </a:r>
            <a:r>
              <a:rPr lang="en-US" altLang="zh-CN" sz="2000"/>
              <a:t>double </a:t>
            </a:r>
            <a:r>
              <a:rPr lang="zh-CN" altLang="en-US" sz="2000"/>
              <a:t>转换为有符号 32 位整型与 [</a:t>
            </a:r>
            <a:r>
              <a:rPr lang="en-US" altLang="zh-CN" sz="2000"/>
              <a:t>X]VFTINTRZ_W_D​ </a:t>
            </a:r>
            <a:r>
              <a:rPr lang="zh-CN" altLang="en-US" sz="2000"/>
              <a:t>指令结合使用，避免使用 </a:t>
            </a:r>
            <a:r>
              <a:rPr lang="en-US" altLang="zh-CN" sz="2000"/>
              <a:t>LASX </a:t>
            </a:r>
            <a:r>
              <a:rPr lang="zh-CN" altLang="en-US" sz="2000"/>
              <a:t>将 </a:t>
            </a:r>
            <a:r>
              <a:rPr lang="en-US" altLang="zh-CN" sz="2000"/>
              <a:t>double </a:t>
            </a:r>
            <a:r>
              <a:rPr lang="zh-CN" altLang="en-US" sz="2000"/>
              <a:t>转换为 </a:t>
            </a:r>
            <a:r>
              <a:rPr lang="en-US" altLang="zh-CN" sz="2000"/>
              <a:t>uint32​</a:t>
            </a:r>
            <a:endParaRPr lang="en-US" altLang="zh-CN" sz="2000"/>
          </a:p>
          <a:p>
            <a:pPr lvl="1"/>
            <a:r>
              <a:rPr lang="zh-CN" altLang="en-US" sz="2000">
                <a:hlinkClick r:id="rId3"/>
              </a:rPr>
              <a:t>优化了</a:t>
            </a:r>
            <a:r>
              <a:rPr lang="zh-CN" altLang="en-US" sz="2000"/>
              <a:t>龙架构 </a:t>
            </a:r>
            <a:r>
              <a:rPr lang="en-US" altLang="zh-CN" sz="2000"/>
              <a:t>LASX </a:t>
            </a:r>
            <a:r>
              <a:rPr lang="zh-CN" altLang="en-US" sz="2000"/>
              <a:t>代码生成，将 </a:t>
            </a:r>
            <a:r>
              <a:rPr lang="en-US" altLang="zh-CN" sz="2000"/>
              <a:t>ANY_EXTEND​ </a:t>
            </a:r>
            <a:r>
              <a:rPr lang="zh-CN" altLang="en-US" sz="2000"/>
              <a:t>改写到 </a:t>
            </a:r>
            <a:r>
              <a:rPr lang="en-US" altLang="zh-CN" sz="2000"/>
              <a:t>ZERO_EXTEND​ </a:t>
            </a:r>
            <a:r>
              <a:rPr lang="zh-CN" altLang="en-US" sz="2000"/>
              <a:t>以避免标量化</a:t>
            </a:r>
            <a:endParaRPr lang="zh-CN" altLang="en-US" sz="2000"/>
          </a:p>
          <a:p>
            <a:pPr lvl="1"/>
            <a:r>
              <a:rPr lang="zh-CN" altLang="en-US" sz="2000"/>
              <a:t>为龙架构 </a:t>
            </a:r>
            <a:r>
              <a:rPr lang="en-US" altLang="zh-CN" sz="2000"/>
              <a:t>LSX </a:t>
            </a:r>
            <a:r>
              <a:rPr lang="zh-CN" altLang="en-US" sz="2000">
                <a:hlinkClick r:id="rId4"/>
              </a:rPr>
              <a:t>添加了</a:t>
            </a:r>
            <a:r>
              <a:rPr lang="zh-CN" altLang="en-US" sz="2000"/>
              <a:t>标量无符号整数与浮点数转换的向量指令优化：使用 </a:t>
            </a:r>
            <a:r>
              <a:rPr lang="en-US" altLang="zh-CN" sz="2000"/>
              <a:t>vftintrz.lu.d​ </a:t>
            </a:r>
            <a:r>
              <a:rPr lang="zh-CN" altLang="en-US" sz="2000"/>
              <a:t>将标量 </a:t>
            </a:r>
            <a:r>
              <a:rPr lang="en-US" altLang="zh-CN" sz="2000"/>
              <a:t>double​/float​ </a:t>
            </a:r>
            <a:r>
              <a:rPr lang="zh-CN" altLang="en-US" sz="2000"/>
              <a:t>值转换为无符号 64 位整数，反之亦然，使用 </a:t>
            </a:r>
            <a:r>
              <a:rPr lang="en-US" altLang="zh-CN" sz="2000"/>
              <a:t>vffint.d.lu​ </a:t>
            </a:r>
            <a:r>
              <a:rPr lang="zh-CN" altLang="en-US" sz="2000"/>
              <a:t>进行反向转换</a:t>
            </a:r>
            <a:endParaRPr lang="zh-CN" altLang="en-US" sz="2000"/>
          </a:p>
          <a:p>
            <a:r>
              <a:rPr lang="en-US" altLang="zh-CN" sz="2000"/>
              <a:t>Rui Wang (heiher) </a:t>
            </a:r>
            <a:r>
              <a:rPr lang="zh-CN" altLang="en-US" sz="2000"/>
              <a:t>为龙架构 </a:t>
            </a:r>
            <a:r>
              <a:rPr lang="en-US" altLang="zh-CN" sz="2000"/>
              <a:t>LSX/LASX </a:t>
            </a:r>
            <a:r>
              <a:rPr lang="zh-CN" altLang="en-US" sz="2000">
                <a:hlinkClick r:id="rId5"/>
              </a:rPr>
              <a:t>添加了</a:t>
            </a:r>
            <a:r>
              <a:rPr lang="zh-CN" altLang="en-US" sz="2000"/>
              <a:t> </a:t>
            </a:r>
            <a:r>
              <a:rPr lang="en-US" altLang="zh-CN" sz="2000"/>
              <a:t>DAG </a:t>
            </a:r>
            <a:r>
              <a:rPr lang="zh-CN" altLang="en-US" sz="2000"/>
              <a:t>组合以进行水平加宽 </a:t>
            </a:r>
            <a:r>
              <a:rPr lang="en-US" altLang="zh-CN" sz="2000"/>
              <a:t>ADD​/SUB​ </a:t>
            </a:r>
            <a:r>
              <a:rPr lang="zh-CN" altLang="en-US" sz="2000"/>
              <a:t>指令优化，将水平加宽 </a:t>
            </a:r>
            <a:r>
              <a:rPr lang="en-US" altLang="zh-CN" sz="2000"/>
              <a:t>ADD​/SUB​ </a:t>
            </a:r>
            <a:r>
              <a:rPr lang="zh-CN" altLang="en-US" sz="2000"/>
              <a:t>生成为 [</a:t>
            </a:r>
            <a:r>
              <a:rPr lang="en-US" altLang="zh-CN" sz="2000"/>
              <a:t>X]VHADDW​ / [X]VHSUBW​ </a:t>
            </a:r>
            <a:r>
              <a:rPr lang="zh-CN" altLang="en-US" sz="2000"/>
              <a:t>系列指令，同时</a:t>
            </a:r>
            <a:r>
              <a:rPr lang="zh-CN" altLang="en-US" sz="2000">
                <a:hlinkClick r:id="rId6"/>
              </a:rPr>
              <a:t>添加了</a:t>
            </a:r>
            <a:r>
              <a:rPr lang="zh-CN" altLang="en-US" sz="2000"/>
              <a:t>关于此次优化的测试</a:t>
            </a:r>
            <a:endParaRPr lang="zh-CN" altLang="en-US" sz="2000"/>
          </a:p>
          <a:p>
            <a:r>
              <a:rPr lang="en-US" altLang="zh-CN" sz="2000"/>
              <a:t>Lei Wang (wangleiat) </a:t>
            </a:r>
            <a:r>
              <a:rPr lang="zh-CN" altLang="en-US" sz="2000">
                <a:hlinkClick r:id="rId7"/>
              </a:rPr>
              <a:t>修复了</a:t>
            </a:r>
            <a:r>
              <a:rPr lang="zh-CN" altLang="en-US" sz="2000"/>
              <a:t>龙架构因对 </a:t>
            </a:r>
            <a:r>
              <a:rPr lang="en-US" altLang="zh-CN" sz="2000"/>
              <a:t>v2f32​ </a:t>
            </a:r>
            <a:r>
              <a:rPr lang="zh-CN" altLang="en-US" sz="2000"/>
              <a:t>向量结果执行了自定义操作 </a:t>
            </a:r>
            <a:r>
              <a:rPr lang="en-US" altLang="zh-CN" sz="2000"/>
              <a:t>FP_EXTEND​ </a:t>
            </a:r>
            <a:r>
              <a:rPr lang="zh-CN" altLang="en-US" sz="2000"/>
              <a:t>可能会达到 </a:t>
            </a:r>
            <a:r>
              <a:rPr lang="en-US" altLang="zh-CN" sz="2000"/>
              <a:t>ReplaceNodeResults​ </a:t>
            </a:r>
            <a:r>
              <a:rPr lang="zh-CN" altLang="en-US" sz="2000"/>
              <a:t>的值而未处理导致的编译器崩溃的问题（</a:t>
            </a:r>
            <a:r>
              <a:rPr lang="en-US" altLang="zh-CN" sz="2000"/>
              <a:t>Issue </a:t>
            </a:r>
            <a:r>
              <a:rPr lang="en-US" altLang="zh-CN" sz="2000">
                <a:hlinkClick r:id="rId8"/>
              </a:rPr>
              <a:t>#198339</a:t>
            </a:r>
            <a:r>
              <a:rPr lang="en-US" altLang="zh-CN" sz="2000"/>
              <a:t>）</a:t>
            </a:r>
            <a:endParaRPr lang="en-US" altLang="zh-CN" sz="2000"/>
          </a:p>
          <a:p>
            <a:pPr lvl="1"/>
            <a:r>
              <a:rPr lang="zh-CN" altLang="en-US" sz="2000"/>
              <a:t>该修复通过添加一个空的 </a:t>
            </a:r>
            <a:r>
              <a:rPr lang="en-US" altLang="zh-CN" sz="2000"/>
              <a:t>ISD::FP_EXTEND​ </a:t>
            </a:r>
            <a:r>
              <a:rPr lang="zh-CN" altLang="en-US" sz="2000"/>
              <a:t>分支，让该操作回退到默认的类型合法化逻辑，并新增了测试用例验证从 &lt;2 </a:t>
            </a:r>
            <a:r>
              <a:rPr lang="en-US" altLang="zh-CN" sz="2000"/>
              <a:t>x half&gt;​ </a:t>
            </a:r>
            <a:r>
              <a:rPr lang="zh-CN" altLang="en-US" sz="2000"/>
              <a:t>扩展到 &lt;2 </a:t>
            </a:r>
            <a:r>
              <a:rPr lang="en-US" altLang="zh-CN" sz="2000"/>
              <a:t>x float&gt;​ </a:t>
            </a:r>
            <a:r>
              <a:rPr lang="zh-CN" altLang="en-US" sz="2000"/>
              <a:t>的正确编译</a:t>
            </a:r>
            <a:endParaRPr lang="zh-CN" altLang="en-US" sz="2000"/>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Rust</a:t>
            </a:r>
            <a:endParaRPr lang="zh-CN" altLang="en-US"/>
          </a:p>
        </p:txBody>
      </p:sp>
      <p:sp>
        <p:nvSpPr>
          <p:cNvPr id="3" name="内容占位符 2"/>
          <p:cNvSpPr>
            <a:spLocks noGrp="1"/>
          </p:cNvSpPr>
          <p:nvPr>
            <p:ph idx="1"/>
          </p:nvPr>
        </p:nvSpPr>
        <p:spPr>
          <a:xfrm>
            <a:off x="513999" y="1259762"/>
            <a:ext cx="10873920" cy="4657501"/>
          </a:xfrm>
        </p:spPr>
        <p:txBody>
          <a:bodyPr/>
          <a:p>
            <a:r>
              <a:rPr lang="en-US" altLang="zh-CN"/>
              <a:t>heiher </a:t>
            </a:r>
            <a:r>
              <a:rPr lang="zh-CN" altLang="en-US"/>
              <a:t>将 </a:t>
            </a:r>
            <a:r>
              <a:rPr lang="en-US" altLang="zh-CN"/>
              <a:t>stdarch </a:t>
            </a:r>
            <a:r>
              <a:rPr lang="zh-CN" altLang="en-US"/>
              <a:t>库中的向量加载（</a:t>
            </a:r>
            <a:r>
              <a:rPr lang="en-US" altLang="zh-CN"/>
              <a:t>vld​/xvld​）</a:t>
            </a:r>
            <a:r>
              <a:rPr lang="zh-CN" altLang="en-US"/>
              <a:t>和向量存储（</a:t>
            </a:r>
            <a:r>
              <a:rPr lang="en-US" altLang="zh-CN"/>
              <a:t>vst​/xvst​）</a:t>
            </a:r>
            <a:r>
              <a:rPr lang="zh-CN" altLang="en-US"/>
              <a:t>指令的实现，从使用内联汇编实现</a:t>
            </a:r>
            <a:r>
              <a:rPr lang="zh-CN" altLang="en-US">
                <a:hlinkClick r:id="rId1"/>
              </a:rPr>
              <a:t>迁移到了</a:t>
            </a:r>
            <a:r>
              <a:rPr lang="zh-CN" altLang="en-US"/>
              <a:t> </a:t>
            </a:r>
            <a:r>
              <a:rPr lang="en-US" altLang="zh-CN"/>
              <a:t>Rust </a:t>
            </a:r>
            <a:r>
              <a:rPr lang="zh-CN" altLang="en-US"/>
              <a:t>编译器的 </a:t>
            </a:r>
            <a:r>
              <a:rPr lang="en-US" altLang="zh-CN"/>
              <a:t>intrinsics::simd​ </a:t>
            </a:r>
            <a:r>
              <a:rPr lang="zh-CN" altLang="en-US"/>
              <a:t>接口</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7490</Words>
  <Application>WPS Office WWO_wpscloud_20260521192124-597ff31d3d</Application>
  <PresentationFormat/>
  <Paragraphs>280</Paragraphs>
  <Slides>28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宋体</vt:lpstr>
      <vt:lpstr>汉仪书宋二KW</vt:lpstr>
      <vt:lpstr>MS PGothic</vt:lpstr>
      <vt:lpstr>Kingsoft Confetti</vt:lpstr>
      <vt:lpstr>龙架构双周会</vt:lpstr>
      <vt:lpstr>欢迎参加龙架构双周会</vt:lpstr>
      <vt:lpstr>龙架构双周会</vt:lpstr>
      <vt:lpstr>会前注意事项</vt:lpstr>
      <vt:lpstr>会前注意事项</vt:lpstr>
      <vt:lpstr>快速报告</vt:lpstr>
      <vt:lpstr>Binutils</vt:lpstr>
      <vt:lpstr>GCC</vt:lpstr>
      <vt:lpstr>LLVM</vt:lpstr>
      <vt:lpstr>Rust</vt:lpstr>
      <vt:lpstr>Linux 内核</vt:lpstr>
      <vt:lpstr>Linux 内核</vt:lpstr>
      <vt:lpstr>Box64</vt:lpstr>
      <vt:lpstr>Box64</vt:lpstr>
      <vt:lpstr>Box64</vt:lpstr>
      <vt:lpstr>Lager</vt:lpstr>
      <vt:lpstr>其他开源项目动向</vt:lpstr>
      <vt:lpstr>其他开源项目动向</vt:lpstr>
      <vt:lpstr>其他开源项目动向</vt:lpstr>
      <vt:lpstr>快速报告</vt:lpstr>
      <vt:lpstr>安同 OS</vt:lpstr>
      <vt:lpstr>PowerPoint 演示文稿</vt:lpstr>
      <vt:lpstr>PowerPoint 演示文稿</vt:lpstr>
      <vt:lpstr>快速报告</vt:lpstr>
      <vt:lpstr>PowerPoint 演示文稿</vt:lpstr>
      <vt:lpstr>第三次外语龙架构双周会</vt:lpstr>
      <vt:lpstr>第三次外语龙架构双周会</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yang</cp:lastModifiedBy>
  <dcterms:created xsi:type="dcterms:W3CDTF">2026-06-07T06:40:25Z</dcterms:created>
  <dcterms:modified xsi:type="dcterms:W3CDTF">2026-06-07T06:40:25Z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2052-12.9.0.26832</vt:lpwstr>
  </property>
  <property fmtid="{D5CDD505-2E9C-101B-9397-08002B2CF9AE}" pid="3" name="ICV">
    <vt:lpwstr>47B5133B91E7D92B8904E1676A1AE32D_43</vt:lpwstr>
  </property>
</Properties>
</file>