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8"/>
  </p:handoutMasterIdLst>
  <p:sldIdLst>
    <p:sldId id="257" r:id="rId3"/>
    <p:sldId id="258" r:id="rId4"/>
    <p:sldId id="364" r:id="rId5"/>
    <p:sldId id="349" r:id="rId6"/>
    <p:sldId id="363" r:id="rId8"/>
    <p:sldId id="421" r:id="rId9"/>
    <p:sldId id="424" r:id="rId10"/>
    <p:sldId id="427" r:id="rId11"/>
    <p:sldId id="429" r:id="rId12"/>
    <p:sldId id="425" r:id="rId13"/>
    <p:sldId id="446" r:id="rId14"/>
    <p:sldId id="437" r:id="rId15"/>
    <p:sldId id="433" r:id="rId16"/>
    <p:sldId id="435" r:id="rId17"/>
    <p:sldId id="436" r:id="rId18"/>
    <p:sldId id="365" r:id="rId19"/>
    <p:sldId id="422" r:id="rId20"/>
    <p:sldId id="431" r:id="rId21"/>
    <p:sldId id="432" r:id="rId22"/>
    <p:sldId id="386" r:id="rId23"/>
    <p:sldId id="439" r:id="rId24"/>
    <p:sldId id="440" r:id="rId25"/>
    <p:sldId id="368" r:id="rId26"/>
    <p:sldId id="275" r:id="rId27"/>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ksco/vpp/commits/loong64/" TargetMode="Externa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hyperlink" Target="https://github.com/anemone-os/anemone/pull/92" TargetMode="External"/><Relationship Id="rId6" Type="http://schemas.openxmlformats.org/officeDocument/2006/relationships/hyperlink" Target="https://github.com/Tencent/ncnn/pull/6737" TargetMode="External"/><Relationship Id="rId5" Type="http://schemas.openxmlformats.org/officeDocument/2006/relationships/hyperlink" Target="https://github.com/emmansun/gmsm/issues/500" TargetMode="External"/><Relationship Id="rId4" Type="http://schemas.openxmlformats.org/officeDocument/2006/relationships/hyperlink" Target="https://github.com/emmansun/gmsm/issues/501" TargetMode="External"/><Relationship Id="rId3" Type="http://schemas.openxmlformats.org/officeDocument/2006/relationships/hyperlink" Target="https://github.com/emmansun/gmsm" TargetMode="External"/><Relationship Id="rId2" Type="http://schemas.openxmlformats.org/officeDocument/2006/relationships/hyperlink" Target="https://github.com/eclipse-equinox/equinox/issues/1295" TargetMode="External"/><Relationship Id="rId1" Type="http://schemas.openxmlformats.org/officeDocument/2006/relationships/hyperlink" Target="https://github.com/electerm/electerm/issues/4344" TargetMode="Externa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hyperlink" Target="https://github.com/official-stockfish/Stockfish/pull/6832" TargetMode="External"/><Relationship Id="rId4" Type="http://schemas.openxmlformats.org/officeDocument/2006/relationships/hyperlink" Target="https://github.com/unrs/unrs-resolver/pull/209" TargetMode="External"/><Relationship Id="rId3" Type="http://schemas.openxmlformats.org/officeDocument/2006/relationships/hyperlink" Target="https://github.com/rcore-os/tgoskits/pull/768" TargetMode="External"/><Relationship Id="rId2" Type="http://schemas.openxmlformats.org/officeDocument/2006/relationships/hyperlink" Target="https://github.com/Hengyu-Yu/QEMU-LVZ/pull/2" TargetMode="External"/><Relationship Id="rId1" Type="http://schemas.openxmlformats.org/officeDocument/2006/relationships/hyperlink" Target="https://github.com/trifectatechfoundation/zlib-rs/pull/511" TargetMode="Externa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hyperlink" Target="https://github.com/simdjson/simdjson/pull/2727" TargetMode="External"/><Relationship Id="rId3" Type="http://schemas.openxmlformats.org/officeDocument/2006/relationships/hyperlink" Target="https://github.com/bazel-contrib/rules_go/pull/4610" TargetMode="External"/><Relationship Id="rId2" Type="http://schemas.openxmlformats.org/officeDocument/2006/relationships/hyperlink" Target="https://github.com/ipxe/ipxe/pull/1712" TargetMode="External"/><Relationship Id="rId1" Type="http://schemas.openxmlformats.org/officeDocument/2006/relationships/hyperlink" Target="https://github.com/xerial/snappy-java/pull/725"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openwrt/openwrt/pull/23366" TargetMode="Externa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youtube.com/@loongfans"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gcc.gnu.org/r17-529" TargetMode="External"/><Relationship Id="rId5" Type="http://schemas.openxmlformats.org/officeDocument/2006/relationships/hyperlink" Target="https://gcc.gnu.org/r17-635" TargetMode="External"/><Relationship Id="rId4" Type="http://schemas.openxmlformats.org/officeDocument/2006/relationships/hyperlink" Target="https://gcc.gnu.org/r15-11185" TargetMode="External"/><Relationship Id="rId3" Type="http://schemas.openxmlformats.org/officeDocument/2006/relationships/hyperlink" Target="https://gcc.gnu.org/r17-513" TargetMode="External"/><Relationship Id="rId2" Type="http://schemas.openxmlformats.org/officeDocument/2006/relationships/hyperlink" Target="https://gcc.gnu.org/r17-528" TargetMode="External"/><Relationship Id="rId1" Type="http://schemas.openxmlformats.org/officeDocument/2006/relationships/hyperlink" Target="https://gcc.gnu.org/r17-615" TargetMode="Externa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ithub.com/llvm/llvm-project/issues/198339" TargetMode="External"/><Relationship Id="rId2" Type="http://schemas.openxmlformats.org/officeDocument/2006/relationships/hyperlink" Target="https://github.com/llvm/llvm-project/pull/198965" TargetMode="External"/><Relationship Id="rId1" Type="http://schemas.openxmlformats.org/officeDocument/2006/relationships/hyperlink" Target="https://github.com/llvm/llvm-project/commit/301e89fa4456a983d9b0c100e8b211a6551ad81a" TargetMode="Externa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hyperlink" Target="https://lore.kernel.org/loongarch/20260513015525.1152240-1-maobibo@loongson.cn/" TargetMode="External"/><Relationship Id="rId5" Type="http://schemas.openxmlformats.org/officeDocument/2006/relationships/hyperlink" Target="https://lore.kernel.org/loongarch/20260522022525.12976-1-ebiggers@kernel.org/" TargetMode="External"/><Relationship Id="rId4" Type="http://schemas.openxmlformats.org/officeDocument/2006/relationships/hyperlink" Target="https://lore.kernel.org/loongarch/af3e9ecc-cb30-6d7d-5f2d-19ddf42755a0@loongson.cn/" TargetMode="External"/><Relationship Id="rId3" Type="http://schemas.openxmlformats.org/officeDocument/2006/relationships/hyperlink" Target="https://lore.kernel.org/loongarch/20260518094521.138692-1-zeng_chi911@163.com/" TargetMode="External"/><Relationship Id="rId2" Type="http://schemas.openxmlformats.org/officeDocument/2006/relationships/hyperlink" Target="https://lore.kernel.org/loongarch/20260522064945.614486-1-maobibo@loongson.cn/" TargetMode="External"/><Relationship Id="rId1" Type="http://schemas.openxmlformats.org/officeDocument/2006/relationships/hyperlink" Target="https://lore.kernel.org/loongarch/20260513012839.2856463-1-zhangtianyang@loongson.cn/" TargetMode="Externa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hyperlink" Target="https://lore.kernel.org/loongarch/20260517031430.102984-1-enelsonmoore@gmail.com/" TargetMode="External"/><Relationship Id="rId4" Type="http://schemas.openxmlformats.org/officeDocument/2006/relationships/hyperlink" Target="https://lore.kernel.org/loongarch/20260517092432.1025008-1-chenhuacai@loongson.cn/" TargetMode="External"/><Relationship Id="rId3" Type="http://schemas.openxmlformats.org/officeDocument/2006/relationships/hyperlink" Target="https://lore.kernel.org/loongarch/20260521070128.28086-1-yangtiezhu@loongson.cn/" TargetMode="External"/><Relationship Id="rId2" Type="http://schemas.openxmlformats.org/officeDocument/2006/relationships/hyperlink" Target="https://lore.kernel.org/loongarch/20260512082029.2131-1-yangtiezhu@loongson.cn/" TargetMode="External"/><Relationship Id="rId1" Type="http://schemas.openxmlformats.org/officeDocument/2006/relationships/hyperlink" Target="https://lore.kernel.org/loongarch/20260511104555.196270-1-r@hev.c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a:xfrm>
            <a:off x="513999" y="1259762"/>
            <a:ext cx="10930018" cy="4926995"/>
          </a:xfrm>
        </p:spPr>
        <p:txBody>
          <a:bodyPr/>
          <a:p>
            <a:r>
              <a:rPr lang="en-US" altLang="zh-CN" sz="1700"/>
              <a:t>Box64 0.4.3</a:t>
            </a:r>
            <a:r>
              <a:rPr lang="zh-CN" altLang="en-US" sz="1700"/>
              <a:t>-</a:t>
            </a:r>
            <a:r>
              <a:rPr lang="en-US" altLang="zh-CN" sz="1700"/>
              <a:t>2 </a:t>
            </a:r>
            <a:r>
              <a:rPr lang="zh-CN" altLang="en-US" sz="1700"/>
              <a:t>发布，修复了近日出现的 </a:t>
            </a:r>
            <a:r>
              <a:rPr lang="en-US" altLang="zh-CN" sz="1700"/>
              <a:t>Steam </a:t>
            </a:r>
            <a:r>
              <a:rPr lang="zh-CN" altLang="en-US" sz="1700"/>
              <a:t>游戏无法启动的问题</a:t>
            </a:r>
            <a:endParaRPr lang="zh-CN" altLang="en-US" sz="1700"/>
          </a:p>
          <a:p>
            <a:r>
              <a:rPr lang="zh-CN" altLang="en-US" sz="1700"/>
              <a:t>包装了更多库和函数（</a:t>
            </a:r>
            <a:r>
              <a:rPr lang="en-US" altLang="zh-CN" sz="1700"/>
              <a:t>SDL1</a:t>
            </a:r>
            <a:r>
              <a:rPr lang="zh-CN" altLang="en-US" sz="1700"/>
              <a:t>、</a:t>
            </a:r>
            <a:r>
              <a:rPr lang="en-US" altLang="zh-CN" sz="1700"/>
              <a:t>libGL</a:t>
            </a:r>
            <a:r>
              <a:rPr lang="en-US" altLang="zh-CN" sz="1700">
                <a:solidFill>
                  <a:schemeClr val="tx1"/>
                </a:solidFill>
                <a:ea typeface="Source Han Sans CN" charset="0"/>
              </a:rPr>
              <a:t>、</a:t>
            </a:r>
            <a:r>
              <a:rPr lang="en-US" altLang="zh-CN" sz="1700"/>
              <a:t>Vulkan......</a:t>
            </a:r>
            <a:r>
              <a:rPr lang="zh-CN" altLang="en-US" sz="1700"/>
              <a:t>），其中</a:t>
            </a:r>
            <a:endParaRPr lang="zh-CN" altLang="en-US" sz="1700"/>
          </a:p>
          <a:p>
            <a:pPr lvl="1"/>
            <a:r>
              <a:rPr lang="zh-CN" altLang="en-US" sz="1700"/>
              <a:t>为 </a:t>
            </a:r>
            <a:r>
              <a:rPr lang="en-US" altLang="zh-CN" sz="1700"/>
              <a:t>Box32 </a:t>
            </a:r>
            <a:r>
              <a:rPr lang="zh-CN" altLang="en-US" sz="1700"/>
              <a:t>增加了</a:t>
            </a:r>
            <a:r>
              <a:rPr lang="zh-CN" altLang="en-US" sz="1700"/>
              <a:t> </a:t>
            </a:r>
            <a:r>
              <a:rPr lang="en-US" altLang="zh-CN" sz="1700"/>
              <a:t>SDL1 </a:t>
            </a:r>
            <a:r>
              <a:rPr lang="zh-CN" altLang="en-US" sz="1700"/>
              <a:t>库函数的包装器，32 位 </a:t>
            </a:r>
            <a:r>
              <a:rPr lang="en-US" altLang="zh-CN" sz="1700"/>
              <a:t>Linux </a:t>
            </a:r>
            <a:r>
              <a:rPr lang="zh-CN" altLang="en-US" sz="1700"/>
              <a:t>游戏 </a:t>
            </a:r>
            <a:r>
              <a:rPr lang="en-US" altLang="zh-CN" sz="1700"/>
              <a:t>Psychonauts </a:t>
            </a:r>
            <a:r>
              <a:rPr lang="zh-CN" altLang="en-US" sz="1700"/>
              <a:t>得以运行</a:t>
            </a:r>
            <a:endParaRPr lang="zh-CN" altLang="en-US" sz="1700"/>
          </a:p>
          <a:p>
            <a:pPr lvl="1"/>
            <a:r>
              <a:rPr lang="zh-CN" altLang="en-US" sz="1700"/>
              <a:t>为 </a:t>
            </a:r>
            <a:r>
              <a:rPr lang="en-US" altLang="zh-CN" sz="1700"/>
              <a:t>Vulkan </a:t>
            </a:r>
            <a:r>
              <a:rPr lang="zh-CN" altLang="en-US" sz="1700"/>
              <a:t>增加了几个新的扩展包装，支持 </a:t>
            </a:r>
            <a:r>
              <a:rPr lang="en-US" altLang="zh-CN" sz="1700"/>
              <a:t>Wine 11.9</a:t>
            </a:r>
            <a:endParaRPr lang="zh-CN" altLang="en-US" sz="1700"/>
          </a:p>
          <a:p>
            <a:r>
              <a:rPr lang="zh-CN" altLang="en-US" sz="1700"/>
              <a:t>优化了文件缓存的版本号生成逻辑，自动根据文件内容生成版本号</a:t>
            </a:r>
            <a:endParaRPr lang="zh-CN" altLang="en-US" sz="1700"/>
          </a:p>
          <a:p>
            <a:r>
              <a:rPr lang="zh-CN" altLang="en-US" sz="1700"/>
              <a:t>增加了文件缓存</a:t>
            </a:r>
            <a:r>
              <a:rPr lang="zh-CN" altLang="en-US" sz="1700"/>
              <a:t>对失效块的处理，在重新加载缓存时会主动跳过失效的代码块</a:t>
            </a:r>
            <a:endParaRPr lang="zh-CN" altLang="en-US" sz="1700"/>
          </a:p>
          <a:p>
            <a:r>
              <a:rPr lang="zh-CN" altLang="en-US" sz="1700"/>
              <a:t>修复了文件缓存命令行工具未能正确读取 </a:t>
            </a:r>
            <a:r>
              <a:rPr lang="en-US" altLang="zh-CN" sz="1700"/>
              <a:t>CPU </a:t>
            </a:r>
            <a:r>
              <a:rPr lang="zh-CN" altLang="en-US" sz="1700"/>
              <a:t>扩展设置的问题</a:t>
            </a:r>
            <a:endParaRPr lang="zh-CN" altLang="en-US" sz="1700"/>
          </a:p>
          <a:p>
            <a:r>
              <a:rPr lang="zh-CN" altLang="en-US" sz="1700"/>
              <a:t>增加了文件缓存压缩的支持，并默认开启强度为 </a:t>
            </a:r>
            <a:r>
              <a:rPr lang="en-US" altLang="zh-CN" sz="1700"/>
              <a:t>1 </a:t>
            </a:r>
            <a:r>
              <a:rPr lang="zh-CN" altLang="en-US" sz="1700"/>
              <a:t>的压缩</a:t>
            </a:r>
            <a:endParaRPr lang="zh-CN" altLang="en-US" sz="1700"/>
          </a:p>
          <a:p>
            <a:pPr lvl="1"/>
            <a:r>
              <a:rPr lang="zh-CN" altLang="en-US" sz="1700">
                <a:solidFill>
                  <a:schemeClr val="tx1"/>
                </a:solidFill>
                <a:ea typeface="Source Han Sans CN" charset="0"/>
              </a:rPr>
              <a:t>异星工厂游戏在</a:t>
            </a:r>
            <a:r>
              <a:rPr lang="zh-CN" altLang="en-US" sz="1700"/>
              <a:t>开启压缩后，启动时间几乎没有变化，但缓存体积从 </a:t>
            </a:r>
            <a:r>
              <a:rPr lang="en-US" altLang="zh-CN" sz="1700"/>
              <a:t>205MiB </a:t>
            </a:r>
            <a:r>
              <a:rPr lang="zh-CN" altLang="en-US" sz="1700"/>
              <a:t>变为 </a:t>
            </a:r>
            <a:r>
              <a:rPr lang="en-US" altLang="zh-CN" sz="1700"/>
              <a:t>55MiB</a:t>
            </a:r>
            <a:endParaRPr lang="en-US" altLang="zh-CN" sz="1700"/>
          </a:p>
          <a:p>
            <a:pPr lvl="0"/>
            <a:r>
              <a:rPr lang="zh-CN" altLang="en-US" sz="1700"/>
              <a:t>完善了文件缓存的 </a:t>
            </a:r>
            <a:r>
              <a:rPr lang="en-US" altLang="zh-CN" sz="1700"/>
              <a:t>LRU </a:t>
            </a:r>
            <a:r>
              <a:rPr lang="zh-CN" altLang="en-US" sz="1700"/>
              <a:t>淘汰机制，在缓存被使用时更新其更新时间</a:t>
            </a:r>
            <a:endParaRPr lang="zh-CN" altLang="en-US" sz="1700"/>
          </a:p>
          <a:p>
            <a:r>
              <a:rPr lang="zh-CN" altLang="en-US" sz="1700"/>
              <a:t>增加了一个假的 </a:t>
            </a:r>
            <a:r>
              <a:rPr lang="en-US" altLang="zh-CN" sz="1700"/>
              <a:t>Python</a:t>
            </a:r>
            <a:r>
              <a:rPr lang="zh-CN" altLang="en-US" sz="1700"/>
              <a:t> 解释器，使得 </a:t>
            </a:r>
            <a:r>
              <a:rPr lang="en-US" altLang="zh-CN" sz="1700"/>
              <a:t>Box64 </a:t>
            </a:r>
            <a:r>
              <a:rPr lang="zh-CN" altLang="en-US" sz="1700"/>
              <a:t>在使用原生 </a:t>
            </a:r>
            <a:r>
              <a:rPr lang="en-US" altLang="zh-CN" sz="1700"/>
              <a:t>Python </a:t>
            </a:r>
            <a:r>
              <a:rPr lang="zh-CN" altLang="en-US" sz="1700"/>
              <a:t>的同时 </a:t>
            </a:r>
            <a:r>
              <a:rPr lang="en-US" altLang="zh-CN" sz="1700">
                <a:ea typeface="Source Sans 3" panose="020B0503030403020204" charset="0"/>
              </a:rPr>
              <a:t>platform.machine()</a:t>
            </a:r>
            <a:r>
              <a:rPr lang="en-US" altLang="zh-CN" sz="1700"/>
              <a:t> </a:t>
            </a:r>
            <a:r>
              <a:rPr lang="zh-CN" altLang="en-US" sz="1700"/>
              <a:t>仍能返回 </a:t>
            </a:r>
            <a:r>
              <a:rPr lang="en-US" altLang="zh-CN" sz="1700"/>
              <a:t>"x86_64"</a:t>
            </a:r>
            <a:endParaRPr lang="zh-CN" altLang="en-US" sz="1700"/>
          </a:p>
          <a:p>
            <a:r>
              <a:rPr lang="zh-CN" altLang="en-US" sz="1700"/>
              <a:t>修复了</a:t>
            </a:r>
            <a:r>
              <a:rPr lang="zh-CN" altLang="en-US" sz="1700"/>
              <a:t> </a:t>
            </a:r>
            <a:r>
              <a:rPr lang="en-US" altLang="zh-CN" sz="1700"/>
              <a:t>Box64 </a:t>
            </a:r>
            <a:r>
              <a:rPr lang="zh-CN" altLang="en-US" sz="1700"/>
              <a:t>解释器中 0</a:t>
            </a:r>
            <a:r>
              <a:rPr lang="en-US" altLang="zh-CN" sz="1700"/>
              <a:t>x66​ </a:t>
            </a:r>
            <a:r>
              <a:rPr lang="zh-CN" altLang="en-US" sz="1700"/>
              <a:t>前缀的解码问题</a:t>
            </a:r>
            <a:endParaRPr lang="zh-CN" altLang="en-US" sz="1700"/>
          </a:p>
          <a:p>
            <a:r>
              <a:rPr lang="zh-CN" altLang="en-US" sz="1700"/>
              <a:t>优化了 </a:t>
            </a:r>
            <a:r>
              <a:rPr lang="en-US" altLang="zh-CN" sz="1700"/>
              <a:t>MOVNT </a:t>
            </a:r>
            <a:r>
              <a:rPr lang="zh-CN" altLang="en-US" sz="1700"/>
              <a:t>指令的非法指令处理</a:t>
            </a:r>
            <a:endParaRPr lang="zh-CN" altLang="en-US" sz="1700"/>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a:xfrm>
            <a:off x="513999" y="1259762"/>
            <a:ext cx="10930018" cy="4926995"/>
          </a:xfrm>
        </p:spPr>
        <p:txBody>
          <a:bodyPr/>
          <a:p>
            <a:r>
              <a:rPr lang="zh-CN" altLang="en-US" sz="1700"/>
              <a:t>修复了仅存在 </a:t>
            </a:r>
            <a:r>
              <a:rPr lang="en-US" altLang="zh-CN" sz="1700"/>
              <a:t>LSX </a:t>
            </a:r>
            <a:r>
              <a:rPr lang="zh-CN" altLang="en-US" sz="1700"/>
              <a:t>扩展时错误使用 </a:t>
            </a:r>
            <a:r>
              <a:rPr lang="en-US" altLang="zh-CN" sz="1700"/>
              <a:t>LASX </a:t>
            </a:r>
            <a:r>
              <a:rPr lang="zh-CN" altLang="en-US" sz="1700"/>
              <a:t>扩展的错误一处</a:t>
            </a:r>
            <a:endParaRPr lang="zh-CN" altLang="en-US" sz="1700"/>
          </a:p>
          <a:p>
            <a:r>
              <a:rPr lang="zh-CN" altLang="en-US" sz="1700"/>
              <a:t>新增了 </a:t>
            </a:r>
            <a:r>
              <a:rPr lang="en-US" altLang="zh-CN" sz="1700"/>
              <a:t>fastround=2 </a:t>
            </a:r>
            <a:r>
              <a:rPr lang="zh-CN" altLang="en-US" sz="1700"/>
              <a:t>舍入模式的支持，与 </a:t>
            </a:r>
            <a:r>
              <a:rPr lang="en-US" altLang="zh-CN" sz="1700"/>
              <a:t>Arm </a:t>
            </a:r>
            <a:r>
              <a:rPr lang="zh-CN" altLang="en-US" sz="1700"/>
              <a:t>后端保持一致</a:t>
            </a:r>
            <a:endParaRPr lang="zh-CN" altLang="en-US" sz="1700"/>
          </a:p>
          <a:p>
            <a:r>
              <a:rPr lang="zh-CN" altLang="en-US" sz="1700"/>
              <a:t>增加了对几个 16 位指令的解码支持修复了几项 </a:t>
            </a:r>
            <a:r>
              <a:rPr lang="en-US" altLang="zh-CN" sz="1700"/>
              <a:t>x87</a:t>
            </a:r>
            <a:r>
              <a:rPr lang="zh-CN" altLang="en-US" sz="1700"/>
              <a:t> 指令的边界情况计算错误</a:t>
            </a:r>
            <a:endParaRPr lang="zh-CN" altLang="en-US" sz="1700"/>
          </a:p>
          <a:p>
            <a:r>
              <a:rPr lang="zh-CN" altLang="en-US" sz="1700"/>
              <a:t>为龙架构 </a:t>
            </a:r>
            <a:r>
              <a:rPr lang="zh-CN" altLang="en-US" sz="1700">
                <a:solidFill>
                  <a:schemeClr val="tx1"/>
                </a:solidFill>
                <a:ea typeface="Source Han Sans CN" charset="0"/>
              </a:rPr>
              <a:t>DynaRec</a:t>
            </a:r>
            <a:r>
              <a:rPr lang="en-US" altLang="zh-CN" sz="1700"/>
              <a:t> </a:t>
            </a:r>
            <a:r>
              <a:rPr lang="zh-CN" altLang="en-US" sz="1700"/>
              <a:t>引入了 </a:t>
            </a:r>
            <a:r>
              <a:rPr lang="en-US" altLang="zh-CN" sz="1700"/>
              <a:t>AES </a:t>
            </a:r>
            <a:r>
              <a:rPr lang="zh-CN" altLang="en-US" sz="1700"/>
              <a:t>指令的优化实现，使用 </a:t>
            </a:r>
            <a:r>
              <a:rPr lang="en-US" altLang="zh-CN" sz="1700"/>
              <a:t>vpaes </a:t>
            </a:r>
            <a:r>
              <a:rPr lang="zh-CN" altLang="en-US" sz="1700"/>
              <a:t>算法来加速 </a:t>
            </a:r>
            <a:r>
              <a:rPr lang="en-US" altLang="zh-CN" sz="1700"/>
              <a:t>AES </a:t>
            </a:r>
            <a:r>
              <a:rPr lang="zh-CN" altLang="en-US" sz="1700"/>
              <a:t>加密/解密操作，在带加密的 7</a:t>
            </a:r>
            <a:r>
              <a:rPr lang="en-US" altLang="zh-CN" sz="1700"/>
              <a:t>z </a:t>
            </a:r>
            <a:r>
              <a:rPr lang="zh-CN" altLang="en-US" sz="1700"/>
              <a:t>自解压程序测试中，解压性能提升 5 倍左右</a:t>
            </a:r>
            <a:endParaRPr lang="zh-CN" altLang="en-US" sz="1700"/>
          </a:p>
          <a:p>
            <a:r>
              <a:rPr lang="zh-CN" altLang="en-US" sz="1700"/>
              <a:t>增加了</a:t>
            </a:r>
            <a:r>
              <a:rPr lang="en-US" altLang="zh-CN" sz="1700"/>
              <a:t> R_X86_64_TLSDESC </a:t>
            </a:r>
            <a:r>
              <a:rPr lang="zh-CN" altLang="en-US" sz="1700"/>
              <a:t>对于</a:t>
            </a:r>
            <a:r>
              <a:rPr lang="zh-CN" altLang="en-US" sz="1700">
                <a:solidFill>
                  <a:schemeClr val="tx1"/>
                </a:solidFill>
                <a:ea typeface="Source Han Sans CN" charset="0"/>
              </a:rPr>
              <a:t>有名字符号</a:t>
            </a:r>
            <a:r>
              <a:rPr lang="zh-CN" altLang="en-US" sz="1700"/>
              <a:t>的支持</a:t>
            </a:r>
            <a:endParaRPr lang="zh-CN" altLang="en-US" sz="1700"/>
          </a:p>
          <a:p>
            <a:r>
              <a:rPr lang="zh-CN" altLang="en-US" sz="1700"/>
              <a:t>修复了开启 </a:t>
            </a:r>
            <a:r>
              <a:rPr lang="en-US" altLang="zh-CN" sz="1700"/>
              <a:t>Trace</a:t>
            </a:r>
            <a:r>
              <a:rPr lang="zh-CN" altLang="en-US" sz="1700"/>
              <a:t> 调试模式时，</a:t>
            </a:r>
            <a:r>
              <a:rPr lang="en-US" altLang="zh-CN" sz="1700"/>
              <a:t>nativeflags</a:t>
            </a:r>
            <a:r>
              <a:rPr lang="zh-CN" altLang="en-US" sz="1700"/>
              <a:t> 优化导致的寄存器冲突问题</a:t>
            </a:r>
            <a:endParaRPr lang="zh-CN" altLang="en-US" sz="1700"/>
          </a:p>
          <a:p>
            <a:r>
              <a:rPr lang="zh-CN" altLang="en-US" sz="1700"/>
              <a:t>重构了对于失效的代码块的管理，废除原有的复杂机制，使用先进先出环状队列暂存实效代码块提升安全性</a:t>
            </a:r>
            <a:endParaRPr lang="zh-CN" altLang="en-US" sz="1700"/>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Vector Packet </a:t>
            </a:r>
            <a:r>
              <a:rPr lang="en-US" altLang="zh-CN">
                <a:solidFill>
                  <a:schemeClr val="tx1"/>
                </a:solidFill>
                <a:ea typeface="Source Han Sans CN" charset="0"/>
              </a:rPr>
              <a:t>Processing</a:t>
            </a:r>
            <a:endParaRPr lang="zh-CN" altLang="en-US">
              <a:ea typeface="Source Han Sans CN" charset="0"/>
            </a:endParaRPr>
          </a:p>
        </p:txBody>
      </p:sp>
      <p:sp>
        <p:nvSpPr>
          <p:cNvPr id="3" name="内容占位符 2"/>
          <p:cNvSpPr>
            <a:spLocks noGrp="1"/>
          </p:cNvSpPr>
          <p:nvPr>
            <p:ph idx="1"/>
          </p:nvPr>
        </p:nvSpPr>
        <p:spPr>
          <a:xfrm>
            <a:off x="513999" y="1259762"/>
            <a:ext cx="10930018" cy="4657501"/>
          </a:xfrm>
        </p:spPr>
        <p:txBody>
          <a:bodyPr/>
          <a:p>
            <a:r>
              <a:rPr lang="zh-CN" altLang="en-US" sz="2400"/>
              <a:t>刘阳为</a:t>
            </a:r>
            <a:r>
              <a:rPr lang="zh-CN" altLang="en-US" sz="2400">
                <a:cs typeface="Arial" panose="020B0604020202020204" pitchFamily="34" charset="0"/>
              </a:rPr>
              <a:t>高性能网络包处理库</a:t>
            </a:r>
            <a:r>
              <a:rPr lang="zh-CN" altLang="en-US" sz="2400"/>
              <a:t> </a:t>
            </a:r>
            <a:r>
              <a:rPr lang="en-US" altLang="zh-CN" sz="2400"/>
              <a:t>Vector Packet Processing </a:t>
            </a:r>
            <a:r>
              <a:rPr lang="zh-CN" altLang="en-US" sz="2400">
                <a:hlinkClick r:id="rId1"/>
              </a:rPr>
              <a:t>添加了</a:t>
            </a:r>
            <a:r>
              <a:rPr lang="zh-CN" altLang="en-US" sz="2400"/>
              <a:t>龙架构优化</a:t>
            </a:r>
            <a:endParaRPr lang="zh-CN" altLang="en-US" sz="2400"/>
          </a:p>
          <a:p>
            <a:pPr lvl="1"/>
            <a:r>
              <a:rPr lang="zh-CN" altLang="en-US" sz="2400"/>
              <a:t>该库可为软路由、防火墙和高性能路由器等提供数据处理支持</a:t>
            </a:r>
            <a:endParaRPr lang="zh-CN" altLang="en-US" sz="2400"/>
          </a:p>
          <a:p>
            <a:pPr lvl="1"/>
            <a:r>
              <a:rPr lang="zh-CN" altLang="en-US" sz="2400"/>
              <a:t>龙架构移植和优化可增强此类应用中龙架构实用性</a:t>
            </a:r>
            <a:endParaRPr lang="zh-CN" altLang="en-US" sz="2400"/>
          </a:p>
          <a:p>
            <a:pPr lvl="1"/>
            <a:r>
              <a:rPr lang="zh-CN" altLang="en-US" sz="2400"/>
              <a:t>感兴趣的社区好友：请支持该库的测试！</a:t>
            </a:r>
            <a:endParaRPr lang="zh-CN" altLang="en-US" sz="2400"/>
          </a:p>
        </p:txBody>
      </p:sp>
      <p:sp>
        <p:nvSpPr>
          <p:cNvPr id="4" name="文本占位符 3"/>
          <p:cNvSpPr>
            <a:spLocks noGrp="1"/>
          </p:cNvSpPr>
          <p:nvPr>
            <p:ph type="body" idx="10"/>
          </p:nvPr>
        </p:nvSpPr>
        <p:spPr/>
        <p:txBody>
          <a:bodyPr/>
          <a:p>
            <a:r>
              <a:rPr lang="zh-CN" altLang="en-US"/>
              <a:t>刘阳</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其他开源项目动向</a:t>
            </a:r>
            <a:endParaRPr lang="zh-CN" altLang="en-US"/>
          </a:p>
        </p:txBody>
      </p:sp>
      <p:sp>
        <p:nvSpPr>
          <p:cNvPr id="3" name="内容占位符 2"/>
          <p:cNvSpPr>
            <a:spLocks noGrp="1"/>
          </p:cNvSpPr>
          <p:nvPr>
            <p:ph idx="1"/>
          </p:nvPr>
        </p:nvSpPr>
        <p:spPr>
          <a:xfrm>
            <a:off x="513999" y="1259762"/>
            <a:ext cx="11077942" cy="4657501"/>
          </a:xfrm>
        </p:spPr>
        <p:txBody>
          <a:bodyPr/>
          <a:p>
            <a:pPr lvl="0"/>
            <a:r>
              <a:rPr lang="zh-CN" altLang="en-US" sz="2000"/>
              <a:t>问题报告</a:t>
            </a:r>
            <a:r>
              <a:rPr lang="en-US" altLang="zh-CN" sz="2000"/>
              <a:t>/</a:t>
            </a:r>
            <a:r>
              <a:rPr lang="zh-CN" altLang="en-US" sz="2000"/>
              <a:t>英雄帖</a:t>
            </a:r>
            <a:endParaRPr lang="zh-CN" altLang="en-US" sz="2000"/>
          </a:p>
          <a:p>
            <a:pPr lvl="1"/>
            <a:r>
              <a:rPr lang="en-US" altLang="zh-CN" sz="2000"/>
              <a:t>elysia-best </a:t>
            </a:r>
            <a:r>
              <a:rPr lang="zh-CN" altLang="en-US" sz="2000">
                <a:hlinkClick r:id="rId1"/>
              </a:rPr>
              <a:t>报告了</a:t>
            </a:r>
            <a:r>
              <a:rPr lang="zh-CN" altLang="en-US" sz="2000"/>
              <a:t> </a:t>
            </a:r>
            <a:r>
              <a:rPr lang="en-US" altLang="zh-CN" sz="2000"/>
              <a:t>electerm </a:t>
            </a:r>
            <a:r>
              <a:rPr lang="zh-CN" altLang="en-US" sz="2000"/>
              <a:t>的龙架构 </a:t>
            </a:r>
            <a:r>
              <a:rPr lang="en-US" altLang="zh-CN" sz="2000"/>
              <a:t>deb </a:t>
            </a:r>
            <a:r>
              <a:rPr lang="zh-CN" altLang="en-US" sz="2000"/>
              <a:t>包因各发行版架构标识不统一而无法在 </a:t>
            </a:r>
            <a:r>
              <a:rPr lang="en-US" altLang="zh-CN" sz="2000"/>
              <a:t>Debian 13 </a:t>
            </a:r>
            <a:r>
              <a:rPr lang="zh-CN" altLang="en-US" sz="2000"/>
              <a:t>上安装的问题：猜测是先前使用了安同 </a:t>
            </a:r>
            <a:r>
              <a:rPr lang="en-US" altLang="zh-CN" sz="2000"/>
              <a:t>OS </a:t>
            </a:r>
            <a:r>
              <a:rPr lang="zh-CN" altLang="en-US" sz="2000"/>
              <a:t>打包导致的，因为其使用的 </a:t>
            </a:r>
            <a:r>
              <a:rPr lang="en-US" altLang="zh-CN" sz="2000"/>
              <a:t>dpkg </a:t>
            </a:r>
            <a:r>
              <a:rPr lang="zh-CN" altLang="en-US" sz="2000"/>
              <a:t>架构为 </a:t>
            </a:r>
            <a:r>
              <a:rPr lang="en-US" altLang="zh-CN" sz="2000"/>
              <a:t>loongarch64，</a:t>
            </a:r>
            <a:r>
              <a:rPr lang="zh-CN" altLang="en-US" sz="2000"/>
              <a:t>而非 </a:t>
            </a:r>
            <a:r>
              <a:rPr lang="en-US" altLang="zh-CN" sz="2000"/>
              <a:t>Debian </a:t>
            </a:r>
            <a:r>
              <a:rPr lang="zh-CN" altLang="en-US" sz="2000"/>
              <a:t>使用的 </a:t>
            </a:r>
            <a:r>
              <a:rPr lang="en-US" altLang="zh-CN" sz="2000"/>
              <a:t>loong64；</a:t>
            </a:r>
            <a:r>
              <a:rPr lang="zh-CN" altLang="en-US" sz="2000"/>
              <a:t>上游开发者表示将发布两种架构标识的安装包</a:t>
            </a:r>
            <a:endParaRPr lang="zh-CN" altLang="en-US" sz="2000"/>
          </a:p>
          <a:p>
            <a:pPr lvl="1"/>
            <a:r>
              <a:rPr lang="en-US" altLang="zh-CN" sz="2000"/>
              <a:t>bitm-cn </a:t>
            </a:r>
            <a:r>
              <a:rPr lang="zh-CN" altLang="en-US" sz="2000">
                <a:hlinkClick r:id="rId2"/>
              </a:rPr>
              <a:t>报告了</a:t>
            </a:r>
            <a:r>
              <a:rPr lang="zh-CN" altLang="en-US" sz="2000"/>
              <a:t>在为 </a:t>
            </a:r>
            <a:r>
              <a:rPr lang="en-US" altLang="zh-CN" sz="2000"/>
              <a:t>Eclipse Equinox </a:t>
            </a:r>
            <a:r>
              <a:rPr lang="zh-CN" altLang="en-US" sz="2000"/>
              <a:t>添加龙架构支持时，</a:t>
            </a:r>
            <a:r>
              <a:rPr lang="en-US" altLang="zh-CN" sz="2000"/>
              <a:t>Tycho </a:t>
            </a:r>
            <a:r>
              <a:rPr lang="zh-CN" altLang="en-US" sz="2000"/>
              <a:t>打包插件无法找到手动安装到本地仓库的 </a:t>
            </a:r>
            <a:r>
              <a:rPr lang="en-US" altLang="zh-CN" sz="2000"/>
              <a:t>LoongArch64 launcher fragment </a:t>
            </a:r>
            <a:r>
              <a:rPr lang="zh-CN" altLang="en-US" sz="2000"/>
              <a:t>导致构建失败，并询问添加新架构的</a:t>
            </a:r>
            <a:r>
              <a:rPr lang="zh-CN" altLang="en-US" sz="2000">
                <a:solidFill>
                  <a:schemeClr val="tx1"/>
                </a:solidFill>
                <a:ea typeface="Source Han Sans CN" charset="0"/>
              </a:rPr>
              <a:t>方式</a:t>
            </a:r>
            <a:endParaRPr lang="zh-CN" altLang="en-US" sz="2000"/>
          </a:p>
          <a:p>
            <a:pPr lvl="0"/>
            <a:r>
              <a:rPr lang="zh-CN" altLang="en-US" sz="2000"/>
              <a:t>上游功能实现、修复等</a:t>
            </a:r>
            <a:endParaRPr lang="zh-CN" altLang="en-US" sz="2000"/>
          </a:p>
          <a:p>
            <a:pPr lvl="1"/>
            <a:r>
              <a:rPr lang="en-US" altLang="zh-CN" sz="2000"/>
              <a:t>emmansun </a:t>
            </a:r>
            <a:r>
              <a:rPr lang="zh-CN" altLang="en-US" sz="2000"/>
              <a:t>为 </a:t>
            </a:r>
            <a:r>
              <a:rPr lang="en-US" altLang="zh-CN" sz="2000">
                <a:hlinkClick r:id="rId3"/>
              </a:rPr>
              <a:t>Go </a:t>
            </a:r>
            <a:r>
              <a:rPr lang="zh-CN" altLang="en-US" sz="2000">
                <a:hlinkClick r:id="rId3"/>
              </a:rPr>
              <a:t>语言商用密码软件 </a:t>
            </a:r>
            <a:r>
              <a:rPr lang="en-US" altLang="zh-CN" sz="2000">
                <a:hlinkClick r:id="rId3"/>
              </a:rPr>
              <a:t>gmsm</a:t>
            </a:r>
            <a:r>
              <a:rPr lang="en-US" altLang="zh-CN" sz="2000"/>
              <a:t> </a:t>
            </a:r>
            <a:r>
              <a:rPr lang="zh-CN" altLang="en-US" sz="2000"/>
              <a:t>的 </a:t>
            </a:r>
            <a:r>
              <a:rPr lang="en-US" altLang="zh-CN" sz="2000">
                <a:hlinkClick r:id="rId4"/>
              </a:rPr>
              <a:t>ML-DSA</a:t>
            </a:r>
            <a:r>
              <a:rPr lang="en-US" altLang="zh-CN" sz="2000"/>
              <a:t> </a:t>
            </a:r>
            <a:r>
              <a:rPr lang="zh-CN" altLang="en-US" sz="2000"/>
              <a:t>和 </a:t>
            </a:r>
            <a:r>
              <a:rPr lang="en-US" altLang="zh-CN" sz="2000">
                <a:hlinkClick r:id="rId5"/>
              </a:rPr>
              <a:t>ML-KEM</a:t>
            </a:r>
            <a:r>
              <a:rPr lang="en-US" altLang="zh-CN" sz="2000"/>
              <a:t> </a:t>
            </a:r>
            <a:r>
              <a:rPr lang="zh-CN" altLang="en-US" sz="2000"/>
              <a:t>算法实现了 </a:t>
            </a:r>
            <a:r>
              <a:rPr lang="en-US" altLang="zh-CN" sz="2000"/>
              <a:t>LASX/LSX SIMD </a:t>
            </a:r>
            <a:r>
              <a:rPr lang="zh-CN" altLang="en-US" sz="2000"/>
              <a:t>优化，涵盖 </a:t>
            </a:r>
            <a:r>
              <a:rPr lang="en-US" altLang="zh-CN" sz="2000"/>
              <a:t>NTT、</a:t>
            </a:r>
            <a:r>
              <a:rPr lang="zh-CN" altLang="en-US" sz="2000"/>
              <a:t>多项式运算、编码等核心模块，并明确需要新增汇编函数和调度代码</a:t>
            </a:r>
            <a:endParaRPr lang="zh-CN" altLang="en-US" sz="2000"/>
          </a:p>
          <a:p>
            <a:pPr lvl="1"/>
            <a:r>
              <a:rPr lang="en-US" altLang="zh-CN" sz="2000"/>
              <a:t>nihui </a:t>
            </a:r>
            <a:r>
              <a:rPr lang="zh-CN" altLang="en-US" sz="2000"/>
              <a:t>为 </a:t>
            </a:r>
            <a:r>
              <a:rPr lang="en-US" altLang="zh-CN" sz="2000"/>
              <a:t>ncnn </a:t>
            </a:r>
            <a:r>
              <a:rPr lang="zh-CN" altLang="en-US" sz="2000"/>
              <a:t>框架中的大量算子</a:t>
            </a:r>
            <a:r>
              <a:rPr lang="zh-CN" altLang="en-US" sz="2000">
                <a:hlinkClick r:id="rId6"/>
              </a:rPr>
              <a:t>增加了</a:t>
            </a:r>
            <a:r>
              <a:rPr lang="zh-CN" altLang="en-US" sz="2000"/>
              <a:t> 4</a:t>
            </a:r>
            <a:r>
              <a:rPr lang="en-US" altLang="zh-CN" sz="2000"/>
              <a:t>D </a:t>
            </a:r>
            <a:r>
              <a:rPr lang="zh-CN" altLang="en-US" sz="2000"/>
              <a:t>张量 (</a:t>
            </a:r>
            <a:r>
              <a:rPr lang="en-US" altLang="zh-CN" sz="2000"/>
              <a:t>tensor) </a:t>
            </a:r>
            <a:r>
              <a:rPr lang="zh-CN" altLang="en-US" sz="2000"/>
              <a:t>支持，龙架构方面利用 </a:t>
            </a:r>
            <a:r>
              <a:rPr lang="en-US" altLang="zh-CN" sz="2000"/>
              <a:t>LSX/LASX </a:t>
            </a:r>
            <a:r>
              <a:rPr lang="zh-CN" altLang="en-US" sz="2000"/>
              <a:t>向量扩展实现算子的 4</a:t>
            </a:r>
            <a:r>
              <a:rPr lang="en-US" altLang="zh-CN" sz="2000"/>
              <a:t>D </a:t>
            </a:r>
            <a:r>
              <a:rPr lang="zh-CN" altLang="en-US" sz="2000"/>
              <a:t>张量处理</a:t>
            </a:r>
            <a:endParaRPr lang="zh-CN" altLang="en-US" sz="2000"/>
          </a:p>
          <a:p>
            <a:pPr lvl="1"/>
            <a:r>
              <a:rPr lang="en-US" altLang="zh-CN" sz="2000"/>
              <a:t>doruche </a:t>
            </a:r>
            <a:r>
              <a:rPr lang="zh-CN" altLang="en-US" sz="2000"/>
              <a:t>为 </a:t>
            </a:r>
            <a:r>
              <a:rPr lang="en-US" altLang="zh-CN" sz="2000"/>
              <a:t>Anemone </a:t>
            </a:r>
            <a:r>
              <a:rPr lang="zh-CN" altLang="en-US" sz="2000"/>
              <a:t>内核</a:t>
            </a:r>
            <a:r>
              <a:rPr lang="zh-CN" altLang="en-US" sz="2000">
                <a:hlinkClick r:id="rId7"/>
              </a:rPr>
              <a:t>新增了</a:t>
            </a:r>
            <a:r>
              <a:rPr lang="zh-CN" altLang="en-US" sz="2000"/>
              <a:t> </a:t>
            </a:r>
            <a:r>
              <a:rPr lang="en-US" altLang="zh-CN" sz="2000"/>
              <a:t>futex、interval timer、</a:t>
            </a:r>
            <a:r>
              <a:rPr lang="zh-CN" altLang="en-US" sz="2000"/>
              <a:t>大量 </a:t>
            </a:r>
            <a:r>
              <a:rPr lang="en-US" altLang="zh-CN" sz="2000"/>
              <a:t>I/O </a:t>
            </a:r>
            <a:r>
              <a:rPr lang="zh-CN" altLang="en-US" sz="2000"/>
              <a:t>和凭证系统调用，并重构了内部锁机制以提高中断上下文安全性，龙架构也同步更新了系统调用表</a:t>
            </a:r>
            <a:endParaRPr lang="en-US" altLang="zh-CN" sz="2000">
              <a:solidFill>
                <a:srgbClr val="E60013"/>
              </a:solidFill>
            </a:endParaRPr>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白铭骢</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其他开源项目动向</a:t>
            </a:r>
            <a:endParaRPr lang="zh-CN" altLang="en-US"/>
          </a:p>
        </p:txBody>
      </p:sp>
      <p:sp>
        <p:nvSpPr>
          <p:cNvPr id="3" name="内容占位符 2"/>
          <p:cNvSpPr>
            <a:spLocks noGrp="1"/>
          </p:cNvSpPr>
          <p:nvPr>
            <p:ph idx="1"/>
          </p:nvPr>
        </p:nvSpPr>
        <p:spPr>
          <a:xfrm>
            <a:off x="513999" y="1259762"/>
            <a:ext cx="11077942" cy="4657501"/>
          </a:xfrm>
        </p:spPr>
        <p:txBody>
          <a:bodyPr/>
          <a:p>
            <a:pPr lvl="0"/>
            <a:r>
              <a:rPr lang="zh-CN" altLang="en-US" sz="2000"/>
              <a:t>上游功能实现、修复等</a:t>
            </a:r>
            <a:endParaRPr lang="zh-CN" altLang="en-US" sz="2000"/>
          </a:p>
          <a:p>
            <a:pPr lvl="1"/>
            <a:r>
              <a:rPr lang="en-US" altLang="zh-CN" sz="2000"/>
              <a:t>Gelbpunkt </a:t>
            </a:r>
            <a:r>
              <a:rPr lang="zh-CN" altLang="en-US" sz="2000"/>
              <a:t>为 </a:t>
            </a:r>
            <a:r>
              <a:rPr lang="en-US" altLang="zh-CN" sz="2000"/>
              <a:t>zlib-rs（</a:t>
            </a:r>
            <a:r>
              <a:rPr lang="zh-CN" altLang="en-US" sz="2000"/>
              <a:t>一个用 </a:t>
            </a:r>
            <a:r>
              <a:rPr lang="en-US" altLang="zh-CN" sz="2000"/>
              <a:t>Rust </a:t>
            </a:r>
            <a:r>
              <a:rPr lang="zh-CN" altLang="en-US" sz="2000"/>
              <a:t>编写的 </a:t>
            </a:r>
            <a:r>
              <a:rPr lang="en-US" altLang="zh-CN" sz="2000"/>
              <a:t>zlib </a:t>
            </a:r>
            <a:r>
              <a:rPr lang="zh-CN" altLang="en-US" sz="2000"/>
              <a:t>库）</a:t>
            </a:r>
            <a:r>
              <a:rPr lang="zh-CN" altLang="en-US" sz="2000">
                <a:hlinkClick r:id="rId1"/>
              </a:rPr>
              <a:t>添加了</a:t>
            </a:r>
            <a:r>
              <a:rPr lang="zh-CN" altLang="en-US" sz="2000"/>
              <a:t>龙架构的 </a:t>
            </a:r>
            <a:r>
              <a:rPr lang="en-US" altLang="zh-CN" sz="2000"/>
              <a:t>CRC32 </a:t>
            </a:r>
            <a:r>
              <a:rPr lang="zh-CN" altLang="en-US" sz="2000"/>
              <a:t>硬件加速实现，利用架构内置的 </a:t>
            </a:r>
            <a:r>
              <a:rPr lang="en-US" altLang="zh-CN" sz="2000"/>
              <a:t>CRC </a:t>
            </a:r>
            <a:r>
              <a:rPr lang="zh-CN" altLang="en-US" sz="2000"/>
              <a:t>校验指令，因内建函数尚不稳定而暂时使用内联汇编，并计划后续推动 </a:t>
            </a:r>
            <a:r>
              <a:rPr lang="en-US" altLang="zh-CN" sz="2000"/>
              <a:t>stdarch </a:t>
            </a:r>
            <a:r>
              <a:rPr lang="zh-CN" altLang="en-US" sz="2000"/>
              <a:t>改进；此外，</a:t>
            </a:r>
            <a:r>
              <a:rPr lang="en-US" altLang="zh-CN" sz="2000"/>
              <a:t>Gelbpunkt </a:t>
            </a:r>
            <a:r>
              <a:rPr lang="zh-CN" altLang="en-US" sz="2000"/>
              <a:t>还修复了 </a:t>
            </a:r>
            <a:r>
              <a:rPr lang="en-US" altLang="zh-CN" sz="2000"/>
              <a:t>libz-sys​ </a:t>
            </a:r>
            <a:r>
              <a:rPr lang="zh-CN" altLang="en-US" sz="2000"/>
              <a:t>构建 </a:t>
            </a:r>
            <a:r>
              <a:rPr lang="en-US" altLang="zh-CN" sz="2000"/>
              <a:t>zlib-ng </a:t>
            </a:r>
            <a:r>
              <a:rPr lang="zh-CN" altLang="en-US" sz="2000"/>
              <a:t>时因缺少龙架构目录而导致的 </a:t>
            </a:r>
            <a:r>
              <a:rPr lang="en-US" altLang="zh-CN" sz="2000"/>
              <a:t>CMake </a:t>
            </a:r>
            <a:r>
              <a:rPr lang="zh-CN" altLang="en-US" sz="2000"/>
              <a:t>编译失败问题</a:t>
            </a:r>
            <a:endParaRPr lang="zh-CN" altLang="en-US" sz="2000"/>
          </a:p>
          <a:p>
            <a:pPr lvl="1"/>
            <a:r>
              <a:rPr lang="en-US" altLang="zh-CN" sz="2000"/>
              <a:t>numpy1314 </a:t>
            </a:r>
            <a:r>
              <a:rPr lang="zh-CN" altLang="en-US" sz="2000">
                <a:hlinkClick r:id="rId2"/>
              </a:rPr>
              <a:t>修复了</a:t>
            </a:r>
            <a:r>
              <a:rPr lang="zh-CN" altLang="en-US" sz="2000"/>
              <a:t> </a:t>
            </a:r>
            <a:r>
              <a:rPr lang="en-US" altLang="zh-CN" sz="2000"/>
              <a:t>QEMU-LVZ（</a:t>
            </a:r>
            <a:r>
              <a:rPr lang="zh-CN" altLang="en-US" sz="2000"/>
              <a:t>一个支持龙架构虚拟化的 </a:t>
            </a:r>
            <a:r>
              <a:rPr lang="en-US" altLang="zh-CN" sz="2000"/>
              <a:t>QEMU </a:t>
            </a:r>
            <a:r>
              <a:rPr lang="zh-CN" altLang="en-US" sz="2000"/>
              <a:t>分支）版本中 </a:t>
            </a:r>
            <a:r>
              <a:rPr lang="en-US" altLang="zh-CN" sz="2000"/>
              <a:t>lddir​/ldpte​ </a:t>
            </a:r>
            <a:r>
              <a:rPr lang="zh-CN" altLang="en-US" sz="2000"/>
              <a:t>辅助函数因标志位错误参与物理地址计算而导致的页表遍历错误，并在 </a:t>
            </a:r>
            <a:r>
              <a:rPr lang="en-US" altLang="zh-CN" sz="2000"/>
              <a:t>rcore-os </a:t>
            </a:r>
            <a:r>
              <a:rPr lang="zh-CN" altLang="en-US" sz="2000"/>
              <a:t>中也提交了这个补丁修复</a:t>
            </a:r>
            <a:endParaRPr lang="zh-CN" altLang="en-US" sz="2000"/>
          </a:p>
          <a:p>
            <a:pPr lvl="1"/>
            <a:r>
              <a:rPr lang="en-US" altLang="zh-CN" sz="2000"/>
              <a:t>numpy1314 </a:t>
            </a:r>
            <a:r>
              <a:rPr lang="zh-CN" altLang="en-US" sz="2000"/>
              <a:t>为 </a:t>
            </a:r>
            <a:r>
              <a:rPr lang="en-US" altLang="zh-CN" sz="2000"/>
              <a:t>AxVisor (Type-1 </a:t>
            </a:r>
            <a:r>
              <a:rPr lang="zh-CN" altLang="en-US" sz="2000"/>
              <a:t>虚拟机监控程序) </a:t>
            </a:r>
            <a:r>
              <a:rPr lang="zh-CN" altLang="en-US" sz="2000">
                <a:hlinkClick r:id="rId3"/>
              </a:rPr>
              <a:t>添加了</a:t>
            </a:r>
            <a:r>
              <a:rPr lang="zh-CN" altLang="en-US" sz="2000"/>
              <a:t>龙架构下运行 </a:t>
            </a:r>
            <a:r>
              <a:rPr lang="en-US" altLang="zh-CN" sz="2000"/>
              <a:t>ArceOS </a:t>
            </a:r>
            <a:r>
              <a:rPr lang="zh-CN" altLang="en-US" sz="2000"/>
              <a:t>访客机的最小启动支持，修复了页表标志位、</a:t>
            </a:r>
            <a:r>
              <a:rPr lang="en-US" altLang="zh-CN" sz="2000"/>
              <a:t>MMIO </a:t>
            </a:r>
            <a:r>
              <a:rPr lang="zh-CN" altLang="en-US" sz="2000"/>
              <a:t>处理、</a:t>
            </a:r>
            <a:r>
              <a:rPr lang="en-US" altLang="zh-CN" sz="2000"/>
              <a:t>CI </a:t>
            </a:r>
            <a:r>
              <a:rPr lang="zh-CN" altLang="en-US" sz="2000"/>
              <a:t>配置等问题，并最终更新 </a:t>
            </a:r>
            <a:r>
              <a:rPr lang="en-US" altLang="zh-CN" sz="2000"/>
              <a:t>QEMU-LVZ </a:t>
            </a:r>
            <a:r>
              <a:rPr lang="zh-CN" altLang="en-US" sz="2000"/>
              <a:t>依赖以确保正确性</a:t>
            </a:r>
            <a:endParaRPr lang="zh-CN" altLang="en-US" sz="2000"/>
          </a:p>
          <a:p>
            <a:pPr lvl="1"/>
            <a:r>
              <a:rPr lang="en-US" altLang="zh-CN" sz="2000"/>
              <a:t>JounQin </a:t>
            </a:r>
            <a:r>
              <a:rPr lang="zh-CN" altLang="en-US" sz="2000"/>
              <a:t>为 </a:t>
            </a:r>
            <a:r>
              <a:rPr lang="en-US" altLang="zh-CN" sz="2000"/>
              <a:t>unrs-resolver </a:t>
            </a:r>
            <a:r>
              <a:rPr lang="zh-CN" altLang="en-US" sz="2000">
                <a:hlinkClick r:id="rId4"/>
              </a:rPr>
              <a:t>增加了</a:t>
            </a:r>
            <a:r>
              <a:rPr lang="zh-CN" altLang="en-US" sz="2000"/>
              <a:t>条件编译逻辑，在 </a:t>
            </a:r>
            <a:r>
              <a:rPr lang="en-US" altLang="zh-CN" sz="2000"/>
              <a:t>loongarch64-musl </a:t>
            </a:r>
            <a:r>
              <a:rPr lang="zh-CN" altLang="en-US" sz="2000"/>
              <a:t>目标平台上自动禁用 </a:t>
            </a:r>
            <a:r>
              <a:rPr lang="en-US" altLang="zh-CN" sz="2000"/>
              <a:t>statx​ </a:t>
            </a:r>
            <a:r>
              <a:rPr lang="zh-CN" altLang="en-US" sz="2000"/>
              <a:t>的 </a:t>
            </a:r>
            <a:r>
              <a:rPr lang="en-US" altLang="zh-CN" sz="2000"/>
              <a:t>STATX_DONT_SYNC​ </a:t>
            </a:r>
            <a:r>
              <a:rPr lang="zh-CN" altLang="en-US" sz="2000"/>
              <a:t>标志，解决了 </a:t>
            </a:r>
            <a:r>
              <a:rPr lang="en-US" altLang="zh-CN" sz="2000"/>
              <a:t>rustix </a:t>
            </a:r>
            <a:r>
              <a:rPr lang="zh-CN" altLang="en-US" sz="2000"/>
              <a:t>在该平台上未导出该标志的编译问题</a:t>
            </a:r>
            <a:endParaRPr lang="zh-CN" altLang="en-US" sz="2000"/>
          </a:p>
          <a:p>
            <a:pPr lvl="1"/>
            <a:r>
              <a:rPr lang="en-US" altLang="zh-CN" sz="2000"/>
              <a:t>anematode </a:t>
            </a:r>
            <a:r>
              <a:rPr lang="zh-CN" altLang="en-US" sz="2000"/>
              <a:t>为 </a:t>
            </a:r>
            <a:r>
              <a:rPr lang="en-US" altLang="zh-CN" sz="2000"/>
              <a:t>Stockfish </a:t>
            </a:r>
            <a:r>
              <a:rPr lang="zh-CN" altLang="en-US" sz="2000"/>
              <a:t>国际象棋引擎</a:t>
            </a:r>
            <a:r>
              <a:rPr lang="zh-CN" altLang="en-US" sz="2000">
                <a:hlinkClick r:id="rId5"/>
              </a:rPr>
              <a:t>增加了</a:t>
            </a:r>
            <a:r>
              <a:rPr lang="zh-CN" altLang="en-US" sz="2000"/>
              <a:t>龙架构的性能优化。主要利用内联汇编实现 </a:t>
            </a:r>
            <a:r>
              <a:rPr lang="en-US" altLang="zh-CN" sz="2000"/>
              <a:t>hyperbola quintessence​ </a:t>
            </a:r>
            <a:r>
              <a:rPr lang="zh-CN" altLang="en-US" sz="2000"/>
              <a:t>算法所需的位反转操作，优化了位棋盘 (</a:t>
            </a:r>
            <a:r>
              <a:rPr lang="en-US" altLang="zh-CN" sz="2000"/>
              <a:t>bitboard) </a:t>
            </a:r>
            <a:r>
              <a:rPr lang="zh-CN" altLang="en-US" sz="2000"/>
              <a:t>算法和 </a:t>
            </a:r>
            <a:r>
              <a:rPr lang="en-US" altLang="zh-CN" sz="2000"/>
              <a:t>NNUE (</a:t>
            </a:r>
            <a:r>
              <a:rPr lang="zh-CN" altLang="en-US" sz="2000"/>
              <a:t>神经网络评估) 的 </a:t>
            </a:r>
            <a:r>
              <a:rPr lang="en-US" altLang="zh-CN" sz="2000"/>
              <a:t>SIMD </a:t>
            </a:r>
            <a:r>
              <a:rPr lang="zh-CN" altLang="en-US" sz="2000"/>
              <a:t>类型处理</a:t>
            </a:r>
            <a:endParaRPr lang="en-US" altLang="zh-CN" sz="2000">
              <a:solidFill>
                <a:srgbClr val="E60013"/>
              </a:solidFill>
            </a:endParaRPr>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白铭骢</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其他开源项目动向</a:t>
            </a:r>
            <a:endParaRPr lang="zh-CN" altLang="en-US"/>
          </a:p>
        </p:txBody>
      </p:sp>
      <p:sp>
        <p:nvSpPr>
          <p:cNvPr id="3" name="内容占位符 2"/>
          <p:cNvSpPr>
            <a:spLocks noGrp="1"/>
          </p:cNvSpPr>
          <p:nvPr>
            <p:ph idx="1"/>
          </p:nvPr>
        </p:nvSpPr>
        <p:spPr>
          <a:xfrm>
            <a:off x="513999" y="1259762"/>
            <a:ext cx="11077942" cy="4657501"/>
          </a:xfrm>
        </p:spPr>
        <p:txBody>
          <a:bodyPr/>
          <a:p>
            <a:pPr lvl="0"/>
            <a:r>
              <a:rPr lang="zh-CN" altLang="en-US" sz="2000"/>
              <a:t>上游功能实现、修复等</a:t>
            </a:r>
            <a:endParaRPr lang="zh-CN" altLang="en-US" sz="2000"/>
          </a:p>
          <a:p>
            <a:pPr lvl="1"/>
            <a:r>
              <a:rPr lang="en-US" altLang="zh-CN" sz="2000"/>
              <a:t>arrowd </a:t>
            </a:r>
            <a:r>
              <a:rPr lang="zh-CN" altLang="en-US" sz="2000"/>
              <a:t>为 </a:t>
            </a:r>
            <a:r>
              <a:rPr lang="en-US" altLang="zh-CN" sz="2000"/>
              <a:t>snappy-java（Java </a:t>
            </a:r>
            <a:r>
              <a:rPr lang="zh-CN" altLang="en-US" sz="2000"/>
              <a:t>版的 </a:t>
            </a:r>
            <a:r>
              <a:rPr lang="en-US" altLang="zh-CN" sz="2000"/>
              <a:t>Snappy </a:t>
            </a:r>
            <a:r>
              <a:rPr lang="zh-CN" altLang="en-US" sz="2000"/>
              <a:t>压缩库）项目</a:t>
            </a:r>
            <a:r>
              <a:rPr lang="zh-CN" altLang="en-US" sz="2000">
                <a:hlinkClick r:id="rId1"/>
              </a:rPr>
              <a:t>添加了</a:t>
            </a:r>
            <a:r>
              <a:rPr lang="zh-CN" altLang="en-US" sz="2000"/>
              <a:t>龙架构的构建支持，利用 </a:t>
            </a:r>
            <a:r>
              <a:rPr lang="en-US" altLang="zh-CN" sz="2000"/>
              <a:t>dockcross </a:t>
            </a:r>
            <a:r>
              <a:rPr lang="zh-CN" altLang="en-US" sz="2000"/>
              <a:t>工具链进行交叉编译，使项目能够为龙架构生成 </a:t>
            </a:r>
            <a:r>
              <a:rPr lang="en-US" altLang="zh-CN" sz="2000"/>
              <a:t>native </a:t>
            </a:r>
            <a:r>
              <a:rPr lang="zh-CN" altLang="en-US" sz="2000"/>
              <a:t>库，但 </a:t>
            </a:r>
            <a:r>
              <a:rPr lang="en-US" altLang="zh-CN" sz="2000"/>
              <a:t>AI </a:t>
            </a:r>
            <a:r>
              <a:rPr lang="zh-CN" altLang="en-US" sz="2000"/>
              <a:t>审阅发现辅助脚本中存在重复函数定义和过时注释的问题待修复</a:t>
            </a:r>
            <a:endParaRPr lang="zh-CN" altLang="en-US" sz="2000"/>
          </a:p>
          <a:p>
            <a:pPr lvl="1"/>
            <a:r>
              <a:rPr lang="en-US" altLang="zh-CN" sz="2000"/>
              <a:t>yetist </a:t>
            </a:r>
            <a:r>
              <a:rPr lang="zh-CN" altLang="en-US" sz="2000"/>
              <a:t>为 </a:t>
            </a:r>
            <a:r>
              <a:rPr lang="en-US" altLang="zh-CN" sz="2000"/>
              <a:t>iPXE（</a:t>
            </a:r>
            <a:r>
              <a:rPr lang="zh-CN" altLang="en-US" sz="2000"/>
              <a:t>网络引导固件）的龙架构</a:t>
            </a:r>
            <a:r>
              <a:rPr lang="zh-CN" altLang="en-US" sz="2000">
                <a:hlinkClick r:id="rId2"/>
              </a:rPr>
              <a:t>禁用了</a:t>
            </a:r>
            <a:r>
              <a:rPr lang="zh-CN" altLang="en-US" sz="2000"/>
              <a:t> </a:t>
            </a:r>
            <a:r>
              <a:rPr lang="en-US" altLang="zh-CN" sz="2000"/>
              <a:t>LSX/LASX SIMD </a:t>
            </a:r>
            <a:r>
              <a:rPr lang="zh-CN" altLang="en-US" sz="2000"/>
              <a:t>指令，并用纯汇编重写了 </a:t>
            </a:r>
            <a:r>
              <a:rPr lang="en-US" altLang="zh-CN" sz="2000"/>
              <a:t>TCP/IP </a:t>
            </a:r>
            <a:r>
              <a:rPr lang="zh-CN" altLang="en-US" sz="2000"/>
              <a:t>校验和函数，性能提升约 39 倍；同时经过维护者审阅，已支持 </a:t>
            </a:r>
            <a:r>
              <a:rPr lang="en-US" altLang="zh-CN" sz="2000"/>
              <a:t>Secure Boot </a:t>
            </a:r>
            <a:r>
              <a:rPr lang="zh-CN" altLang="en-US" sz="2000"/>
              <a:t>构建，但审阅者表示希望龙芯未来能明确 </a:t>
            </a:r>
            <a:r>
              <a:rPr lang="en-US" altLang="zh-CN" sz="2000"/>
              <a:t>UEFI Secure Boot </a:t>
            </a:r>
            <a:r>
              <a:rPr lang="zh-CN" altLang="en-US" sz="2000"/>
              <a:t>的处理方案</a:t>
            </a:r>
            <a:endParaRPr lang="zh-CN" altLang="en-US" sz="2000"/>
          </a:p>
          <a:p>
            <a:pPr lvl="1"/>
            <a:r>
              <a:rPr lang="en-US" altLang="zh-CN" sz="2000"/>
              <a:t>zhaixiaojuan </a:t>
            </a:r>
            <a:r>
              <a:rPr lang="zh-CN" altLang="en-US" sz="2000"/>
              <a:t>为 </a:t>
            </a:r>
            <a:r>
              <a:rPr lang="en-US" altLang="zh-CN" sz="2000"/>
              <a:t>rules_go (Bazel </a:t>
            </a:r>
            <a:r>
              <a:rPr lang="zh-CN" altLang="en-US" sz="2000"/>
              <a:t>的 </a:t>
            </a:r>
            <a:r>
              <a:rPr lang="en-US" altLang="zh-CN" sz="2000"/>
              <a:t>Go </a:t>
            </a:r>
            <a:r>
              <a:rPr lang="zh-CN" altLang="en-US" sz="2000"/>
              <a:t>语言规则集) </a:t>
            </a:r>
            <a:r>
              <a:rPr lang="zh-CN" altLang="en-US" sz="2000">
                <a:hlinkClick r:id="rId3"/>
              </a:rPr>
              <a:t>添加了</a:t>
            </a:r>
            <a:r>
              <a:rPr lang="zh-CN" altLang="en-US" sz="2000"/>
              <a:t>龙架构支持</a:t>
            </a:r>
            <a:endParaRPr lang="zh-CN" altLang="en-US" sz="2000"/>
          </a:p>
          <a:p>
            <a:pPr lvl="1"/>
            <a:r>
              <a:rPr lang="en-US" altLang="zh-CN" sz="2000"/>
              <a:t>leno23 </a:t>
            </a:r>
            <a:r>
              <a:rPr lang="zh-CN" altLang="en-US" sz="2000"/>
              <a:t>为 </a:t>
            </a:r>
            <a:r>
              <a:rPr lang="en-US" altLang="zh-CN" sz="2000"/>
              <a:t>simdjson </a:t>
            </a:r>
            <a:r>
              <a:rPr lang="zh-CN" altLang="en-US" sz="2000"/>
              <a:t>的龙架构</a:t>
            </a:r>
            <a:r>
              <a:rPr lang="zh-CN" altLang="en-US" sz="2000">
                <a:hlinkClick r:id="rId4"/>
              </a:rPr>
              <a:t>添加了</a:t>
            </a:r>
            <a:r>
              <a:rPr lang="zh-CN" altLang="en-US" sz="2000"/>
              <a:t>经 </a:t>
            </a:r>
            <a:r>
              <a:rPr lang="en-US" altLang="zh-CN" sz="2000"/>
              <a:t>LSX SIMD </a:t>
            </a:r>
            <a:r>
              <a:rPr lang="zh-CN" altLang="en-US" sz="2000"/>
              <a:t>优化的 </a:t>
            </a:r>
            <a:r>
              <a:rPr lang="en-US" altLang="zh-CN" sz="2000"/>
              <a:t>fast_needs_escaping​ </a:t>
            </a:r>
            <a:r>
              <a:rPr lang="zh-CN" altLang="en-US" sz="2000"/>
              <a:t>函数，用于</a:t>
            </a:r>
            <a:br>
              <a:rPr lang="zh-CN" altLang="en-US" sz="2000"/>
            </a:br>
            <a:r>
              <a:rPr lang="zh-CN" altLang="en-US" sz="2000"/>
              <a:t>加速 </a:t>
            </a:r>
            <a:r>
              <a:rPr lang="en-US" altLang="zh-CN" sz="2000"/>
              <a:t>JSON </a:t>
            </a:r>
            <a:r>
              <a:rPr lang="zh-CN" altLang="en-US" sz="2000"/>
              <a:t>序列化时的转义字符检测</a:t>
            </a:r>
            <a:endParaRPr lang="en-US" altLang="zh-CN" sz="2000">
              <a:solidFill>
                <a:srgbClr val="E60013"/>
              </a:solidFill>
            </a:endParaRPr>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白铭骢</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5590681" cy="497923"/>
          </a:xfrm>
        </p:spPr>
        <p:txBody>
          <a:bodyPr/>
          <a:p>
            <a:r>
              <a:rPr lang="zh-CN" altLang="en-US" sz="2800">
                <a:solidFill>
                  <a:schemeClr val="tx1"/>
                </a:solidFill>
                <a:ea typeface="Source Han Sans CN" charset="0"/>
              </a:rPr>
              <a:t>发行版与操作系统动向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t>OS</a:t>
            </a:r>
            <a:endParaRPr lang="zh-CN" altLang="en-US"/>
          </a:p>
        </p:txBody>
      </p:sp>
      <p:sp>
        <p:nvSpPr>
          <p:cNvPr id="3" name="内容占位符 2"/>
          <p:cNvSpPr>
            <a:spLocks noGrp="1"/>
          </p:cNvSpPr>
          <p:nvPr>
            <p:ph idx="1"/>
          </p:nvPr>
        </p:nvSpPr>
        <p:spPr>
          <a:xfrm>
            <a:off x="513999" y="1259762"/>
            <a:ext cx="11678001" cy="4657501"/>
          </a:xfrm>
        </p:spPr>
        <p:txBody>
          <a:bodyPr/>
          <a:p>
            <a:r>
              <a:rPr lang="en-US" altLang="zh-CN" sz="2000" b="1"/>
              <a:t>Core 13.2.0 </a:t>
            </a:r>
            <a:r>
              <a:rPr lang="zh-CN" altLang="en-US" sz="2000" b="1"/>
              <a:t>已正式交付</a:t>
            </a:r>
            <a:endParaRPr lang="zh-CN" altLang="en-US" sz="2000" b="1"/>
          </a:p>
          <a:p>
            <a:pPr lvl="1"/>
            <a:r>
              <a:rPr lang="zh-CN" altLang="en-US" sz="2000"/>
              <a:t>从 </a:t>
            </a:r>
            <a:r>
              <a:rPr lang="en-US" altLang="zh-CN" sz="2000"/>
              <a:t>GCC 1</a:t>
            </a:r>
            <a:r>
              <a:rPr lang="en-US" altLang="zh-CN" sz="2000">
                <a:solidFill>
                  <a:schemeClr val="tx1"/>
                </a:solidFill>
                <a:ea typeface="Source Han Sans CN" charset="0"/>
              </a:rPr>
              <a:t>6.2</a:t>
            </a:r>
            <a:r>
              <a:rPr lang="en-US" altLang="zh-CN" sz="2000"/>
              <a:t> </a:t>
            </a:r>
            <a:r>
              <a:rPr lang="zh-CN" altLang="en-US" sz="2000"/>
              <a:t>向 </a:t>
            </a:r>
            <a:r>
              <a:rPr lang="en-US" altLang="zh-CN" sz="2000"/>
              <a:t>15.2 </a:t>
            </a:r>
            <a:r>
              <a:rPr lang="zh-CN" altLang="en-US" sz="2000"/>
              <a:t>回合了 </a:t>
            </a:r>
            <a:r>
              <a:rPr lang="en-US" altLang="zh-CN" sz="2000"/>
              <a:t>GCC stack protector </a:t>
            </a:r>
            <a:r>
              <a:rPr lang="zh-CN" altLang="en-US" sz="2000"/>
              <a:t>加固</a:t>
            </a:r>
            <a:endParaRPr lang="zh-CN" altLang="en-US" sz="2000"/>
          </a:p>
          <a:p>
            <a:pPr lvl="1"/>
            <a:r>
              <a:rPr lang="zh-CN" altLang="en-US" sz="2000"/>
              <a:t>从</a:t>
            </a:r>
            <a:r>
              <a:rPr lang="en-US" altLang="zh-CN" sz="2000"/>
              <a:t> glibc 2.44 </a:t>
            </a:r>
            <a:r>
              <a:rPr lang="zh-CN" altLang="en-US" sz="2000"/>
              <a:t>向 </a:t>
            </a:r>
            <a:r>
              <a:rPr lang="en-US" altLang="zh-CN" sz="2000"/>
              <a:t>2.42 </a:t>
            </a:r>
            <a:r>
              <a:rPr lang="zh-CN" altLang="en-US" sz="2000"/>
              <a:t>回合了 </a:t>
            </a:r>
            <a:r>
              <a:rPr lang="en-US" altLang="zh-CN" sz="2000"/>
              <a:t>glibc THP</a:t>
            </a:r>
            <a:r>
              <a:rPr lang="zh-CN" altLang="en-US" sz="2000"/>
              <a:t>-</a:t>
            </a:r>
            <a:r>
              <a:rPr lang="en-US" altLang="zh-CN" sz="2000"/>
              <a:t>aware load segment aligning</a:t>
            </a:r>
            <a:r>
              <a:rPr lang="zh-CN" altLang="en-US" sz="2000"/>
              <a:t>，</a:t>
            </a:r>
            <a:br>
              <a:rPr lang="zh-CN" altLang="en-US" sz="2000"/>
            </a:br>
            <a:r>
              <a:rPr lang="zh-CN" altLang="en-US" sz="2000"/>
              <a:t>实测在使用基于 </a:t>
            </a:r>
            <a:r>
              <a:rPr lang="en-US" altLang="zh-CN" sz="2000"/>
              <a:t>LLVM </a:t>
            </a:r>
            <a:r>
              <a:rPr lang="zh-CN" altLang="en-US" sz="2000"/>
              <a:t>的编译器编译大型项目时可减小约 </a:t>
            </a:r>
            <a:r>
              <a:rPr lang="en-US" altLang="zh-CN" sz="2000"/>
              <a:t>2% </a:t>
            </a:r>
            <a:r>
              <a:rPr lang="zh-CN" altLang="en-US" sz="2000"/>
              <a:t>的 </a:t>
            </a:r>
            <a:r>
              <a:rPr lang="en-US" altLang="zh-CN" sz="2000"/>
              <a:t>CPU </a:t>
            </a:r>
            <a:r>
              <a:rPr lang="zh-CN" altLang="en-US" sz="2000"/>
              <a:t>时间</a:t>
            </a:r>
            <a:endParaRPr lang="zh-CN" altLang="en-US" sz="2000"/>
          </a:p>
          <a:p>
            <a:pPr lvl="1"/>
            <a:r>
              <a:rPr lang="zh-CN" altLang="en-US" sz="2000"/>
              <a:t>回合安全修复 </a:t>
            </a:r>
            <a:r>
              <a:rPr lang="en-US" altLang="zh-CN" sz="2000"/>
              <a:t>3</a:t>
            </a:r>
            <a:r>
              <a:rPr lang="zh-CN" altLang="en-US" sz="2000"/>
              <a:t> 项</a:t>
            </a:r>
            <a:endParaRPr lang="zh-CN" altLang="en-US" sz="2000"/>
          </a:p>
          <a:p>
            <a:r>
              <a:rPr lang="en-US" altLang="zh-CN" sz="2000" b="1"/>
              <a:t>Linux 7.0.9</a:t>
            </a:r>
            <a:r>
              <a:rPr lang="zh-CN" altLang="en-US" sz="2000" b="1"/>
              <a:t> 已交付测试：</a:t>
            </a:r>
            <a:r>
              <a:rPr lang="en-US" altLang="zh-CN" sz="2000" b="1">
                <a:solidFill>
                  <a:srgbClr val="E60013"/>
                </a:solidFill>
              </a:rPr>
              <a:t>oma topics </a:t>
            </a:r>
            <a:r>
              <a:rPr lang="zh-CN" altLang="en-US" sz="2000" b="1">
                <a:solidFill>
                  <a:srgbClr val="E60013"/>
                </a:solidFill>
              </a:rPr>
              <a:t>--</a:t>
            </a:r>
            <a:r>
              <a:rPr lang="en-US" altLang="zh-CN" sz="2000" b="1">
                <a:solidFill>
                  <a:srgbClr val="E60013"/>
                </a:solidFill>
              </a:rPr>
              <a:t>opt</a:t>
            </a:r>
            <a:r>
              <a:rPr lang="zh-CN" altLang="en-US" sz="2000" b="1">
                <a:solidFill>
                  <a:srgbClr val="E60013"/>
                </a:solidFill>
              </a:rPr>
              <a:t>-</a:t>
            </a:r>
            <a:r>
              <a:rPr lang="en-US" altLang="zh-CN" sz="2000" b="1">
                <a:solidFill>
                  <a:srgbClr val="E60013"/>
                </a:solidFill>
              </a:rPr>
              <a:t>in linux</a:t>
            </a:r>
            <a:r>
              <a:rPr lang="zh-CN" altLang="en-US" sz="2000" b="1">
                <a:solidFill>
                  <a:srgbClr val="E60013"/>
                </a:solidFill>
              </a:rPr>
              <a:t>-</a:t>
            </a:r>
            <a:r>
              <a:rPr lang="en-US" altLang="zh-CN" sz="2000" b="1">
                <a:solidFill>
                  <a:srgbClr val="E60013"/>
                </a:solidFill>
              </a:rPr>
              <a:t>kernel</a:t>
            </a:r>
            <a:r>
              <a:rPr lang="zh-CN" altLang="en-US" sz="2000" b="1">
                <a:solidFill>
                  <a:srgbClr val="E60013"/>
                </a:solidFill>
              </a:rPr>
              <a:t>-</a:t>
            </a:r>
            <a:r>
              <a:rPr lang="en-US" altLang="zh-CN" sz="2000" b="1">
                <a:solidFill>
                  <a:srgbClr val="E60013"/>
                </a:solidFill>
              </a:rPr>
              <a:t>7.0.y</a:t>
            </a:r>
            <a:endParaRPr lang="zh-CN" altLang="en-US" sz="2000" b="1">
              <a:solidFill>
                <a:srgbClr val="E60013"/>
              </a:solidFill>
            </a:endParaRPr>
          </a:p>
          <a:p>
            <a:pPr lvl="1"/>
            <a:r>
              <a:rPr lang="zh-CN" altLang="en-US" sz="2000"/>
              <a:t>从 </a:t>
            </a:r>
            <a:r>
              <a:rPr lang="en-US" altLang="zh-CN" sz="2000"/>
              <a:t>7.1 </a:t>
            </a:r>
            <a:r>
              <a:rPr lang="zh-CN" altLang="en-US" sz="2000"/>
              <a:t>回合了 </a:t>
            </a:r>
            <a:r>
              <a:rPr lang="en-US" altLang="zh-CN" sz="2000"/>
              <a:t>AMDGPU </a:t>
            </a:r>
            <a:r>
              <a:rPr lang="zh-CN" altLang="en-US" sz="2000"/>
              <a:t>驱动内核态 </a:t>
            </a:r>
            <a:r>
              <a:rPr lang="en-US" altLang="zh-CN" sz="2000"/>
              <a:t>FPU </a:t>
            </a:r>
            <a:r>
              <a:rPr lang="zh-CN" altLang="en-US" sz="2000"/>
              <a:t>上下文保存恢复代码的重构，</a:t>
            </a:r>
            <a:br>
              <a:rPr lang="zh-CN" altLang="en-US" sz="2000"/>
            </a:br>
            <a:r>
              <a:rPr lang="zh-CN" altLang="en-US" sz="2000"/>
              <a:t>以解决 </a:t>
            </a:r>
            <a:r>
              <a:rPr lang="en-US" altLang="zh-CN" sz="2000"/>
              <a:t>9070 XT </a:t>
            </a:r>
            <a:r>
              <a:rPr lang="zh-CN" altLang="en-US" sz="2000"/>
              <a:t>等显卡无法工作的问题</a:t>
            </a:r>
            <a:endParaRPr lang="zh-CN" altLang="en-US" sz="2000"/>
          </a:p>
          <a:p>
            <a:pPr lvl="1"/>
            <a:r>
              <a:rPr lang="zh-CN" altLang="en-US" sz="2000"/>
              <a:t>已查明上次会议提到的 </a:t>
            </a:r>
            <a:r>
              <a:rPr lang="en-US" altLang="zh-CN" sz="2000"/>
              <a:t>Intel </a:t>
            </a:r>
            <a:r>
              <a:rPr lang="zh-CN" altLang="en-US" sz="2000"/>
              <a:t>显卡无法工作和 </a:t>
            </a:r>
            <a:r>
              <a:rPr lang="en-US" altLang="zh-CN" sz="2000"/>
              <a:t>AMD RX 7600 </a:t>
            </a:r>
            <a:r>
              <a:rPr lang="zh-CN" altLang="en-US" sz="2000"/>
              <a:t>显示异常是因为不小心开了</a:t>
            </a:r>
            <a:br>
              <a:rPr lang="zh-CN" altLang="en-US" sz="2000"/>
            </a:br>
            <a:r>
              <a:rPr lang="zh-CN" altLang="en-US" sz="2000"/>
              <a:t>（龙芯从来没正确实现过的）写合并，现已关闭</a:t>
            </a:r>
            <a:endParaRPr lang="zh-CN" altLang="en-US" sz="2000"/>
          </a:p>
          <a:p>
            <a:pPr lvl="0"/>
            <a:r>
              <a:rPr lang="en-US" altLang="zh-CN" sz="2000" b="1"/>
              <a:t>LoongGPU </a:t>
            </a:r>
            <a:r>
              <a:rPr lang="zh-CN" altLang="en-US" sz="2000" b="1"/>
              <a:t>更新：从 1.0.2-0</a:t>
            </a:r>
            <a:r>
              <a:rPr lang="en-US" altLang="zh-CN" sz="2000" b="1"/>
              <a:t>ky11.1~0.10 </a:t>
            </a:r>
            <a:r>
              <a:rPr lang="zh-CN" altLang="en-US" sz="2000" b="1"/>
              <a:t>更新到 1.0.2-</a:t>
            </a:r>
            <a:r>
              <a:rPr lang="en-US" altLang="zh-CN" sz="2000" b="1"/>
              <a:t>ud25.1~rc1.10.1</a:t>
            </a:r>
            <a:endParaRPr lang="en-US" altLang="zh-CN" sz="2000" b="1"/>
          </a:p>
          <a:p>
            <a:pPr lvl="1"/>
            <a:r>
              <a:rPr lang="en-US" altLang="zh-CN" sz="2000"/>
              <a:t>DKMS </a:t>
            </a:r>
            <a:r>
              <a:rPr lang="zh-CN" altLang="en-US" sz="2000"/>
              <a:t>代码中日期从 2026 年 1 月 27 日变为 2026 年 3 月 13 日，可能“修复了一些问题”</a:t>
            </a:r>
            <a:endParaRPr lang="zh-CN" altLang="en-US" sz="2000"/>
          </a:p>
          <a:p>
            <a:pPr lvl="1"/>
            <a:r>
              <a:rPr lang="zh-CN" altLang="en-US" sz="2000"/>
              <a:t>实测修复了香橙派 </a:t>
            </a:r>
            <a:r>
              <a:rPr lang="en-US" altLang="zh-CN" sz="2000"/>
              <a:t>Nova </a:t>
            </a:r>
            <a:r>
              <a:rPr lang="zh-CN" altLang="en-US" sz="2000"/>
              <a:t>上 </a:t>
            </a:r>
            <a:r>
              <a:rPr lang="en-US" altLang="zh-CN" sz="2000"/>
              <a:t>MIPI </a:t>
            </a:r>
            <a:r>
              <a:rPr lang="zh-CN" altLang="en-US" sz="2000"/>
              <a:t>屏不可用的问题</a:t>
            </a:r>
            <a:endParaRPr lang="zh-CN" altLang="en-US" sz="2000"/>
          </a:p>
          <a:p>
            <a:pPr lvl="1"/>
            <a:r>
              <a:rPr lang="zh-CN" altLang="en-US" sz="2000"/>
              <a:t>阅读代码发现显然没有修复 4 </a:t>
            </a:r>
            <a:r>
              <a:rPr lang="en-US" altLang="zh-CN" sz="2000"/>
              <a:t>KiB </a:t>
            </a:r>
            <a:r>
              <a:rPr lang="zh-CN" altLang="en-US" sz="2000"/>
              <a:t>页兼容性问题</a:t>
            </a:r>
            <a:endParaRPr lang="zh-CN" altLang="en-US" sz="2000"/>
          </a:p>
          <a:p>
            <a:pPr lvl="1"/>
            <a:endParaRPr lang="zh-CN" altLang="en-US" sz="2000"/>
          </a:p>
        </p:txBody>
      </p:sp>
      <p:sp>
        <p:nvSpPr>
          <p:cNvPr id="4" name="文本占位符 3"/>
          <p:cNvSpPr>
            <a:spLocks noGrp="1"/>
          </p:cNvSpPr>
          <p:nvPr>
            <p:ph type="body" idx="10"/>
          </p:nvPr>
        </p:nvSpPr>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1"/>
          <a:srcRect l="10000" t="29569" r="10000" b="25497"/>
          <a:stretch>
            <a:fillRect/>
          </a:stretch>
        </p:blipFill>
        <p:spPr>
          <a:xfrm>
            <a:off x="9669557" y="942314"/>
            <a:ext cx="2522443" cy="25224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en-US" altLang="zh-CN" sz="2000" b="1"/>
              <a:t>GHC </a:t>
            </a:r>
            <a:r>
              <a:rPr lang="zh-CN" altLang="en-US" sz="2000" b="1"/>
              <a:t>已为龙架构推送，附加 </a:t>
            </a:r>
            <a:r>
              <a:rPr lang="en-US" altLang="zh-CN" sz="2000" b="1"/>
              <a:t>pandoc</a:t>
            </a:r>
            <a:endParaRPr lang="zh-CN" altLang="en-US" sz="2000" b="1"/>
          </a:p>
          <a:p>
            <a:pPr lvl="1">
              <a:buFont typeface="Arial" panose="020B0604020202020204" pitchFamily="34" charset="0"/>
              <a:buChar char="•"/>
            </a:pPr>
            <a:r>
              <a:rPr lang="zh-CN" altLang="en-US" sz="2000">
                <a:solidFill>
                  <a:schemeClr val="tx1"/>
                </a:solidFill>
                <a:ea typeface="Source Han Sans CN" charset="0"/>
              </a:rPr>
              <a:t>思源笔记</a:t>
            </a:r>
            <a:r>
              <a:rPr lang="zh-CN" altLang="en-US" sz="2000"/>
              <a:t>即将推送</a:t>
            </a:r>
            <a:endParaRPr lang="zh-CN" altLang="en-US" sz="1710"/>
          </a:p>
          <a:p>
            <a:pPr lvl="0">
              <a:buFont typeface="Arial" panose="020B0604020202020204" pitchFamily="34" charset="0"/>
              <a:buChar char="•"/>
            </a:pPr>
            <a:r>
              <a:rPr lang="en-US" altLang="zh-CN" sz="2000" b="1"/>
              <a:t>Zotero 9.x </a:t>
            </a:r>
            <a:r>
              <a:rPr lang="zh-CN" altLang="en-US" sz="2000" b="1"/>
              <a:t>发布，迁移到了 </a:t>
            </a:r>
            <a:r>
              <a:rPr lang="en-US" altLang="zh-CN" sz="2000" b="1"/>
              <a:t>Firefox 140 ESR </a:t>
            </a:r>
            <a:r>
              <a:rPr lang="zh-CN" altLang="en-US" sz="2000" b="1"/>
              <a:t>核心</a:t>
            </a:r>
            <a:endParaRPr lang="zh-CN" altLang="en-US" sz="2000" b="1"/>
          </a:p>
          <a:p>
            <a:pPr lvl="1">
              <a:buFont typeface="Arial" panose="020B0604020202020204" pitchFamily="34" charset="0"/>
              <a:buChar char="•"/>
            </a:pPr>
            <a:r>
              <a:rPr lang="zh-CN" altLang="en-US" sz="2000"/>
              <a:t>龙架构软件包已推送，各位独立研究员、学生和资料收集爱好者可以用了</a:t>
            </a:r>
            <a:r>
              <a:rPr lang="zh-CN" altLang="en-US" sz="2000" b="1"/>
              <a:t>！</a:t>
            </a:r>
            <a:endParaRPr lang="zh-CN" altLang="en-US" sz="1710" b="1"/>
          </a:p>
          <a:p>
            <a:pPr lvl="0">
              <a:buFont typeface="Arial" panose="020B0604020202020204" pitchFamily="34" charset="0"/>
              <a:buChar char="•"/>
            </a:pPr>
            <a:r>
              <a:rPr lang="zh-CN" altLang="en-US" sz="2000" b="1"/>
              <a:t>过去两周，安同 </a:t>
            </a:r>
            <a:r>
              <a:rPr lang="en-US" altLang="zh-CN" sz="2000" b="1"/>
              <a:t>OS </a:t>
            </a:r>
            <a:r>
              <a:rPr lang="zh-CN" altLang="en-US" sz="2000" b="1"/>
              <a:t>维护者发布 </a:t>
            </a:r>
            <a:r>
              <a:rPr lang="en-US" altLang="zh-CN" sz="2000" b="1"/>
              <a:t>25 </a:t>
            </a:r>
            <a:r>
              <a:rPr lang="zh-CN" altLang="en-US" sz="2000" b="1"/>
              <a:t>个安全更新，含 </a:t>
            </a:r>
            <a:r>
              <a:rPr lang="en-US" altLang="zh-CN" sz="2000" b="1">
                <a:solidFill>
                  <a:srgbClr val="E60013"/>
                </a:solidFill>
              </a:rPr>
              <a:t>5 </a:t>
            </a:r>
            <a:r>
              <a:rPr lang="zh-CN" altLang="en-US" sz="2000" b="1">
                <a:solidFill>
                  <a:srgbClr val="E60013"/>
                </a:solidFill>
              </a:rPr>
              <a:t>个严重漏洞及 </a:t>
            </a:r>
            <a:r>
              <a:rPr lang="en-US" altLang="zh-CN" sz="2000" b="1">
                <a:solidFill>
                  <a:srgbClr val="E60013"/>
                </a:solidFill>
              </a:rPr>
              <a:t>31 </a:t>
            </a:r>
            <a:r>
              <a:rPr lang="zh-CN" altLang="en-US" sz="2000" b="1">
                <a:solidFill>
                  <a:srgbClr val="E60013"/>
                </a:solidFill>
              </a:rPr>
              <a:t>个</a:t>
            </a:r>
            <a:br>
              <a:rPr lang="zh-CN" altLang="en-US" sz="2000" b="1">
                <a:solidFill>
                  <a:srgbClr val="E60013"/>
                </a:solidFill>
              </a:rPr>
            </a:br>
            <a:r>
              <a:rPr lang="zh-CN" altLang="en-US" sz="2000" b="1">
                <a:solidFill>
                  <a:srgbClr val="E60013"/>
                </a:solidFill>
              </a:rPr>
              <a:t>高危漏洞，</a:t>
            </a:r>
            <a:r>
              <a:rPr lang="zh-CN" altLang="en-US" sz="2000">
                <a:solidFill>
                  <a:srgbClr val="000000"/>
                </a:solidFill>
              </a:rPr>
              <a:t>其中包括…</a:t>
            </a:r>
            <a:endParaRPr lang="zh-CN" altLang="en-US" sz="2000">
              <a:solidFill>
                <a:srgbClr val="000000"/>
              </a:solidFill>
            </a:endParaRPr>
          </a:p>
          <a:p>
            <a:pPr lvl="1">
              <a:buFont typeface="Arial" panose="020B0604020202020204" pitchFamily="34" charset="0"/>
              <a:buChar char="•"/>
            </a:pPr>
            <a:r>
              <a:rPr lang="zh-CN" altLang="en-US" sz="2000">
                <a:solidFill>
                  <a:srgbClr val="000000"/>
                </a:solidFill>
              </a:rPr>
              <a:t>针对 </a:t>
            </a:r>
            <a:r>
              <a:rPr lang="en-US" altLang="zh-CN" sz="2000">
                <a:solidFill>
                  <a:srgbClr val="000000"/>
                </a:solidFill>
              </a:rPr>
              <a:t>Linux </a:t>
            </a:r>
            <a:r>
              <a:rPr lang="zh-CN" altLang="en-US" sz="2000">
                <a:solidFill>
                  <a:srgbClr val="000000"/>
                </a:solidFill>
              </a:rPr>
              <a:t>内核的代号为 </a:t>
            </a:r>
            <a:r>
              <a:rPr lang="en-US" altLang="zh-CN" sz="2000">
                <a:solidFill>
                  <a:srgbClr val="000000"/>
                </a:solidFill>
              </a:rPr>
              <a:t>Dirty Frag </a:t>
            </a:r>
            <a:r>
              <a:rPr lang="zh-CN" altLang="en-US" sz="2000">
                <a:solidFill>
                  <a:srgbClr val="000000"/>
                </a:solidFill>
              </a:rPr>
              <a:t>及 </a:t>
            </a:r>
            <a:r>
              <a:rPr lang="en-US" altLang="zh-CN" sz="2000">
                <a:solidFill>
                  <a:srgbClr val="000000"/>
                </a:solidFill>
              </a:rPr>
              <a:t>PinTheft </a:t>
            </a:r>
            <a:r>
              <a:rPr lang="zh-CN" altLang="en-US" sz="2000">
                <a:solidFill>
                  <a:srgbClr val="000000"/>
                </a:solidFill>
              </a:rPr>
              <a:t>的本地提权漏洞</a:t>
            </a:r>
            <a:endParaRPr lang="zh-CN" altLang="en-US" sz="2000">
              <a:solidFill>
                <a:srgbClr val="000000"/>
              </a:solidFill>
            </a:endParaRPr>
          </a:p>
          <a:p>
            <a:pPr lvl="1">
              <a:buFont typeface="Arial" panose="020B0604020202020204" pitchFamily="34" charset="0"/>
              <a:buChar char="•"/>
            </a:pPr>
            <a:r>
              <a:rPr lang="en-US" altLang="zh-CN" sz="2000">
                <a:solidFill>
                  <a:srgbClr val="000000"/>
                </a:solidFill>
              </a:rPr>
              <a:t>PostgreSQL 14.23/15.18/16.14/17.10/18.4 </a:t>
            </a:r>
            <a:r>
              <a:rPr lang="zh-CN" altLang="en-US" sz="2000">
                <a:solidFill>
                  <a:srgbClr val="000000"/>
                </a:solidFill>
              </a:rPr>
              <a:t>涉及的 </a:t>
            </a:r>
            <a:r>
              <a:rPr lang="en-US" altLang="zh-CN" sz="2000">
                <a:solidFill>
                  <a:srgbClr val="000000"/>
                </a:solidFill>
              </a:rPr>
              <a:t>7 </a:t>
            </a:r>
            <a:r>
              <a:rPr lang="zh-CN" altLang="en-US" sz="2000">
                <a:solidFill>
                  <a:srgbClr val="000000"/>
                </a:solidFill>
              </a:rPr>
              <a:t>个高危漏洞</a:t>
            </a:r>
            <a:endParaRPr lang="zh-CN" altLang="en-US" sz="2000">
              <a:solidFill>
                <a:srgbClr val="000000"/>
              </a:solidFill>
            </a:endParaRPr>
          </a:p>
          <a:p>
            <a:pPr lvl="0">
              <a:buFont typeface="Arial" panose="020B0604020202020204" pitchFamily="34" charset="0"/>
              <a:buChar char="•"/>
            </a:pPr>
            <a:r>
              <a:rPr lang="zh-CN" altLang="en-US" sz="2000" b="1"/>
              <a:t>建议关注公众号“安同开源”或社区主页 (</a:t>
            </a:r>
            <a:r>
              <a:rPr lang="en-US" altLang="zh-CN" sz="2000" b="1"/>
              <a:t>aosc.io) </a:t>
            </a:r>
            <a:r>
              <a:rPr lang="zh-CN" altLang="en-US" sz="2000" b="1"/>
              <a:t>新闻</a:t>
            </a:r>
            <a:endParaRPr lang="zh-CN" altLang="en-US" sz="2000" b="1"/>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OpenWrt</a:t>
            </a:r>
            <a:endParaRPr lang="zh-CN" altLang="en-US"/>
          </a:p>
        </p:txBody>
      </p:sp>
      <p:sp>
        <p:nvSpPr>
          <p:cNvPr id="3" name="内容占位符 2"/>
          <p:cNvSpPr>
            <a:spLocks noGrp="1"/>
          </p:cNvSpPr>
          <p:nvPr>
            <p:ph idx="1"/>
          </p:nvPr>
        </p:nvSpPr>
        <p:spPr>
          <a:xfrm>
            <a:off x="513999" y="1259762"/>
            <a:ext cx="10255398" cy="4657501"/>
          </a:xfrm>
        </p:spPr>
        <p:txBody>
          <a:bodyPr/>
          <a:p>
            <a:r>
              <a:rPr lang="en-US" altLang="zh-CN"/>
              <a:t>Xinmu </a:t>
            </a:r>
            <a:r>
              <a:rPr lang="zh-CN" altLang="en-US"/>
              <a:t>向上游</a:t>
            </a:r>
            <a:r>
              <a:rPr lang="zh-CN" altLang="en-US">
                <a:hlinkClick r:id="rId1"/>
              </a:rPr>
              <a:t>提交了</a:t>
            </a:r>
            <a:r>
              <a:rPr lang="zh-CN" altLang="en-US"/>
              <a:t>三个内核补丁，可为 </a:t>
            </a:r>
            <a:r>
              <a:rPr lang="en-US" altLang="zh-CN"/>
              <a:t>OpenWrt </a:t>
            </a:r>
            <a:r>
              <a:rPr lang="zh-CN" altLang="en-US"/>
              <a:t>使用的 </a:t>
            </a:r>
            <a:r>
              <a:rPr lang="en-US" altLang="zh-CN"/>
              <a:t>6.12 </a:t>
            </a:r>
            <a:r>
              <a:rPr lang="zh-CN" altLang="en-US"/>
              <a:t>内核添加了龙芯 </a:t>
            </a:r>
            <a:r>
              <a:rPr lang="en-US" altLang="zh-CN"/>
              <a:t>2K3000/3B6000M SoC </a:t>
            </a:r>
            <a:r>
              <a:rPr lang="zh-CN" altLang="en-US"/>
              <a:t>集成以太网的支持</a:t>
            </a:r>
            <a:endParaRPr lang="zh-CN" altLang="en-US"/>
          </a:p>
          <a:p>
            <a:pPr lvl="1"/>
            <a:r>
              <a:rPr lang="zh-CN" altLang="en-US"/>
              <a:t>目前该拉取请求已得到上游维护者认可，下一版本将包含</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5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24</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37</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龙架构处理器主题钥匙扣：欢迎领取</a:t>
            </a:r>
            <a:endParaRPr lang="zh-CN" altLang="en-US"/>
          </a:p>
        </p:txBody>
      </p:sp>
      <p:sp>
        <p:nvSpPr>
          <p:cNvPr id="3" name="内容占位符 2"/>
          <p:cNvSpPr>
            <a:spLocks noGrp="1"/>
          </p:cNvSpPr>
          <p:nvPr>
            <p:ph idx="1"/>
          </p:nvPr>
        </p:nvSpPr>
        <p:spPr/>
        <p:txBody>
          <a:bodyPr/>
          <a:p>
            <a:endParaRPr lang="zh-CN" altLang="en-US"/>
          </a:p>
        </p:txBody>
      </p:sp>
      <p:sp>
        <p:nvSpPr>
          <p:cNvPr id="4" name="文本占位符 3"/>
          <p:cNvSpPr>
            <a:spLocks noGrp="1"/>
          </p:cNvSpPr>
          <p:nvPr>
            <p:ph type="body" idx="10"/>
          </p:nvPr>
        </p:nvSpPr>
        <p:spPr/>
        <p:txBody>
          <a:bodyPr/>
          <a:p>
            <a:endParaRPr lang="zh-CN" altLang="en-US"/>
          </a:p>
        </p:txBody>
      </p:sp>
      <p:pic>
        <p:nvPicPr>
          <p:cNvPr id="5" name="图片 4"/>
          <p:cNvPicPr>
            <a:picLocks noChangeAspect="1"/>
          </p:cNvPicPr>
          <p:nvPr/>
        </p:nvPicPr>
        <p:blipFill>
          <a:blip r:embed="rId1"/>
          <a:stretch>
            <a:fillRect/>
          </a:stretch>
        </p:blipFill>
        <p:spPr>
          <a:xfrm>
            <a:off x="513997" y="1259774"/>
            <a:ext cx="8630646" cy="4045615"/>
          </a:xfrm>
          <a:prstGeom prst="rect">
            <a:avLst/>
          </a:prstGeom>
        </p:spPr>
      </p:pic>
      <p:pic>
        <p:nvPicPr>
          <p:cNvPr id="6" name="图片 5"/>
          <p:cNvPicPr>
            <a:picLocks noChangeAspect="1"/>
          </p:cNvPicPr>
          <p:nvPr/>
        </p:nvPicPr>
        <p:blipFill>
          <a:blip r:embed="rId2"/>
          <a:stretch>
            <a:fillRect/>
          </a:stretch>
        </p:blipFill>
        <p:spPr>
          <a:xfrm>
            <a:off x="9144663" y="1645271"/>
            <a:ext cx="2674625" cy="30497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第二次外语龙架构双周会</a:t>
            </a:r>
            <a:endParaRPr lang="zh-CN" altLang="en-US">
              <a:ea typeface="Source Han Sans CN" charset="0"/>
            </a:endParaRPr>
          </a:p>
        </p:txBody>
      </p:sp>
      <p:sp>
        <p:nvSpPr>
          <p:cNvPr id="3" name="内容占位符 2"/>
          <p:cNvSpPr>
            <a:spLocks noGrp="1"/>
          </p:cNvSpPr>
          <p:nvPr>
            <p:ph idx="1"/>
          </p:nvPr>
        </p:nvSpPr>
        <p:spPr>
          <a:xfrm>
            <a:off x="513999" y="1259762"/>
            <a:ext cx="10255398" cy="4657501"/>
          </a:xfrm>
        </p:spPr>
        <p:txBody>
          <a:bodyPr/>
          <a:p>
            <a:r>
              <a:rPr lang="zh-CN" altLang="en-US" sz="2200" b="1">
                <a:solidFill>
                  <a:srgbClr val="E60013"/>
                </a:solidFill>
              </a:rPr>
              <a:t>感谢各位捧场第一次外语龙架构双周会！</a:t>
            </a:r>
            <a:endParaRPr lang="zh-CN" altLang="en-US" sz="2200"/>
          </a:p>
          <a:p>
            <a:pPr lvl="1"/>
            <a:r>
              <a:rPr lang="zh-CN" altLang="en-US" sz="2200"/>
              <a:t>首场参会人数超过 </a:t>
            </a:r>
            <a:r>
              <a:rPr lang="en-US" altLang="zh-CN" sz="2200"/>
              <a:t>50 </a:t>
            </a:r>
            <a:r>
              <a:rPr lang="zh-CN" altLang="en-US" sz="2200"/>
              <a:t>人</a:t>
            </a:r>
            <a:endParaRPr lang="zh-CN" altLang="en-US" sz="2200"/>
          </a:p>
          <a:p>
            <a:pPr lvl="1"/>
            <a:r>
              <a:rPr lang="zh-CN" altLang="en-US" sz="2200"/>
              <a:t>来自 </a:t>
            </a:r>
            <a:r>
              <a:rPr lang="en-US" altLang="zh-CN" sz="2200"/>
              <a:t>Tramplin</a:t>
            </a:r>
            <a:r>
              <a:rPr lang="zh-CN" altLang="en-US" sz="2200"/>
              <a:t> </a:t>
            </a:r>
            <a:r>
              <a:rPr lang="en-US" altLang="zh-CN" sz="2200"/>
              <a:t>Electronics</a:t>
            </a:r>
            <a:r>
              <a:rPr lang="zh-CN" altLang="en-US" sz="2200"/>
              <a:t> 的 </a:t>
            </a:r>
            <a:r>
              <a:rPr lang="en-US" altLang="zh-CN" sz="2200"/>
              <a:t>UEFI </a:t>
            </a:r>
            <a:r>
              <a:rPr lang="zh-CN" altLang="en-US" sz="2200"/>
              <a:t>固件工程师 </a:t>
            </a:r>
            <a:r>
              <a:rPr lang="en-US" altLang="zh-CN" sz="2200"/>
              <a:t>Mia </a:t>
            </a:r>
            <a:r>
              <a:rPr lang="zh-CN" altLang="en-US" sz="2200"/>
              <a:t>介绍了固件调试排障技巧</a:t>
            </a:r>
            <a:endParaRPr lang="zh-CN" altLang="en-US" sz="2200"/>
          </a:p>
          <a:p>
            <a:pPr lvl="1"/>
            <a:r>
              <a:rPr lang="zh-CN" altLang="en-US" sz="2200"/>
              <a:t>来自 </a:t>
            </a:r>
            <a:r>
              <a:rPr lang="en-US" altLang="zh-CN" sz="2200"/>
              <a:t>Tramplin</a:t>
            </a:r>
            <a:r>
              <a:rPr lang="zh-CN" altLang="en-US" sz="2200"/>
              <a:t> </a:t>
            </a:r>
            <a:r>
              <a:rPr lang="en-US" altLang="zh-CN" sz="2200"/>
              <a:t>Electronics</a:t>
            </a:r>
            <a:r>
              <a:rPr lang="zh-CN" altLang="en-US" sz="2200"/>
              <a:t> 的同事们支持了现场传译和幻灯片翻译工作，</a:t>
            </a:r>
            <a:br>
              <a:rPr lang="zh-CN" altLang="en-US" sz="2200"/>
            </a:br>
            <a:r>
              <a:rPr lang="zh-CN" altLang="en-US" sz="2200"/>
              <a:t>并已剪辑好俄文版的回放视频</a:t>
            </a:r>
            <a:endParaRPr lang="zh-CN" altLang="en-US" sz="2200"/>
          </a:p>
          <a:p>
            <a:pPr lvl="0"/>
            <a:r>
              <a:rPr lang="zh-CN" altLang="en-US" sz="2200"/>
              <a:t>第二次会议：</a:t>
            </a:r>
            <a:r>
              <a:rPr lang="en-US" altLang="zh-CN" sz="2200"/>
              <a:t>UTC</a:t>
            </a:r>
            <a:r>
              <a:rPr lang="zh-CN" altLang="en-US" sz="2200"/>
              <a:t>+</a:t>
            </a:r>
            <a:r>
              <a:rPr lang="en-US" altLang="zh-CN" sz="2200"/>
              <a:t>8 </a:t>
            </a:r>
            <a:r>
              <a:rPr lang="zh-CN" altLang="en-US" sz="2200"/>
              <a:t>时间 </a:t>
            </a:r>
            <a:r>
              <a:rPr lang="en-US" altLang="zh-CN" sz="2200"/>
              <a:t>5</a:t>
            </a:r>
            <a:r>
              <a:rPr lang="zh-CN" altLang="en-US" sz="2200"/>
              <a:t> 月 </a:t>
            </a:r>
            <a:r>
              <a:rPr lang="en-US" altLang="zh-CN" sz="2200"/>
              <a:t>28</a:t>
            </a:r>
            <a:r>
              <a:rPr lang="zh-CN" altLang="en-US" sz="2200"/>
              <a:t> 日晚 </a:t>
            </a:r>
            <a:r>
              <a:rPr lang="en-US" altLang="zh-CN" sz="2200"/>
              <a:t>9 </a:t>
            </a:r>
            <a:r>
              <a:rPr lang="zh-CN" altLang="en-US" sz="2200"/>
              <a:t>时</a:t>
            </a:r>
            <a:endParaRPr lang="zh-CN" altLang="en-US" sz="2200"/>
          </a:p>
          <a:p>
            <a:pPr lvl="1"/>
            <a:r>
              <a:rPr lang="zh-CN" altLang="en-US" sz="2200"/>
              <a:t>欢迎各位继续参加，多交朋友，</a:t>
            </a:r>
            <a:r>
              <a:rPr lang="zh-CN" altLang="en-US" sz="2200" strike="sngStrike"/>
              <a:t>多练口语听力！</a:t>
            </a:r>
            <a:endParaRPr lang="zh-CN" altLang="en-US" sz="2200" strike="sngStrike"/>
          </a:p>
          <a:p>
            <a:pPr lvl="0"/>
            <a:r>
              <a:rPr lang="zh-CN" altLang="en-US" sz="2200"/>
              <a:t>欢迎订阅龙芯爱好者社区 </a:t>
            </a:r>
            <a:r>
              <a:rPr lang="en-US" altLang="zh-CN" sz="2200"/>
              <a:t>YouTube </a:t>
            </a:r>
            <a:r>
              <a:rPr lang="zh-CN" altLang="en-US" sz="2200"/>
              <a:t>频道</a:t>
            </a:r>
            <a:endParaRPr lang="zh-CN" altLang="en-US" sz="2200"/>
          </a:p>
          <a:p>
            <a:pPr lvl="1"/>
            <a:r>
              <a:rPr lang="en-US" altLang="zh-CN" sz="2200" b="1">
                <a:hlinkClick r:id="rId1"/>
              </a:rPr>
              <a:t>https://www.youtube.com/</a:t>
            </a:r>
            <a:r>
              <a:rPr lang="zh-CN" altLang="en-US" sz="2200" b="1">
                <a:hlinkClick r:id="rId1"/>
              </a:rPr>
              <a:t>@</a:t>
            </a:r>
            <a:r>
              <a:rPr lang="en-US" altLang="zh-CN" sz="2200" b="1">
                <a:hlinkClick r:id="rId1"/>
              </a:rPr>
              <a:t>loongfans</a:t>
            </a:r>
            <a:endParaRPr lang="zh-CN" altLang="en-US" sz="2200" b="1"/>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a:xfrm>
            <a:off x="513999" y="1259762"/>
            <a:ext cx="11061412" cy="4657501"/>
          </a:xfrm>
        </p:spPr>
        <p:txBody>
          <a:bodyPr/>
          <a:p>
            <a:r>
              <a:rPr lang="en-US" altLang="zh-CN" sz="2600"/>
              <a:t>Zh</a:t>
            </a:r>
            <a:r>
              <a:rPr lang="en-US" altLang="zh-CN" sz="2600">
                <a:cs typeface="Arial" panose="020B0604020202020204" pitchFamily="34" charset="0"/>
              </a:rPr>
              <a:t>ou Qiankang:</a:t>
            </a:r>
            <a:endParaRPr lang="en-US" altLang="zh-CN" sz="2600">
              <a:cs typeface="Arial" panose="020B0604020202020204" pitchFamily="34" charset="0"/>
            </a:endParaRPr>
          </a:p>
          <a:p>
            <a:pPr lvl="1"/>
            <a:r>
              <a:rPr lang="zh-CN" altLang="en-US" sz="2200">
                <a:cs typeface="Arial" panose="020B0604020202020204" pitchFamily="34" charset="0"/>
                <a:hlinkClick r:id="rId1"/>
              </a:rPr>
              <a:t>修复</a:t>
            </a:r>
            <a:r>
              <a:rPr lang="zh-CN" altLang="en-US" sz="2200">
                <a:cs typeface="Arial" panose="020B0604020202020204" pitchFamily="34" charset="0"/>
              </a:rPr>
              <a:t>未安装内部头文件 </a:t>
            </a:r>
            <a:r>
              <a:rPr lang="en-US" altLang="zh-CN" sz="2200">
                <a:cs typeface="Arial" panose="020B0604020202020204" pitchFamily="34" charset="0"/>
              </a:rPr>
              <a:t>cpu</a:t>
            </a:r>
            <a:r>
              <a:rPr lang="zh-CN" altLang="en-US" sz="2200">
                <a:cs typeface="Arial" panose="020B0604020202020204" pitchFamily="34" charset="0"/>
              </a:rPr>
              <a:t>-</a:t>
            </a:r>
            <a:r>
              <a:rPr lang="en-US" altLang="zh-CN" sz="2200">
                <a:cs typeface="Arial" panose="020B0604020202020204" pitchFamily="34" charset="0"/>
              </a:rPr>
              <a:t>features.h </a:t>
            </a:r>
            <a:r>
              <a:rPr lang="zh-CN" altLang="en-US" sz="2200">
                <a:cs typeface="Arial" panose="020B0604020202020204" pitchFamily="34" charset="0"/>
              </a:rPr>
              <a:t>导致 </a:t>
            </a:r>
            <a:r>
              <a:rPr lang="en-US" altLang="zh-CN" sz="2200">
                <a:cs typeface="Arial" panose="020B0604020202020204" pitchFamily="34" charset="0"/>
              </a:rPr>
              <a:t>GCC plugin </a:t>
            </a:r>
            <a:r>
              <a:rPr lang="zh-CN" altLang="en-US" sz="2200">
                <a:cs typeface="Arial" panose="020B0604020202020204" pitchFamily="34" charset="0"/>
              </a:rPr>
              <a:t>无法构建的问题，已合并，</a:t>
            </a:r>
            <a:br>
              <a:rPr lang="zh-CN" altLang="en-US" sz="2200">
                <a:cs typeface="Arial" panose="020B0604020202020204" pitchFamily="34" charset="0"/>
              </a:rPr>
            </a:br>
            <a:r>
              <a:rPr lang="zh-CN" altLang="en-US" sz="2200">
                <a:cs typeface="Arial" panose="020B0604020202020204" pitchFamily="34" charset="0"/>
              </a:rPr>
              <a:t>并已回合到 </a:t>
            </a:r>
            <a:r>
              <a:rPr lang="en-US" altLang="zh-CN" sz="2200">
                <a:cs typeface="Arial" panose="020B0604020202020204" pitchFamily="34" charset="0"/>
              </a:rPr>
              <a:t>16.2</a:t>
            </a:r>
            <a:endParaRPr lang="en-US" altLang="zh-CN" sz="2200">
              <a:cs typeface="Arial" panose="020B0604020202020204" pitchFamily="34" charset="0"/>
            </a:endParaRPr>
          </a:p>
          <a:p>
            <a:r>
              <a:rPr lang="en-US" altLang="zh-CN" sz="2600">
                <a:cs typeface="Arial" panose="020B0604020202020204" pitchFamily="34" charset="0"/>
              </a:rPr>
              <a:t>Xi Ruoyao:</a:t>
            </a:r>
            <a:endParaRPr lang="en-US" altLang="zh-CN" sz="2600">
              <a:cs typeface="Arial" panose="020B0604020202020204" pitchFamily="34" charset="0"/>
            </a:endParaRPr>
          </a:p>
          <a:p>
            <a:pPr lvl="1"/>
            <a:r>
              <a:rPr lang="zh-CN" altLang="en-US" sz="2200">
                <a:cs typeface="Arial" panose="020B0604020202020204" pitchFamily="34" charset="0"/>
              </a:rPr>
              <a:t>上次会议提到的 </a:t>
            </a:r>
            <a:r>
              <a:rPr lang="en-US" altLang="zh-CN" sz="2200">
                <a:cs typeface="Arial" panose="020B0604020202020204" pitchFamily="34" charset="0"/>
                <a:hlinkClick r:id="rId2"/>
              </a:rPr>
              <a:t>spaceship</a:t>
            </a:r>
            <a:r>
              <a:rPr lang="en-US" altLang="zh-CN" sz="2200">
                <a:cs typeface="Arial" panose="020B0604020202020204" pitchFamily="34" charset="0"/>
              </a:rPr>
              <a:t> </a:t>
            </a:r>
            <a:r>
              <a:rPr lang="zh-CN" altLang="en-US" sz="2200">
                <a:cs typeface="Arial" panose="020B0604020202020204" pitchFamily="34" charset="0"/>
              </a:rPr>
              <a:t>操作和 </a:t>
            </a:r>
            <a:r>
              <a:rPr lang="en-US" altLang="zh-CN" sz="2200">
                <a:cs typeface="Arial" panose="020B0604020202020204" pitchFamily="34" charset="0"/>
              </a:rPr>
              <a:t>a ^ b ^ (a|c) </a:t>
            </a:r>
            <a:r>
              <a:rPr lang="zh-CN" altLang="en-US" sz="2200">
                <a:cs typeface="Arial" panose="020B0604020202020204" pitchFamily="34" charset="0"/>
              </a:rPr>
              <a:t>=</a:t>
            </a:r>
            <a:r>
              <a:rPr lang="en-US" altLang="zh-CN" sz="2200">
                <a:cs typeface="Arial" panose="020B0604020202020204" pitchFamily="34" charset="0"/>
              </a:rPr>
              <a:t>&gt; (c </a:t>
            </a:r>
            <a:r>
              <a:rPr lang="zh-CN" altLang="en-US" sz="2200">
                <a:cs typeface="Arial" panose="020B0604020202020204" pitchFamily="34" charset="0"/>
              </a:rPr>
              <a:t>&amp; </a:t>
            </a:r>
            <a:r>
              <a:rPr lang="en-US" altLang="zh-CN" sz="2200">
                <a:cs typeface="Arial" panose="020B0604020202020204" pitchFamily="34" charset="0"/>
              </a:rPr>
              <a:t>~a) ^ b </a:t>
            </a:r>
            <a:r>
              <a:rPr lang="zh-CN" altLang="en-US" sz="2200">
                <a:cs typeface="Arial" panose="020B0604020202020204" pitchFamily="34" charset="0"/>
                <a:hlinkClick r:id="rId3"/>
              </a:rPr>
              <a:t>变换</a:t>
            </a:r>
            <a:r>
              <a:rPr lang="zh-CN" altLang="en-US" sz="2200">
                <a:cs typeface="Arial" panose="020B0604020202020204" pitchFamily="34" charset="0"/>
              </a:rPr>
              <a:t>已改版并合并</a:t>
            </a:r>
            <a:endParaRPr lang="zh-CN" altLang="en-US" sz="2200">
              <a:cs typeface="Arial" panose="020B0604020202020204" pitchFamily="34" charset="0"/>
            </a:endParaRPr>
          </a:p>
          <a:p>
            <a:pPr lvl="1"/>
            <a:r>
              <a:rPr lang="zh-CN" altLang="en-US" sz="2200">
                <a:cs typeface="Arial" panose="020B0604020202020204" pitchFamily="34" charset="0"/>
              </a:rPr>
              <a:t>上次会议提到的 </a:t>
            </a:r>
            <a:r>
              <a:rPr lang="en-US" altLang="zh-CN" sz="2200">
                <a:cs typeface="Arial" panose="020B0604020202020204" pitchFamily="34" charset="0"/>
              </a:rPr>
              <a:t>stack protector </a:t>
            </a:r>
            <a:r>
              <a:rPr lang="zh-CN" altLang="en-US" sz="2200">
                <a:cs typeface="Arial" panose="020B0604020202020204" pitchFamily="34" charset="0"/>
              </a:rPr>
              <a:t>加固措施已</a:t>
            </a:r>
            <a:r>
              <a:rPr lang="zh-CN" altLang="en-US" sz="2200">
                <a:cs typeface="Arial" panose="020B0604020202020204" pitchFamily="34" charset="0"/>
                <a:hlinkClick r:id="rId4"/>
              </a:rPr>
              <a:t>回合</a:t>
            </a:r>
            <a:r>
              <a:rPr lang="zh-CN" altLang="en-US" sz="2200">
                <a:cs typeface="Arial" panose="020B0604020202020204" pitchFamily="34" charset="0"/>
              </a:rPr>
              <a:t>到 </a:t>
            </a:r>
            <a:r>
              <a:rPr lang="en-US" altLang="zh-CN" sz="2200">
                <a:cs typeface="Arial" panose="020B0604020202020204" pitchFamily="34" charset="0"/>
              </a:rPr>
              <a:t>15.3</a:t>
            </a:r>
            <a:r>
              <a:rPr lang="zh-CN" altLang="en-US" sz="2200">
                <a:cs typeface="Arial" panose="020B0604020202020204" pitchFamily="34" charset="0"/>
              </a:rPr>
              <a:t>，</a:t>
            </a:r>
            <a:r>
              <a:rPr lang="en-US" altLang="zh-CN" sz="2200">
                <a:cs typeface="Arial" panose="020B0604020202020204" pitchFamily="34" charset="0"/>
              </a:rPr>
              <a:t>14.4 </a:t>
            </a:r>
            <a:r>
              <a:rPr lang="zh-CN" altLang="en-US" sz="2200">
                <a:cs typeface="Arial" panose="020B0604020202020204" pitchFamily="34" charset="0"/>
              </a:rPr>
              <a:t>和 </a:t>
            </a:r>
            <a:r>
              <a:rPr lang="en-US" altLang="zh-CN" sz="2200">
                <a:cs typeface="Arial" panose="020B0604020202020204" pitchFamily="34" charset="0"/>
              </a:rPr>
              <a:t>13.5 </a:t>
            </a:r>
            <a:r>
              <a:rPr lang="zh-CN" altLang="en-US" sz="2200">
                <a:cs typeface="Arial" panose="020B0604020202020204" pitchFamily="34" charset="0"/>
              </a:rPr>
              <a:t>施工中</a:t>
            </a:r>
            <a:endParaRPr lang="zh-CN" altLang="en-US" sz="2200">
              <a:cs typeface="Arial" panose="020B0604020202020204" pitchFamily="34" charset="0"/>
            </a:endParaRPr>
          </a:p>
          <a:p>
            <a:pPr lvl="1"/>
            <a:r>
              <a:rPr lang="zh-CN" altLang="en-US" sz="2200">
                <a:cs typeface="Arial" panose="020B0604020202020204" pitchFamily="34" charset="0"/>
              </a:rPr>
              <a:t>将 </a:t>
            </a:r>
            <a:r>
              <a:rPr lang="en-US" altLang="zh-CN" sz="2200">
                <a:cs typeface="Arial" panose="020B0604020202020204" pitchFamily="34" charset="0"/>
              </a:rPr>
              <a:t>rbit&lt;mode&gt; </a:t>
            </a:r>
            <a:r>
              <a:rPr lang="zh-CN" altLang="en-US" sz="2200">
                <a:cs typeface="Arial" panose="020B0604020202020204" pitchFamily="34" charset="0"/>
                <a:hlinkClick r:id="rId5"/>
              </a:rPr>
              <a:t>重命名</a:t>
            </a:r>
            <a:r>
              <a:rPr lang="zh-CN" altLang="en-US" sz="2200">
                <a:cs typeface="Arial" panose="020B0604020202020204" pitchFamily="34" charset="0"/>
              </a:rPr>
              <a:t>为 </a:t>
            </a:r>
            <a:r>
              <a:rPr lang="en-US" altLang="zh-CN" sz="2200">
                <a:cs typeface="Arial" panose="020B0604020202020204" pitchFamily="34" charset="0"/>
              </a:rPr>
              <a:t>bitreverse&lt;mode&gt;2</a:t>
            </a:r>
            <a:r>
              <a:rPr lang="zh-CN" altLang="en-US" sz="2200">
                <a:cs typeface="Arial" panose="020B0604020202020204" pitchFamily="34" charset="0"/>
              </a:rPr>
              <a:t>，以适配 </a:t>
            </a:r>
            <a:r>
              <a:rPr lang="en-US" altLang="zh-CN" sz="2200">
                <a:cs typeface="Arial" panose="020B0604020202020204" pitchFamily="34" charset="0"/>
              </a:rPr>
              <a:t>GCC 17 </a:t>
            </a:r>
            <a:r>
              <a:rPr lang="zh-CN" altLang="en-US" sz="2200">
                <a:cs typeface="Arial" panose="020B0604020202020204" pitchFamily="34" charset="0"/>
              </a:rPr>
              <a:t>新引入的 </a:t>
            </a:r>
            <a:r>
              <a:rPr lang="en-US" altLang="zh-CN" sz="2200">
                <a:cs typeface="Arial" panose="020B0604020202020204" pitchFamily="34" charset="0"/>
              </a:rPr>
              <a:t>__builtin_bitreverse{8,16,32,64} </a:t>
            </a:r>
            <a:r>
              <a:rPr lang="zh-CN" altLang="en-US" sz="2200">
                <a:cs typeface="Arial" panose="020B0604020202020204" pitchFamily="34" charset="0"/>
              </a:rPr>
              <a:t>内建函数</a:t>
            </a:r>
            <a:endParaRPr lang="zh-CN" altLang="en-US" sz="2200">
              <a:cs typeface="Arial" panose="020B0604020202020204" pitchFamily="34" charset="0"/>
            </a:endParaRPr>
          </a:p>
          <a:p>
            <a:pPr lvl="1"/>
            <a:r>
              <a:rPr lang="zh-CN" altLang="en-US" sz="2200">
                <a:cs typeface="Arial" panose="020B0604020202020204" pitchFamily="34" charset="0"/>
              </a:rPr>
              <a:t>发现 </a:t>
            </a:r>
            <a:r>
              <a:rPr lang="en-US" altLang="zh-CN" sz="2200">
                <a:cs typeface="Arial" panose="020B0604020202020204" pitchFamily="34" charset="0"/>
              </a:rPr>
              <a:t>GCC 16.1 </a:t>
            </a:r>
            <a:r>
              <a:rPr lang="zh-CN" altLang="en-US" sz="2200">
                <a:cs typeface="Arial" panose="020B0604020202020204" pitchFamily="34" charset="0"/>
              </a:rPr>
              <a:t>会将 </a:t>
            </a:r>
            <a:r>
              <a:rPr lang="en-US" altLang="zh-CN" sz="2200">
                <a:cs typeface="Arial" panose="020B0604020202020204" pitchFamily="34" charset="0"/>
              </a:rPr>
              <a:t>libarchive</a:t>
            </a:r>
            <a:r>
              <a:rPr lang="zh-CN" altLang="en-US" sz="2200">
                <a:cs typeface="Arial" panose="020B0604020202020204" pitchFamily="34" charset="0"/>
              </a:rPr>
              <a:t>-</a:t>
            </a:r>
            <a:r>
              <a:rPr lang="en-US" altLang="zh-CN" sz="2200">
                <a:cs typeface="Arial" panose="020B0604020202020204" pitchFamily="34" charset="0"/>
              </a:rPr>
              <a:t>3.8.7 </a:t>
            </a:r>
            <a:r>
              <a:rPr lang="zh-CN" altLang="en-US" sz="2200">
                <a:cs typeface="Arial" panose="020B0604020202020204" pitchFamily="34" charset="0"/>
              </a:rPr>
              <a:t>的 </a:t>
            </a:r>
            <a:r>
              <a:rPr lang="en-US" altLang="zh-CN" sz="2200">
                <a:cs typeface="Arial" panose="020B0604020202020204" pitchFamily="34" charset="0"/>
              </a:rPr>
              <a:t>rar </a:t>
            </a:r>
            <a:r>
              <a:rPr lang="zh-CN" altLang="en-US" sz="2200">
                <a:cs typeface="Arial" panose="020B0604020202020204" pitchFamily="34" charset="0"/>
              </a:rPr>
              <a:t>读取代码编译成错误的龙架构汇编，</a:t>
            </a:r>
            <a:br>
              <a:rPr lang="zh-CN" altLang="en-US" sz="2200">
                <a:cs typeface="Arial" panose="020B0604020202020204" pitchFamily="34" charset="0"/>
              </a:rPr>
            </a:br>
            <a:r>
              <a:rPr lang="zh-CN" altLang="en-US" sz="2200">
                <a:cs typeface="Arial" panose="020B0604020202020204" pitchFamily="34" charset="0"/>
              </a:rPr>
              <a:t>已归因为架构无关问题，</a:t>
            </a:r>
            <a:r>
              <a:rPr lang="zh-CN" altLang="en-US" sz="2200">
                <a:cs typeface="Arial" panose="020B0604020202020204" pitchFamily="34" charset="0"/>
                <a:hlinkClick r:id="rId6"/>
              </a:rPr>
              <a:t>修复</a:t>
            </a:r>
            <a:r>
              <a:rPr lang="zh-CN" altLang="en-US" sz="2200">
                <a:cs typeface="Arial" panose="020B0604020202020204" pitchFamily="34" charset="0"/>
              </a:rPr>
              <a:t>已合并并回合到 </a:t>
            </a:r>
            <a:r>
              <a:rPr lang="en-US" altLang="zh-CN" sz="2200">
                <a:cs typeface="Arial" panose="020B0604020202020204" pitchFamily="34" charset="0"/>
              </a:rPr>
              <a:t>16.2</a:t>
            </a:r>
            <a:endParaRPr lang="en-US" altLang="zh-CN" sz="2200">
              <a:cs typeface="Arial" panose="020B0604020202020204" pitchFamily="34" charset="0"/>
            </a:endParaRPr>
          </a:p>
          <a:p>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LLVM</a:t>
            </a:r>
            <a:endParaRPr lang="zh-CN" altLang="en-US"/>
          </a:p>
        </p:txBody>
      </p:sp>
      <p:sp>
        <p:nvSpPr>
          <p:cNvPr id="3" name="内容占位符 2"/>
          <p:cNvSpPr>
            <a:spLocks noGrp="1"/>
          </p:cNvSpPr>
          <p:nvPr>
            <p:ph idx="1"/>
          </p:nvPr>
        </p:nvSpPr>
        <p:spPr>
          <a:xfrm>
            <a:off x="513999" y="1259762"/>
            <a:ext cx="10705145" cy="4657501"/>
          </a:xfrm>
        </p:spPr>
        <p:txBody>
          <a:bodyPr/>
          <a:p>
            <a:r>
              <a:rPr lang="en-US" altLang="zh-CN" sz="2600"/>
              <a:t>heiher </a:t>
            </a:r>
            <a:r>
              <a:rPr lang="zh-CN" altLang="en-US" sz="2600"/>
              <a:t>将主分支的 </a:t>
            </a:r>
            <a:r>
              <a:rPr lang="zh-CN" altLang="en-US" sz="2600">
                <a:hlinkClick r:id="rId1"/>
              </a:rPr>
              <a:t>301</a:t>
            </a:r>
            <a:r>
              <a:rPr lang="en-US" altLang="zh-CN" sz="2600">
                <a:hlinkClick r:id="rId1"/>
              </a:rPr>
              <a:t>e89f</a:t>
            </a:r>
            <a:r>
              <a:rPr lang="en-US" altLang="zh-CN" sz="2600"/>
              <a:t> </a:t>
            </a:r>
            <a:r>
              <a:rPr lang="zh-CN" altLang="en-US" sz="2600"/>
              <a:t>提交回合到 22.</a:t>
            </a:r>
            <a:r>
              <a:rPr lang="en-US" altLang="zh-CN" sz="2600"/>
              <a:t>x </a:t>
            </a:r>
            <a:r>
              <a:rPr lang="zh-CN" altLang="en-US" sz="2600"/>
              <a:t>分支，该提交撤回了之前添加的用于生成向量平均值指令：该提交未考虑向量元素的和的实际值可能超过向量元素类型表示范围，导致计算结果错误</a:t>
            </a:r>
            <a:endParaRPr lang="zh-CN" altLang="en-US" sz="2600"/>
          </a:p>
          <a:p>
            <a:r>
              <a:rPr lang="en-US" altLang="zh-CN" sz="2600"/>
              <a:t>heiher </a:t>
            </a:r>
            <a:r>
              <a:rPr lang="zh-CN" altLang="en-US" sz="2600">
                <a:hlinkClick r:id="rId2"/>
              </a:rPr>
              <a:t>修复了</a:t>
            </a:r>
            <a:r>
              <a:rPr lang="zh-CN" altLang="en-US" sz="2600"/>
              <a:t>龙架构在必须尾调用 (</a:t>
            </a:r>
            <a:r>
              <a:rPr lang="en-US" altLang="zh-CN" sz="2600"/>
              <a:t>musttail) </a:t>
            </a:r>
            <a:r>
              <a:rPr lang="zh-CN" altLang="en-US" sz="2600"/>
              <a:t>场景下，传递间接参数时，通常会分配一个栈上临时对象，并将指向该临时对象的指针传递给被调用者，尾调用会释放调用者的栈帧，导致指针指向的内存失效的问题</a:t>
            </a:r>
            <a:endParaRPr lang="zh-CN" altLang="en-US" sz="2600"/>
          </a:p>
          <a:p>
            <a:r>
              <a:rPr lang="en-US" altLang="zh-CN" sz="2600"/>
              <a:t>hazohelet </a:t>
            </a:r>
            <a:r>
              <a:rPr lang="zh-CN" altLang="en-US" sz="2600">
                <a:hlinkClick r:id="rId3"/>
              </a:rPr>
              <a:t>报告了</a:t>
            </a:r>
            <a:r>
              <a:rPr lang="zh-CN" altLang="en-US" sz="2600"/>
              <a:t>龙架构在启用 </a:t>
            </a:r>
            <a:r>
              <a:rPr lang="en-US" altLang="zh-CN" sz="2600"/>
              <a:t>LSX </a:t>
            </a:r>
            <a:r>
              <a:rPr lang="zh-CN" altLang="en-US" sz="2600"/>
              <a:t>向量扩展时，无法正确处理向量半精度浮点扩展 (</a:t>
            </a:r>
            <a:r>
              <a:rPr lang="en-US" altLang="zh-CN" sz="2600"/>
              <a:t>fpext &lt;N x half&gt;​) </a:t>
            </a:r>
            <a:r>
              <a:rPr lang="zh-CN" altLang="en-US" sz="2600"/>
              <a:t>操作，触发编译器崩溃的问题</a:t>
            </a:r>
            <a:endParaRPr lang="zh-CN" altLang="en-US" sz="26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endParaRPr lang="zh-CN" altLang="en-US"/>
          </a:p>
        </p:txBody>
      </p:sp>
      <p:sp>
        <p:nvSpPr>
          <p:cNvPr id="3" name="内容占位符 2"/>
          <p:cNvSpPr>
            <a:spLocks noGrp="1"/>
          </p:cNvSpPr>
          <p:nvPr>
            <p:ph idx="1"/>
          </p:nvPr>
        </p:nvSpPr>
        <p:spPr>
          <a:xfrm>
            <a:off x="513999" y="1275824"/>
            <a:ext cx="11094484" cy="4657501"/>
          </a:xfrm>
        </p:spPr>
        <p:txBody>
          <a:bodyPr/>
          <a:p>
            <a:r>
              <a:rPr lang="zh-CN" altLang="en-US" sz="2000"/>
              <a:t>平台支持</a:t>
            </a:r>
            <a:endParaRPr lang="zh-CN" altLang="en-US" sz="2000"/>
          </a:p>
          <a:p>
            <a:pPr lvl="1"/>
            <a:r>
              <a:rPr lang="en-US" altLang="zh-CN" sz="2000"/>
              <a:t>Tianyang Zhang: </a:t>
            </a:r>
            <a:r>
              <a:rPr lang="zh-CN" altLang="en-US" sz="2000"/>
              <a:t>龙芯（</a:t>
            </a:r>
            <a:r>
              <a:rPr lang="en-US" altLang="zh-CN" sz="2000"/>
              <a:t>3B/C6000</a:t>
            </a:r>
            <a:r>
              <a:rPr lang="zh-CN" altLang="en-US" sz="2000"/>
              <a:t>）中断重定向控制器支持（</a:t>
            </a:r>
            <a:r>
              <a:rPr lang="zh-CN" altLang="en-US" sz="2000">
                <a:hlinkClick r:id="rId1"/>
              </a:rPr>
              <a:t>第 </a:t>
            </a:r>
            <a:r>
              <a:rPr lang="en-US" altLang="zh-CN" sz="2000">
                <a:hlinkClick r:id="rId1"/>
              </a:rPr>
              <a:t>12 </a:t>
            </a:r>
            <a:r>
              <a:rPr lang="zh-CN" altLang="en-US" sz="2000">
                <a:hlinkClick r:id="rId1"/>
              </a:rPr>
              <a:t>版</a:t>
            </a:r>
            <a:r>
              <a:rPr lang="zh-CN" altLang="en-US" sz="2000"/>
              <a:t>）</a:t>
            </a:r>
            <a:endParaRPr lang="zh-CN" altLang="en-US" sz="2000"/>
          </a:p>
          <a:p>
            <a:pPr lvl="0"/>
            <a:r>
              <a:rPr lang="en-US" altLang="zh-CN" sz="2000"/>
              <a:t>KVM </a:t>
            </a:r>
            <a:r>
              <a:rPr lang="zh-CN" altLang="en-US" sz="2000"/>
              <a:t>子系统</a:t>
            </a:r>
            <a:endParaRPr lang="zh-CN" altLang="en-US" sz="2000"/>
          </a:p>
          <a:p>
            <a:pPr lvl="1"/>
            <a:r>
              <a:rPr lang="en-US" altLang="zh-CN" sz="2000"/>
              <a:t>Bibo Mao: </a:t>
            </a:r>
            <a:r>
              <a:rPr lang="zh-CN" altLang="en-US" sz="2000"/>
              <a:t>改善终端植入功能，简化终端状态获取方式，引入 </a:t>
            </a:r>
            <a:r>
              <a:rPr lang="en-US" altLang="zh-CN" sz="2000"/>
              <a:t>kvm_vcpu_sync_intr() </a:t>
            </a:r>
            <a:r>
              <a:rPr lang="zh-CN" altLang="en-US" sz="2000"/>
              <a:t>助手函数并删除性能代价较高的 </a:t>
            </a:r>
            <a:r>
              <a:rPr lang="en-US" altLang="zh-CN" sz="2000"/>
              <a:t>vcpu_{load,put}() </a:t>
            </a:r>
            <a:r>
              <a:rPr lang="zh-CN" altLang="en-US" sz="2000"/>
              <a:t>函数（</a:t>
            </a:r>
            <a:r>
              <a:rPr lang="zh-CN" altLang="en-US" sz="2000">
                <a:hlinkClick r:id="rId2"/>
              </a:rPr>
              <a:t>第 </a:t>
            </a:r>
            <a:r>
              <a:rPr lang="en-US" altLang="zh-CN" sz="2000">
                <a:hlinkClick r:id="rId2"/>
              </a:rPr>
              <a:t>4 </a:t>
            </a:r>
            <a:r>
              <a:rPr lang="zh-CN" altLang="en-US" sz="2000">
                <a:hlinkClick r:id="rId2"/>
              </a:rPr>
              <a:t>版</a:t>
            </a:r>
            <a:r>
              <a:rPr lang="zh-CN" altLang="en-US" sz="2000"/>
              <a:t>）</a:t>
            </a:r>
            <a:endParaRPr lang="zh-CN" altLang="en-US" sz="2000"/>
          </a:p>
          <a:p>
            <a:pPr lvl="1"/>
            <a:r>
              <a:rPr lang="en-US" altLang="zh-CN" sz="2000"/>
              <a:t>Chi</a:t>
            </a:r>
            <a:r>
              <a:rPr lang="zh-CN" altLang="en-US" sz="2000"/>
              <a:t> </a:t>
            </a:r>
            <a:r>
              <a:rPr lang="en-US" altLang="zh-CN" sz="2000"/>
              <a:t>Zeng: </a:t>
            </a:r>
            <a:r>
              <a:rPr lang="zh-CN" altLang="en-US" sz="2000"/>
              <a:t>补全 </a:t>
            </a:r>
            <a:r>
              <a:rPr lang="en-US" altLang="zh-CN" sz="2000"/>
              <a:t>EIOINTC </a:t>
            </a:r>
            <a:r>
              <a:rPr lang="zh-CN" altLang="en-US" sz="2000"/>
              <a:t>虚拟扩展设备注册逻辑中缺少的 </a:t>
            </a:r>
            <a:r>
              <a:rPr lang="en-US" altLang="zh-CN" sz="2000"/>
              <a:t>kvm</a:t>
            </a:r>
            <a:r>
              <a:rPr lang="zh-CN" altLang="en-US" sz="2000"/>
              <a:t>-</a:t>
            </a:r>
            <a:r>
              <a:rPr lang="en-US" altLang="zh-CN" sz="2000"/>
              <a:t>&gt;slots_lock </a:t>
            </a:r>
            <a:r>
              <a:rPr lang="zh-CN" altLang="en-US" sz="2000"/>
              <a:t>锁操作（</a:t>
            </a:r>
            <a:r>
              <a:rPr lang="zh-CN" altLang="en-US" sz="2000">
                <a:hlinkClick r:id="rId3"/>
              </a:rPr>
              <a:t>第 </a:t>
            </a:r>
            <a:r>
              <a:rPr lang="en-US" altLang="zh-CN" sz="2000">
                <a:hlinkClick r:id="rId3"/>
              </a:rPr>
              <a:t>1 </a:t>
            </a:r>
            <a:r>
              <a:rPr lang="zh-CN" altLang="en-US" sz="2000">
                <a:hlinkClick r:id="rId3"/>
              </a:rPr>
              <a:t>版</a:t>
            </a:r>
            <a:r>
              <a:rPr lang="zh-CN" altLang="en-US" sz="2000"/>
              <a:t>）</a:t>
            </a:r>
            <a:endParaRPr lang="zh-CN" altLang="en-US" sz="2000"/>
          </a:p>
          <a:p>
            <a:pPr lvl="2"/>
            <a:r>
              <a:rPr lang="en-US" altLang="zh-CN" sz="2000"/>
              <a:t>Bibo Mao </a:t>
            </a:r>
            <a:r>
              <a:rPr lang="zh-CN" altLang="en-US" sz="2000">
                <a:hlinkClick r:id="rId4"/>
              </a:rPr>
              <a:t>指出</a:t>
            </a:r>
            <a:r>
              <a:rPr lang="zh-CN" altLang="en-US" sz="2000"/>
              <a:t>，在 </a:t>
            </a:r>
            <a:r>
              <a:rPr lang="en-US" altLang="zh-CN" sz="2000"/>
              <a:t>pch_pic.c​、ipi.c​ </a:t>
            </a:r>
            <a:r>
              <a:rPr lang="zh-CN" altLang="en-US" sz="2000"/>
              <a:t>和 </a:t>
            </a:r>
            <a:r>
              <a:rPr lang="en-US" altLang="zh-CN" sz="2000"/>
              <a:t>eiointc.c​ </a:t>
            </a:r>
            <a:r>
              <a:rPr lang="zh-CN" altLang="en-US" sz="2000"/>
              <a:t>文件中，对 </a:t>
            </a:r>
            <a:r>
              <a:rPr lang="en-US" altLang="zh-CN" sz="2000"/>
              <a:t>kvm_io_bus_unregister_</a:t>
            </a:r>
            <a:br>
              <a:rPr lang="en-US" altLang="zh-CN" sz="2000"/>
            </a:br>
            <a:r>
              <a:rPr lang="en-US" altLang="zh-CN" sz="2000"/>
              <a:t>dev()​ </a:t>
            </a:r>
            <a:r>
              <a:rPr lang="zh-CN" altLang="en-US" sz="2000"/>
              <a:t>函数的调用也存在类似的锁保护缺失问题</a:t>
            </a:r>
            <a:endParaRPr lang="en-US" altLang="zh-CN" sz="2000"/>
          </a:p>
          <a:p>
            <a:pPr lvl="0"/>
            <a:r>
              <a:rPr lang="zh-CN" altLang="en-US" sz="2000"/>
              <a:t>代码或功能修复</a:t>
            </a:r>
            <a:endParaRPr lang="zh-CN" altLang="en-US" sz="2000"/>
          </a:p>
          <a:p>
            <a:pPr lvl="1"/>
            <a:r>
              <a:rPr lang="en-US" altLang="zh-CN" sz="2000"/>
              <a:t>Eric Biggers</a:t>
            </a:r>
            <a:r>
              <a:rPr lang="en-US" altLang="zh-CN" sz="2000">
                <a:solidFill>
                  <a:schemeClr val="tx1"/>
                </a:solidFill>
                <a:ea typeface="Source Han Sans CN" charset="0"/>
              </a:rPr>
              <a:t>: </a:t>
            </a:r>
            <a:r>
              <a:rPr lang="zh-CN" altLang="en-US" sz="2000"/>
              <a:t>为龙芯</a:t>
            </a:r>
            <a:r>
              <a:rPr lang="zh-CN" altLang="en-US" sz="2000">
                <a:solidFill>
                  <a:schemeClr val="tx1"/>
                </a:solidFill>
                <a:ea typeface="Source Han Sans CN" charset="0"/>
              </a:rPr>
              <a:t>随机数生成器</a:t>
            </a:r>
            <a:r>
              <a:rPr lang="zh-CN" altLang="en-US" sz="2000"/>
              <a:t>驱动 (</a:t>
            </a:r>
            <a:r>
              <a:rPr lang="en-US" altLang="zh-CN" sz="2000"/>
              <a:t>CRYPTO_DEV_LOONGSON_RNG​) </a:t>
            </a:r>
            <a:r>
              <a:rPr lang="zh-CN" altLang="en-US" sz="2000"/>
              <a:t>的 </a:t>
            </a:r>
            <a:r>
              <a:rPr lang="en-US" altLang="zh-CN" sz="2000"/>
              <a:t>Kconfig </a:t>
            </a:r>
            <a:r>
              <a:rPr lang="zh-CN" altLang="en-US" sz="2000"/>
              <a:t>添加</a:t>
            </a:r>
            <a:r>
              <a:rPr lang="en-US" altLang="zh-CN" sz="2000"/>
              <a:t>select CRYPTO_RNG​ </a:t>
            </a:r>
            <a:r>
              <a:rPr lang="zh-CN" altLang="en-US" sz="2000"/>
              <a:t>依赖标记，以解决构建失败的问题（</a:t>
            </a:r>
            <a:r>
              <a:rPr lang="zh-CN" altLang="en-US" sz="2000">
                <a:hlinkClick r:id="rId5"/>
              </a:rPr>
              <a:t>第 </a:t>
            </a:r>
            <a:r>
              <a:rPr lang="en-US" altLang="zh-CN" sz="2000">
                <a:hlinkClick r:id="rId5"/>
              </a:rPr>
              <a:t>1 </a:t>
            </a:r>
            <a:r>
              <a:rPr lang="zh-CN" altLang="en-US" sz="2000">
                <a:hlinkClick r:id="rId5"/>
              </a:rPr>
              <a:t>版</a:t>
            </a:r>
            <a:r>
              <a:rPr lang="zh-CN" altLang="en-US" sz="2000"/>
              <a:t>）</a:t>
            </a:r>
            <a:endParaRPr lang="en-US" altLang="zh-CN" sz="2000"/>
          </a:p>
          <a:p>
            <a:pPr lvl="1"/>
            <a:r>
              <a:rPr lang="en-US" altLang="zh-CN" sz="2000"/>
              <a:t>Bibo Mao: </a:t>
            </a:r>
            <a:r>
              <a:rPr lang="zh-CN" altLang="en-US" sz="2000"/>
              <a:t>去除在软件计时器过期时不必要的中断植入（</a:t>
            </a:r>
            <a:r>
              <a:rPr lang="zh-CN" altLang="en-US" sz="2000">
                <a:hlinkClick r:id="rId6"/>
              </a:rPr>
              <a:t>第 </a:t>
            </a:r>
            <a:r>
              <a:rPr lang="en-US" altLang="zh-CN" sz="2000">
                <a:hlinkClick r:id="rId6"/>
              </a:rPr>
              <a:t>2</a:t>
            </a:r>
            <a:r>
              <a:rPr lang="zh-CN" altLang="en-US" sz="2000">
                <a:hlinkClick r:id="rId6"/>
              </a:rPr>
              <a:t> 版</a:t>
            </a:r>
            <a:r>
              <a:rPr lang="zh-CN" altLang="en-US" sz="2000"/>
              <a:t>）</a:t>
            </a:r>
            <a:endParaRPr lang="en-US" altLang="zh-CN" sz="20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endParaRPr lang="zh-CN" altLang="en-US"/>
          </a:p>
        </p:txBody>
      </p:sp>
      <p:sp>
        <p:nvSpPr>
          <p:cNvPr id="3" name="内容占位符 2"/>
          <p:cNvSpPr>
            <a:spLocks noGrp="1"/>
          </p:cNvSpPr>
          <p:nvPr>
            <p:ph idx="1"/>
          </p:nvPr>
        </p:nvSpPr>
        <p:spPr>
          <a:xfrm>
            <a:off x="513999" y="1275824"/>
            <a:ext cx="11094484" cy="4657501"/>
          </a:xfrm>
        </p:spPr>
        <p:txBody>
          <a:bodyPr/>
          <a:p>
            <a:r>
              <a:rPr lang="zh-CN" altLang="en-US" sz="2000"/>
              <a:t>代码或功能修复（续）</a:t>
            </a:r>
            <a:endParaRPr lang="zh-CN" altLang="en-US" sz="2000"/>
          </a:p>
          <a:p>
            <a:pPr lvl="1"/>
            <a:r>
              <a:rPr lang="en-US" altLang="zh-CN" sz="2000"/>
              <a:t>Rui Wang: </a:t>
            </a:r>
            <a:r>
              <a:rPr lang="zh-CN" altLang="en-US" sz="2000"/>
              <a:t>将 </a:t>
            </a:r>
            <a:r>
              <a:rPr lang="en-US" altLang="zh-CN" sz="2000"/>
              <a:t>KASLR </a:t>
            </a:r>
            <a:r>
              <a:rPr lang="zh-CN" altLang="en-US" sz="2000"/>
              <a:t>逻辑移入 </a:t>
            </a:r>
            <a:r>
              <a:rPr lang="en-US" altLang="zh-CN" sz="2000"/>
              <a:t>EFI Stub，</a:t>
            </a:r>
            <a:r>
              <a:rPr lang="zh-CN" altLang="en-US" sz="2000"/>
              <a:t>避免与 </a:t>
            </a:r>
            <a:r>
              <a:rPr lang="en-US" altLang="zh-CN" sz="2000"/>
              <a:t>initrd </a:t>
            </a:r>
            <a:r>
              <a:rPr lang="zh-CN" altLang="en-US" sz="2000"/>
              <a:t>内存段重合导致启动失败（</a:t>
            </a:r>
            <a:r>
              <a:rPr lang="zh-CN" altLang="en-US" sz="2000">
                <a:hlinkClick r:id="rId1"/>
              </a:rPr>
              <a:t>第 </a:t>
            </a:r>
            <a:r>
              <a:rPr lang="en-US" altLang="zh-CN" sz="2000">
                <a:hlinkClick r:id="rId1"/>
              </a:rPr>
              <a:t>5</a:t>
            </a:r>
            <a:r>
              <a:rPr lang="zh-CN" altLang="en-US" sz="2000">
                <a:hlinkClick r:id="rId1"/>
              </a:rPr>
              <a:t> 版</a:t>
            </a:r>
            <a:r>
              <a:rPr lang="zh-CN" altLang="en-US" sz="2000"/>
              <a:t>）</a:t>
            </a:r>
            <a:endParaRPr lang="zh-CN" altLang="en-US" sz="2000"/>
          </a:p>
          <a:p>
            <a:pPr lvl="1" algn="just"/>
            <a:r>
              <a:rPr lang="en-US" altLang="zh-CN" sz="2000"/>
              <a:t>Tiezhu Yang: </a:t>
            </a:r>
            <a:r>
              <a:rPr lang="zh-CN" altLang="en-US" sz="2000"/>
              <a:t>修复 </a:t>
            </a:r>
            <a:r>
              <a:rPr lang="en-US" altLang="zh-CN" sz="2000"/>
              <a:t>ftrace </a:t>
            </a:r>
            <a:r>
              <a:rPr lang="zh-CN" altLang="en-US" sz="2000"/>
              <a:t>及 </a:t>
            </a:r>
            <a:r>
              <a:rPr lang="en-US" altLang="zh-CN" sz="2000"/>
              <a:t>kprobes </a:t>
            </a:r>
            <a:r>
              <a:rPr lang="zh-CN" altLang="en-US" sz="2000"/>
              <a:t>中的数个功能问题（</a:t>
            </a:r>
            <a:r>
              <a:rPr lang="zh-CN" altLang="en-US" sz="2000">
                <a:hlinkClick r:id="rId2"/>
              </a:rPr>
              <a:t>第 </a:t>
            </a:r>
            <a:r>
              <a:rPr lang="en-US" altLang="zh-CN" sz="2000">
                <a:hlinkClick r:id="rId2"/>
              </a:rPr>
              <a:t>1 </a:t>
            </a:r>
            <a:r>
              <a:rPr lang="zh-CN" altLang="en-US" sz="2000">
                <a:hlinkClick r:id="rId2"/>
              </a:rPr>
              <a:t>版</a:t>
            </a:r>
            <a:r>
              <a:rPr lang="zh-CN" altLang="en-US" sz="2000"/>
              <a:t>）</a:t>
            </a:r>
            <a:endParaRPr lang="zh-CN" altLang="en-US" sz="2000"/>
          </a:p>
          <a:p>
            <a:pPr lvl="1" algn="just"/>
            <a:r>
              <a:rPr lang="en-US" altLang="zh-CN" sz="2000"/>
              <a:t>Tiezhu</a:t>
            </a:r>
            <a:r>
              <a:rPr lang="zh-CN" altLang="en-US" sz="2000"/>
              <a:t> </a:t>
            </a:r>
            <a:r>
              <a:rPr lang="en-US" altLang="zh-CN" sz="2000"/>
              <a:t>Yang:</a:t>
            </a:r>
            <a:r>
              <a:rPr lang="zh-CN" altLang="en-US" sz="2000"/>
              <a:t> 修复 </a:t>
            </a:r>
            <a:r>
              <a:rPr lang="en-US" altLang="zh-CN" sz="2000"/>
              <a:t>BPF </a:t>
            </a:r>
            <a:r>
              <a:rPr lang="zh-CN" altLang="en-US" sz="2000"/>
              <a:t>子系统中数个尾调用问题，所有相关单元测试均可通过（</a:t>
            </a:r>
            <a:r>
              <a:rPr lang="zh-CN" altLang="en-US" sz="2000">
                <a:hlinkClick r:id="rId3"/>
              </a:rPr>
              <a:t>第 </a:t>
            </a:r>
            <a:r>
              <a:rPr lang="en-US" altLang="zh-CN" sz="2000">
                <a:hlinkClick r:id="rId3"/>
              </a:rPr>
              <a:t>1 </a:t>
            </a:r>
            <a:r>
              <a:rPr lang="zh-CN" altLang="en-US" sz="2000">
                <a:hlinkClick r:id="rId3"/>
              </a:rPr>
              <a:t>版</a:t>
            </a:r>
            <a:r>
              <a:rPr lang="zh-CN" altLang="en-US" sz="2000"/>
              <a:t>）</a:t>
            </a:r>
            <a:endParaRPr lang="en-US" altLang="zh-CN" sz="2000"/>
          </a:p>
          <a:p>
            <a:pPr lvl="0"/>
            <a:r>
              <a:rPr lang="zh-CN" altLang="en-US" sz="2000"/>
              <a:t>代码重构或清理</a:t>
            </a:r>
            <a:endParaRPr lang="zh-CN" altLang="en-US" sz="2000"/>
          </a:p>
          <a:p>
            <a:pPr lvl="1"/>
            <a:r>
              <a:rPr lang="en-US" altLang="zh-CN" sz="2000"/>
              <a:t>Huacai Chen: </a:t>
            </a:r>
            <a:r>
              <a:rPr lang="zh-CN" altLang="en-US" sz="2000"/>
              <a:t>清理内存管理器代码中未使用的 </a:t>
            </a:r>
            <a:r>
              <a:rPr lang="en-US" altLang="zh-CN" sz="2000"/>
              <a:t>page </a:t>
            </a:r>
            <a:r>
              <a:rPr lang="zh-CN" altLang="en-US" sz="2000"/>
              <a:t>变量，解决编译警告（</a:t>
            </a:r>
            <a:r>
              <a:rPr lang="zh-CN" altLang="en-US" sz="2000">
                <a:hlinkClick r:id="rId4"/>
              </a:rPr>
              <a:t>第 </a:t>
            </a:r>
            <a:r>
              <a:rPr lang="en-US" altLang="zh-CN" sz="2000">
                <a:hlinkClick r:id="rId4"/>
              </a:rPr>
              <a:t>1 </a:t>
            </a:r>
            <a:r>
              <a:rPr lang="zh-CN" altLang="en-US" sz="2000">
                <a:hlinkClick r:id="rId4"/>
              </a:rPr>
              <a:t>版</a:t>
            </a:r>
            <a:r>
              <a:rPr lang="zh-CN" altLang="en-US" sz="2000"/>
              <a:t>）</a:t>
            </a:r>
            <a:endParaRPr lang="zh-CN" altLang="en-US" sz="2000"/>
          </a:p>
          <a:p>
            <a:pPr lvl="1"/>
            <a:r>
              <a:rPr lang="en-US" altLang="zh-CN" sz="2000"/>
              <a:t>Ethan</a:t>
            </a:r>
            <a:r>
              <a:rPr lang="zh-CN" altLang="en-US" sz="2000"/>
              <a:t> </a:t>
            </a:r>
            <a:r>
              <a:rPr lang="en-US" altLang="zh-CN" sz="2000"/>
              <a:t>Nelson</a:t>
            </a:r>
            <a:r>
              <a:rPr lang="zh-CN" altLang="en-US" sz="2000"/>
              <a:t>-</a:t>
            </a:r>
            <a:r>
              <a:rPr lang="en-US" altLang="zh-CN" sz="2000"/>
              <a:t>Moore: </a:t>
            </a:r>
            <a:r>
              <a:rPr lang="zh-CN" altLang="en-US" sz="2000"/>
              <a:t>删除不再使用的 </a:t>
            </a:r>
            <a:r>
              <a:rPr lang="en-US" altLang="zh-CN" sz="2000"/>
              <a:t>arch/loongarch/crypto </a:t>
            </a:r>
            <a:r>
              <a:rPr lang="zh-CN" altLang="en-US" sz="2000"/>
              <a:t>路径（</a:t>
            </a:r>
            <a:r>
              <a:rPr lang="zh-CN" altLang="en-US" sz="2000">
                <a:hlinkClick r:id="rId5"/>
              </a:rPr>
              <a:t>第 </a:t>
            </a:r>
            <a:r>
              <a:rPr lang="en-US" altLang="zh-CN" sz="2000">
                <a:hlinkClick r:id="rId5"/>
              </a:rPr>
              <a:t>1 </a:t>
            </a:r>
            <a:r>
              <a:rPr lang="zh-CN" altLang="en-US" sz="2000">
                <a:hlinkClick r:id="rId5"/>
              </a:rPr>
              <a:t>版</a:t>
            </a:r>
            <a:r>
              <a:rPr lang="zh-CN" altLang="en-US" sz="2000"/>
              <a:t>）</a:t>
            </a:r>
            <a:endParaRPr lang="en-US" altLang="zh-CN" sz="20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5795</Words>
  <Application>WPS Office WWO_wpscloud_20260521192124-597ff31d3d</Application>
  <PresentationFormat/>
  <Paragraphs>208</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宋体</vt:lpstr>
      <vt:lpstr>MS PGothic</vt:lpstr>
      <vt:lpstr>龙架构双周会</vt:lpstr>
      <vt:lpstr>欢迎参加龙架构双周会</vt:lpstr>
      <vt:lpstr>龙架构双周会</vt:lpstr>
      <vt:lpstr>会前注意事项</vt:lpstr>
      <vt:lpstr>会前注意事项</vt:lpstr>
      <vt:lpstr>快速报告</vt:lpstr>
      <vt:lpstr>GCC</vt:lpstr>
      <vt:lpstr>PowerPoint 演示文稿</vt:lpstr>
      <vt:lpstr>Linux Kernel</vt:lpstr>
      <vt:lpstr>Linux 内核</vt:lpstr>
      <vt:lpstr>PowerPoint 演示文稿</vt:lpstr>
      <vt:lpstr>Box64</vt:lpstr>
      <vt:lpstr>Box64</vt:lpstr>
      <vt:lpstr>其他开源项目动向</vt:lpstr>
      <vt:lpstr>其他开源项目动向</vt:lpstr>
      <vt:lpstr>其他开源项目动向</vt:lpstr>
      <vt:lpstr>快速报告</vt:lpstr>
      <vt:lpstr>安同 OS</vt:lpstr>
      <vt:lpstr>安同 OS</vt:lpstr>
      <vt:lpstr>PowerPoint 演示文稿</vt:lpstr>
      <vt:lpstr>快速报告</vt:lpstr>
      <vt:lpstr>PowerPoint 演示文稿</vt:lpstr>
      <vt:lpstr>OpenWrt</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2026-05-24T06:01:13Z</dcterms:created>
  <dcterms:modified xsi:type="dcterms:W3CDTF">2026-05-24T06:01:13Z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2052-12.9.0.26832</vt:lpwstr>
  </property>
  <property fmtid="{D5CDD505-2E9C-101B-9397-08002B2CF9AE}" pid="3" name="ICV">
    <vt:lpwstr>47B5133B91E7D92B8904E1676A1AE32D_43</vt:lpwstr>
  </property>
</Properties>
</file>