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0"/>
  </p:handoutMasterIdLst>
  <p:sldIdLst>
    <p:sldId id="257" r:id="rId3"/>
    <p:sldId id="258" r:id="rId4"/>
    <p:sldId id="364" r:id="rId5"/>
    <p:sldId id="349" r:id="rId6"/>
    <p:sldId id="363" r:id="rId8"/>
    <p:sldId id="428" r:id="rId9"/>
    <p:sldId id="420" r:id="rId10"/>
    <p:sldId id="421" r:id="rId11"/>
    <p:sldId id="429" r:id="rId12"/>
    <p:sldId id="431" r:id="rId13"/>
    <p:sldId id="425" r:id="rId14"/>
    <p:sldId id="427" r:id="rId15"/>
    <p:sldId id="439" r:id="rId16"/>
    <p:sldId id="430" r:id="rId17"/>
    <p:sldId id="432" r:id="rId18"/>
    <p:sldId id="433" r:id="rId19"/>
    <p:sldId id="365" r:id="rId20"/>
    <p:sldId id="422" r:id="rId21"/>
    <p:sldId id="424" r:id="rId22"/>
    <p:sldId id="434" r:id="rId23"/>
    <p:sldId id="435" r:id="rId24"/>
    <p:sldId id="436" r:id="rId25"/>
    <p:sldId id="386" r:id="rId26"/>
    <p:sldId id="438" r:id="rId27"/>
    <p:sldId id="368" r:id="rId28"/>
    <p:sldId id="275" r:id="rId29"/>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RTL </a:t>
            </a:r>
            <a:r>
              <a:rPr lang="zh-CN" altLang="en-US"/>
              <a:t>= </a:t>
            </a:r>
            <a:r>
              <a:rPr lang="en-US" altLang="zh-CN"/>
              <a:t>Register Transfer Language, not Register Transfer Level</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RTL </a:t>
            </a:r>
            <a:r>
              <a:rPr lang="zh-CN" altLang="en-US"/>
              <a:t>= </a:t>
            </a:r>
            <a:r>
              <a:rPr lang="en-US" altLang="zh-CN"/>
              <a:t>Register Transfer Language, not Register Transfer Level</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Do </a:t>
            </a:r>
            <a:r>
              <a:rPr lang="en-US" altLang="zh-CN">
                <a:cs typeface="Arial" panose="020B0604020202020204" pitchFamily="34" charset="0"/>
              </a:rPr>
              <a:t>you root for Loongson?</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rust-lang/stdarch/pull/2093" TargetMode="External"/><Relationship Id="rId1" Type="http://schemas.openxmlformats.org/officeDocument/2006/relationships/hyperlink" Target="https://github.com/rust-lang/stdarch/pull/2094" TargetMode="Externa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lore.kernel.org/loongarch/20260509040159.338866-1-maobibo@loongson.cn/" TargetMode="External"/><Relationship Id="rId7" Type="http://schemas.openxmlformats.org/officeDocument/2006/relationships/hyperlink" Target="https://lore.kernel.org/loongarch/20260508013001.4107737-1-maobibo@loongson.cn/" TargetMode="External"/><Relationship Id="rId6" Type="http://schemas.openxmlformats.org/officeDocument/2006/relationships/hyperlink" Target="https://lore.kernel.org/loongarch/20260428074742.2274610-1-maqianga@uniontech.com/https://lore.kernel.org/loongarch/20260428121813.296781-1-maqianga@uniontech.com/" TargetMode="External"/><Relationship Id="rId5" Type="http://schemas.openxmlformats.org/officeDocument/2006/relationships/hyperlink" Target="https://lore.kernel.org/loongarch/20260428131138.409698-1-cuitao@kylinos.cn/" TargetMode="External"/><Relationship Id="rId4" Type="http://schemas.openxmlformats.org/officeDocument/2006/relationships/hyperlink" Target="https://lore.kernel.org/loongarch/cover.1777273055.git.zhoubinbin@loongson.cn/" TargetMode="External"/><Relationship Id="rId3" Type="http://schemas.openxmlformats.org/officeDocument/2006/relationships/hyperlink" Target="https://lore.kernel.org/loongarch/20260427165133.23350-1-zhaoqunqin@loongson.cn/" TargetMode="External"/><Relationship Id="rId2" Type="http://schemas.openxmlformats.org/officeDocument/2006/relationships/hyperlink" Target="https://lore.kernel.org/loongarch/20260509082837.28778-1-wanghongliang@loongson.cn/" TargetMode="External"/><Relationship Id="rId10" Type="http://schemas.openxmlformats.org/officeDocument/2006/relationships/notesSlide" Target="../notesSlides/notesSlide4.xml"/><Relationship Id="rId1" Type="http://schemas.openxmlformats.org/officeDocument/2006/relationships/hyperlink" Target="https://lore.kernel.org/loongarch/20260429080704.2425187-1-chenhuacai@loongson.cn/T/#u" TargetMode="Externa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s://lore.kernel.org/loongarch/20260428123510.314073-1-maqianga@uniontech.com/" TargetMode="External"/><Relationship Id="rId7" Type="http://schemas.openxmlformats.org/officeDocument/2006/relationships/hyperlink" Target="https://lore.kernel.org/loongarch/20260428075231.2283151-1-maqianga@uniontech.com/" TargetMode="External"/><Relationship Id="rId6" Type="http://schemas.openxmlformats.org/officeDocument/2006/relationships/hyperlink" Target="https://lore.kernel.org/loongarch/20260428075050.2280852-1-maqianga@uniontech.com/" TargetMode="External"/><Relationship Id="rId5" Type="http://schemas.openxmlformats.org/officeDocument/2006/relationships/hyperlink" Target="https://lore.kernel.org/loongarch/20260429120300.1786210-1-r@hev.cc/" TargetMode="External"/><Relationship Id="rId4" Type="http://schemas.openxmlformats.org/officeDocument/2006/relationships/hyperlink" Target="https://lore.kernel.org/loongarch/20260428095051.746295-1-guanwentao@uniontech.com/" TargetMode="External"/><Relationship Id="rId3" Type="http://schemas.openxmlformats.org/officeDocument/2006/relationships/hyperlink" Target="https://lore.kernel.org/loongarch/20260429080644.2425166-1-chenhuacai@loongson.cn/" TargetMode="External"/><Relationship Id="rId2" Type="http://schemas.openxmlformats.org/officeDocument/2006/relationships/hyperlink" Target="https://lore.kernel.org/loongarch/20260428070658.1740856-1-chenhuacai@loongson.cn/" TargetMode="External"/><Relationship Id="rId10" Type="http://schemas.openxmlformats.org/officeDocument/2006/relationships/notesSlide" Target="../notesSlides/notesSlide5.xml"/><Relationship Id="rId1" Type="http://schemas.openxmlformats.org/officeDocument/2006/relationships/hyperlink" Target="https://lore.kernel.org/loongarch/20260428070627.1740598-1-chenhuacai@loongson.c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hyperlink" Target="https://github.com/tianocore/edk2/pull/12515" TargetMode="Externa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hyperlink" Target="https://github.com/zlib-ng/zlib-ng/pull/2278" TargetMode="External"/><Relationship Id="rId2" Type="http://schemas.openxmlformats.org/officeDocument/2006/relationships/hyperlink" Target="https://github.com/astral-sh/python-build-standalone/issues/1106" TargetMode="External"/><Relationship Id="rId1" Type="http://schemas.openxmlformats.org/officeDocument/2006/relationships/hyperlink" Target="https://github.com/bambulab/BambuStudio/issues/10566" TargetMode="Externa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hyperlink" Target="https://github.com/Multicorewareinc/x265/pull/879" TargetMode="External"/><Relationship Id="rId4" Type="http://schemas.openxmlformats.org/officeDocument/2006/relationships/hyperlink" Target="https://github.com/hrydgard/ppsspp/pull/21595" TargetMode="External"/><Relationship Id="rId3" Type="http://schemas.openxmlformats.org/officeDocument/2006/relationships/hyperlink" Target="https://github.com/OpenMathLib/OpenBLAS/pull/5784" TargetMode="External"/><Relationship Id="rId2" Type="http://schemas.openxmlformats.org/officeDocument/2006/relationships/hyperlink" Target="https://github.com/microsoft/edit/pull/837" TargetMode="External"/><Relationship Id="rId1" Type="http://schemas.openxmlformats.org/officeDocument/2006/relationships/hyperlink" Target="https://github.com/gevico/machina/pull/109"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lore.kernel.org/all/20260326030153.406612-1-ChuanYu.Tseng@amd.com/" TargetMode="External"/><Relationship Id="rId2" Type="http://schemas.openxmlformats.org/officeDocument/2006/relationships/hyperlink" Target="https://git.kernel.org/torvalds/c/c97a7dccb3ed" TargetMode="External"/><Relationship Id="rId1" Type="http://schemas.openxmlformats.org/officeDocument/2006/relationships/hyperlink" Target="https://git.kernel.org/torvalds/c/e6a8a000cfe6" TargetMode="Externa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hyperlink" Target="https://git.xry111.site/xry111/lfs/commit/d4a6dfcdcac4bd9fa08e4ed95a2ca2f1344cbe4e" TargetMode="External"/><Relationship Id="rId1" Type="http://schemas.openxmlformats.org/officeDocument/2006/relationships/hyperlink" Target="https://git.xry111.site/xry111/lfs/commits/branch/xry111/loongarch-12.0-spec2026" TargetMode="Externa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us05web.zoom.us/j/87414039241?pwd=SjizKNRapsn1P271C3edPjVrCB62lO.1" TargetMode="External"/><Relationship Id="rId1" Type="http://schemas.openxmlformats.org/officeDocument/2006/relationships/hyperlink" Target="https://docs.google.com/presentation/d/1GTCYkdDxxHAa4A8oGZqJIgwvLoR5KxPBRxfj2-_K5fY/edit?usp=sharing"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hyperlink" Target="https://sourceware.org/git/?p=binutils-gdb.git;a=commit;h=2e5f3d9f0596e60031d7c56cf943cf00e81fe53d" TargetMode="Externa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hyperlink" Target="https://gcc.gnu.org/r17-406" TargetMode="External"/><Relationship Id="rId2" Type="http://schemas.openxmlformats.org/officeDocument/2006/relationships/hyperlink" Target="https://gcc.gnu.org/r17-405" TargetMode="External"/><Relationship Id="rId1" Type="http://schemas.openxmlformats.org/officeDocument/2006/relationships/hyperlink" Target="https://gcc.gnu.org/r17-350"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cc.gnu.org/r17-404" TargetMode="Externa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github.com/llvm/llvm-project/pull/195595" TargetMode="External"/><Relationship Id="rId4" Type="http://schemas.openxmlformats.org/officeDocument/2006/relationships/hyperlink" Target="https://github.com/llvm/llvm-project/pull/193911" TargetMode="External"/><Relationship Id="rId3" Type="http://schemas.openxmlformats.org/officeDocument/2006/relationships/hyperlink" Target="https://github.com/llvm/llvm-project/pull/193912" TargetMode="External"/><Relationship Id="rId2" Type="http://schemas.openxmlformats.org/officeDocument/2006/relationships/hyperlink" Target="https://github.com/llvm/llvm-project/pull/196465" TargetMode="External"/><Relationship Id="rId1" Type="http://schemas.openxmlformats.org/officeDocument/2006/relationships/hyperlink" Target="https://github.com/llvm/llvm-project/pull/1943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R</a:t>
            </a:r>
            <a:r>
              <a:rPr lang="en-US" altLang="zh-CN">
                <a:solidFill>
                  <a:schemeClr val="tx1"/>
                </a:solidFill>
                <a:ea typeface="Source Han Sans CN" charset="0"/>
              </a:rPr>
              <a:t>ust</a:t>
            </a:r>
            <a:endParaRPr lang="zh-CN" altLang="en-US"/>
          </a:p>
        </p:txBody>
      </p:sp>
      <p:sp>
        <p:nvSpPr>
          <p:cNvPr id="3" name="内容占位符 2"/>
          <p:cNvSpPr>
            <a:spLocks noGrp="1"/>
          </p:cNvSpPr>
          <p:nvPr>
            <p:ph idx="1"/>
          </p:nvPr>
        </p:nvSpPr>
        <p:spPr>
          <a:xfrm>
            <a:off x="513999" y="1259762"/>
            <a:ext cx="10229762" cy="4657501"/>
          </a:xfrm>
        </p:spPr>
        <p:txBody>
          <a:bodyPr/>
          <a:p>
            <a:r>
              <a:rPr lang="en-US" altLang="zh-CN" sz="2000"/>
              <a:t>heiher</a:t>
            </a:r>
            <a:r>
              <a:rPr lang="en-US" altLang="zh-CN" sz="2000">
                <a:solidFill>
                  <a:schemeClr val="tx1"/>
                </a:solidFill>
                <a:ea typeface="Source Han Sans CN" charset="0"/>
              </a:rPr>
              <a:t> </a:t>
            </a:r>
            <a:r>
              <a:rPr lang="zh-CN" altLang="en-US" sz="2000">
                <a:hlinkClick r:id="rId1"/>
              </a:rPr>
              <a:t>重构了</a:t>
            </a:r>
            <a:r>
              <a:rPr lang="zh-CN" altLang="en-US" sz="2000"/>
              <a:t> </a:t>
            </a:r>
            <a:r>
              <a:rPr lang="en-US" altLang="zh-CN" sz="2000"/>
              <a:t>Rust </a:t>
            </a:r>
            <a:r>
              <a:rPr lang="zh-CN" altLang="en-US" sz="2000"/>
              <a:t>标准库的 </a:t>
            </a:r>
            <a:r>
              <a:rPr lang="en-US" altLang="zh-CN" sz="2000"/>
              <a:t>SIMD </a:t>
            </a:r>
            <a:r>
              <a:rPr lang="zh-CN" altLang="en-US" sz="2000"/>
              <a:t>架构支持模块 </a:t>
            </a:r>
            <a:r>
              <a:rPr lang="en-US" altLang="zh-CN" sz="2000"/>
              <a:t>stdarch </a:t>
            </a:r>
            <a:r>
              <a:rPr lang="zh-CN" altLang="en-US" sz="2000"/>
              <a:t>中龙架构部分的可移植 </a:t>
            </a:r>
            <a:r>
              <a:rPr lang="en-US" altLang="zh-CN" sz="2000"/>
              <a:t>SIMD </a:t>
            </a:r>
            <a:r>
              <a:rPr lang="zh-CN" altLang="en-US" sz="2000"/>
              <a:t>的辅助代码的命名和内部路径，将 </a:t>
            </a:r>
            <a:r>
              <a:rPr lang="en-US" altLang="zh-CN" sz="2000"/>
              <a:t>SimdL </a:t>
            </a:r>
            <a:r>
              <a:rPr lang="zh-CN" altLang="en-US" sz="2000"/>
              <a:t>重命名为 </a:t>
            </a:r>
            <a:r>
              <a:rPr lang="en-US" altLang="zh-CN" sz="2000"/>
              <a:t>SimdExt，</a:t>
            </a:r>
            <a:r>
              <a:rPr lang="zh-CN" altLang="en-US" sz="2000"/>
              <a:t>相关宏和辅助函数也做了对应调整，并使用 </a:t>
            </a:r>
            <a:r>
              <a:rPr lang="en-US" altLang="zh-CN" sz="2000"/>
              <a:t>is::（</a:t>
            </a:r>
            <a:r>
              <a:rPr lang="zh-CN" altLang="en-US" sz="2000"/>
              <a:t>内部 </a:t>
            </a:r>
            <a:r>
              <a:rPr lang="en-US" altLang="zh-CN" sz="2000"/>
              <a:t>intrinsics）、cs::（</a:t>
            </a:r>
            <a:r>
              <a:rPr lang="zh-CN" altLang="en-US" sz="2000"/>
              <a:t>核心架构 </a:t>
            </a:r>
            <a:r>
              <a:rPr lang="en-US" altLang="zh-CN" sz="2000"/>
              <a:t>SIMD </a:t>
            </a:r>
            <a:r>
              <a:rPr lang="zh-CN" altLang="en-US" sz="2000"/>
              <a:t>模块）、</a:t>
            </a:r>
            <a:r>
              <a:rPr lang="en-US" altLang="zh-CN" sz="2000"/>
              <a:t>ls::（</a:t>
            </a:r>
            <a:r>
              <a:rPr lang="zh-CN" altLang="en-US" sz="2000"/>
              <a:t>龙架构本地 </a:t>
            </a:r>
            <a:r>
              <a:rPr lang="en-US" altLang="zh-CN" sz="2000"/>
              <a:t>SIMD </a:t>
            </a:r>
            <a:r>
              <a:rPr lang="zh-CN" altLang="en-US" sz="2000"/>
              <a:t>辅助函数） 等别名显式限定了不同来源的路径</a:t>
            </a:r>
            <a:endParaRPr lang="zh-CN" altLang="en-US" sz="2000"/>
          </a:p>
          <a:p>
            <a:r>
              <a:rPr lang="en-US" altLang="zh-CN" sz="2000"/>
              <a:t>heiher </a:t>
            </a:r>
            <a:r>
              <a:rPr lang="zh-CN" altLang="en-US" sz="2000">
                <a:hlinkClick r:id="rId2"/>
              </a:rPr>
              <a:t>重构了</a:t>
            </a:r>
            <a:r>
              <a:rPr lang="zh-CN" altLang="en-US" sz="2000"/>
              <a:t>龙架构在 </a:t>
            </a:r>
            <a:r>
              <a:rPr lang="en-US" altLang="zh-CN" sz="2000"/>
              <a:t>stdarch </a:t>
            </a:r>
            <a:r>
              <a:rPr lang="zh-CN" altLang="en-US" sz="2000"/>
              <a:t>库中实现 </a:t>
            </a:r>
            <a:r>
              <a:rPr lang="en-US" altLang="zh-CN" sz="2000"/>
              <a:t>vbitclr、vbitrev、vbitset </a:t>
            </a:r>
            <a:r>
              <a:rPr lang="zh-CN" altLang="en-US" sz="2000"/>
              <a:t>等 </a:t>
            </a:r>
            <a:r>
              <a:rPr lang="en-US" altLang="zh-CN" sz="2000"/>
              <a:t>SIMD </a:t>
            </a:r>
            <a:r>
              <a:rPr lang="zh-CN" altLang="en-US" sz="2000"/>
              <a:t>位操作的方式，改为统一使用 </a:t>
            </a:r>
            <a:r>
              <a:rPr lang="en-US" altLang="zh-CN" sz="2000"/>
              <a:t>crate::intrinsics::simd </a:t>
            </a:r>
            <a:r>
              <a:rPr lang="zh-CN" altLang="en-US" sz="2000"/>
              <a:t>路径</a:t>
            </a:r>
            <a:endParaRPr lang="zh-CN" altLang="en-US" sz="20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endParaRPr lang="zh-CN" altLang="en-US"/>
          </a:p>
        </p:txBody>
      </p:sp>
      <p:sp>
        <p:nvSpPr>
          <p:cNvPr id="3" name="内容占位符 2"/>
          <p:cNvSpPr>
            <a:spLocks noGrp="1"/>
          </p:cNvSpPr>
          <p:nvPr>
            <p:ph idx="1"/>
          </p:nvPr>
        </p:nvSpPr>
        <p:spPr>
          <a:xfrm>
            <a:off x="513999" y="1259762"/>
            <a:ext cx="11094484" cy="4657501"/>
          </a:xfrm>
        </p:spPr>
        <p:txBody>
          <a:bodyPr/>
          <a:p>
            <a:r>
              <a:rPr lang="zh-CN" altLang="en-US" sz="1800"/>
              <a:t>平台支持</a:t>
            </a:r>
            <a:endParaRPr lang="zh-CN" altLang="en-US" sz="1800"/>
          </a:p>
          <a:p>
            <a:pPr lvl="1"/>
            <a:r>
              <a:rPr lang="en-US" altLang="zh-CN" sz="1800"/>
              <a:t>Huacai Chen: </a:t>
            </a:r>
            <a:r>
              <a:rPr lang="zh-CN" altLang="en-US" sz="1800"/>
              <a:t>为每个 </a:t>
            </a:r>
            <a:r>
              <a:rPr lang="en-US" altLang="zh-CN" sz="1800"/>
              <a:t>PCIe </a:t>
            </a:r>
            <a:r>
              <a:rPr lang="zh-CN" altLang="en-US" sz="1800"/>
              <a:t>根桥添加 </a:t>
            </a:r>
            <a:r>
              <a:rPr lang="en-US" altLang="zh-CN" sz="1800"/>
              <a:t>PCIH </a:t>
            </a:r>
            <a:r>
              <a:rPr lang="zh-CN" altLang="en-US" sz="1800"/>
              <a:t>标志检查，跳过内核的无条件 </a:t>
            </a:r>
            <a:r>
              <a:rPr lang="en-US" altLang="zh-CN" sz="1800"/>
              <a:t>mem resource fixup</a:t>
            </a:r>
            <a:r>
              <a:rPr lang="zh-CN" altLang="en-US" sz="1800"/>
              <a:t>（</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zh-CN" altLang="en-US" sz="1800"/>
          </a:p>
          <a:p>
            <a:pPr lvl="1"/>
            <a:r>
              <a:rPr lang="en-US" altLang="zh-CN" sz="1800"/>
              <a:t>Hongliang</a:t>
            </a:r>
            <a:r>
              <a:rPr lang="zh-CN" altLang="en-US" sz="1800"/>
              <a:t> </a:t>
            </a:r>
            <a:r>
              <a:rPr lang="en-US" altLang="zh-CN" sz="1800"/>
              <a:t>Wang:</a:t>
            </a:r>
            <a:r>
              <a:rPr lang="zh-CN" altLang="en-US" sz="1800"/>
              <a:t> 为龙芯 </a:t>
            </a:r>
            <a:r>
              <a:rPr lang="en-US" altLang="zh-CN" sz="1800"/>
              <a:t>2 </a:t>
            </a:r>
            <a:r>
              <a:rPr lang="zh-CN" altLang="en-US" sz="1800"/>
              <a:t>号 </a:t>
            </a:r>
            <a:r>
              <a:rPr lang="en-US" altLang="zh-CN" sz="1800"/>
              <a:t>I2C </a:t>
            </a:r>
            <a:r>
              <a:rPr lang="zh-CN" altLang="en-US" sz="1800"/>
              <a:t>总线驱动添加时钟属性并调整总线速率（</a:t>
            </a:r>
            <a:r>
              <a:rPr lang="zh-CN" altLang="en-US" sz="1800">
                <a:hlinkClick r:id="rId2"/>
              </a:rPr>
              <a:t>第 </a:t>
            </a:r>
            <a:r>
              <a:rPr lang="en-US" altLang="zh-CN" sz="1800">
                <a:hlinkClick r:id="rId2"/>
              </a:rPr>
              <a:t>3 </a:t>
            </a:r>
            <a:r>
              <a:rPr lang="zh-CN" altLang="en-US" sz="1800">
                <a:hlinkClick r:id="rId2"/>
              </a:rPr>
              <a:t>版</a:t>
            </a:r>
            <a:r>
              <a:rPr lang="zh-CN" altLang="en-US" sz="1800"/>
              <a:t>）</a:t>
            </a:r>
            <a:endParaRPr lang="en-US" altLang="zh-CN" sz="1800"/>
          </a:p>
          <a:p>
            <a:pPr lvl="1"/>
            <a:r>
              <a:rPr lang="en-US" altLang="zh-CN" sz="1800"/>
              <a:t>Qunqin Zhao: </a:t>
            </a:r>
            <a:r>
              <a:rPr lang="zh-CN" altLang="en-US" sz="1800"/>
              <a:t>为 </a:t>
            </a:r>
            <a:r>
              <a:rPr lang="en-US" altLang="zh-CN" sz="1800"/>
              <a:t>SE </a:t>
            </a:r>
            <a:r>
              <a:rPr lang="zh-CN" altLang="en-US" sz="1800"/>
              <a:t>驱动添加多节点支持（</a:t>
            </a:r>
            <a:r>
              <a:rPr lang="zh-CN" altLang="en-US" sz="1800">
                <a:hlinkClick r:id="rId3"/>
              </a:rPr>
              <a:t>第 </a:t>
            </a:r>
            <a:r>
              <a:rPr lang="en-US" altLang="zh-CN" sz="1800">
                <a:hlinkClick r:id="rId3"/>
              </a:rPr>
              <a:t>2 </a:t>
            </a:r>
            <a:r>
              <a:rPr lang="zh-CN" altLang="en-US" sz="1800">
                <a:hlinkClick r:id="rId3"/>
              </a:rPr>
              <a:t>版</a:t>
            </a:r>
            <a:r>
              <a:rPr lang="zh-CN" altLang="en-US" sz="1800"/>
              <a:t>）</a:t>
            </a:r>
            <a:endParaRPr lang="zh-CN" altLang="en-US" sz="1800"/>
          </a:p>
          <a:p>
            <a:pPr lvl="1"/>
            <a:r>
              <a:rPr lang="en-US" altLang="zh-CN" sz="1800"/>
              <a:t>Binbin</a:t>
            </a:r>
            <a:r>
              <a:rPr lang="zh-CN" altLang="en-US" sz="1800"/>
              <a:t> </a:t>
            </a:r>
            <a:r>
              <a:rPr lang="en-US" altLang="zh-CN" sz="1800"/>
              <a:t>Zhou:</a:t>
            </a:r>
            <a:r>
              <a:rPr lang="zh-CN" altLang="en-US" sz="1800"/>
              <a:t> 龙芯 </a:t>
            </a:r>
            <a:r>
              <a:rPr lang="en-US" altLang="zh-CN" sz="1800"/>
              <a:t>CAN</a:t>
            </a:r>
            <a:r>
              <a:rPr lang="zh-CN" altLang="en-US" sz="1800"/>
              <a:t>-</a:t>
            </a:r>
            <a:r>
              <a:rPr lang="en-US" altLang="zh-CN" sz="1800"/>
              <a:t>FD</a:t>
            </a:r>
            <a:r>
              <a:rPr lang="zh-CN" altLang="en-US" sz="1800"/>
              <a:t> 总线驱动（</a:t>
            </a:r>
            <a:r>
              <a:rPr lang="zh-CN" altLang="en-US" sz="1800">
                <a:hlinkClick r:id="rId4"/>
              </a:rPr>
              <a:t>第 </a:t>
            </a:r>
            <a:r>
              <a:rPr lang="en-US" altLang="zh-CN" sz="1800">
                <a:hlinkClick r:id="rId4"/>
              </a:rPr>
              <a:t>1 </a:t>
            </a:r>
            <a:r>
              <a:rPr lang="zh-CN" altLang="en-US" sz="1800">
                <a:hlinkClick r:id="rId4"/>
              </a:rPr>
              <a:t>版</a:t>
            </a:r>
            <a:r>
              <a:rPr lang="zh-CN" altLang="en-US" sz="1800"/>
              <a:t>）</a:t>
            </a:r>
            <a:endParaRPr lang="zh-CN" altLang="en-US" sz="1800"/>
          </a:p>
          <a:p>
            <a:pPr lvl="0"/>
            <a:r>
              <a:rPr lang="en-US" altLang="zh-CN" sz="1800"/>
              <a:t>KVM </a:t>
            </a:r>
            <a:r>
              <a:rPr lang="zh-CN" altLang="en-US" sz="1800"/>
              <a:t>子系统</a:t>
            </a:r>
            <a:endParaRPr lang="zh-CN" altLang="en-US" sz="1800"/>
          </a:p>
          <a:p>
            <a:pPr lvl="1"/>
            <a:r>
              <a:rPr lang="en-US" altLang="zh-CN" sz="1800"/>
              <a:t>Tao Cui: </a:t>
            </a:r>
            <a:r>
              <a:rPr lang="zh-CN" altLang="en-US" sz="1800"/>
              <a:t>使用 </a:t>
            </a:r>
            <a:r>
              <a:rPr lang="en-US" altLang="zh-CN" sz="1800"/>
              <a:t>memset64() </a:t>
            </a:r>
            <a:r>
              <a:rPr lang="zh-CN" altLang="en-US" sz="1800"/>
              <a:t>简化 </a:t>
            </a:r>
            <a:r>
              <a:rPr lang="en-US" altLang="zh-CN" sz="1800"/>
              <a:t>_kvm_pte_init()</a:t>
            </a:r>
            <a:r>
              <a:rPr lang="zh-CN" altLang="en-US" sz="1800"/>
              <a:t>（</a:t>
            </a:r>
            <a:r>
              <a:rPr lang="zh-CN" altLang="en-US" sz="1800">
                <a:hlinkClick r:id="rId5"/>
              </a:rPr>
              <a:t>第 </a:t>
            </a:r>
            <a:r>
              <a:rPr lang="en-US" altLang="zh-CN" sz="1800">
                <a:hlinkClick r:id="rId5"/>
              </a:rPr>
              <a:t>1 </a:t>
            </a:r>
            <a:r>
              <a:rPr lang="zh-CN" altLang="en-US" sz="1800">
                <a:hlinkClick r:id="rId5"/>
              </a:rPr>
              <a:t>版</a:t>
            </a:r>
            <a:r>
              <a:rPr lang="zh-CN" altLang="en-US" sz="1800"/>
              <a:t>，已驳回，潜在性能劣化）</a:t>
            </a:r>
            <a:endParaRPr lang="zh-CN" altLang="en-US" sz="1800"/>
          </a:p>
          <a:p>
            <a:pPr lvl="1"/>
            <a:r>
              <a:rPr lang="en-US" altLang="zh-CN" sz="1800"/>
              <a:t>Qiang Ma: </a:t>
            </a:r>
            <a:r>
              <a:rPr lang="zh-CN" altLang="en-US" sz="1800"/>
              <a:t>将龙架构 </a:t>
            </a:r>
            <a:r>
              <a:rPr lang="en-US" altLang="zh-CN" sz="1800"/>
              <a:t>KVM </a:t>
            </a:r>
            <a:r>
              <a:rPr lang="zh-CN" altLang="en-US" sz="1800"/>
              <a:t>的 </a:t>
            </a:r>
            <a:r>
              <a:rPr lang="en-US" altLang="zh-CN" sz="1800"/>
              <a:t>KVM_CAP_NR_VCPUS（</a:t>
            </a:r>
            <a:r>
              <a:rPr lang="zh-CN" altLang="en-US" sz="1800"/>
              <a:t>用于返回推荐的最大 </a:t>
            </a:r>
            <a:r>
              <a:rPr lang="en-US" altLang="zh-CN" sz="1800"/>
              <a:t>vCPU </a:t>
            </a:r>
            <a:r>
              <a:rPr lang="zh-CN" altLang="en-US" sz="1800"/>
              <a:t>数量） 返回值用 </a:t>
            </a:r>
            <a:r>
              <a:rPr lang="en-US" altLang="zh-CN" sz="1800"/>
              <a:t>KVM_MAX_VCPUS （</a:t>
            </a:r>
            <a:r>
              <a:rPr lang="zh-CN" altLang="en-US" sz="1800"/>
              <a:t>用于返回架构允许的绝对最大 </a:t>
            </a:r>
            <a:r>
              <a:rPr lang="en-US" altLang="zh-CN" sz="1800"/>
              <a:t>vCPU </a:t>
            </a:r>
            <a:r>
              <a:rPr lang="zh-CN" altLang="en-US" sz="1800"/>
              <a:t>数量）作为上限限制，避免推荐 </a:t>
            </a:r>
            <a:r>
              <a:rPr lang="en-US" altLang="zh-CN" sz="1800"/>
              <a:t>vCPU </a:t>
            </a:r>
            <a:r>
              <a:rPr lang="zh-CN" altLang="en-US" sz="1800"/>
              <a:t>数量超过架构硬限制（</a:t>
            </a:r>
            <a:r>
              <a:rPr lang="zh-CN" altLang="en-US" sz="1800">
                <a:hlinkClick r:id="rId6"/>
              </a:rPr>
              <a:t>第 2 版</a:t>
            </a:r>
            <a:r>
              <a:rPr lang="zh-CN" altLang="en-US" sz="1800"/>
              <a:t>）</a:t>
            </a:r>
            <a:endParaRPr lang="zh-CN" altLang="en-US" sz="1800"/>
          </a:p>
          <a:p>
            <a:pPr lvl="1"/>
            <a:r>
              <a:rPr lang="en-US" altLang="zh-CN" sz="1800"/>
              <a:t>Bibo</a:t>
            </a:r>
            <a:r>
              <a:rPr lang="zh-CN" altLang="en-US" sz="1800"/>
              <a:t> </a:t>
            </a:r>
            <a:r>
              <a:rPr lang="en-US" altLang="zh-CN" sz="1800"/>
              <a:t>Mao:</a:t>
            </a:r>
            <a:r>
              <a:rPr lang="zh-CN" altLang="en-US" sz="1800"/>
              <a:t> 将一部分变量挪入 </a:t>
            </a:r>
            <a:r>
              <a:rPr lang="en-US" altLang="zh-CN" sz="1800"/>
              <a:t>paravirt.h</a:t>
            </a:r>
            <a:r>
              <a:rPr lang="zh-CN" altLang="en-US" sz="1800"/>
              <a:t>，避免 </a:t>
            </a:r>
            <a:r>
              <a:rPr lang="en-US" altLang="zh-CN" sz="1800"/>
              <a:t>CONFIG_SMP </a:t>
            </a:r>
            <a:r>
              <a:rPr lang="zh-CN" altLang="en-US" sz="1800"/>
              <a:t>未开启时，由于 </a:t>
            </a:r>
            <a:r>
              <a:rPr lang="en-US" altLang="zh-CN" sz="1800"/>
              <a:t>asm/qspinlock.h </a:t>
            </a:r>
            <a:r>
              <a:rPr lang="zh-CN" altLang="en-US" sz="1800"/>
              <a:t>未被引用导致的的编译警告（</a:t>
            </a:r>
            <a:r>
              <a:rPr lang="zh-CN" altLang="en-US" sz="1800">
                <a:hlinkClick r:id="rId7"/>
              </a:rPr>
              <a:t>第 </a:t>
            </a:r>
            <a:r>
              <a:rPr lang="en-US" altLang="zh-CN" sz="1800">
                <a:hlinkClick r:id="rId7"/>
              </a:rPr>
              <a:t>1 </a:t>
            </a:r>
            <a:r>
              <a:rPr lang="zh-CN" altLang="en-US" sz="1800">
                <a:hlinkClick r:id="rId7"/>
              </a:rPr>
              <a:t>版</a:t>
            </a:r>
            <a:r>
              <a:rPr lang="zh-CN" altLang="en-US" sz="1800"/>
              <a:t>）</a:t>
            </a:r>
            <a:endParaRPr lang="zh-CN" altLang="en-US" sz="1800"/>
          </a:p>
          <a:p>
            <a:pPr lvl="1"/>
            <a:r>
              <a:rPr lang="en-US" altLang="zh-CN" sz="1800"/>
              <a:t>Bibo Mao: </a:t>
            </a:r>
            <a:r>
              <a:rPr lang="zh-CN" altLang="en-US" sz="1800"/>
              <a:t>去除在软件计时器过期时不必要的中断植入（</a:t>
            </a:r>
            <a:r>
              <a:rPr lang="zh-CN" altLang="en-US" sz="1800">
                <a:hlinkClick r:id="rId8"/>
              </a:rPr>
              <a:t>第 </a:t>
            </a:r>
            <a:r>
              <a:rPr lang="en-US" altLang="zh-CN" sz="1800">
                <a:hlinkClick r:id="rId8"/>
              </a:rPr>
              <a:t>1 </a:t>
            </a:r>
            <a:r>
              <a:rPr lang="zh-CN" altLang="en-US" sz="1800">
                <a:hlinkClick r:id="rId8"/>
              </a:rPr>
              <a:t>版</a:t>
            </a:r>
            <a:r>
              <a:rPr lang="zh-CN" altLang="en-US" sz="1800"/>
              <a:t>）</a:t>
            </a:r>
            <a:endParaRPr lang="en-US" altLang="zh-CN" sz="18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endParaRPr lang="zh-CN" altLang="en-US"/>
          </a:p>
        </p:txBody>
      </p:sp>
      <p:sp>
        <p:nvSpPr>
          <p:cNvPr id="3" name="内容占位符 2"/>
          <p:cNvSpPr>
            <a:spLocks noGrp="1"/>
          </p:cNvSpPr>
          <p:nvPr>
            <p:ph idx="1"/>
          </p:nvPr>
        </p:nvSpPr>
        <p:spPr>
          <a:xfrm>
            <a:off x="513999" y="1259762"/>
            <a:ext cx="10912520" cy="4657501"/>
          </a:xfrm>
        </p:spPr>
        <p:txBody>
          <a:bodyPr/>
          <a:p>
            <a:pPr lvl="0"/>
            <a:r>
              <a:rPr lang="zh-CN" altLang="en-US" sz="1800"/>
              <a:t>代码或功能修复</a:t>
            </a:r>
            <a:endParaRPr lang="zh-CN" altLang="en-US" sz="1800"/>
          </a:p>
          <a:p>
            <a:pPr lvl="1"/>
            <a:r>
              <a:rPr lang="en-US" altLang="zh-CN" sz="1800"/>
              <a:t>Huacai</a:t>
            </a:r>
            <a:r>
              <a:rPr lang="zh-CN" altLang="en-US" sz="1800"/>
              <a:t> </a:t>
            </a:r>
            <a:r>
              <a:rPr lang="en-US" altLang="zh-CN" sz="1800"/>
              <a:t>Chen: </a:t>
            </a:r>
            <a:r>
              <a:rPr lang="zh-CN" altLang="en-US" sz="1800"/>
              <a:t>默认启用 </a:t>
            </a:r>
            <a:r>
              <a:rPr lang="en-US" altLang="zh-CN" sz="1800"/>
              <a:t>CONFIG_64BIT</a:t>
            </a:r>
            <a:r>
              <a:rPr lang="zh-CN" altLang="en-US" sz="1800"/>
              <a:t>，在 </a:t>
            </a:r>
            <a:r>
              <a:rPr lang="en-US" altLang="zh-CN" sz="1800"/>
              <a:t>7.1 </a:t>
            </a:r>
            <a:r>
              <a:rPr lang="zh-CN" altLang="en-US" sz="1800"/>
              <a:t>周期引入 </a:t>
            </a:r>
            <a:r>
              <a:rPr lang="en-US" altLang="zh-CN" sz="1800"/>
              <a:t>32BIT </a:t>
            </a:r>
            <a:r>
              <a:rPr lang="zh-CN" altLang="en-US" sz="1800"/>
              <a:t>选项之后若不设置 </a:t>
            </a:r>
            <a:r>
              <a:rPr lang="en-US" altLang="zh-CN" sz="1800"/>
              <a:t>64BIT </a:t>
            </a:r>
            <a:r>
              <a:rPr lang="zh-CN" altLang="en-US" sz="1800"/>
              <a:t>默认将破坏现有配置（</a:t>
            </a:r>
            <a:r>
              <a:rPr lang="zh-CN" altLang="en-US" sz="1800">
                <a:hlinkClick r:id="rId1"/>
              </a:rPr>
              <a:t>第 </a:t>
            </a:r>
            <a:r>
              <a:rPr lang="en-US" altLang="zh-CN" sz="1800">
                <a:hlinkClick r:id="rId1"/>
              </a:rPr>
              <a:t>1 </a:t>
            </a:r>
            <a:r>
              <a:rPr lang="zh-CN" altLang="en-US" sz="1800">
                <a:hlinkClick r:id="rId1"/>
              </a:rPr>
              <a:t>版</a:t>
            </a:r>
            <a:r>
              <a:rPr lang="zh-CN" altLang="en-US" sz="1800"/>
              <a:t>）</a:t>
            </a:r>
            <a:endParaRPr lang="zh-CN" altLang="en-US" sz="1800"/>
          </a:p>
          <a:p>
            <a:pPr lvl="1"/>
            <a:r>
              <a:rPr lang="en-US" altLang="zh-CN" sz="1800"/>
              <a:t>Huacai</a:t>
            </a:r>
            <a:r>
              <a:rPr lang="zh-CN" altLang="en-US" sz="1800"/>
              <a:t> </a:t>
            </a:r>
            <a:r>
              <a:rPr lang="en-US" altLang="zh-CN" sz="1800"/>
              <a:t>Chen: </a:t>
            </a:r>
            <a:r>
              <a:rPr lang="zh-CN" altLang="en-US" sz="1800"/>
              <a:t>使用 </a:t>
            </a:r>
            <a:r>
              <a:rPr lang="en-US" altLang="zh-CN" sz="1800"/>
              <a:t>cc</a:t>
            </a:r>
            <a:r>
              <a:rPr lang="zh-CN" altLang="en-US" sz="1800"/>
              <a:t>-</a:t>
            </a:r>
            <a:r>
              <a:rPr lang="en-US" altLang="zh-CN" sz="1800"/>
              <a:t>option </a:t>
            </a:r>
            <a:r>
              <a:rPr lang="zh-CN" altLang="en-US" sz="1800"/>
              <a:t>启用 -</a:t>
            </a:r>
            <a:r>
              <a:rPr lang="en-US" altLang="zh-CN" sz="1800"/>
              <a:t>m32/</a:t>
            </a:r>
            <a:r>
              <a:rPr lang="zh-CN" altLang="en-US" sz="1800"/>
              <a:t>-</a:t>
            </a:r>
            <a:r>
              <a:rPr lang="en-US" altLang="zh-CN" sz="1800"/>
              <a:t>m64 </a:t>
            </a:r>
            <a:r>
              <a:rPr lang="zh-CN" altLang="en-US" sz="1800"/>
              <a:t>选项（</a:t>
            </a:r>
            <a:r>
              <a:rPr lang="en-US" altLang="zh-CN" sz="1800"/>
              <a:t>GCC </a:t>
            </a:r>
            <a:r>
              <a:rPr lang="zh-CN" altLang="en-US" sz="1800"/>
              <a:t>暂不支持），修复 </a:t>
            </a:r>
            <a:r>
              <a:rPr lang="en-US" altLang="zh-CN" sz="1800"/>
              <a:t>Clang </a:t>
            </a:r>
            <a:r>
              <a:rPr lang="zh-CN" altLang="en-US" sz="1800"/>
              <a:t>构建（</a:t>
            </a:r>
            <a:r>
              <a:rPr lang="zh-CN" altLang="en-US" sz="1800">
                <a:hlinkClick r:id="rId2"/>
              </a:rPr>
              <a:t>第 </a:t>
            </a:r>
            <a:r>
              <a:rPr lang="en-US" altLang="zh-CN" sz="1800">
                <a:hlinkClick r:id="rId2"/>
              </a:rPr>
              <a:t>1 </a:t>
            </a:r>
            <a:r>
              <a:rPr lang="zh-CN" altLang="en-US" sz="1800">
                <a:hlinkClick r:id="rId2"/>
              </a:rPr>
              <a:t>版</a:t>
            </a:r>
            <a:r>
              <a:rPr lang="zh-CN" altLang="en-US" sz="1800"/>
              <a:t>）</a:t>
            </a:r>
            <a:endParaRPr lang="zh-CN" altLang="en-US" sz="1800"/>
          </a:p>
          <a:p>
            <a:pPr lvl="1"/>
            <a:r>
              <a:rPr lang="en-US" altLang="zh-CN" sz="1800"/>
              <a:t>Huacai</a:t>
            </a:r>
            <a:r>
              <a:rPr lang="zh-CN" altLang="en-US" sz="1800"/>
              <a:t> </a:t>
            </a:r>
            <a:r>
              <a:rPr lang="en-US" altLang="zh-CN" sz="1800"/>
              <a:t>Chen:</a:t>
            </a:r>
            <a:r>
              <a:rPr lang="zh-CN" altLang="en-US" sz="1800"/>
              <a:t> 修复 </a:t>
            </a:r>
            <a:r>
              <a:rPr lang="en-US" altLang="zh-CN" sz="1800"/>
              <a:t>32 </a:t>
            </a:r>
            <a:r>
              <a:rPr lang="zh-CN" altLang="en-US" sz="1800"/>
              <a:t>位 </a:t>
            </a:r>
            <a:r>
              <a:rPr lang="en-US" altLang="zh-CN" sz="1800"/>
              <a:t>SYM_SIGFUNC_START</a:t>
            </a:r>
            <a:r>
              <a:rPr lang="zh-CN" altLang="en-US" sz="1800"/>
              <a:t> 定义（</a:t>
            </a:r>
            <a:r>
              <a:rPr lang="zh-CN" altLang="en-US" sz="1800">
                <a:hlinkClick r:id="rId3"/>
              </a:rPr>
              <a:t>第 </a:t>
            </a:r>
            <a:r>
              <a:rPr lang="en-US" altLang="zh-CN" sz="1800">
                <a:hlinkClick r:id="rId3"/>
              </a:rPr>
              <a:t>1 </a:t>
            </a:r>
            <a:r>
              <a:rPr lang="zh-CN" altLang="en-US" sz="1800">
                <a:hlinkClick r:id="rId3"/>
              </a:rPr>
              <a:t>版</a:t>
            </a:r>
            <a:r>
              <a:rPr lang="zh-CN" altLang="en-US" sz="1800"/>
              <a:t>）</a:t>
            </a:r>
            <a:endParaRPr lang="zh-CN" altLang="en-US" sz="1800"/>
          </a:p>
          <a:p>
            <a:pPr lvl="1"/>
            <a:r>
              <a:rPr lang="en-US" altLang="zh-CN" sz="1800"/>
              <a:t>Wentao</a:t>
            </a:r>
            <a:r>
              <a:rPr lang="zh-CN" altLang="en-US" sz="1800"/>
              <a:t> </a:t>
            </a:r>
            <a:r>
              <a:rPr lang="en-US" altLang="zh-CN" sz="1800"/>
              <a:t>Guan:</a:t>
            </a:r>
            <a:r>
              <a:rPr lang="zh-CN" altLang="en-US" sz="1800"/>
              <a:t> 修复 </a:t>
            </a:r>
            <a:r>
              <a:rPr lang="en-US" altLang="zh-CN" sz="1800"/>
              <a:t>loongson_gpu_fixup_dma_hang() </a:t>
            </a:r>
            <a:r>
              <a:rPr lang="zh-CN" altLang="en-US" sz="1800"/>
              <a:t>可能导致 </a:t>
            </a:r>
            <a:r>
              <a:rPr lang="en-US" altLang="zh-CN" sz="1800"/>
              <a:t>ADE </a:t>
            </a:r>
            <a:r>
              <a:rPr lang="zh-CN" altLang="en-US" sz="1800"/>
              <a:t>例外的问题（</a:t>
            </a:r>
            <a:r>
              <a:rPr lang="zh-CN" altLang="en-US" sz="1800">
                <a:hlinkClick r:id="rId4"/>
              </a:rPr>
              <a:t>第 </a:t>
            </a:r>
            <a:r>
              <a:rPr lang="en-US" altLang="zh-CN" sz="1800">
                <a:hlinkClick r:id="rId4"/>
              </a:rPr>
              <a:t>3 </a:t>
            </a:r>
            <a:r>
              <a:rPr lang="zh-CN" altLang="en-US" sz="1800">
                <a:hlinkClick r:id="rId4"/>
              </a:rPr>
              <a:t>版</a:t>
            </a:r>
            <a:r>
              <a:rPr lang="zh-CN" altLang="en-US" sz="1800"/>
              <a:t>）</a:t>
            </a:r>
            <a:endParaRPr lang="zh-CN" altLang="en-US" sz="1800"/>
          </a:p>
          <a:p>
            <a:pPr lvl="1"/>
            <a:r>
              <a:rPr lang="en-US" altLang="zh-CN" sz="1800"/>
              <a:t>Rui</a:t>
            </a:r>
            <a:r>
              <a:rPr lang="zh-CN" altLang="en-US" sz="1800"/>
              <a:t> </a:t>
            </a:r>
            <a:r>
              <a:rPr lang="en-US" altLang="zh-CN" sz="1800"/>
              <a:t>Wang:</a:t>
            </a:r>
            <a:r>
              <a:rPr lang="zh-CN" altLang="en-US" sz="1800"/>
              <a:t> 将 </a:t>
            </a:r>
            <a:r>
              <a:rPr lang="en-US" altLang="zh-CN" sz="1800"/>
              <a:t>KASLR</a:t>
            </a:r>
            <a:r>
              <a:rPr lang="zh-CN" altLang="en-US" sz="1800"/>
              <a:t> 逻辑移入 </a:t>
            </a:r>
            <a:r>
              <a:rPr lang="en-US" altLang="zh-CN" sz="1800"/>
              <a:t>EFI</a:t>
            </a:r>
            <a:r>
              <a:rPr lang="zh-CN" altLang="en-US" sz="1800"/>
              <a:t> </a:t>
            </a:r>
            <a:r>
              <a:rPr lang="en-US" altLang="zh-CN" sz="1800"/>
              <a:t>Stub</a:t>
            </a:r>
            <a:r>
              <a:rPr lang="zh-CN" altLang="en-US" sz="1800"/>
              <a:t>，避免与 </a:t>
            </a:r>
            <a:r>
              <a:rPr lang="en-US" altLang="zh-CN" sz="1800"/>
              <a:t>initrd </a:t>
            </a:r>
            <a:r>
              <a:rPr lang="zh-CN" altLang="en-US" sz="1800"/>
              <a:t>内存段重合导致启动失败（</a:t>
            </a:r>
            <a:r>
              <a:rPr lang="zh-CN" altLang="en-US" sz="1800">
                <a:hlinkClick r:id="rId5"/>
              </a:rPr>
              <a:t>第 </a:t>
            </a:r>
            <a:r>
              <a:rPr lang="zh-CN" altLang="en-US" sz="1800">
                <a:solidFill>
                  <a:schemeClr val="tx1"/>
                </a:solidFill>
                <a:ea typeface="Source Han Sans CN" charset="0"/>
                <a:hlinkClick r:id="rId5"/>
              </a:rPr>
              <a:t>4</a:t>
            </a:r>
            <a:r>
              <a:rPr lang="en-US" altLang="zh-CN" sz="1800">
                <a:hlinkClick r:id="rId5"/>
              </a:rPr>
              <a:t> </a:t>
            </a:r>
            <a:r>
              <a:rPr lang="zh-CN" altLang="en-US" sz="1800">
                <a:hlinkClick r:id="rId5"/>
              </a:rPr>
              <a:t>版</a:t>
            </a:r>
            <a:r>
              <a:rPr lang="zh-CN" altLang="en-US" sz="1800"/>
              <a:t>）</a:t>
            </a:r>
            <a:endParaRPr lang="zh-CN" altLang="en-US" sz="1800"/>
          </a:p>
          <a:p>
            <a:pPr lvl="0"/>
            <a:r>
              <a:rPr lang="zh-CN" altLang="en-US" sz="1800"/>
              <a:t>代码重构或清理</a:t>
            </a:r>
            <a:endParaRPr lang="zh-CN" altLang="en-US" sz="1800"/>
          </a:p>
          <a:p>
            <a:pPr lvl="1"/>
            <a:r>
              <a:rPr lang="en-US" altLang="zh-CN" sz="1800"/>
              <a:t>Qiang Ma: </a:t>
            </a:r>
            <a:r>
              <a:rPr lang="zh-CN" altLang="en-US" sz="1800"/>
              <a:t>删除暂未使用的 </a:t>
            </a:r>
            <a:r>
              <a:rPr lang="en-US" altLang="zh-CN" sz="1800"/>
              <a:t>cpu_has_perf </a:t>
            </a:r>
            <a:r>
              <a:rPr lang="zh-CN" altLang="en-US" sz="1800"/>
              <a:t>定义（</a:t>
            </a:r>
            <a:r>
              <a:rPr lang="zh-CN" altLang="en-US" sz="1800">
                <a:hlinkClick r:id="rId6"/>
              </a:rPr>
              <a:t>第 </a:t>
            </a:r>
            <a:r>
              <a:rPr lang="en-US" altLang="zh-CN" sz="1800">
                <a:hlinkClick r:id="rId6"/>
              </a:rPr>
              <a:t>1 </a:t>
            </a:r>
            <a:r>
              <a:rPr lang="zh-CN" altLang="en-US" sz="1800">
                <a:hlinkClick r:id="rId6"/>
              </a:rPr>
              <a:t>版</a:t>
            </a:r>
            <a:r>
              <a:rPr lang="zh-CN" altLang="en-US" sz="1800"/>
              <a:t>）</a:t>
            </a:r>
            <a:endParaRPr lang="zh-CN" altLang="en-US" sz="1800"/>
          </a:p>
          <a:p>
            <a:pPr lvl="1"/>
            <a:r>
              <a:rPr lang="en-US" altLang="zh-CN" sz="1800"/>
              <a:t>Qiang</a:t>
            </a:r>
            <a:r>
              <a:rPr lang="zh-CN" altLang="en-US" sz="1800"/>
              <a:t> </a:t>
            </a:r>
            <a:r>
              <a:rPr lang="en-US" altLang="zh-CN" sz="1800"/>
              <a:t>Ma:</a:t>
            </a:r>
            <a:r>
              <a:rPr lang="zh-CN" altLang="en-US" sz="1800"/>
              <a:t> 清理 </a:t>
            </a:r>
            <a:r>
              <a:rPr lang="en-US" altLang="zh-CN" sz="1800"/>
              <a:t>show_cpuinfo()</a:t>
            </a:r>
            <a:r>
              <a:rPr lang="zh-CN" altLang="en-US" sz="1800"/>
              <a:t> 代码逻辑（</a:t>
            </a:r>
            <a:r>
              <a:rPr lang="zh-CN" altLang="en-US" sz="1800">
                <a:hlinkClick r:id="rId7"/>
              </a:rPr>
              <a:t>第 </a:t>
            </a:r>
            <a:r>
              <a:rPr lang="en-US" altLang="zh-CN" sz="1800">
                <a:hlinkClick r:id="rId7"/>
              </a:rPr>
              <a:t>1</a:t>
            </a:r>
            <a:r>
              <a:rPr lang="zh-CN" altLang="en-US" sz="1800">
                <a:hlinkClick r:id="rId7"/>
              </a:rPr>
              <a:t> 版</a:t>
            </a:r>
            <a:r>
              <a:rPr lang="zh-CN" altLang="en-US" sz="1800"/>
              <a:t>，被驳回）</a:t>
            </a:r>
            <a:endParaRPr lang="zh-CN" altLang="en-US" sz="1800"/>
          </a:p>
          <a:p>
            <a:pPr lvl="1"/>
            <a:r>
              <a:rPr lang="en-US" altLang="zh-CN" sz="1800"/>
              <a:t>Qiang</a:t>
            </a:r>
            <a:r>
              <a:rPr lang="zh-CN" altLang="en-US" sz="1800"/>
              <a:t> </a:t>
            </a:r>
            <a:r>
              <a:rPr lang="en-US" altLang="zh-CN" sz="1800"/>
              <a:t>Ma:</a:t>
            </a:r>
            <a:r>
              <a:rPr lang="zh-CN" altLang="en-US" sz="1800"/>
              <a:t> 修正 </a:t>
            </a:r>
            <a:r>
              <a:rPr lang="en-US" altLang="zh-CN" sz="1800"/>
              <a:t>CSR_CPUID_COREID{,_WIDTH} </a:t>
            </a:r>
            <a:r>
              <a:rPr lang="zh-CN" altLang="en-US" sz="1800"/>
              <a:t>定义（</a:t>
            </a:r>
            <a:r>
              <a:rPr lang="zh-CN" altLang="en-US" sz="1800">
                <a:hlinkClick r:id="rId8"/>
              </a:rPr>
              <a:t>第 </a:t>
            </a:r>
            <a:r>
              <a:rPr lang="en-US" altLang="zh-CN" sz="1800">
                <a:hlinkClick r:id="rId8"/>
              </a:rPr>
              <a:t>1 </a:t>
            </a:r>
            <a:r>
              <a:rPr lang="zh-CN" altLang="en-US" sz="1800">
                <a:hlinkClick r:id="rId8"/>
              </a:rPr>
              <a:t>版</a:t>
            </a:r>
            <a:r>
              <a:rPr lang="zh-CN" altLang="en-US" sz="1800"/>
              <a:t>，被驳回）</a:t>
            </a:r>
            <a:endParaRPr lang="en-US" altLang="zh-CN" sz="1800"/>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r>
              <a:rPr lang="zh-CN" altLang="en-US"/>
              <a:t>（四周进度）</a:t>
            </a:r>
            <a:endParaRPr lang="zh-CN" altLang="en-US"/>
          </a:p>
        </p:txBody>
      </p:sp>
      <p:sp>
        <p:nvSpPr>
          <p:cNvPr id="3" name="内容占位符 2"/>
          <p:cNvSpPr>
            <a:spLocks noGrp="1"/>
          </p:cNvSpPr>
          <p:nvPr>
            <p:ph idx="1"/>
          </p:nvPr>
        </p:nvSpPr>
        <p:spPr>
          <a:xfrm>
            <a:off x="513999" y="1259762"/>
            <a:ext cx="9452278" cy="5214202"/>
          </a:xfrm>
        </p:spPr>
        <p:txBody>
          <a:bodyPr/>
          <a:p>
            <a:r>
              <a:rPr lang="en-US" altLang="zh-CN" sz="2400"/>
              <a:t>v0.4.2 </a:t>
            </a:r>
            <a:r>
              <a:rPr lang="zh-CN" altLang="en-US" sz="2400"/>
              <a:t>发版</a:t>
            </a:r>
            <a:endParaRPr lang="zh-CN" altLang="en-US" sz="2400"/>
          </a:p>
          <a:p>
            <a:r>
              <a:rPr lang="zh-CN" altLang="en-US" sz="2400"/>
              <a:t>继续完善单元测试基础设施</a:t>
            </a:r>
            <a:endParaRPr lang="zh-CN" altLang="en-US" sz="2400"/>
          </a:p>
          <a:p>
            <a:r>
              <a:rPr lang="zh-CN" altLang="en-US" sz="2400"/>
              <a:t>继续修复 </a:t>
            </a:r>
            <a:r>
              <a:rPr lang="en-US" altLang="zh-CN" sz="2400"/>
              <a:t>JIT</a:t>
            </a:r>
            <a:r>
              <a:rPr lang="zh-CN" altLang="en-US" sz="2400"/>
              <a:t> 中指令翻译错误若干</a:t>
            </a:r>
            <a:endParaRPr lang="zh-CN" altLang="en-US" sz="2400"/>
          </a:p>
          <a:p>
            <a:r>
              <a:rPr lang="zh-CN" altLang="en-US" sz="2400"/>
              <a:t>使用 </a:t>
            </a:r>
            <a:r>
              <a:rPr lang="en-US" altLang="zh-CN" sz="2400"/>
              <a:t>4 </a:t>
            </a:r>
            <a:r>
              <a:rPr lang="zh-CN" altLang="en-US" sz="2400"/>
              <a:t>位查表法优化了 </a:t>
            </a:r>
            <a:r>
              <a:rPr lang="en-US" altLang="zh-CN" sz="2400"/>
              <a:t>PCLMUL </a:t>
            </a:r>
            <a:r>
              <a:rPr lang="zh-CN" altLang="en-US" sz="2400"/>
              <a:t>指令的 </a:t>
            </a:r>
            <a:r>
              <a:rPr lang="en-US" altLang="zh-CN" sz="2400"/>
              <a:t>C </a:t>
            </a:r>
            <a:r>
              <a:rPr lang="zh-CN" altLang="en-US" sz="2400"/>
              <a:t>模拟函数性能</a:t>
            </a:r>
            <a:endParaRPr lang="zh-CN" altLang="en-US" sz="2400"/>
          </a:p>
          <a:p>
            <a:r>
              <a:rPr lang="zh-CN" altLang="en-US" sz="2400"/>
              <a:t>修复库包装小错误若干</a:t>
            </a:r>
            <a:endParaRPr lang="zh-CN" altLang="en-US" sz="2400"/>
          </a:p>
          <a:p>
            <a:r>
              <a:rPr lang="zh-CN" altLang="en-US" sz="2400"/>
              <a:t>环境变量文档新增中文</a:t>
            </a:r>
            <a:endParaRPr lang="zh-CN" altLang="en-US" sz="2400"/>
          </a:p>
          <a:p>
            <a:r>
              <a:rPr lang="zh-CN" altLang="en-US" sz="2400">
                <a:solidFill>
                  <a:schemeClr val="tx1"/>
                </a:solidFill>
                <a:ea typeface="Source Han Sans CN" charset="0"/>
              </a:rPr>
              <a:t>修复</a:t>
            </a:r>
            <a:r>
              <a:rPr lang="zh-CN" altLang="en-US" sz="2400"/>
              <a:t>代码文件缓存的一些问题（计划下次发版前默认启用）</a:t>
            </a:r>
            <a:endParaRPr lang="zh-CN" altLang="en-US" sz="2400"/>
          </a:p>
          <a:p>
            <a:r>
              <a:rPr lang="en-US" altLang="zh-CN" sz="2400"/>
              <a:t>EFLAGS</a:t>
            </a:r>
            <a:r>
              <a:rPr lang="zh-CN" altLang="en-US" sz="2400"/>
              <a:t> 延后计算函数从 </a:t>
            </a:r>
            <a:r>
              <a:rPr lang="en-US" altLang="zh-CN" sz="2400"/>
              <a:t>C</a:t>
            </a:r>
            <a:r>
              <a:rPr lang="zh-CN" altLang="en-US" sz="2400"/>
              <a:t> 变为 </a:t>
            </a:r>
            <a:r>
              <a:rPr lang="en-US" altLang="zh-CN" sz="2400"/>
              <a:t>JIT </a:t>
            </a:r>
            <a:r>
              <a:rPr lang="zh-CN" altLang="en-US" sz="2400"/>
              <a:t>内联</a:t>
            </a:r>
            <a:endParaRPr lang="zh-CN" altLang="en-US" sz="2400"/>
          </a:p>
          <a:p>
            <a:pPr lvl="1"/>
            <a:r>
              <a:rPr lang="zh-CN" altLang="en-US" sz="2000"/>
              <a:t>优化 </a:t>
            </a:r>
            <a:r>
              <a:rPr lang="en-US" altLang="zh-CN" sz="2000"/>
              <a:t>context</a:t>
            </a:r>
            <a:r>
              <a:rPr lang="zh-CN" altLang="en-US" sz="2000"/>
              <a:t> </a:t>
            </a:r>
            <a:r>
              <a:rPr lang="en-US" altLang="zh-CN" sz="2000"/>
              <a:t>switch </a:t>
            </a:r>
            <a:r>
              <a:rPr lang="zh-CN" altLang="en-US" sz="2000"/>
              <a:t>开销</a:t>
            </a:r>
            <a:endParaRPr lang="zh-CN" altLang="en-US" sz="2000"/>
          </a:p>
          <a:p>
            <a:pPr lvl="1"/>
            <a:r>
              <a:rPr lang="zh-CN" altLang="en-US" sz="2000"/>
              <a:t>充分利用 </a:t>
            </a:r>
            <a:r>
              <a:rPr lang="en-US" altLang="zh-CN" sz="2000"/>
              <a:t>LBT</a:t>
            </a:r>
            <a:endParaRPr lang="zh-CN" altLang="en-US" sz="2000"/>
          </a:p>
          <a:p>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UEFI 固件（</a:t>
            </a:r>
            <a:r>
              <a:rPr lang="en-US" altLang="zh-CN">
                <a:solidFill>
                  <a:schemeClr val="tx1"/>
                </a:solidFill>
                <a:ea typeface="Source Han Sans CN" charset="0"/>
              </a:rPr>
              <a:t>EDK II </a:t>
            </a:r>
            <a:r>
              <a:rPr lang="zh-CN" altLang="en-US">
                <a:solidFill>
                  <a:schemeClr val="tx1"/>
                </a:solidFill>
                <a:ea typeface="Source Han Sans CN" charset="0"/>
              </a:rPr>
              <a:t>上游）</a:t>
            </a:r>
            <a:endParaRPr lang="zh-CN" altLang="en-US"/>
          </a:p>
        </p:txBody>
      </p:sp>
      <p:sp>
        <p:nvSpPr>
          <p:cNvPr id="3" name="内容占位符 2"/>
          <p:cNvSpPr>
            <a:spLocks noGrp="1"/>
          </p:cNvSpPr>
          <p:nvPr>
            <p:ph idx="1"/>
          </p:nvPr>
        </p:nvSpPr>
        <p:spPr>
          <a:xfrm>
            <a:off x="513999" y="1259762"/>
            <a:ext cx="10912520" cy="4657501"/>
          </a:xfrm>
        </p:spPr>
        <p:txBody>
          <a:bodyPr/>
          <a:p>
            <a:pPr lvl="0"/>
            <a:r>
              <a:rPr lang="en-US" altLang="zh-CN" sz="2200"/>
              <a:t>kilaterlee </a:t>
            </a:r>
            <a:r>
              <a:rPr lang="zh-CN" altLang="en-US" sz="2200">
                <a:hlinkClick r:id="rId1"/>
              </a:rPr>
              <a:t>修复并优化了</a:t>
            </a:r>
            <a:r>
              <a:rPr lang="zh-CN" altLang="en-US" sz="2200"/>
              <a:t> </a:t>
            </a:r>
            <a:r>
              <a:rPr lang="en-US" altLang="zh-CN" sz="2200"/>
              <a:t>PC </a:t>
            </a:r>
            <a:r>
              <a:rPr lang="zh-CN" altLang="en-US" sz="2200"/>
              <a:t>相对寻址的重定位逻辑，原有的重定位处理方法无法正确处理高位 (</a:t>
            </a:r>
            <a:r>
              <a:rPr lang="en-US" altLang="zh-CN" sz="2200"/>
              <a:t>HI) </a:t>
            </a:r>
            <a:r>
              <a:rPr lang="zh-CN" altLang="en-US" sz="2200"/>
              <a:t>与低位 (</a:t>
            </a:r>
            <a:r>
              <a:rPr lang="en-US" altLang="zh-CN" sz="2200"/>
              <a:t>LO) </a:t>
            </a:r>
            <a:r>
              <a:rPr lang="zh-CN" altLang="en-US" sz="2200"/>
              <a:t>不相邻以及一个 </a:t>
            </a:r>
            <a:r>
              <a:rPr lang="en-US" altLang="zh-CN" sz="2200"/>
              <a:t>HI </a:t>
            </a:r>
            <a:r>
              <a:rPr lang="zh-CN" altLang="en-US" sz="2200"/>
              <a:t>对应多个 </a:t>
            </a:r>
            <a:r>
              <a:rPr lang="en-US" altLang="zh-CN" sz="2200"/>
              <a:t>LO </a:t>
            </a:r>
            <a:r>
              <a:rPr lang="zh-CN" altLang="en-US" sz="2200"/>
              <a:t>的复杂场景</a:t>
            </a:r>
            <a:endParaRPr lang="zh-CN" altLang="en-US" sz="2200"/>
          </a:p>
          <a:p>
            <a:pPr lvl="1"/>
            <a:r>
              <a:rPr lang="zh-CN" altLang="en-US" sz="2200"/>
              <a:t>同时增加了 </a:t>
            </a:r>
            <a:r>
              <a:rPr lang="en-US" altLang="zh-CN" sz="2200"/>
              <a:t>CLANGDWARF (LLVM) </a:t>
            </a:r>
            <a:r>
              <a:rPr lang="zh-CN" altLang="en-US" sz="2200"/>
              <a:t>工具链的支持，可以选择使用 </a:t>
            </a:r>
            <a:r>
              <a:rPr lang="en-US" altLang="zh-CN" sz="2200"/>
              <a:t>LLVM 22.1.0+ </a:t>
            </a:r>
            <a:r>
              <a:rPr lang="zh-CN" altLang="en-US" sz="2200"/>
              <a:t>来构建龙架构的 </a:t>
            </a:r>
            <a:r>
              <a:rPr lang="en-US" altLang="zh-CN" sz="2200"/>
              <a:t>UEFI </a:t>
            </a:r>
            <a:r>
              <a:rPr lang="zh-CN" altLang="en-US" sz="2200"/>
              <a:t>固件</a:t>
            </a:r>
            <a:endParaRPr lang="en-US" altLang="zh-CN" sz="2200"/>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白铭骢</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其他开源项目动向</a:t>
            </a:r>
            <a:endParaRPr lang="zh-CN" altLang="en-US"/>
          </a:p>
        </p:txBody>
      </p:sp>
      <p:sp>
        <p:nvSpPr>
          <p:cNvPr id="3" name="内容占位符 2"/>
          <p:cNvSpPr>
            <a:spLocks noGrp="1"/>
          </p:cNvSpPr>
          <p:nvPr>
            <p:ph idx="1"/>
          </p:nvPr>
        </p:nvSpPr>
        <p:spPr>
          <a:xfrm>
            <a:off x="513999" y="1259762"/>
            <a:ext cx="11077942" cy="4657501"/>
          </a:xfrm>
        </p:spPr>
        <p:txBody>
          <a:bodyPr/>
          <a:p>
            <a:pPr lvl="0"/>
            <a:r>
              <a:rPr lang="zh-CN" altLang="en-US" sz="2000" b="1"/>
              <a:t>问题报告</a:t>
            </a:r>
            <a:r>
              <a:rPr lang="en-US" altLang="zh-CN" sz="2000" b="1"/>
              <a:t>/</a:t>
            </a:r>
            <a:r>
              <a:rPr lang="zh-CN" altLang="en-US" sz="2000" b="1"/>
              <a:t>英雄帖</a:t>
            </a:r>
            <a:endParaRPr lang="zh-CN" altLang="en-US" sz="2000" b="1"/>
          </a:p>
          <a:p>
            <a:pPr lvl="1"/>
            <a:r>
              <a:rPr lang="en-US" altLang="zh-CN" sz="2000"/>
              <a:t>bh1xaq </a:t>
            </a:r>
            <a:r>
              <a:rPr lang="zh-CN" altLang="en-US" sz="2000">
                <a:hlinkClick r:id="rId1"/>
              </a:rPr>
              <a:t>提出了</a:t>
            </a:r>
            <a:r>
              <a:rPr lang="zh-CN" altLang="en-US" sz="2000"/>
              <a:t>为开源 </a:t>
            </a:r>
            <a:r>
              <a:rPr lang="en-US" altLang="zh-CN" sz="2000"/>
              <a:t>3D </a:t>
            </a:r>
            <a:r>
              <a:rPr lang="zh-CN" altLang="en-US" sz="2000"/>
              <a:t>打印机控制编程软件 </a:t>
            </a:r>
            <a:r>
              <a:rPr lang="en-US" altLang="zh-CN" sz="2000"/>
              <a:t>BambuStudio </a:t>
            </a:r>
            <a:r>
              <a:rPr lang="zh-CN" altLang="en-US" sz="2000"/>
              <a:t>添加龙架构支持</a:t>
            </a:r>
            <a:endParaRPr lang="zh-CN" altLang="en-US" sz="2000"/>
          </a:p>
          <a:p>
            <a:pPr lvl="2"/>
            <a:r>
              <a:rPr lang="zh-CN" altLang="en-US" sz="2000"/>
              <a:t>目前主程序已经在龙芯平台 (</a:t>
            </a:r>
            <a:r>
              <a:rPr lang="en-US" altLang="zh-CN" sz="2000"/>
              <a:t>Loongson-3B6000x1-7A2000x1-EVB) </a:t>
            </a:r>
            <a:r>
              <a:rPr lang="zh-CN" altLang="en-US" sz="2000"/>
              <a:t>上成功构建，但网络插件因缺少 </a:t>
            </a:r>
            <a:r>
              <a:rPr lang="en-US" altLang="zh-CN" sz="2000"/>
              <a:t>loongarch64 </a:t>
            </a:r>
            <a:r>
              <a:rPr lang="zh-CN" altLang="en-US" sz="2000"/>
              <a:t>的预编译包而无法使用</a:t>
            </a:r>
            <a:endParaRPr lang="zh-CN" altLang="en-US" sz="2000"/>
          </a:p>
          <a:p>
            <a:pPr lvl="2"/>
            <a:r>
              <a:rPr lang="en-US" altLang="zh-CN" sz="2000"/>
              <a:t>bh1xaq</a:t>
            </a:r>
            <a:r>
              <a:rPr lang="zh-CN" altLang="en-US" sz="2000"/>
              <a:t> 希望官方将其加入发布列表，同时指出社区维护的开源替代插件可作为备选</a:t>
            </a:r>
            <a:endParaRPr lang="zh-CN" altLang="en-US" sz="2000"/>
          </a:p>
          <a:p>
            <a:pPr lvl="1"/>
            <a:r>
              <a:rPr lang="en-US" altLang="zh-CN" sz="2000"/>
              <a:t>wojiushixiaobai </a:t>
            </a:r>
            <a:r>
              <a:rPr lang="zh-CN" altLang="en-US" sz="2000"/>
              <a:t>向 </a:t>
            </a:r>
            <a:r>
              <a:rPr lang="en-US" altLang="zh-CN" sz="2000"/>
              <a:t>python</a:t>
            </a:r>
            <a:r>
              <a:rPr lang="zh-CN" altLang="en-US" sz="2000"/>
              <a:t>-</a:t>
            </a:r>
            <a:r>
              <a:rPr lang="en-US" altLang="zh-CN" sz="2000"/>
              <a:t>build</a:t>
            </a:r>
            <a:r>
              <a:rPr lang="zh-CN" altLang="en-US" sz="2000"/>
              <a:t>-</a:t>
            </a:r>
            <a:r>
              <a:rPr lang="en-US" altLang="zh-CN" sz="2000"/>
              <a:t>standalone </a:t>
            </a:r>
            <a:r>
              <a:rPr lang="zh-CN" altLang="en-US" sz="2000"/>
              <a:t>项目</a:t>
            </a:r>
            <a:r>
              <a:rPr lang="zh-CN" altLang="en-US" sz="2000">
                <a:hlinkClick r:id="rId2"/>
              </a:rPr>
              <a:t>报告了</a:t>
            </a:r>
            <a:r>
              <a:rPr lang="zh-CN" altLang="en-US" sz="2000"/>
              <a:t>在龙架构运行预编译的 </a:t>
            </a:r>
            <a:r>
              <a:rPr lang="en-US" altLang="zh-CN" sz="2000"/>
              <a:t>Python </a:t>
            </a:r>
            <a:r>
              <a:rPr lang="zh-CN" altLang="en-US" sz="2000"/>
              <a:t>二进制文件时，因 </a:t>
            </a:r>
            <a:r>
              <a:rPr lang="en-US" altLang="zh-CN" sz="2000"/>
              <a:t>ELF </a:t>
            </a:r>
            <a:r>
              <a:rPr lang="zh-CN" altLang="en-US" sz="2000"/>
              <a:t>段的对齐方式（基于 4</a:t>
            </a:r>
            <a:r>
              <a:rPr lang="en-US" altLang="zh-CN" sz="2000"/>
              <a:t>KB </a:t>
            </a:r>
            <a:r>
              <a:rPr lang="zh-CN" altLang="en-US" sz="2000"/>
              <a:t>页面）与目标系统内核实际使用的页面大小（16</a:t>
            </a:r>
            <a:r>
              <a:rPr lang="en-US" altLang="zh-CN" sz="2000"/>
              <a:t>KB </a:t>
            </a:r>
            <a:r>
              <a:rPr lang="zh-CN" altLang="en-US" sz="2000"/>
              <a:t>或 64</a:t>
            </a:r>
            <a:r>
              <a:rPr lang="en-US" altLang="zh-CN" sz="2000"/>
              <a:t>KB）</a:t>
            </a:r>
            <a:r>
              <a:rPr lang="zh-CN" altLang="en-US" sz="2000"/>
              <a:t>不匹配，导致加载时发生段错误</a:t>
            </a:r>
            <a:endParaRPr lang="zh-CN" altLang="en-US" sz="2000"/>
          </a:p>
          <a:p>
            <a:pPr lvl="2"/>
            <a:r>
              <a:rPr lang="zh-CN" altLang="en-US" sz="2000" b="1">
                <a:solidFill>
                  <a:srgbClr val="E60013"/>
                </a:solidFill>
              </a:rPr>
              <a:t>上周，上游已通过更新 </a:t>
            </a:r>
            <a:r>
              <a:rPr lang="en-US" altLang="zh-CN" sz="2000" b="1">
                <a:solidFill>
                  <a:srgbClr val="E60013"/>
                </a:solidFill>
              </a:rPr>
              <a:t>patchelf</a:t>
            </a:r>
            <a:r>
              <a:rPr lang="zh-CN" altLang="en-US" sz="2000" b="1">
                <a:solidFill>
                  <a:srgbClr val="E60013"/>
                </a:solidFill>
              </a:rPr>
              <a:t> 到 </a:t>
            </a:r>
            <a:r>
              <a:rPr lang="en-US" altLang="zh-CN" sz="2000" b="1">
                <a:solidFill>
                  <a:srgbClr val="E60013"/>
                </a:solidFill>
              </a:rPr>
              <a:t>0.14 </a:t>
            </a:r>
            <a:r>
              <a:rPr lang="zh-CN" altLang="en-US" sz="2000" b="1">
                <a:solidFill>
                  <a:srgbClr val="E60013"/>
                </a:solidFill>
              </a:rPr>
              <a:t>并设置龙架构默认内存页为 </a:t>
            </a:r>
            <a:r>
              <a:rPr lang="en-US" altLang="zh-CN" sz="2000" b="1">
                <a:solidFill>
                  <a:srgbClr val="E60013"/>
                </a:solidFill>
              </a:rPr>
              <a:t>64KiB </a:t>
            </a:r>
            <a:r>
              <a:rPr lang="zh-CN" altLang="en-US" sz="2000" b="1">
                <a:solidFill>
                  <a:srgbClr val="E60013"/>
                </a:solidFill>
              </a:rPr>
              <a:t>解决该问题</a:t>
            </a:r>
            <a:endParaRPr lang="zh-CN" altLang="en-US" sz="2000" b="1">
              <a:solidFill>
                <a:srgbClr val="E60013"/>
              </a:solidFill>
            </a:endParaRPr>
          </a:p>
          <a:p>
            <a:pPr lvl="0"/>
            <a:r>
              <a:rPr lang="zh-CN" altLang="en-US" sz="2000" b="1"/>
              <a:t>上游功能实现、修复等</a:t>
            </a:r>
            <a:endParaRPr lang="zh-CN" altLang="en-US" sz="2000" b="1"/>
          </a:p>
          <a:p>
            <a:pPr lvl="1"/>
            <a:r>
              <a:rPr lang="en-US" altLang="zh-CN" sz="2000"/>
              <a:t>MarsDoge </a:t>
            </a:r>
            <a:r>
              <a:rPr lang="zh-CN" altLang="en-US" sz="2000"/>
              <a:t>和 </a:t>
            </a:r>
            <a:r>
              <a:rPr lang="en-US" altLang="zh-CN" sz="2000"/>
              <a:t>yetist </a:t>
            </a:r>
            <a:r>
              <a:rPr lang="zh-CN" altLang="en-US" sz="2000"/>
              <a:t>龙架构上 </a:t>
            </a:r>
            <a:r>
              <a:rPr lang="en-US" altLang="zh-CN" sz="2000"/>
              <a:t>gnu-efi </a:t>
            </a:r>
            <a:r>
              <a:rPr lang="zh-CN" altLang="en-US" sz="2000"/>
              <a:t>库可能被工具链默认向量化优化编入 </a:t>
            </a:r>
            <a:r>
              <a:rPr lang="en-US" altLang="zh-CN" sz="2000"/>
              <a:t>LSX/LASX </a:t>
            </a:r>
            <a:r>
              <a:rPr lang="zh-CN" altLang="en-US" sz="2000"/>
              <a:t>指令的问题，通过在编译显式添加 -</a:t>
            </a:r>
            <a:r>
              <a:rPr lang="en-US" altLang="zh-CN" sz="2000"/>
              <a:t>mno-lsx -mno-lasx </a:t>
            </a:r>
            <a:r>
              <a:rPr lang="zh-CN" altLang="en-US" sz="2000"/>
              <a:t>标志，确保 </a:t>
            </a:r>
            <a:r>
              <a:rPr lang="en-US" altLang="zh-CN" sz="2000"/>
              <a:t>gnu-efi </a:t>
            </a:r>
            <a:r>
              <a:rPr lang="zh-CN" altLang="en-US" sz="2000"/>
              <a:t>不包含 </a:t>
            </a:r>
            <a:r>
              <a:rPr lang="en-US" altLang="zh-CN" sz="2000"/>
              <a:t>SIMD </a:t>
            </a:r>
            <a:r>
              <a:rPr lang="zh-CN" altLang="en-US" sz="2000"/>
              <a:t>指令，从而避免 </a:t>
            </a:r>
            <a:r>
              <a:rPr lang="en-US" altLang="zh-CN" sz="2000"/>
              <a:t>UEFI </a:t>
            </a:r>
            <a:r>
              <a:rPr lang="zh-CN" altLang="en-US" sz="2000"/>
              <a:t>环境下因使用向量指令导致崩溃；</a:t>
            </a:r>
            <a:r>
              <a:rPr lang="zh-CN" altLang="en-US" sz="2000" b="1">
                <a:solidFill>
                  <a:srgbClr val="E60013"/>
                </a:solidFill>
              </a:rPr>
              <a:t>该补丁仍待审阅和测试</a:t>
            </a:r>
            <a:endParaRPr lang="zh-CN" altLang="en-US" sz="2000" b="1">
              <a:solidFill>
                <a:srgbClr val="E60013"/>
              </a:solidFill>
            </a:endParaRPr>
          </a:p>
          <a:p>
            <a:pPr lvl="1"/>
            <a:r>
              <a:rPr lang="en-US" altLang="zh-CN" sz="2000"/>
              <a:t>phprus </a:t>
            </a:r>
            <a:r>
              <a:rPr lang="zh-CN" altLang="en-US" sz="2000"/>
              <a:t>为 </a:t>
            </a:r>
            <a:r>
              <a:rPr lang="en-US" altLang="zh-CN" sz="2000"/>
              <a:t>zlib-ng（zlib </a:t>
            </a:r>
            <a:r>
              <a:rPr lang="zh-CN" altLang="en-US" sz="2000"/>
              <a:t>压缩库的下一代分支）的 /</a:t>
            </a:r>
            <a:r>
              <a:rPr lang="en-US" altLang="zh-CN" sz="2000"/>
              <a:t>delta CI </a:t>
            </a:r>
            <a:r>
              <a:rPr lang="zh-CN" altLang="en-US" sz="2000"/>
              <a:t>工作流</a:t>
            </a:r>
            <a:r>
              <a:rPr lang="zh-CN" altLang="en-US" sz="2000">
                <a:hlinkClick r:id="rId3"/>
              </a:rPr>
              <a:t>添加了龙架构支持</a:t>
            </a:r>
            <a:r>
              <a:rPr lang="zh-CN" altLang="en-US" sz="2000"/>
              <a:t>；目前该提交已被合并</a:t>
            </a:r>
            <a:endParaRPr lang="en-US" altLang="zh-CN" sz="2000" b="1">
              <a:solidFill>
                <a:srgbClr val="E60013"/>
              </a:solidFill>
            </a:endParaRPr>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白铭骢</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其他开源项目动向</a:t>
            </a:r>
            <a:endParaRPr lang="zh-CN" altLang="en-US"/>
          </a:p>
        </p:txBody>
      </p:sp>
      <p:sp>
        <p:nvSpPr>
          <p:cNvPr id="3" name="内容占位符 2"/>
          <p:cNvSpPr>
            <a:spLocks noGrp="1"/>
          </p:cNvSpPr>
          <p:nvPr>
            <p:ph idx="1"/>
          </p:nvPr>
        </p:nvSpPr>
        <p:spPr>
          <a:xfrm>
            <a:off x="513999" y="1259762"/>
            <a:ext cx="11077942" cy="4657501"/>
          </a:xfrm>
        </p:spPr>
        <p:txBody>
          <a:bodyPr/>
          <a:p>
            <a:pPr lvl="0"/>
            <a:r>
              <a:rPr lang="zh-CN" altLang="en-US" sz="2000" b="1"/>
              <a:t>上游功能实现、修复等</a:t>
            </a:r>
            <a:endParaRPr lang="zh-CN" altLang="en-US" sz="2000" b="1"/>
          </a:p>
          <a:p>
            <a:pPr lvl="1"/>
            <a:r>
              <a:rPr lang="en-US" altLang="zh-CN" sz="2000"/>
              <a:t>zevorn </a:t>
            </a:r>
            <a:r>
              <a:rPr lang="zh-CN" altLang="en-US" sz="2000"/>
              <a:t>为 </a:t>
            </a:r>
            <a:r>
              <a:rPr lang="en-US" altLang="zh-CN" sz="2000"/>
              <a:t>machina（</a:t>
            </a:r>
            <a:r>
              <a:rPr lang="zh-CN" altLang="en-US" sz="2000"/>
              <a:t>一个用 </a:t>
            </a:r>
            <a:r>
              <a:rPr lang="en-US" altLang="zh-CN" sz="2000"/>
              <a:t>Rust </a:t>
            </a:r>
            <a:r>
              <a:rPr lang="zh-CN" altLang="en-US" sz="2000"/>
              <a:t>编写的虚拟化/模拟器项目）</a:t>
            </a:r>
            <a:r>
              <a:rPr lang="zh-CN" altLang="en-US" sz="2000">
                <a:hlinkClick r:id="rId1"/>
              </a:rPr>
              <a:t>添加了</a:t>
            </a:r>
            <a:r>
              <a:rPr lang="zh-CN" altLang="en-US" sz="2000"/>
              <a:t>龙架构支持，包括指令解码/翻译、</a:t>
            </a:r>
            <a:r>
              <a:rPr lang="en-US" altLang="zh-CN" sz="2000"/>
              <a:t>MMU/</a:t>
            </a:r>
            <a:r>
              <a:rPr lang="zh-CN" altLang="en-US" sz="2000"/>
              <a:t>中断、设备模型及 </a:t>
            </a:r>
            <a:r>
              <a:rPr lang="en-US" altLang="zh-CN" sz="2000"/>
              <a:t>Linux </a:t>
            </a:r>
            <a:r>
              <a:rPr lang="zh-CN" altLang="en-US" sz="2000"/>
              <a:t>引导能力，新增 </a:t>
            </a:r>
            <a:r>
              <a:rPr lang="en-US" altLang="zh-CN" sz="2000"/>
              <a:t>loongarch64-ref </a:t>
            </a:r>
            <a:r>
              <a:rPr lang="zh-CN" altLang="en-US" sz="2000"/>
              <a:t>参考机器，并通过了测试验证</a:t>
            </a:r>
            <a:endParaRPr lang="en-US" altLang="zh-CN" sz="2000"/>
          </a:p>
          <a:p>
            <a:pPr lvl="1"/>
            <a:r>
              <a:rPr lang="en-US" altLang="zh-CN" sz="2000"/>
              <a:t>MutsukiC</a:t>
            </a:r>
            <a:r>
              <a:rPr lang="en-US" altLang="zh-CN" sz="2000">
                <a:solidFill>
                  <a:schemeClr val="tx1"/>
                </a:solidFill>
                <a:ea typeface="Source Han Sans CN" charset="0"/>
              </a:rPr>
              <a:t> </a:t>
            </a:r>
            <a:r>
              <a:rPr lang="zh-CN" altLang="en-US" sz="2000">
                <a:hlinkClick r:id="rId2"/>
              </a:rPr>
              <a:t>修复了</a:t>
            </a:r>
            <a:r>
              <a:rPr lang="zh-CN" altLang="en-US" sz="2000"/>
              <a:t>微软 </a:t>
            </a:r>
            <a:r>
              <a:rPr lang="en-US" altLang="zh-CN" sz="2000"/>
              <a:t>Edit（Edit </a:t>
            </a:r>
            <a:r>
              <a:rPr lang="zh-CN" altLang="en-US" sz="2000"/>
              <a:t>是一个具有文本用户界面 (</a:t>
            </a:r>
            <a:r>
              <a:rPr lang="en-US" altLang="zh-CN" sz="2000"/>
              <a:t>TUI) </a:t>
            </a:r>
            <a:r>
              <a:rPr lang="zh-CN" altLang="en-US" sz="2000"/>
              <a:t>的无模式编辑器）项目中 </a:t>
            </a:r>
            <a:r>
              <a:rPr lang="en-US" altLang="zh-CN" sz="2000"/>
              <a:t>stdext </a:t>
            </a:r>
            <a:r>
              <a:rPr lang="zh-CN" altLang="en-US" sz="2000"/>
              <a:t>模块的 </a:t>
            </a:r>
            <a:r>
              <a:rPr lang="en-US" altLang="zh-CN" sz="2000"/>
              <a:t>crate </a:t>
            </a:r>
            <a:r>
              <a:rPr lang="zh-CN" altLang="en-US" sz="2000"/>
              <a:t>属性在龙架构上使用了 </a:t>
            </a:r>
            <a:r>
              <a:rPr lang="en-US" altLang="zh-CN" sz="2000"/>
              <a:t>stdarch_loongarch </a:t>
            </a:r>
            <a:r>
              <a:rPr lang="zh-CN" altLang="en-US" sz="2000"/>
              <a:t>的不稳定特性，但该 </a:t>
            </a:r>
            <a:r>
              <a:rPr lang="en-US" altLang="zh-CN" sz="2000"/>
              <a:t>crate </a:t>
            </a:r>
            <a:r>
              <a:rPr lang="zh-CN" altLang="en-US" sz="2000"/>
              <a:t>未通过 #![</a:t>
            </a:r>
            <a:r>
              <a:rPr lang="en-US" altLang="zh-CN" sz="2000"/>
              <a:t>feature(stdarch_loongarch)] </a:t>
            </a:r>
            <a:r>
              <a:rPr lang="zh-CN" altLang="en-US" sz="2000"/>
              <a:t>属性显式声明启用此特性，导致编译失败；已合入</a:t>
            </a:r>
            <a:endParaRPr lang="zh-CN" altLang="en-US" sz="2000"/>
          </a:p>
          <a:p>
            <a:pPr lvl="1"/>
            <a:r>
              <a:rPr lang="en-US" altLang="zh-CN" sz="2000"/>
              <a:t>martin-frbg</a:t>
            </a:r>
            <a:r>
              <a:rPr lang="en-US" altLang="zh-CN" sz="2000">
                <a:solidFill>
                  <a:schemeClr val="tx1"/>
                </a:solidFill>
                <a:ea typeface="Source Han Sans CN" charset="0"/>
              </a:rPr>
              <a:t> </a:t>
            </a:r>
            <a:r>
              <a:rPr lang="zh-CN" altLang="en-US" sz="2000">
                <a:hlinkClick r:id="rId3"/>
              </a:rPr>
              <a:t>修复了</a:t>
            </a:r>
            <a:r>
              <a:rPr lang="zh-CN" altLang="en-US" sz="2000"/>
              <a:t> </a:t>
            </a:r>
            <a:r>
              <a:rPr lang="en-US" altLang="zh-CN" sz="2000"/>
              <a:t>OpenBLAS </a:t>
            </a:r>
            <a:r>
              <a:rPr lang="zh-CN" altLang="en-US" sz="2000"/>
              <a:t>在龙架构上配置时，无法将 </a:t>
            </a:r>
            <a:r>
              <a:rPr lang="en-US" altLang="zh-CN" sz="2000"/>
              <a:t>LSX </a:t>
            </a:r>
            <a:r>
              <a:rPr lang="zh-CN" altLang="en-US" sz="2000"/>
              <a:t>和 </a:t>
            </a:r>
            <a:r>
              <a:rPr lang="en-US" altLang="zh-CN" sz="2000"/>
              <a:t>LASX </a:t>
            </a:r>
            <a:r>
              <a:rPr lang="zh-CN" altLang="en-US" sz="2000"/>
              <a:t>的启用状态正确打印到配置文件中的问题；该修复目前已合并</a:t>
            </a:r>
            <a:endParaRPr lang="zh-CN" altLang="en-US" sz="2000"/>
          </a:p>
          <a:p>
            <a:pPr lvl="1"/>
            <a:r>
              <a:rPr lang="en-US" altLang="zh-CN" sz="2000"/>
              <a:t>lrzlin</a:t>
            </a:r>
            <a:r>
              <a:rPr lang="en-US" altLang="zh-CN" sz="2000">
                <a:solidFill>
                  <a:schemeClr val="tx1"/>
                </a:solidFill>
                <a:ea typeface="Source Han Sans CN" charset="0"/>
              </a:rPr>
              <a:t> </a:t>
            </a:r>
            <a:r>
              <a:rPr lang="zh-CN" altLang="en-US" sz="2000">
                <a:hlinkClick r:id="rId4"/>
              </a:rPr>
              <a:t>修复了</a:t>
            </a:r>
            <a:r>
              <a:rPr lang="zh-CN" altLang="en-US" sz="2000"/>
              <a:t> </a:t>
            </a:r>
            <a:r>
              <a:rPr lang="en-US" altLang="zh-CN" sz="2000"/>
              <a:t>PPSSPP </a:t>
            </a:r>
            <a:r>
              <a:rPr lang="zh-CN" altLang="en-US" sz="2000"/>
              <a:t>模拟器龙架构版本中 </a:t>
            </a:r>
            <a:r>
              <a:rPr lang="en-US" altLang="zh-CN" sz="2000"/>
              <a:t>Jit_WeightsU16Skin </a:t>
            </a:r>
            <a:r>
              <a:rPr lang="zh-CN" altLang="en-US" sz="2000"/>
              <a:t>函数的代码错误，解决了在运行《初音未来 - 歌姬计划 扩展版》等游戏时角色模型被错误拉伸的图形渲染问题；该补丁已合并</a:t>
            </a:r>
            <a:endParaRPr lang="zh-CN" altLang="en-US" sz="2000"/>
          </a:p>
          <a:p>
            <a:pPr lvl="1"/>
            <a:r>
              <a:rPr lang="en-US" altLang="zh-CN" sz="2000"/>
              <a:t>Ponsanthini </a:t>
            </a:r>
            <a:r>
              <a:rPr lang="zh-CN" altLang="en-US" sz="2000"/>
              <a:t>从 </a:t>
            </a:r>
            <a:r>
              <a:rPr lang="en-US" altLang="zh-CN" sz="2000"/>
              <a:t>BitBucket </a:t>
            </a:r>
            <a:r>
              <a:rPr lang="zh-CN" altLang="en-US" sz="2000">
                <a:hlinkClick r:id="rId5"/>
              </a:rPr>
              <a:t>迁移了</a:t>
            </a:r>
            <a:r>
              <a:rPr lang="zh-CN" altLang="en-US" sz="2000"/>
              <a:t> </a:t>
            </a:r>
            <a:r>
              <a:rPr lang="en-US" altLang="zh-CN" sz="2000"/>
              <a:t>Hao Chen </a:t>
            </a:r>
            <a:r>
              <a:rPr lang="zh-CN" altLang="en-US" sz="2000"/>
              <a:t>编写的 </a:t>
            </a:r>
            <a:r>
              <a:rPr lang="en-US" altLang="zh-CN" sz="2000"/>
              <a:t>x265 </a:t>
            </a:r>
            <a:r>
              <a:rPr lang="zh-CN" altLang="en-US" sz="2000"/>
              <a:t>视频编码器龙架构 </a:t>
            </a:r>
            <a:r>
              <a:rPr lang="en-US" altLang="zh-CN" sz="2000"/>
              <a:t>SIMD </a:t>
            </a:r>
            <a:r>
              <a:rPr lang="zh-CN" altLang="en-US" sz="2000"/>
              <a:t>优化支持补丁，通过利用 </a:t>
            </a:r>
            <a:r>
              <a:rPr lang="en-US" altLang="zh-CN" sz="2000"/>
              <a:t>LSX/LASX </a:t>
            </a:r>
            <a:r>
              <a:rPr lang="zh-CN" altLang="en-US" sz="2000"/>
              <a:t>向量扩展指令集，对 </a:t>
            </a:r>
            <a:r>
              <a:rPr lang="en-US" altLang="zh-CN" sz="2000"/>
              <a:t>DCT、</a:t>
            </a:r>
            <a:r>
              <a:rPr lang="zh-CN" altLang="en-US" sz="2000"/>
              <a:t>量化、帧内预测、运动补偿、环路滤波等核心模块进行了汇编级优化，预计会显著提升龙芯平台上的视频编码性能；</a:t>
            </a:r>
            <a:r>
              <a:rPr lang="zh-CN" altLang="en-US" sz="2000" b="1">
                <a:solidFill>
                  <a:srgbClr val="E60013"/>
                </a:solidFill>
              </a:rPr>
              <a:t>该补丁仍有待审阅，欢迎各位开发者建言献策</a:t>
            </a:r>
            <a:endParaRPr lang="en-US" altLang="zh-CN" sz="2000" b="1">
              <a:solidFill>
                <a:srgbClr val="E60013"/>
              </a:solidFill>
            </a:endParaRPr>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白铭骢</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发行版维护贴士</a:t>
            </a:r>
            <a:endParaRPr lang="zh-CN" altLang="en-US"/>
          </a:p>
        </p:txBody>
      </p:sp>
      <p:sp>
        <p:nvSpPr>
          <p:cNvPr id="3" name="内容占位符 2"/>
          <p:cNvSpPr>
            <a:spLocks noGrp="1"/>
          </p:cNvSpPr>
          <p:nvPr>
            <p:ph idx="1"/>
          </p:nvPr>
        </p:nvSpPr>
        <p:spPr/>
        <p:txBody>
          <a:bodyPr/>
          <a:p>
            <a:r>
              <a:rPr lang="zh-CN" altLang="en-US"/>
              <a:t>建议</a:t>
            </a:r>
            <a:r>
              <a:rPr lang="zh-CN" altLang="en-US">
                <a:cs typeface="Arial" panose="020B0604020202020204" pitchFamily="34" charset="0"/>
              </a:rPr>
              <a:t>尽早回合 </a:t>
            </a:r>
            <a:r>
              <a:rPr lang="en-US" altLang="zh-CN">
                <a:cs typeface="Arial" panose="020B0604020202020204" pitchFamily="34" charset="0"/>
              </a:rPr>
              <a:t>GCC PR 125049 </a:t>
            </a:r>
            <a:r>
              <a:rPr lang="zh-CN" altLang="en-US">
                <a:cs typeface="Arial" panose="020B0604020202020204" pitchFamily="34" charset="0"/>
              </a:rPr>
              <a:t>的修复（后续除 </a:t>
            </a:r>
            <a:r>
              <a:rPr lang="en-US" altLang="zh-CN">
                <a:cs typeface="Arial" panose="020B0604020202020204" pitchFamily="34" charset="0"/>
              </a:rPr>
              <a:t>GCC 16.2 </a:t>
            </a:r>
            <a:r>
              <a:rPr lang="zh-CN" altLang="en-US">
                <a:cs typeface="Arial" panose="020B0604020202020204" pitchFamily="34" charset="0"/>
              </a:rPr>
              <a:t>外还会合入 </a:t>
            </a:r>
            <a:r>
              <a:rPr lang="en-US" altLang="zh-CN">
                <a:cs typeface="Arial" panose="020B0604020202020204" pitchFamily="34" charset="0"/>
              </a:rPr>
              <a:t>15.3</a:t>
            </a:r>
            <a:r>
              <a:rPr lang="zh-CN" altLang="en-US">
                <a:cs typeface="Arial" panose="020B0604020202020204" pitchFamily="34" charset="0"/>
              </a:rPr>
              <a:t>、</a:t>
            </a:r>
            <a:r>
              <a:rPr lang="en-US" altLang="zh-CN">
                <a:cs typeface="Arial" panose="020B0604020202020204" pitchFamily="34" charset="0"/>
              </a:rPr>
              <a:t>14.4</a:t>
            </a:r>
            <a:r>
              <a:rPr lang="zh-CN" altLang="en-US">
                <a:cs typeface="Arial" panose="020B0604020202020204" pitchFamily="34" charset="0"/>
              </a:rPr>
              <a:t>、</a:t>
            </a:r>
            <a:r>
              <a:rPr lang="en-US" altLang="zh-CN">
                <a:cs typeface="Arial" panose="020B0604020202020204" pitchFamily="34" charset="0"/>
              </a:rPr>
              <a:t>13.5</a:t>
            </a:r>
            <a:r>
              <a:rPr lang="zh-CN" altLang="en-US">
                <a:cs typeface="Arial" panose="020B0604020202020204" pitchFamily="34" charset="0"/>
              </a:rPr>
              <a:t>，如果还在用 </a:t>
            </a:r>
            <a:r>
              <a:rPr lang="en-US" altLang="zh-CN">
                <a:cs typeface="Arial" panose="020B0604020202020204" pitchFamily="34" charset="0"/>
              </a:rPr>
              <a:t>GCC 12 </a:t>
            </a:r>
            <a:r>
              <a:rPr lang="zh-CN" altLang="en-US">
                <a:cs typeface="Arial" panose="020B0604020202020204" pitchFamily="34" charset="0"/>
              </a:rPr>
              <a:t>请自行处理），因为必须用修复后的编译器重新编译软件包才能起效</a:t>
            </a:r>
            <a:endParaRPr lang="zh-CN" altLang="en-US">
              <a:cs typeface="Arial" panose="020B0604020202020204" pitchFamily="34" charset="0"/>
            </a:endParaRPr>
          </a:p>
          <a:p>
            <a:r>
              <a:rPr lang="en-US" altLang="zh-CN">
                <a:cs typeface="Arial" panose="020B0604020202020204" pitchFamily="34" charset="0"/>
              </a:rPr>
              <a:t>Linux</a:t>
            </a:r>
            <a:r>
              <a:rPr lang="zh-CN" altLang="en-US">
                <a:cs typeface="Arial" panose="020B0604020202020204" pitchFamily="34" charset="0"/>
              </a:rPr>
              <a:t> </a:t>
            </a:r>
            <a:r>
              <a:rPr lang="en-US" altLang="zh-CN">
                <a:cs typeface="Arial" panose="020B0604020202020204" pitchFamily="34" charset="0"/>
              </a:rPr>
              <a:t>6.19 </a:t>
            </a:r>
            <a:r>
              <a:rPr lang="zh-CN" altLang="en-US">
                <a:cs typeface="Arial" panose="020B0604020202020204" pitchFamily="34" charset="0"/>
              </a:rPr>
              <a:t>周期的一笔 </a:t>
            </a:r>
            <a:r>
              <a:rPr lang="en-US" altLang="zh-CN">
                <a:cs typeface="Arial" panose="020B0604020202020204" pitchFamily="34" charset="0"/>
              </a:rPr>
              <a:t>AMDGPU </a:t>
            </a:r>
            <a:r>
              <a:rPr lang="zh-CN" altLang="en-US">
                <a:cs typeface="Arial" panose="020B0604020202020204" pitchFamily="34" charset="0"/>
                <a:hlinkClick r:id="rId1"/>
              </a:rPr>
              <a:t>提交</a:t>
            </a:r>
            <a:r>
              <a:rPr lang="zh-CN" altLang="en-US">
                <a:cs typeface="Arial" panose="020B0604020202020204" pitchFamily="34" charset="0"/>
              </a:rPr>
              <a:t>无解释地删去了之前</a:t>
            </a:r>
            <a:r>
              <a:rPr lang="zh-CN" altLang="en-US" u="sng">
                <a:cs typeface="Arial" panose="020B0604020202020204" pitchFamily="34" charset="0"/>
              </a:rPr>
              <a:t>临时</a:t>
            </a:r>
            <a:r>
              <a:rPr lang="zh-CN" altLang="en-US">
                <a:cs typeface="Arial" panose="020B0604020202020204" pitchFamily="34" charset="0"/>
              </a:rPr>
              <a:t>处理 </a:t>
            </a:r>
            <a:r>
              <a:rPr lang="en-US" altLang="zh-CN">
                <a:cs typeface="Arial" panose="020B0604020202020204" pitchFamily="34" charset="0"/>
              </a:rPr>
              <a:t>dml21_map_dc_state_into_dml_display_cfg </a:t>
            </a:r>
            <a:r>
              <a:rPr lang="zh-CN" altLang="en-US">
                <a:cs typeface="Arial" panose="020B0604020202020204" pitchFamily="34" charset="0"/>
              </a:rPr>
              <a:t>触发内核态 </a:t>
            </a:r>
            <a:r>
              <a:rPr lang="en-US" altLang="zh-CN">
                <a:cs typeface="Arial" panose="020B0604020202020204" pitchFamily="34" charset="0"/>
              </a:rPr>
              <a:t>FPU </a:t>
            </a:r>
            <a:r>
              <a:rPr lang="zh-CN" altLang="en-US">
                <a:cs typeface="Arial" panose="020B0604020202020204" pitchFamily="34" charset="0"/>
              </a:rPr>
              <a:t>未启用例外的</a:t>
            </a:r>
            <a:r>
              <a:rPr lang="zh-CN" altLang="en-US">
                <a:cs typeface="Arial" panose="020B0604020202020204" pitchFamily="34" charset="0"/>
                <a:hlinkClick r:id="rId2"/>
              </a:rPr>
              <a:t>代码</a:t>
            </a:r>
            <a:r>
              <a:rPr lang="zh-CN" altLang="en-US">
                <a:cs typeface="Arial" panose="020B0604020202020204" pitchFamily="34" charset="0"/>
              </a:rPr>
              <a:t>，而</a:t>
            </a:r>
            <a:r>
              <a:rPr lang="zh-CN" altLang="en-US" u="sng">
                <a:cs typeface="Arial" panose="020B0604020202020204" pitchFamily="34" charset="0"/>
              </a:rPr>
              <a:t>最终</a:t>
            </a:r>
            <a:r>
              <a:rPr lang="zh-CN" altLang="en-US">
                <a:cs typeface="Arial" panose="020B0604020202020204" pitchFamily="34" charset="0"/>
              </a:rPr>
              <a:t>的</a:t>
            </a:r>
            <a:r>
              <a:rPr lang="zh-CN" altLang="en-US">
                <a:cs typeface="Arial" panose="020B0604020202020204" pitchFamily="34" charset="0"/>
                <a:hlinkClick r:id="rId3"/>
              </a:rPr>
              <a:t>修复</a:t>
            </a:r>
            <a:r>
              <a:rPr lang="zh-CN" altLang="en-US">
                <a:cs typeface="Arial" panose="020B0604020202020204" pitchFamily="34" charset="0"/>
              </a:rPr>
              <a:t>在 </a:t>
            </a:r>
            <a:r>
              <a:rPr lang="en-US" altLang="zh-CN">
                <a:cs typeface="Arial" panose="020B0604020202020204" pitchFamily="34" charset="0"/>
              </a:rPr>
              <a:t>7.1 </a:t>
            </a:r>
            <a:r>
              <a:rPr lang="zh-CN" altLang="en-US">
                <a:cs typeface="Arial" panose="020B0604020202020204" pitchFamily="34" charset="0"/>
              </a:rPr>
              <a:t>开发周期才进入主线，因此 </a:t>
            </a:r>
            <a:r>
              <a:rPr lang="en-US" altLang="zh-CN">
                <a:cs typeface="Arial" panose="020B0604020202020204" pitchFamily="34" charset="0"/>
              </a:rPr>
              <a:t>6.19 </a:t>
            </a:r>
            <a:r>
              <a:rPr lang="zh-CN" altLang="en-US">
                <a:cs typeface="Arial" panose="020B0604020202020204" pitchFamily="34" charset="0"/>
              </a:rPr>
              <a:t>和 </a:t>
            </a:r>
            <a:r>
              <a:rPr lang="en-US" altLang="zh-CN">
                <a:cs typeface="Arial" panose="020B0604020202020204" pitchFamily="34" charset="0"/>
              </a:rPr>
              <a:t>7.0 </a:t>
            </a:r>
            <a:r>
              <a:rPr lang="zh-CN" altLang="en-US">
                <a:cs typeface="Arial" panose="020B0604020202020204" pitchFamily="34" charset="0"/>
              </a:rPr>
              <a:t>内核目前无法使用 </a:t>
            </a:r>
            <a:r>
              <a:rPr lang="en-US" altLang="zh-CN">
                <a:cs typeface="Arial" panose="020B0604020202020204" pitchFamily="34" charset="0"/>
              </a:rPr>
              <a:t>9060XT </a:t>
            </a:r>
            <a:r>
              <a:rPr lang="zh-CN" altLang="en-US">
                <a:cs typeface="Arial" panose="020B0604020202020204" pitchFamily="34" charset="0"/>
              </a:rPr>
              <a:t>等显卡</a:t>
            </a:r>
            <a:endParaRPr lang="zh-CN" altLang="en-US">
              <a:cs typeface="Arial" panose="020B0604020202020204" pitchFamily="34" charset="0"/>
            </a:endParaRPr>
          </a:p>
          <a:p>
            <a:pPr lvl="1"/>
            <a:r>
              <a:rPr lang="zh-CN" altLang="en-US"/>
              <a:t>猜测是 </a:t>
            </a:r>
            <a:r>
              <a:rPr lang="en-US" altLang="zh-CN"/>
              <a:t>AMD </a:t>
            </a:r>
            <a:r>
              <a:rPr lang="zh-CN" altLang="en-US"/>
              <a:t>的人整理内部代码往上游发的时候搞混了</a:t>
            </a:r>
            <a:endParaRPr lang="zh-CN" altLang="en-US"/>
          </a:p>
          <a:p>
            <a:pPr lvl="1"/>
            <a:r>
              <a:rPr lang="zh-CN" altLang="en-US"/>
              <a:t>正在考虑是加回临时处理还是回合最终修复</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From Scratch</a:t>
            </a:r>
            <a:endParaRPr lang="zh-CN" altLang="en-US"/>
          </a:p>
        </p:txBody>
      </p:sp>
      <p:sp>
        <p:nvSpPr>
          <p:cNvPr id="3" name="内容占位符 2"/>
          <p:cNvSpPr>
            <a:spLocks noGrp="1"/>
          </p:cNvSpPr>
          <p:nvPr>
            <p:ph idx="1"/>
          </p:nvPr>
        </p:nvSpPr>
        <p:spPr/>
        <p:txBody>
          <a:bodyPr/>
          <a:p>
            <a:r>
              <a:rPr lang="zh-CN" altLang="en-US"/>
              <a:t>为</a:t>
            </a:r>
            <a:r>
              <a:rPr lang="zh-CN" altLang="en-US">
                <a:cs typeface="Arial" panose="020B0604020202020204" pitchFamily="34" charset="0"/>
              </a:rPr>
              <a:t> </a:t>
            </a:r>
            <a:r>
              <a:rPr lang="en-US" altLang="zh-CN">
                <a:cs typeface="Arial" panose="020B0604020202020204" pitchFamily="34" charset="0"/>
              </a:rPr>
              <a:t>Chip </a:t>
            </a:r>
            <a:r>
              <a:rPr lang="zh-CN" altLang="en-US">
                <a:cs typeface="Arial" panose="020B0604020202020204" pitchFamily="34" charset="0"/>
              </a:rPr>
              <a:t>&amp; </a:t>
            </a:r>
            <a:r>
              <a:rPr lang="en-US" altLang="zh-CN">
                <a:cs typeface="Arial" panose="020B0604020202020204" pitchFamily="34" charset="0"/>
              </a:rPr>
              <a:t>Cheese </a:t>
            </a:r>
            <a:r>
              <a:rPr lang="zh-CN" altLang="en-US">
                <a:cs typeface="Arial" panose="020B0604020202020204" pitchFamily="34" charset="0"/>
                <a:hlinkClick r:id="rId1"/>
              </a:rPr>
              <a:t>定制</a:t>
            </a:r>
            <a:r>
              <a:rPr lang="zh-CN" altLang="en-US">
                <a:cs typeface="Arial" panose="020B0604020202020204" pitchFamily="34" charset="0"/>
              </a:rPr>
              <a:t>了一版 </a:t>
            </a:r>
            <a:r>
              <a:rPr lang="en-US" altLang="zh-CN">
                <a:cs typeface="Arial" panose="020B0604020202020204" pitchFamily="34" charset="0"/>
              </a:rPr>
              <a:t>LFS 12.0 </a:t>
            </a:r>
            <a:r>
              <a:rPr lang="zh-CN" altLang="en-US">
                <a:cs typeface="Arial" panose="020B0604020202020204" pitchFamily="34" charset="0"/>
              </a:rPr>
              <a:t>改版，供他们构建 </a:t>
            </a:r>
            <a:r>
              <a:rPr lang="en-US" altLang="zh-CN">
                <a:cs typeface="Arial" panose="020B0604020202020204" pitchFamily="34" charset="0"/>
              </a:rPr>
              <a:t>SPEC CPU 2026 </a:t>
            </a:r>
            <a:r>
              <a:rPr lang="zh-CN" altLang="en-US">
                <a:cs typeface="Arial" panose="020B0604020202020204" pitchFamily="34" charset="0"/>
              </a:rPr>
              <a:t>的二进制工具并提交 </a:t>
            </a:r>
            <a:r>
              <a:rPr lang="en-US" altLang="zh-CN">
                <a:cs typeface="Arial" panose="020B0604020202020204" pitchFamily="34" charset="0"/>
              </a:rPr>
              <a:t>SPEC </a:t>
            </a:r>
            <a:r>
              <a:rPr lang="zh-CN" altLang="en-US">
                <a:cs typeface="Arial" panose="020B0604020202020204" pitchFamily="34" charset="0"/>
              </a:rPr>
              <a:t>官方</a:t>
            </a:r>
            <a:endParaRPr lang="zh-CN" altLang="en-US">
              <a:cs typeface="Arial" panose="020B0604020202020204" pitchFamily="34" charset="0"/>
            </a:endParaRPr>
          </a:p>
          <a:p>
            <a:pPr lvl="1"/>
            <a:r>
              <a:rPr lang="zh-CN" altLang="en-US">
                <a:cs typeface="Arial" panose="020B0604020202020204" pitchFamily="34" charset="0"/>
              </a:rPr>
              <a:t>用 </a:t>
            </a:r>
            <a:r>
              <a:rPr lang="en-US" altLang="zh-CN">
                <a:cs typeface="Arial" panose="020B0604020202020204" pitchFamily="34" charset="0"/>
              </a:rPr>
              <a:t>12.0</a:t>
            </a:r>
            <a:r>
              <a:rPr lang="zh-CN" altLang="en-US">
                <a:cs typeface="Arial" panose="020B0604020202020204" pitchFamily="34" charset="0"/>
              </a:rPr>
              <a:t> 是为了卡 </a:t>
            </a:r>
            <a:r>
              <a:rPr lang="en-US" altLang="zh-CN">
                <a:cs typeface="Arial" panose="020B0604020202020204" pitchFamily="34" charset="0"/>
              </a:rPr>
              <a:t>glibc </a:t>
            </a:r>
            <a:r>
              <a:rPr lang="zh-CN" altLang="en-US">
                <a:cs typeface="Arial" panose="020B0604020202020204" pitchFamily="34" charset="0"/>
              </a:rPr>
              <a:t>和 </a:t>
            </a:r>
            <a:r>
              <a:rPr lang="en-US" altLang="zh-CN">
                <a:cs typeface="Arial" panose="020B0604020202020204" pitchFamily="34" charset="0"/>
              </a:rPr>
              <a:t>GCC </a:t>
            </a:r>
            <a:r>
              <a:rPr lang="zh-CN" altLang="en-US">
                <a:cs typeface="Arial" panose="020B0604020202020204" pitchFamily="34" charset="0"/>
              </a:rPr>
              <a:t>版本，使得编译出的二进制能在使用 </a:t>
            </a:r>
            <a:r>
              <a:rPr lang="en-US" altLang="zh-CN">
                <a:cs typeface="Arial" panose="020B0604020202020204" pitchFamily="34" charset="0"/>
              </a:rPr>
              <a:t>glibc &gt;</a:t>
            </a:r>
            <a:r>
              <a:rPr lang="zh-CN" altLang="en-US">
                <a:cs typeface="Arial" panose="020B0604020202020204" pitchFamily="34" charset="0"/>
              </a:rPr>
              <a:t>= </a:t>
            </a:r>
            <a:r>
              <a:rPr lang="en-US" altLang="zh-CN">
                <a:cs typeface="Arial" panose="020B0604020202020204" pitchFamily="34" charset="0"/>
              </a:rPr>
              <a:t>2.3</a:t>
            </a:r>
            <a:r>
              <a:rPr lang="en-US" altLang="zh-CN">
                <a:solidFill>
                  <a:schemeClr val="tx1"/>
                </a:solidFill>
                <a:ea typeface="Source Han Sans CN" charset="0"/>
                <a:cs typeface="Arial" panose="020B0604020202020204" pitchFamily="34" charset="0"/>
              </a:rPr>
              <a:t>8</a:t>
            </a:r>
            <a:r>
              <a:rPr lang="en-US" altLang="zh-CN">
                <a:cs typeface="Arial" panose="020B0604020202020204" pitchFamily="34" charset="0"/>
              </a:rPr>
              <a:t>, GCC &gt;</a:t>
            </a:r>
            <a:r>
              <a:rPr lang="zh-CN" altLang="en-US">
                <a:cs typeface="Arial" panose="020B0604020202020204" pitchFamily="34" charset="0"/>
              </a:rPr>
              <a:t>= </a:t>
            </a:r>
            <a:r>
              <a:rPr lang="en-US" altLang="zh-CN">
                <a:cs typeface="Arial" panose="020B0604020202020204" pitchFamily="34" charset="0"/>
              </a:rPr>
              <a:t>13.2 </a:t>
            </a:r>
            <a:r>
              <a:rPr lang="zh-CN" altLang="en-US">
                <a:cs typeface="Arial" panose="020B0604020202020204" pitchFamily="34" charset="0"/>
              </a:rPr>
              <a:t>的发行版运行</a:t>
            </a:r>
            <a:endParaRPr lang="zh-CN" altLang="en-US">
              <a:cs typeface="Arial" panose="020B0604020202020204" pitchFamily="34" charset="0"/>
            </a:endParaRPr>
          </a:p>
          <a:p>
            <a:pPr lvl="1"/>
            <a:r>
              <a:rPr lang="zh-CN" altLang="en-US">
                <a:cs typeface="Arial" panose="020B0604020202020204" pitchFamily="34" charset="0"/>
              </a:rPr>
              <a:t>和实际跑分用的编译器没有关系</a:t>
            </a:r>
            <a:endParaRPr lang="zh-CN" altLang="en-US">
              <a:cs typeface="Arial" panose="020B0604020202020204" pitchFamily="34" charset="0"/>
            </a:endParaRPr>
          </a:p>
          <a:p>
            <a:r>
              <a:rPr lang="zh-CN" altLang="en-US">
                <a:hlinkClick r:id="rId2"/>
              </a:rPr>
              <a:t>停止</a:t>
            </a:r>
            <a:r>
              <a:rPr lang="zh-CN" altLang="en-US"/>
              <a:t>将引导协议的差异描述为“新旧世界”差异，以避免“新旧世界”概念的无限扩张引发误解</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5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10</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36</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en-US" altLang="zh-CN" sz="1800" b="1"/>
              <a:t>Linux 6.18.27 </a:t>
            </a:r>
            <a:r>
              <a:rPr lang="zh-CN" altLang="en-US" sz="1800" b="1"/>
              <a:t>已推送，包含安全漏洞修复</a:t>
            </a:r>
            <a:endParaRPr lang="zh-CN" altLang="en-US" sz="1800" b="1"/>
          </a:p>
          <a:p>
            <a:pPr lvl="1">
              <a:buFont typeface="Arial" panose="020B0604020202020204" pitchFamily="34" charset="0"/>
              <a:buChar char="•"/>
            </a:pPr>
            <a:r>
              <a:rPr lang="en-US" altLang="zh-CN" sz="1800"/>
              <a:t>Dirty</a:t>
            </a:r>
            <a:r>
              <a:rPr lang="zh-CN" altLang="en-US" sz="1800"/>
              <a:t> </a:t>
            </a:r>
            <a:r>
              <a:rPr lang="en-US" altLang="zh-CN" sz="1800"/>
              <a:t>Frag</a:t>
            </a:r>
            <a:r>
              <a:rPr lang="zh-CN" altLang="en-US" sz="1800"/>
              <a:t> 及 </a:t>
            </a:r>
            <a:r>
              <a:rPr lang="en-US" altLang="zh-CN" sz="1800"/>
              <a:t>Copy Fail</a:t>
            </a:r>
            <a:endParaRPr lang="en-US" altLang="zh-CN" sz="1800"/>
          </a:p>
          <a:p>
            <a:pPr lvl="1">
              <a:buFont typeface="Arial" panose="020B0604020202020204" pitchFamily="34" charset="0"/>
              <a:buChar char="•"/>
            </a:pPr>
            <a:r>
              <a:rPr lang="zh-CN" altLang="en-US" sz="1800"/>
              <a:t>请择机更新您的安同 </a:t>
            </a:r>
            <a:r>
              <a:rPr lang="en-US" altLang="zh-CN" sz="1800"/>
              <a:t>OS</a:t>
            </a:r>
            <a:r>
              <a:rPr lang="zh-CN" altLang="en-US" sz="1800"/>
              <a:t>（服务器、多用户或公用设备用户请加急此更新）</a:t>
            </a:r>
            <a:endParaRPr lang="en-US" altLang="zh-CN" sz="1800"/>
          </a:p>
          <a:p>
            <a:pPr lvl="0">
              <a:buFont typeface="Arial" panose="020B0604020202020204" pitchFamily="34" charset="0"/>
              <a:buChar char="•"/>
            </a:pPr>
            <a:r>
              <a:rPr lang="en-US" altLang="zh-CN" sz="1800" b="1"/>
              <a:t>Linux 7.0 </a:t>
            </a:r>
            <a:r>
              <a:rPr lang="zh-CN" altLang="en-US" sz="1800" b="1"/>
              <a:t>可供测试</a:t>
            </a:r>
            <a:endParaRPr lang="en-US" altLang="zh-CN" sz="1800" b="1"/>
          </a:p>
          <a:p>
            <a:pPr lvl="1">
              <a:buFont typeface="Arial" panose="020B0604020202020204" pitchFamily="34" charset="0"/>
              <a:buChar char="•"/>
            </a:pPr>
            <a:r>
              <a:rPr lang="zh-CN" altLang="en-US" sz="1800">
                <a:solidFill>
                  <a:schemeClr val="tx1"/>
                </a:solidFill>
                <a:ea typeface="Source Han Sans CN" charset="0"/>
              </a:rPr>
              <a:t>已知问题：Intel 显卡无法驱动、</a:t>
            </a:r>
            <a:r>
              <a:rPr lang="en-US" altLang="zh-CN" sz="1800">
                <a:solidFill>
                  <a:schemeClr val="tx1"/>
                </a:solidFill>
                <a:ea typeface="Source Han Sans CN" charset="0"/>
              </a:rPr>
              <a:t>AMD RX 7600 </a:t>
            </a:r>
            <a:r>
              <a:rPr lang="zh-CN" altLang="en-US" sz="1800">
                <a:solidFill>
                  <a:schemeClr val="tx1"/>
                </a:solidFill>
                <a:ea typeface="Source Han Sans CN" charset="0"/>
              </a:rPr>
              <a:t>在处理器负载高时出现渲染错误</a:t>
            </a:r>
            <a:endParaRPr lang="zh-CN" altLang="en-US" sz="1800">
              <a:solidFill>
                <a:schemeClr val="tx1"/>
              </a:solidFill>
              <a:ea typeface="Source Han Sans CN" charset="0"/>
            </a:endParaRPr>
          </a:p>
          <a:p>
            <a:pPr lvl="1">
              <a:buFont typeface="Arial" panose="020B0604020202020204" pitchFamily="34" charset="0"/>
              <a:buChar char="•"/>
            </a:pPr>
            <a:r>
              <a:rPr lang="en-US" altLang="zh-CN" sz="1800" b="1">
                <a:solidFill>
                  <a:srgbClr val="E60013"/>
                </a:solidFill>
              </a:rPr>
              <a:t>oma topics </a:t>
            </a:r>
            <a:r>
              <a:rPr lang="zh-CN" altLang="en-US" sz="1800" b="1">
                <a:solidFill>
                  <a:srgbClr val="E60013"/>
                </a:solidFill>
              </a:rPr>
              <a:t>--</a:t>
            </a:r>
            <a:r>
              <a:rPr lang="en-US" altLang="zh-CN" sz="1800" b="1">
                <a:solidFill>
                  <a:srgbClr val="E60013"/>
                </a:solidFill>
              </a:rPr>
              <a:t>opt</a:t>
            </a:r>
            <a:r>
              <a:rPr lang="zh-CN" altLang="en-US" sz="1800" b="1">
                <a:solidFill>
                  <a:srgbClr val="E60013"/>
                </a:solidFill>
              </a:rPr>
              <a:t>-</a:t>
            </a:r>
            <a:r>
              <a:rPr lang="en-US" altLang="zh-CN" sz="1800" b="1">
                <a:solidFill>
                  <a:srgbClr val="E60013"/>
                </a:solidFill>
              </a:rPr>
              <a:t>in linux</a:t>
            </a:r>
            <a:r>
              <a:rPr lang="zh-CN" altLang="en-US" sz="1800" b="1">
                <a:solidFill>
                  <a:srgbClr val="E60013"/>
                </a:solidFill>
              </a:rPr>
              <a:t>-</a:t>
            </a:r>
            <a:r>
              <a:rPr lang="en-US" altLang="zh-CN" sz="1800" b="1">
                <a:solidFill>
                  <a:srgbClr val="E60013"/>
                </a:solidFill>
              </a:rPr>
              <a:t>kernel</a:t>
            </a:r>
            <a:r>
              <a:rPr lang="zh-CN" altLang="en-US" sz="1800" b="1">
                <a:solidFill>
                  <a:srgbClr val="E60013"/>
                </a:solidFill>
              </a:rPr>
              <a:t>-</a:t>
            </a:r>
            <a:r>
              <a:rPr lang="en-US" altLang="zh-CN" sz="1800" b="1">
                <a:solidFill>
                  <a:srgbClr val="E60013"/>
                </a:solidFill>
              </a:rPr>
              <a:t>7.0.3</a:t>
            </a:r>
            <a:endParaRPr lang="zh-CN" altLang="en-US" sz="1800" b="1">
              <a:solidFill>
                <a:srgbClr val="E60013"/>
              </a:solidFill>
            </a:endParaRPr>
          </a:p>
          <a:p>
            <a:pPr lvl="0">
              <a:buFont typeface="Arial" panose="020B0604020202020204" pitchFamily="34" charset="0"/>
              <a:buChar char="•"/>
            </a:pPr>
            <a:r>
              <a:rPr lang="en-US" altLang="zh-CN" sz="1800" b="1"/>
              <a:t>OpenJDK 25</a:t>
            </a:r>
            <a:endParaRPr lang="en-US" altLang="zh-CN" sz="1800" b="1"/>
          </a:p>
          <a:p>
            <a:pPr lvl="1">
              <a:buFont typeface="Arial" panose="020B0604020202020204" pitchFamily="34" charset="0"/>
              <a:buChar char="•"/>
            </a:pPr>
            <a:r>
              <a:rPr lang="zh-CN" altLang="en-US" sz="1800"/>
              <a:t>已交付并设置为默认 </a:t>
            </a:r>
            <a:r>
              <a:rPr lang="en-US" altLang="zh-CN" sz="1800"/>
              <a:t>OpenJDK </a:t>
            </a:r>
            <a:r>
              <a:rPr lang="zh-CN" altLang="en-US" sz="1800"/>
              <a:t>版本，实测性能有显著提升</a:t>
            </a:r>
            <a:endParaRPr lang="zh-CN" altLang="en-US" sz="1800"/>
          </a:p>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zh-CN" altLang="en-US" sz="1800" b="1">
              <a:cs typeface="Arial" panose="020B0604020202020204" pitchFamily="34" charset="0"/>
            </a:endParaRPr>
          </a:p>
          <a:p>
            <a:pPr lvl="1">
              <a:buFont typeface="Arial" panose="020B0604020202020204" pitchFamily="34" charset="0"/>
              <a:buChar char="•"/>
            </a:pPr>
            <a:r>
              <a:rPr lang="en-US" altLang="zh-CN" sz="1800" b="1">
                <a:solidFill>
                  <a:srgbClr val="E60013"/>
                </a:solidFill>
                <a:ea typeface="Source Han Sans CN" charset="0"/>
                <a:cs typeface="Arial" panose="020B0604020202020204" pitchFamily="34" charset="0"/>
              </a:rPr>
              <a:t>Exiv2 0.28.8</a:t>
            </a:r>
            <a:r>
              <a:rPr lang="zh-CN" altLang="en-US" sz="1800" b="1">
                <a:solidFill>
                  <a:srgbClr val="E60013"/>
                </a:solidFill>
                <a:ea typeface="Source Han Sans CN" charset="0"/>
                <a:cs typeface="Arial" panose="020B0604020202020204" pitchFamily="34" charset="0"/>
              </a:rPr>
              <a:t>：</a:t>
            </a:r>
            <a:r>
              <a:rPr lang="zh-CN" altLang="en-US" sz="1800">
                <a:solidFill>
                  <a:schemeClr val="tx1"/>
                </a:solidFill>
                <a:ea typeface="Source Han Sans CN" charset="0"/>
                <a:cs typeface="Arial" panose="020B0604020202020204" pitchFamily="34" charset="0"/>
              </a:rPr>
              <a:t>修复了两个越界读取漏洞（</a:t>
            </a:r>
            <a:r>
              <a:rPr lang="en-US" altLang="zh-CN" sz="1800">
                <a:solidFill>
                  <a:schemeClr val="tx1"/>
                </a:solidFill>
                <a:ea typeface="Source Han Sans CN" charset="0"/>
                <a:cs typeface="Arial" panose="020B0604020202020204" pitchFamily="34" charset="0"/>
              </a:rPr>
              <a:t>CVE-2026-25884、CVE-2026-27596，</a:t>
            </a:r>
            <a:r>
              <a:rPr lang="zh-CN" altLang="en-US" sz="1800">
                <a:solidFill>
                  <a:schemeClr val="tx1"/>
                </a:solidFill>
                <a:ea typeface="Source Han Sans CN" charset="0"/>
                <a:cs typeface="Arial" panose="020B0604020202020204" pitchFamily="34" charset="0"/>
              </a:rPr>
              <a:t>严重性：高）及</a:t>
            </a:r>
            <a:br>
              <a:rPr lang="zh-CN" altLang="en-US" sz="1800">
                <a:solidFill>
                  <a:schemeClr val="tx1"/>
                </a:solidFill>
                <a:ea typeface="Source Han Sans CN" charset="0"/>
                <a:cs typeface="Arial" panose="020B0604020202020204" pitchFamily="34" charset="0"/>
              </a:rPr>
            </a:br>
            <a:r>
              <a:rPr lang="zh-CN" altLang="en-US" sz="1800">
                <a:solidFill>
                  <a:schemeClr val="tx1"/>
                </a:solidFill>
                <a:ea typeface="Source Han Sans CN" charset="0"/>
                <a:cs typeface="Arial" panose="020B0604020202020204" pitchFamily="34" charset="0"/>
              </a:rPr>
              <a:t>一个整数溢出漏洞（</a:t>
            </a:r>
            <a:r>
              <a:rPr lang="en-US" altLang="zh-CN" sz="1800">
                <a:solidFill>
                  <a:schemeClr val="tx1"/>
                </a:solidFill>
                <a:ea typeface="Source Han Sans CN" charset="0"/>
                <a:cs typeface="Arial" panose="020B0604020202020204" pitchFamily="34" charset="0"/>
              </a:rPr>
              <a:t>CVE-2026-27631，</a:t>
            </a:r>
            <a:r>
              <a:rPr lang="zh-CN" altLang="en-US" sz="1800">
                <a:solidFill>
                  <a:schemeClr val="tx1"/>
                </a:solidFill>
                <a:ea typeface="Source Han Sans CN" charset="0"/>
                <a:cs typeface="Arial" panose="020B0604020202020204" pitchFamily="34" charset="0"/>
              </a:rPr>
              <a:t>严重性：中）</a:t>
            </a:r>
            <a:endParaRPr lang="zh-CN" altLang="en-US" sz="1800">
              <a:solidFill>
                <a:schemeClr val="tx1"/>
              </a:solidFill>
              <a:ea typeface="Source Han Sans CN" charset="0"/>
              <a:cs typeface="Arial" panose="020B0604020202020204" pitchFamily="34" charset="0"/>
            </a:endParaRPr>
          </a:p>
          <a:p>
            <a:pPr lvl="1">
              <a:buFont typeface="Arial" panose="020B0604020202020204" pitchFamily="34" charset="0"/>
              <a:buChar char="•"/>
            </a:pPr>
            <a:r>
              <a:rPr lang="zh-CN" altLang="en-US" sz="1800" b="1">
                <a:solidFill>
                  <a:srgbClr val="E60013"/>
                </a:solidFill>
                <a:ea typeface="Source Han Sans CN" charset="0"/>
                <a:cs typeface="Arial" panose="020B0604020202020204" pitchFamily="34" charset="0"/>
              </a:rPr>
              <a:t>E</a:t>
            </a:r>
            <a:r>
              <a:rPr lang="en-US" altLang="zh-CN" sz="1800" b="1">
                <a:solidFill>
                  <a:srgbClr val="E60013"/>
                </a:solidFill>
                <a:ea typeface="Source Han Sans CN" charset="0"/>
                <a:cs typeface="Arial" panose="020B0604020202020204" pitchFamily="34" charset="0"/>
              </a:rPr>
              <a:t>xpat 2.8.0</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修复一个哈希洪水漏洞（</a:t>
            </a:r>
            <a:r>
              <a:rPr lang="en-US" altLang="zh-CN" sz="1800">
                <a:cs typeface="Arial" panose="020B0604020202020204" pitchFamily="34" charset="0"/>
              </a:rPr>
              <a:t>CVE-2026-41080，</a:t>
            </a:r>
            <a:r>
              <a:rPr lang="zh-CN" altLang="en-US" sz="1800">
                <a:cs typeface="Arial" panose="020B0604020202020204" pitchFamily="34" charset="0"/>
              </a:rPr>
              <a:t>严重性：高）</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libde265 1.0.18</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修复一个缓冲区溢出漏洞（</a:t>
            </a:r>
            <a:r>
              <a:rPr lang="en-US" altLang="zh-CN" sz="1800">
                <a:cs typeface="Arial" panose="020B0604020202020204" pitchFamily="34" charset="0"/>
              </a:rPr>
              <a:t>CVE-2025-61147，</a:t>
            </a:r>
            <a:r>
              <a:rPr lang="zh-CN" altLang="en-US" sz="1800">
                <a:cs typeface="Arial" panose="020B0604020202020204" pitchFamily="34" charset="0"/>
              </a:rPr>
              <a:t>严重性：中）、一个空指针解引用</a:t>
            </a:r>
            <a:br>
              <a:rPr lang="zh-CN" altLang="en-US" sz="1800">
                <a:cs typeface="Arial" panose="020B0604020202020204" pitchFamily="34" charset="0"/>
              </a:rPr>
            </a:br>
            <a:r>
              <a:rPr lang="zh-CN" altLang="en-US" sz="1800">
                <a:cs typeface="Arial" panose="020B0604020202020204" pitchFamily="34" charset="0"/>
              </a:rPr>
              <a:t>漏洞（</a:t>
            </a:r>
            <a:r>
              <a:rPr lang="en-US" altLang="zh-CN" sz="1800">
                <a:cs typeface="Arial" panose="020B0604020202020204" pitchFamily="34" charset="0"/>
              </a:rPr>
              <a:t>CVE-2026-33164，</a:t>
            </a:r>
            <a:r>
              <a:rPr lang="zh-CN" altLang="en-US" sz="1800">
                <a:cs typeface="Arial" panose="020B0604020202020204" pitchFamily="34" charset="0"/>
              </a:rPr>
              <a:t>严重性：高）和一个越界写入漏洞（</a:t>
            </a:r>
            <a:r>
              <a:rPr lang="en-US" altLang="zh-CN" sz="1800">
                <a:cs typeface="Arial" panose="020B0604020202020204" pitchFamily="34" charset="0"/>
              </a:rPr>
              <a:t>CVE-2026-33165，</a:t>
            </a:r>
            <a:r>
              <a:rPr lang="zh-CN" altLang="en-US" sz="1800">
                <a:cs typeface="Arial" panose="020B0604020202020204" pitchFamily="34" charset="0"/>
              </a:rPr>
              <a:t>严重性：中）</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solidFill>
                  <a:schemeClr val="bg1">
                    <a:lumMod val="75000"/>
                  </a:schemeClr>
                </a:solidFill>
                <a:ea typeface="Source Han Sans CN" charset="0"/>
              </a:rPr>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zh-CN" altLang="en-US" sz="1800" b="1">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libexif</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0.6.26</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修复两个整数下溢漏洞（</a:t>
            </a:r>
            <a:r>
              <a:rPr lang="en-US" altLang="zh-CN" sz="1800">
                <a:cs typeface="Arial" panose="020B0604020202020204" pitchFamily="34" charset="0"/>
              </a:rPr>
              <a:t>CVE-2026-32775、CVE-2026-40386，</a:t>
            </a:r>
            <a:br>
              <a:rPr lang="en-US" altLang="zh-CN" sz="1800">
                <a:cs typeface="Arial" panose="020B0604020202020204" pitchFamily="34" charset="0"/>
              </a:rPr>
            </a:br>
            <a:r>
              <a:rPr lang="zh-CN" altLang="en-US" sz="1800">
                <a:cs typeface="Arial" panose="020B0604020202020204" pitchFamily="34" charset="0"/>
              </a:rPr>
              <a:t>严重性：高）和一个整数溢出漏洞（</a:t>
            </a:r>
            <a:r>
              <a:rPr lang="en-US" altLang="zh-CN" sz="1800">
                <a:cs typeface="Arial" panose="020B0604020202020204" pitchFamily="34" charset="0"/>
              </a:rPr>
              <a:t>CVE-2026-40385，</a:t>
            </a:r>
            <a:r>
              <a:rPr lang="zh-CN" altLang="en-US" sz="1800">
                <a:cs typeface="Arial" panose="020B0604020202020204" pitchFamily="34" charset="0"/>
              </a:rPr>
              <a:t>严重性：高）</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libjxl</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0.11.2</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修复一个使用未初始化资源的漏洞（</a:t>
            </a:r>
            <a:r>
              <a:rPr lang="en-US" altLang="zh-CN" sz="1800">
                <a:cs typeface="Arial" panose="020B0604020202020204" pitchFamily="34" charset="0"/>
              </a:rPr>
              <a:t>CVE-2025-12474，</a:t>
            </a:r>
            <a:r>
              <a:rPr lang="zh-CN" altLang="en-US" sz="1800">
                <a:cs typeface="Arial" panose="020B0604020202020204" pitchFamily="34" charset="0"/>
              </a:rPr>
              <a:t>严重性：中）</a:t>
            </a:r>
            <a:br>
              <a:rPr lang="zh-CN" altLang="en-US" sz="1800">
                <a:cs typeface="Arial" panose="020B0604020202020204" pitchFamily="34" charset="0"/>
              </a:rPr>
            </a:br>
            <a:r>
              <a:rPr lang="zh-CN" altLang="en-US" sz="1800">
                <a:cs typeface="Arial" panose="020B0604020202020204" pitchFamily="34" charset="0"/>
              </a:rPr>
              <a:t>和一个无限资源分配漏洞（</a:t>
            </a:r>
            <a:r>
              <a:rPr lang="en-US" altLang="zh-CN" sz="1800">
                <a:cs typeface="Arial" panose="020B0604020202020204" pitchFamily="34" charset="0"/>
              </a:rPr>
              <a:t>CVE-2026-1837，</a:t>
            </a:r>
            <a:r>
              <a:rPr lang="zh-CN" altLang="en-US" sz="1800">
                <a:cs typeface="Arial" panose="020B0604020202020204" pitchFamily="34" charset="0"/>
              </a:rPr>
              <a:t>严重性：高）</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LibRaw</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0.22.1</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修复含 4 个严重漏洞、2 个高危漏洞及 4 个中危漏洞</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LibVNCServer 0.9.15</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修复了一个内存泄漏漏洞（</a:t>
            </a:r>
            <a:r>
              <a:rPr lang="en-US" altLang="zh-CN" sz="1800">
                <a:cs typeface="Arial" panose="020B0604020202020204" pitchFamily="34" charset="0"/>
              </a:rPr>
              <a:t>CVE-2020-29260，</a:t>
            </a:r>
            <a:r>
              <a:rPr lang="zh-CN" altLang="en-US" sz="1800">
                <a:cs typeface="Arial" panose="020B0604020202020204" pitchFamily="34" charset="0"/>
              </a:rPr>
              <a:t>严重性：</a:t>
            </a:r>
            <a:br>
              <a:rPr lang="zh-CN" altLang="en-US" sz="1800">
                <a:cs typeface="Arial" panose="020B0604020202020204" pitchFamily="34" charset="0"/>
              </a:rPr>
            </a:br>
            <a:r>
              <a:rPr lang="zh-CN" altLang="en-US" sz="1800">
                <a:cs typeface="Arial" panose="020B0604020202020204" pitchFamily="34" charset="0"/>
              </a:rPr>
              <a:t>高）、一个堆越界读取漏洞（</a:t>
            </a:r>
            <a:r>
              <a:rPr lang="en-US" altLang="zh-CN" sz="1800">
                <a:cs typeface="Arial" panose="020B0604020202020204" pitchFamily="34" charset="0"/>
              </a:rPr>
              <a:t>CVE-2026-32853，</a:t>
            </a:r>
            <a:r>
              <a:rPr lang="zh-CN" altLang="en-US" sz="1800">
                <a:cs typeface="Arial" panose="020B0604020202020204" pitchFamily="34" charset="0"/>
              </a:rPr>
              <a:t>严重性：高），以及一个空指针</a:t>
            </a:r>
            <a:br>
              <a:rPr lang="zh-CN" altLang="en-US" sz="1800">
                <a:cs typeface="Arial" panose="020B0604020202020204" pitchFamily="34" charset="0"/>
              </a:rPr>
            </a:br>
            <a:r>
              <a:rPr lang="zh-CN" altLang="en-US" sz="1800">
                <a:cs typeface="Arial" panose="020B0604020202020204" pitchFamily="34" charset="0"/>
              </a:rPr>
              <a:t>解引用漏洞（</a:t>
            </a:r>
            <a:r>
              <a:rPr lang="en-US" altLang="zh-CN" sz="1800">
                <a:cs typeface="Arial" panose="020B0604020202020204" pitchFamily="34" charset="0"/>
              </a:rPr>
              <a:t>CVE-2026-32854，</a:t>
            </a:r>
            <a:r>
              <a:rPr lang="zh-CN" altLang="en-US" sz="1800">
                <a:cs typeface="Arial" panose="020B0604020202020204" pitchFamily="34" charset="0"/>
              </a:rPr>
              <a:t>严重性：高）</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libxml2 2.15.1</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 10 个安全漏洞（含 1 个严重漏洞和 8 个高危漏洞）</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Little</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CMS</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2.19</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修复了一个整数溢出漏洞（</a:t>
            </a:r>
            <a:r>
              <a:rPr lang="en-US" altLang="zh-CN" sz="1800">
                <a:cs typeface="Arial" panose="020B0604020202020204" pitchFamily="34" charset="0"/>
              </a:rPr>
              <a:t>CVE-2026-41254，</a:t>
            </a:r>
            <a:r>
              <a:rPr lang="zh-CN" altLang="en-US" sz="1800">
                <a:cs typeface="Arial" panose="020B0604020202020204" pitchFamily="34" charset="0"/>
              </a:rPr>
              <a:t>严重性：高）</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lrzip 0.660</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修复拒绝服务漏洞（</a:t>
            </a:r>
            <a:r>
              <a:rPr lang="en-US" altLang="zh-CN" sz="1800">
                <a:cs typeface="Arial" panose="020B0604020202020204" pitchFamily="34" charset="0"/>
              </a:rPr>
              <a:t>CVE-2022-33067、CVE-2023-39741，</a:t>
            </a:r>
            <a:r>
              <a:rPr lang="zh-CN" altLang="en-US" sz="1800">
                <a:cs typeface="Arial" panose="020B0604020202020204" pitchFamily="34" charset="0"/>
              </a:rPr>
              <a:t>严重性：中）、一个释放后使用漏洞（</a:t>
            </a:r>
            <a:r>
              <a:rPr lang="en-US" altLang="zh-CN" sz="1800">
                <a:cs typeface="Arial" panose="020B0604020202020204" pitchFamily="34" charset="0"/>
              </a:rPr>
              <a:t>CVE-2025-15570，</a:t>
            </a:r>
            <a:r>
              <a:rPr lang="zh-CN" altLang="en-US" sz="1800">
                <a:cs typeface="Arial" panose="020B0604020202020204" pitchFamily="34" charset="0"/>
              </a:rPr>
              <a:t>严重性：高）和一个空指针解引用漏洞（</a:t>
            </a:r>
            <a:r>
              <a:rPr lang="en-US" altLang="zh-CN" sz="1800">
                <a:cs typeface="Arial" panose="020B0604020202020204" pitchFamily="34" charset="0"/>
              </a:rPr>
              <a:t>CVE-2025-15571，</a:t>
            </a:r>
            <a:r>
              <a:rPr lang="zh-CN" altLang="en-US" sz="1800">
                <a:cs typeface="Arial" panose="020B0604020202020204" pitchFamily="34" charset="0"/>
              </a:rPr>
              <a:t>严重性：中）</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rgbClr val="E60013"/>
                </a:solidFill>
                <a:ea typeface="Source Han Sans CN" charset="0"/>
                <a:cs typeface="Arial" panose="020B0604020202020204" pitchFamily="34" charset="0"/>
              </a:rPr>
              <a:t>mako 1.3.12</a:t>
            </a:r>
            <a:r>
              <a:rPr lang="zh-CN" altLang="en-US" sz="1800" b="1">
                <a:solidFill>
                  <a:srgbClr val="E60013"/>
                </a:solidFill>
                <a:ea typeface="Source Han Sans CN" charset="0"/>
                <a:cs typeface="Arial" panose="020B0604020202020204" pitchFamily="34" charset="0"/>
              </a:rPr>
              <a:t>：</a:t>
            </a:r>
            <a:r>
              <a:rPr lang="zh-CN" altLang="en-US" sz="1800">
                <a:solidFill>
                  <a:srgbClr val="000000"/>
                </a:solidFill>
                <a:ea typeface="Source Han Sans CN" charset="0"/>
                <a:cs typeface="Arial" panose="020B0604020202020204" pitchFamily="34" charset="0"/>
              </a:rPr>
              <a:t>修复一个路径遍历漏洞（</a:t>
            </a:r>
            <a:r>
              <a:rPr lang="en-US" altLang="zh-CN" sz="1800">
                <a:solidFill>
                  <a:srgbClr val="000000"/>
                </a:solidFill>
                <a:ea typeface="Source Han Sans CN" charset="0"/>
                <a:cs typeface="Arial" panose="020B0604020202020204" pitchFamily="34" charset="0"/>
              </a:rPr>
              <a:t>CVE-2026-41205，</a:t>
            </a:r>
            <a:r>
              <a:rPr lang="zh-CN" altLang="en-US" sz="1800">
                <a:solidFill>
                  <a:srgbClr val="000000"/>
                </a:solidFill>
                <a:ea typeface="Source Han Sans CN" charset="0"/>
                <a:cs typeface="Arial" panose="020B0604020202020204" pitchFamily="34" charset="0"/>
              </a:rPr>
              <a:t>严重性：高）</a:t>
            </a:r>
            <a:endParaRPr lang="zh-CN" altLang="en-US" sz="1800">
              <a:solidFill>
                <a:srgbClr val="000000"/>
              </a:solidFill>
              <a:ea typeface="Source Han Sans CN" charset="0"/>
              <a:cs typeface="Arial" panose="020B0604020202020204" pitchFamily="34" charset="0"/>
            </a:endParaRPr>
          </a:p>
          <a:p>
            <a:pPr lvl="1">
              <a:buFont typeface="Arial" panose="020B0604020202020204" pitchFamily="34" charset="0"/>
              <a:buChar char="•"/>
            </a:pPr>
            <a:r>
              <a:rPr lang="zh-CN" altLang="en-US" sz="1800" b="1">
                <a:solidFill>
                  <a:srgbClr val="E60013"/>
                </a:solidFill>
                <a:ea typeface="Source Han Sans CN" charset="0"/>
                <a:cs typeface="Arial" panose="020B0604020202020204" pitchFamily="34" charset="0"/>
              </a:rPr>
              <a:t>r</a:t>
            </a:r>
            <a:r>
              <a:rPr lang="en-US" altLang="zh-CN" sz="1800" b="1">
                <a:solidFill>
                  <a:srgbClr val="E60013"/>
                </a:solidFill>
                <a:ea typeface="Source Han Sans CN" charset="0"/>
                <a:cs typeface="Arial" panose="020B0604020202020204" pitchFamily="34" charset="0"/>
              </a:rPr>
              <a:t>sync 3.4.2</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修复一个哈希洪水漏洞（</a:t>
            </a:r>
            <a:r>
              <a:rPr lang="en-US" altLang="zh-CN" sz="1800">
                <a:cs typeface="Arial" panose="020B0604020202020204" pitchFamily="34" charset="0"/>
              </a:rPr>
              <a:t>CVE-2026-41080，</a:t>
            </a:r>
            <a:r>
              <a:rPr lang="zh-CN" altLang="en-US" sz="1800">
                <a:cs typeface="Arial" panose="020B0604020202020204" pitchFamily="34" charset="0"/>
              </a:rPr>
              <a:t>严重性：高）</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zh-CN" altLang="en-US" sz="1800" b="1">
              <a:cs typeface="Arial" panose="020B0604020202020204" pitchFamily="34" charset="0"/>
            </a:endParaRPr>
          </a:p>
          <a:p>
            <a:pPr lvl="1">
              <a:buFont typeface="Arial" panose="020B0604020202020204" pitchFamily="34" charset="0"/>
              <a:buChar char="•"/>
            </a:pPr>
            <a:r>
              <a:rPr lang="en-US" altLang="zh-CN" sz="1800" b="1">
                <a:solidFill>
                  <a:srgbClr val="E60013"/>
                </a:solidFill>
                <a:cs typeface="Arial" panose="020B0604020202020204" pitchFamily="34" charset="0"/>
              </a:rPr>
              <a:t>Thunderbird</a:t>
            </a:r>
            <a:r>
              <a:rPr lang="zh-CN" altLang="en-US" sz="1800" b="1">
                <a:solidFill>
                  <a:srgbClr val="E60013"/>
                </a:solidFill>
                <a:cs typeface="Arial" panose="020B0604020202020204" pitchFamily="34" charset="0"/>
              </a:rPr>
              <a:t> </a:t>
            </a:r>
            <a:r>
              <a:rPr lang="en-US" altLang="zh-CN" sz="1800" b="1">
                <a:solidFill>
                  <a:srgbClr val="E60013"/>
                </a:solidFill>
                <a:cs typeface="Arial" panose="020B0604020202020204" pitchFamily="34" charset="0"/>
              </a:rPr>
              <a:t>150.0</a:t>
            </a:r>
            <a:r>
              <a:rPr lang="zh-CN" altLang="en-US" sz="1800" b="1">
                <a:solidFill>
                  <a:srgbClr val="E60013"/>
                </a:solidFill>
                <a:cs typeface="Arial" panose="020B0604020202020204" pitchFamily="34" charset="0"/>
              </a:rPr>
              <a:t>：</a:t>
            </a:r>
            <a:r>
              <a:rPr lang="zh-CN" altLang="en-US" sz="1800">
                <a:cs typeface="Arial" panose="020B0604020202020204" pitchFamily="34" charset="0"/>
              </a:rPr>
              <a:t>修复 </a:t>
            </a:r>
            <a:r>
              <a:rPr lang="en-US" altLang="zh-CN" sz="1800">
                <a:cs typeface="Arial" panose="020B0604020202020204" pitchFamily="34" charset="0"/>
              </a:rPr>
              <a:t>Mozilla </a:t>
            </a:r>
            <a:r>
              <a:rPr lang="zh-CN" altLang="en-US" sz="1800">
                <a:cs typeface="Arial" panose="020B0604020202020204" pitchFamily="34" charset="0"/>
              </a:rPr>
              <a:t>基金会第 2026-33 号安全公告中披露的 40 个安全漏洞（含 12 个</a:t>
            </a:r>
            <a:br>
              <a:rPr lang="zh-CN" altLang="en-US" sz="1800">
                <a:cs typeface="Arial" panose="020B0604020202020204" pitchFamily="34" charset="0"/>
              </a:rPr>
            </a:br>
            <a:r>
              <a:rPr lang="zh-CN" altLang="en-US" sz="1800">
                <a:cs typeface="Arial" panose="020B0604020202020204" pitchFamily="34" charset="0"/>
              </a:rPr>
              <a:t>高危漏洞）</a:t>
            </a:r>
            <a:endParaRPr lang="zh-CN" altLang="en-US" sz="1800">
              <a:cs typeface="Arial" panose="020B0604020202020204" pitchFamily="34" charset="0"/>
            </a:endParaRPr>
          </a:p>
          <a:p>
            <a:pPr lvl="1">
              <a:buFont typeface="Arial" panose="020B0604020202020204" pitchFamily="34" charset="0"/>
              <a:buChar char="•"/>
            </a:pPr>
            <a:r>
              <a:rPr lang="en-US" altLang="zh-CN" sz="1800" b="1">
                <a:solidFill>
                  <a:schemeClr val="tx1"/>
                </a:solidFill>
                <a:cs typeface="Arial" panose="020B0604020202020204" pitchFamily="34" charset="0"/>
              </a:rPr>
              <a:t>CUPS</a:t>
            </a:r>
            <a:r>
              <a:rPr lang="zh-CN" altLang="en-US" sz="1800" b="1">
                <a:solidFill>
                  <a:schemeClr val="tx1"/>
                </a:solidFill>
                <a:cs typeface="Arial" panose="020B0604020202020204" pitchFamily="34" charset="0"/>
              </a:rPr>
              <a:t> </a:t>
            </a:r>
            <a:r>
              <a:rPr lang="en-US" altLang="zh-CN" sz="1800" b="1">
                <a:solidFill>
                  <a:schemeClr val="tx1"/>
                </a:solidFill>
                <a:cs typeface="Arial" panose="020B0604020202020204" pitchFamily="34" charset="0"/>
              </a:rPr>
              <a:t>2.4.19</a:t>
            </a:r>
            <a:r>
              <a:rPr lang="zh-CN" altLang="en-US" sz="1800" b="1">
                <a:solidFill>
                  <a:schemeClr val="tx1"/>
                </a:solidFill>
                <a:cs typeface="Arial" panose="020B0604020202020204" pitchFamily="34" charset="0"/>
              </a:rPr>
              <a:t>：</a:t>
            </a:r>
            <a:r>
              <a:rPr lang="zh-CN" altLang="en-US" sz="1800"/>
              <a:t>修复一个越界读取 (</a:t>
            </a:r>
            <a:r>
              <a:rPr lang="en-US" altLang="zh-CN" sz="1800"/>
              <a:t>Out-of-bounds Read) </a:t>
            </a:r>
            <a:r>
              <a:rPr lang="zh-CN" altLang="en-US" sz="1800"/>
              <a:t>漏洞（</a:t>
            </a:r>
            <a:r>
              <a:rPr lang="en-US" altLang="zh-CN" sz="1800"/>
              <a:t>CVE-2026-41079，</a:t>
            </a:r>
            <a:r>
              <a:rPr lang="zh-CN" altLang="en-US" sz="1800"/>
              <a:t>严重性：中）</a:t>
            </a:r>
            <a:endParaRPr lang="zh-CN" altLang="en-US" sz="1800"/>
          </a:p>
          <a:p>
            <a:pPr lvl="1">
              <a:buFont typeface="Arial" panose="020B0604020202020204" pitchFamily="34" charset="0"/>
              <a:buChar char="•"/>
            </a:pPr>
            <a:r>
              <a:rPr lang="en-US" altLang="zh-CN" sz="1800" b="1"/>
              <a:t>Libgrcypt</a:t>
            </a:r>
            <a:r>
              <a:rPr lang="zh-CN" altLang="en-US" sz="1800" b="1"/>
              <a:t> </a:t>
            </a:r>
            <a:r>
              <a:rPr lang="en-US" altLang="zh-CN" sz="1800" b="1"/>
              <a:t>1.12.2</a:t>
            </a:r>
            <a:r>
              <a:rPr lang="zh-CN" altLang="en-US" sz="1800" b="1"/>
              <a:t>：</a:t>
            </a:r>
            <a:r>
              <a:rPr lang="zh-CN" altLang="en-US" sz="1800"/>
              <a:t>修复一个越界写入漏洞（</a:t>
            </a:r>
            <a:r>
              <a:rPr lang="en-US" altLang="zh-CN" sz="1800"/>
              <a:t>CVE-2026-41989，</a:t>
            </a:r>
            <a:r>
              <a:rPr lang="zh-CN" altLang="en-US" sz="1800"/>
              <a:t>严重性：中）</a:t>
            </a:r>
            <a:endParaRPr lang="zh-CN" altLang="en-US" sz="1800"/>
          </a:p>
          <a:p>
            <a:pPr lvl="1">
              <a:buFont typeface="Arial" panose="020B0604020202020204" pitchFamily="34" charset="0"/>
              <a:buChar char="•"/>
            </a:pPr>
            <a:r>
              <a:rPr lang="en-US" altLang="zh-CN" sz="1800" b="1"/>
              <a:t>libssh</a:t>
            </a:r>
            <a:r>
              <a:rPr lang="zh-CN" altLang="en-US" sz="1800" b="1"/>
              <a:t> </a:t>
            </a:r>
            <a:r>
              <a:rPr lang="en-US" altLang="zh-CN" sz="1800" b="1"/>
              <a:t>0.12.0</a:t>
            </a:r>
            <a:r>
              <a:rPr lang="zh-CN" altLang="en-US" sz="1800" b="1"/>
              <a:t>：</a:t>
            </a:r>
            <a:r>
              <a:rPr lang="zh-CN" altLang="en-US" sz="1800"/>
              <a:t>修复自 0.8.9 版本以来的 9 个安全漏洞</a:t>
            </a:r>
            <a:endParaRPr lang="zh-CN" altLang="en-US" sz="1800"/>
          </a:p>
          <a:p>
            <a:pPr lvl="1">
              <a:buFont typeface="Arial" panose="020B0604020202020204" pitchFamily="34" charset="0"/>
              <a:buChar char="•"/>
            </a:pPr>
            <a:r>
              <a:rPr lang="en-US" altLang="zh-CN" sz="1800" b="1"/>
              <a:t>Vim 9.2.0437</a:t>
            </a:r>
            <a:r>
              <a:rPr lang="zh-CN" altLang="en-US" sz="1800" b="1"/>
              <a:t>：</a:t>
            </a:r>
            <a:r>
              <a:rPr lang="zh-CN" altLang="en-US" sz="1800"/>
              <a:t>修复一个系统命令注入漏洞（严重性：中）</a:t>
            </a:r>
            <a:endParaRPr lang="zh-CN" altLang="en-US" sz="1800"/>
          </a:p>
          <a:p>
            <a:pPr lvl="0">
              <a:buFont typeface="Arial" panose="020B0604020202020204" pitchFamily="34" charset="0"/>
              <a:buChar char="•"/>
            </a:pPr>
            <a:r>
              <a:rPr lang="zh-CN" altLang="en-US" sz="1800" b="1">
                <a:solidFill>
                  <a:schemeClr val="tx1"/>
                </a:solidFill>
                <a:ea typeface="Source Han Sans CN" charset="0"/>
              </a:rPr>
              <a:t>忒多了，对吧？下次我就不念了，各位麻烦看看 </a:t>
            </a:r>
            <a:r>
              <a:rPr lang="en-US" altLang="zh-CN" sz="1800" b="1">
                <a:solidFill>
                  <a:schemeClr val="tx1"/>
                </a:solidFill>
                <a:ea typeface="Source Han Sans CN" charset="0"/>
              </a:rPr>
              <a:t>oma </a:t>
            </a:r>
            <a:r>
              <a:rPr lang="zh-CN" altLang="en-US" sz="1800" b="1">
                <a:solidFill>
                  <a:schemeClr val="tx1"/>
                </a:solidFill>
                <a:ea typeface="Source Han Sans CN" charset="0"/>
              </a:rPr>
              <a:t>的更新详情描述吧</a:t>
            </a:r>
            <a:r>
              <a:rPr lang="zh-CN" altLang="en-US" sz="1800">
                <a:solidFill>
                  <a:schemeClr val="tx1"/>
                </a:solidFill>
                <a:ea typeface="Source Han Sans CN" charset="0"/>
              </a:rPr>
              <a:t>……</a:t>
            </a:r>
            <a:endParaRPr lang="zh-CN" altLang="en-US" sz="2100"/>
          </a:p>
          <a:p>
            <a:pPr lvl="0">
              <a:buFont typeface="Arial" panose="020B0604020202020204" pitchFamily="34" charset="0"/>
              <a:buChar char="•"/>
            </a:pPr>
            <a:r>
              <a:rPr lang="zh-CN" altLang="en-US" sz="1800" b="1"/>
              <a:t>建议关注公众号“安同开源”或社区主页 (</a:t>
            </a:r>
            <a:r>
              <a:rPr lang="en-US" altLang="zh-CN" sz="1800" b="1"/>
              <a:t>aosc.io) </a:t>
            </a:r>
            <a:r>
              <a:rPr lang="zh-CN" altLang="en-US" sz="1800" b="1"/>
              <a:t>新闻</a:t>
            </a:r>
            <a:endParaRPr lang="zh-CN" altLang="en-US" sz="1800" b="1"/>
          </a:p>
        </p:txBody>
      </p:sp>
      <p:sp>
        <p:nvSpPr>
          <p:cNvPr id="4" name="文本占位符 3"/>
          <p:cNvSpPr>
            <a:spLocks noGrp="1"/>
          </p:cNvSpPr>
          <p:nvPr>
            <p:ph type="body" idx="10"/>
          </p:nvPr>
        </p:nvSpPr>
        <p:spPr>
          <a:xfrm>
            <a:off x="1652905" y="6353175"/>
            <a:ext cx="2818130" cy="367665"/>
          </a:xfrm>
        </p:spPr>
        <p:txBody>
          <a:bodyPr/>
          <a:p>
            <a:r>
              <a:rPr lang="zh-CN" altLang="en-US"/>
              <a:t>白铭骢</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社区事务</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外语双周会（英 + 俄）</a:t>
            </a:r>
            <a:endParaRPr lang="zh-CN" altLang="en-US"/>
          </a:p>
        </p:txBody>
      </p:sp>
      <p:sp>
        <p:nvSpPr>
          <p:cNvPr id="3" name="内容占位符 2"/>
          <p:cNvSpPr>
            <a:spLocks noGrp="1"/>
          </p:cNvSpPr>
          <p:nvPr>
            <p:ph idx="1"/>
          </p:nvPr>
        </p:nvSpPr>
        <p:spPr/>
        <p:txBody>
          <a:bodyPr/>
          <a:p>
            <a:r>
              <a:rPr lang="zh-CN" altLang="en-US" sz="2200" b="1">
                <a:solidFill>
                  <a:srgbClr val="E60013"/>
                </a:solidFill>
              </a:rPr>
              <a:t>下周三（5 月 13 日）晚 9 时，第一期外语双周会即将开始试运行</a:t>
            </a:r>
            <a:endParaRPr lang="zh-CN" altLang="en-US" sz="2200" b="1">
              <a:solidFill>
                <a:srgbClr val="E60013"/>
              </a:solidFill>
            </a:endParaRPr>
          </a:p>
          <a:p>
            <a:pPr lvl="1"/>
            <a:r>
              <a:rPr lang="zh-CN" altLang="en-US" sz="2200">
                <a:solidFill>
                  <a:schemeClr val="tx1"/>
                </a:solidFill>
              </a:rPr>
              <a:t>本次双周会的内容都将用英 + 俄语复述</a:t>
            </a:r>
            <a:endParaRPr lang="zh-CN" altLang="en-US" sz="2200">
              <a:solidFill>
                <a:schemeClr val="tx1"/>
              </a:solidFill>
            </a:endParaRPr>
          </a:p>
          <a:p>
            <a:pPr lvl="1"/>
            <a:r>
              <a:rPr lang="zh-CN" altLang="en-US" sz="2200"/>
              <a:t>欢迎各位参和分享（尤其是直接参与上游项目贡献的同志们）！</a:t>
            </a:r>
            <a:endParaRPr lang="zh-CN" altLang="en-US" sz="2200"/>
          </a:p>
          <a:p>
            <a:pPr lvl="0"/>
            <a:r>
              <a:rPr lang="zh-CN" altLang="en-US" sz="2200"/>
              <a:t>参与方式</a:t>
            </a:r>
            <a:endParaRPr lang="zh-CN" altLang="en-US" sz="2200"/>
          </a:p>
          <a:p>
            <a:pPr lvl="1"/>
            <a:r>
              <a:rPr lang="zh-CN" altLang="en-US" sz="2200"/>
              <a:t>幻灯片：</a:t>
            </a:r>
            <a:r>
              <a:rPr lang="en-US" altLang="zh-CN" sz="2200">
                <a:hlinkClick r:id="rId1"/>
              </a:rPr>
              <a:t>Google Docs</a:t>
            </a:r>
            <a:endParaRPr lang="en-US" altLang="zh-CN" sz="2200"/>
          </a:p>
          <a:p>
            <a:pPr lvl="1"/>
            <a:r>
              <a:rPr lang="zh-CN" altLang="en-US" sz="2200"/>
              <a:t>在线会议：</a:t>
            </a:r>
            <a:r>
              <a:rPr lang="en-US" altLang="zh-CN" sz="2200">
                <a:hlinkClick r:id="rId2"/>
              </a:rPr>
              <a:t>Zoom</a:t>
            </a:r>
            <a:endParaRPr lang="en-US" altLang="zh-CN" sz="2200">
              <a:hlinkClick r:id="rId2"/>
            </a:endParaRPr>
          </a:p>
          <a:p>
            <a:pPr lvl="0"/>
            <a:r>
              <a:rPr lang="zh-CN" altLang="en-US" sz="2200"/>
              <a:t>将尝试在</a:t>
            </a:r>
            <a:r>
              <a:rPr lang="en-US" altLang="zh-CN" sz="2200"/>
              <a:t> VK </a:t>
            </a:r>
            <a:r>
              <a:rPr lang="zh-CN" altLang="en-US" sz="2200"/>
              <a:t>和</a:t>
            </a:r>
            <a:r>
              <a:rPr lang="en-US" altLang="zh-CN" sz="2200"/>
              <a:t> YouTube </a:t>
            </a:r>
            <a:r>
              <a:rPr lang="zh-CN" altLang="en-US" sz="2200"/>
              <a:t>直播，录播将在这两个平台以及 </a:t>
            </a:r>
            <a:r>
              <a:rPr lang="en-US" altLang="zh-CN" sz="2200"/>
              <a:t>Bilibili </a:t>
            </a:r>
            <a:r>
              <a:rPr lang="zh-CN" altLang="en-US" sz="2200"/>
              <a:t>发布</a:t>
            </a:r>
            <a:endParaRPr lang="zh-CN" altLang="en-US" sz="2200"/>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Binutils</a:t>
            </a:r>
            <a:endParaRPr lang="zh-CN" altLang="en-US"/>
          </a:p>
        </p:txBody>
      </p:sp>
      <p:sp>
        <p:nvSpPr>
          <p:cNvPr id="3" name="内容占位符 2"/>
          <p:cNvSpPr>
            <a:spLocks noGrp="1"/>
          </p:cNvSpPr>
          <p:nvPr>
            <p:ph idx="1"/>
          </p:nvPr>
        </p:nvSpPr>
        <p:spPr>
          <a:xfrm>
            <a:off x="513999" y="1259762"/>
            <a:ext cx="10651815" cy="4657501"/>
          </a:xfrm>
        </p:spPr>
        <p:txBody>
          <a:bodyPr/>
          <a:p>
            <a:r>
              <a:rPr lang="en-US" altLang="zh-CN"/>
              <a:t>zhaozhou </a:t>
            </a:r>
            <a:r>
              <a:rPr lang="zh-CN" altLang="en-US">
                <a:hlinkClick r:id="rId1"/>
              </a:rPr>
              <a:t>修复了</a:t>
            </a:r>
            <a:r>
              <a:rPr lang="zh-CN" altLang="en-US"/>
              <a:t>龙架构汇编器</a:t>
            </a:r>
            <a:r>
              <a:rPr lang="zh-CN" altLang="en-US">
                <a:solidFill>
                  <a:schemeClr val="tx1"/>
                </a:solidFill>
                <a:ea typeface="Source Han Sans CN" charset="0"/>
              </a:rPr>
              <a:t> </a:t>
            </a:r>
            <a:r>
              <a:rPr lang="en-US" altLang="zh-CN">
                <a:solidFill>
                  <a:schemeClr val="tx1"/>
                </a:solidFill>
                <a:ea typeface="Source Han Sans CN" charset="0"/>
              </a:rPr>
              <a:t>(</a:t>
            </a:r>
            <a:r>
              <a:rPr lang="en-US" altLang="zh-CN"/>
              <a:t>gas</a:t>
            </a:r>
            <a:r>
              <a:rPr lang="en-US" altLang="zh-CN">
                <a:solidFill>
                  <a:schemeClr val="tx1"/>
                </a:solidFill>
                <a:ea typeface="Source Han Sans CN" charset="0"/>
              </a:rPr>
              <a:t>) </a:t>
            </a:r>
            <a:r>
              <a:rPr lang="zh-CN" altLang="en-US"/>
              <a:t>在无显式对齐指令时不对齐的问题，强制机器指令 4 字节对齐，避免链接后指令读取错误；同时 </a:t>
            </a:r>
            <a:r>
              <a:rPr lang="en-US" altLang="zh-CN"/>
              <a:t>mengqingang </a:t>
            </a:r>
            <a:r>
              <a:rPr lang="zh-CN" altLang="en-US"/>
              <a:t>增加测试用例 </a:t>
            </a:r>
            <a:r>
              <a:rPr lang="en-US" altLang="zh-CN"/>
              <a:t>insn_align_4.s </a:t>
            </a:r>
            <a:r>
              <a:rPr lang="zh-CN" altLang="en-US"/>
              <a:t>验证对齐行为</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endParaRPr lang="zh-CN" altLang="en-US"/>
          </a:p>
        </p:txBody>
      </p:sp>
      <p:sp>
        <p:nvSpPr>
          <p:cNvPr id="3" name="内容占位符 2"/>
          <p:cNvSpPr>
            <a:spLocks noGrp="1"/>
          </p:cNvSpPr>
          <p:nvPr>
            <p:ph idx="1"/>
          </p:nvPr>
        </p:nvSpPr>
        <p:spPr>
          <a:xfrm>
            <a:off x="513999" y="1259762"/>
            <a:ext cx="10651815" cy="4657501"/>
          </a:xfrm>
        </p:spPr>
        <p:txBody>
          <a:bodyPr/>
          <a:p>
            <a:r>
              <a:rPr lang="en-US" altLang="zh-CN" sz="2600"/>
              <a:t>GCC 16.1 </a:t>
            </a:r>
            <a:r>
              <a:rPr lang="zh-CN" altLang="en-US" sz="2600"/>
              <a:t>已发布</a:t>
            </a:r>
            <a:endParaRPr lang="zh-CN" altLang="en-US" sz="2600"/>
          </a:p>
          <a:p>
            <a:pPr lvl="1"/>
            <a:r>
              <a:rPr lang="zh-CN" altLang="en-US" sz="2200"/>
              <a:t>本页所述事项需在 </a:t>
            </a:r>
            <a:r>
              <a:rPr lang="en-US" altLang="zh-CN" sz="2200"/>
              <a:t>16.2 </a:t>
            </a:r>
            <a:r>
              <a:rPr lang="zh-CN" altLang="en-US" sz="2200"/>
              <a:t>处理</a:t>
            </a:r>
            <a:endParaRPr lang="en-US" altLang="zh-CN" sz="2200"/>
          </a:p>
          <a:p>
            <a:r>
              <a:rPr lang="en-US" altLang="zh-CN" sz="2600"/>
              <a:t>LuLu Cheng:</a:t>
            </a:r>
            <a:endParaRPr lang="en-US" altLang="zh-CN" sz="2600"/>
          </a:p>
          <a:p>
            <a:pPr lvl="1"/>
            <a:r>
              <a:rPr lang="zh-CN" altLang="en-US" sz="2200">
                <a:hlinkClick r:id="rId1"/>
              </a:rPr>
              <a:t>修复</a:t>
            </a:r>
            <a:r>
              <a:rPr lang="en-US" altLang="zh-CN" sz="2200"/>
              <a:t> PR 125057</a:t>
            </a:r>
            <a:r>
              <a:rPr lang="zh-CN" altLang="en-US" sz="2200"/>
              <a:t>：拆分向量搬移操作时没有考虑 </a:t>
            </a:r>
            <a:r>
              <a:rPr lang="en-US" altLang="zh-CN" sz="2200"/>
              <a:t>GCC 16 </a:t>
            </a:r>
            <a:r>
              <a:rPr lang="zh-CN" altLang="en-US" sz="2200"/>
              <a:t>新增的 </a:t>
            </a:r>
            <a:r>
              <a:rPr lang="en-US" altLang="zh-CN" sz="2200"/>
              <a:t>__lasx_cast_128 </a:t>
            </a:r>
            <a:r>
              <a:rPr lang="zh-CN" altLang="en-US" sz="2200"/>
              <a:t>生成的描述从 </a:t>
            </a:r>
            <a:r>
              <a:rPr lang="en-US" altLang="zh-CN" sz="2200"/>
              <a:t>128 </a:t>
            </a:r>
            <a:r>
              <a:rPr lang="zh-CN" altLang="en-US" sz="2200"/>
              <a:t>位向量到 </a:t>
            </a:r>
            <a:r>
              <a:rPr lang="en-US" altLang="zh-CN" sz="2200"/>
              <a:t>256 </a:t>
            </a:r>
            <a:r>
              <a:rPr lang="zh-CN" altLang="en-US" sz="2200"/>
              <a:t>位向量寄存器搬移的 </a:t>
            </a:r>
            <a:r>
              <a:rPr lang="en-US" altLang="zh-CN" sz="2200"/>
              <a:t>RTL</a:t>
            </a:r>
            <a:r>
              <a:rPr lang="zh-CN" altLang="en-US" sz="2200"/>
              <a:t>，将其当作 </a:t>
            </a:r>
            <a:r>
              <a:rPr lang="en-US" altLang="zh-CN" sz="2200"/>
              <a:t>GPR </a:t>
            </a:r>
            <a:r>
              <a:rPr lang="zh-CN" altLang="en-US" sz="2200"/>
              <a:t>到 </a:t>
            </a:r>
            <a:r>
              <a:rPr lang="en-US" altLang="zh-CN" sz="2200"/>
              <a:t>FPR </a:t>
            </a:r>
            <a:r>
              <a:rPr lang="zh-CN" altLang="en-US" sz="2200"/>
              <a:t>的搬移去拆分了，拆成了非法的 </a:t>
            </a:r>
            <a:r>
              <a:rPr lang="en-US" altLang="zh-CN" sz="2200"/>
              <a:t>RTL</a:t>
            </a:r>
            <a:r>
              <a:rPr lang="zh-CN" altLang="en-US" sz="2200"/>
              <a:t>，导致崩溃</a:t>
            </a:r>
            <a:endParaRPr lang="en-US" altLang="zh-CN" sz="2200"/>
          </a:p>
          <a:p>
            <a:r>
              <a:rPr lang="en-US" altLang="zh-CN" sz="2600"/>
              <a:t>Xi Ruoyao:</a:t>
            </a:r>
            <a:endParaRPr lang="en-US" altLang="zh-CN" sz="2600"/>
          </a:p>
          <a:p>
            <a:pPr lvl="1"/>
            <a:r>
              <a:rPr lang="zh-CN" altLang="en-US" sz="2200">
                <a:hlinkClick r:id="rId2"/>
              </a:rPr>
              <a:t>修复</a:t>
            </a:r>
            <a:r>
              <a:rPr lang="zh-CN" altLang="en-US" sz="2200"/>
              <a:t> </a:t>
            </a:r>
            <a:r>
              <a:rPr lang="en-US" altLang="zh-CN" sz="2200"/>
              <a:t>PR 125049</a:t>
            </a:r>
            <a:r>
              <a:rPr lang="zh-CN" altLang="en-US" sz="2200"/>
              <a:t>：</a:t>
            </a:r>
            <a:r>
              <a:rPr lang="en-US" altLang="zh-CN" sz="2200"/>
              <a:t>stack protector </a:t>
            </a:r>
            <a:r>
              <a:rPr lang="zh-CN" altLang="en-US" sz="2200"/>
              <a:t>实现中 </a:t>
            </a:r>
            <a:r>
              <a:rPr lang="en-US" altLang="zh-CN" sz="2200"/>
              <a:t>stack canary </a:t>
            </a:r>
            <a:r>
              <a:rPr lang="zh-CN" altLang="en-US" sz="2200"/>
              <a:t>的真值和存放真值的地址生存期过长，导致攻击者可通过读取寄存器中遗留的真值，或（在寄存器压力较大时）覆盖 </a:t>
            </a:r>
            <a:r>
              <a:rPr lang="en-US" altLang="zh-CN" sz="2200"/>
              <a:t>spill </a:t>
            </a:r>
            <a:r>
              <a:rPr lang="zh-CN" altLang="en-US" sz="2200"/>
              <a:t>到栈上的地址，绕过保护机制</a:t>
            </a:r>
            <a:endParaRPr lang="zh-CN" altLang="en-US" sz="2200"/>
          </a:p>
          <a:p>
            <a:pPr lvl="1"/>
            <a:r>
              <a:rPr lang="zh-CN" altLang="en-US" sz="2200"/>
              <a:t>在内嵌汇编中</a:t>
            </a:r>
            <a:r>
              <a:rPr lang="zh-CN" altLang="en-US" sz="2200">
                <a:hlinkClick r:id="rId3"/>
              </a:rPr>
              <a:t>允许</a:t>
            </a:r>
            <a:r>
              <a:rPr lang="zh-CN" altLang="en-US" sz="2200"/>
              <a:t> </a:t>
            </a:r>
            <a:r>
              <a:rPr lang="en-US" altLang="zh-CN" sz="2200"/>
              <a:t>%c </a:t>
            </a:r>
            <a:r>
              <a:rPr lang="zh-CN" altLang="en-US" sz="2200"/>
              <a:t>占位符输出符号名（在 </a:t>
            </a:r>
            <a:r>
              <a:rPr lang="en-US" altLang="zh-CN" sz="2200"/>
              <a:t>GCC 16 </a:t>
            </a:r>
            <a:r>
              <a:rPr lang="zh-CN" altLang="en-US" sz="2200"/>
              <a:t>新增的 </a:t>
            </a:r>
            <a:r>
              <a:rPr lang="en-US" altLang="zh-CN" sz="2200"/>
              <a:t>extended top</a:t>
            </a:r>
            <a:r>
              <a:rPr lang="zh-CN" altLang="en-US" sz="2200"/>
              <a:t>-</a:t>
            </a:r>
            <a:r>
              <a:rPr lang="en-US" altLang="zh-CN" sz="2200"/>
              <a:t>level assembly </a:t>
            </a:r>
            <a:r>
              <a:rPr lang="zh-CN" altLang="en-US" sz="2200"/>
              <a:t>中有较高概率被用到）</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a:t>
            </a:r>
            <a:r>
              <a:rPr lang="zh-CN" altLang="en-US"/>
              <a:t>（</a:t>
            </a:r>
            <a:r>
              <a:rPr lang="en-US" altLang="zh-CN"/>
              <a:t>17 </a:t>
            </a:r>
            <a:r>
              <a:rPr lang="zh-CN" altLang="en-US"/>
              <a:t>周期） </a:t>
            </a:r>
            <a:endParaRPr lang="zh-CN" altLang="en-US"/>
          </a:p>
        </p:txBody>
      </p:sp>
      <p:sp>
        <p:nvSpPr>
          <p:cNvPr id="3" name="内容占位符 2"/>
          <p:cNvSpPr>
            <a:spLocks noGrp="1"/>
          </p:cNvSpPr>
          <p:nvPr>
            <p:ph idx="1"/>
          </p:nvPr>
        </p:nvSpPr>
        <p:spPr/>
        <p:txBody>
          <a:bodyPr/>
          <a:p>
            <a:r>
              <a:rPr lang="en-US" altLang="zh-CN" sz="2600"/>
              <a:t>Xi Ruoyao:</a:t>
            </a:r>
            <a:endParaRPr lang="en-US" altLang="zh-CN" sz="2600"/>
          </a:p>
          <a:p>
            <a:pPr lvl="1"/>
            <a:r>
              <a:rPr lang="zh-CN" altLang="en-US" sz="2200">
                <a:hlinkClick r:id="rId1"/>
              </a:rPr>
              <a:t>修复</a:t>
            </a:r>
            <a:r>
              <a:rPr lang="zh-CN" altLang="en-US" sz="2200"/>
              <a:t>为 </a:t>
            </a:r>
            <a:r>
              <a:rPr lang="en-US" altLang="zh-CN" sz="2200"/>
              <a:t>LA64 </a:t>
            </a:r>
            <a:r>
              <a:rPr lang="zh-CN" altLang="en-US" sz="2200"/>
              <a:t>展开 </a:t>
            </a:r>
            <a:r>
              <a:rPr lang="en-US" altLang="zh-CN" sz="2200"/>
              <a:t>32 </a:t>
            </a:r>
            <a:r>
              <a:rPr lang="zh-CN" altLang="en-US" sz="2200"/>
              <a:t>位整数 </a:t>
            </a:r>
            <a:r>
              <a:rPr lang="en-US" altLang="zh-CN" sz="2200"/>
              <a:t>ctz </a:t>
            </a:r>
            <a:r>
              <a:rPr lang="zh-CN" altLang="en-US" sz="2200"/>
              <a:t>操作时 </a:t>
            </a:r>
            <a:r>
              <a:rPr lang="en-US" altLang="zh-CN" sz="2200"/>
              <a:t>ctz.w </a:t>
            </a:r>
            <a:r>
              <a:rPr lang="zh-CN" altLang="en-US" sz="2200"/>
              <a:t>指令后有一条多余的符号扩展指令 </a:t>
            </a:r>
            <a:r>
              <a:rPr lang="en-US" altLang="zh-CN" sz="2200"/>
              <a:t>(slli.w ..., 0) </a:t>
            </a:r>
            <a:r>
              <a:rPr lang="zh-CN" altLang="en-US" sz="2200"/>
              <a:t>的问题</a:t>
            </a:r>
            <a:endParaRPr lang="zh-CN" altLang="en-US" sz="2200"/>
          </a:p>
          <a:p>
            <a:pPr lvl="1"/>
            <a:r>
              <a:rPr lang="zh-CN" altLang="en-US" sz="2200"/>
              <a:t>增加 </a:t>
            </a:r>
            <a:r>
              <a:rPr lang="en-US" altLang="zh-CN" sz="2200"/>
              <a:t>spaceship </a:t>
            </a:r>
            <a:r>
              <a:rPr lang="zh-CN" altLang="en-US" sz="2200"/>
              <a:t>操作，将 </a:t>
            </a:r>
            <a:r>
              <a:rPr lang="en-US" altLang="zh-CN" sz="2200"/>
              <a:t>(a </a:t>
            </a:r>
            <a:r>
              <a:rPr lang="zh-CN" altLang="en-US" sz="2200"/>
              <a:t>== </a:t>
            </a:r>
            <a:r>
              <a:rPr lang="en-US" altLang="zh-CN" sz="2200"/>
              <a:t>b) ? 0 : (a &lt; b) ? </a:t>
            </a:r>
            <a:r>
              <a:rPr lang="zh-CN" altLang="en-US" sz="2200"/>
              <a:t>-</a:t>
            </a:r>
            <a:r>
              <a:rPr lang="en-US" altLang="zh-CN" sz="2200"/>
              <a:t>1 : 1 </a:t>
            </a:r>
            <a:r>
              <a:rPr lang="zh-CN" altLang="en-US" sz="2200"/>
              <a:t>优化成两条 </a:t>
            </a:r>
            <a:r>
              <a:rPr lang="en-US" altLang="zh-CN" sz="2200"/>
              <a:t>slt[u] </a:t>
            </a:r>
            <a:r>
              <a:rPr lang="zh-CN" altLang="en-US" sz="2200"/>
              <a:t>指令和一条减法指令</a:t>
            </a:r>
            <a:endParaRPr lang="zh-CN" altLang="en-US" sz="2200"/>
          </a:p>
          <a:p>
            <a:pPr lvl="2"/>
            <a:r>
              <a:rPr lang="en-US" altLang="zh-CN" sz="2000"/>
              <a:t>Lulu</a:t>
            </a:r>
            <a:r>
              <a:rPr lang="zh-CN" altLang="en-US" sz="2000"/>
              <a:t> </a:t>
            </a:r>
            <a:r>
              <a:rPr lang="en-US" altLang="zh-CN" sz="2000"/>
              <a:t>Cheng</a:t>
            </a:r>
            <a:r>
              <a:rPr lang="zh-CN" altLang="en-US" sz="2000"/>
              <a:t> 指出其中寄存器符号</a:t>
            </a:r>
            <a:r>
              <a:rPr lang="en-US" altLang="zh-CN" sz="2000"/>
              <a:t>/</a:t>
            </a:r>
            <a:r>
              <a:rPr lang="zh-CN" altLang="en-US" sz="2000"/>
              <a:t>零扩展状态标记疑似有误，可能需修改</a:t>
            </a:r>
            <a:endParaRPr lang="zh-CN" altLang="en-US" sz="2000"/>
          </a:p>
          <a:p>
            <a:pPr lvl="1"/>
            <a:r>
              <a:rPr lang="zh-CN" altLang="en-US" sz="2200"/>
              <a:t>模仿 </a:t>
            </a:r>
            <a:r>
              <a:rPr lang="en-US" altLang="zh-CN" sz="2200"/>
              <a:t>RISC</a:t>
            </a:r>
            <a:r>
              <a:rPr lang="zh-CN" altLang="en-US" sz="2200"/>
              <a:t>-</a:t>
            </a:r>
            <a:r>
              <a:rPr lang="en-US" altLang="zh-CN" sz="2200"/>
              <a:t>V zbb </a:t>
            </a:r>
            <a:r>
              <a:rPr lang="zh-CN" altLang="en-US" sz="2200"/>
              <a:t>将 </a:t>
            </a:r>
            <a:r>
              <a:rPr lang="en-US" altLang="zh-CN" sz="2200"/>
              <a:t>a ^ b ^ (a | c) </a:t>
            </a:r>
            <a:r>
              <a:rPr lang="zh-CN" altLang="en-US" sz="2200"/>
              <a:t>改写成 </a:t>
            </a:r>
            <a:r>
              <a:rPr lang="en-US" altLang="zh-CN" sz="2200"/>
              <a:t>(c </a:t>
            </a:r>
            <a:r>
              <a:rPr lang="zh-CN" altLang="en-US" sz="2200"/>
              <a:t>&amp; </a:t>
            </a:r>
            <a:r>
              <a:rPr lang="en-US" altLang="zh-CN" sz="2200"/>
              <a:t>~a) ^ b</a:t>
            </a:r>
            <a:r>
              <a:rPr lang="zh-CN" altLang="en-US" sz="2200"/>
              <a:t>，以便用上 </a:t>
            </a:r>
            <a:r>
              <a:rPr lang="en-US" altLang="zh-CN" sz="2200"/>
              <a:t>andn </a:t>
            </a:r>
            <a:r>
              <a:rPr lang="zh-CN" altLang="en-US" sz="2200"/>
              <a:t>指令</a:t>
            </a:r>
            <a:endParaRPr lang="en-US" altLang="zh-CN" sz="2200"/>
          </a:p>
          <a:p>
            <a:pPr lvl="2"/>
            <a:r>
              <a:rPr lang="en-US" altLang="zh-CN" sz="2000"/>
              <a:t>Lulu Cheng </a:t>
            </a:r>
            <a:r>
              <a:rPr lang="zh-CN" altLang="en-US" sz="2000"/>
              <a:t>和 </a:t>
            </a:r>
            <a:r>
              <a:rPr lang="en-US" altLang="zh-CN" sz="2000"/>
              <a:t>Waterman </a:t>
            </a:r>
            <a:r>
              <a:rPr lang="zh-CN" altLang="en-US" sz="2000"/>
              <a:t>指出提交消息有误，需修改</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L</a:t>
            </a:r>
            <a:r>
              <a:rPr lang="en-US" altLang="zh-CN">
                <a:solidFill>
                  <a:schemeClr val="tx1"/>
                </a:solidFill>
                <a:ea typeface="Source Han Sans CN" charset="0"/>
              </a:rPr>
              <a:t>LVM</a:t>
            </a:r>
            <a:endParaRPr lang="zh-CN" altLang="en-US"/>
          </a:p>
        </p:txBody>
      </p:sp>
      <p:sp>
        <p:nvSpPr>
          <p:cNvPr id="3" name="内容占位符 2"/>
          <p:cNvSpPr>
            <a:spLocks noGrp="1"/>
          </p:cNvSpPr>
          <p:nvPr>
            <p:ph idx="1"/>
          </p:nvPr>
        </p:nvSpPr>
        <p:spPr>
          <a:xfrm>
            <a:off x="513999" y="1259762"/>
            <a:ext cx="10229762" cy="4657501"/>
          </a:xfrm>
        </p:spPr>
        <p:txBody>
          <a:bodyPr/>
          <a:p>
            <a:r>
              <a:rPr lang="en-US" altLang="zh-CN" sz="2000"/>
              <a:t>lrzlin </a:t>
            </a:r>
            <a:r>
              <a:rPr lang="zh-CN" altLang="en-US" sz="2000"/>
              <a:t>为龙架构 </a:t>
            </a:r>
            <a:r>
              <a:rPr lang="en-US" altLang="zh-CN" sz="2000"/>
              <a:t>LSX </a:t>
            </a:r>
            <a:r>
              <a:rPr lang="zh-CN" altLang="en-US" sz="2000"/>
              <a:t>向量符号扩展</a:t>
            </a:r>
            <a:r>
              <a:rPr lang="zh-CN" altLang="en-US" sz="2000">
                <a:hlinkClick r:id="rId1"/>
              </a:rPr>
              <a:t>实现了</a:t>
            </a:r>
            <a:r>
              <a:rPr lang="zh-CN" altLang="en-US" sz="2000"/>
              <a:t>自定义 </a:t>
            </a:r>
            <a:r>
              <a:rPr lang="en-US" altLang="zh-CN" sz="2000"/>
              <a:t>Lowering，</a:t>
            </a:r>
            <a:r>
              <a:rPr lang="zh-CN" altLang="en-US" sz="2000"/>
              <a:t>通过组合 </a:t>
            </a:r>
            <a:r>
              <a:rPr lang="en-US" altLang="zh-CN" sz="2000"/>
              <a:t>vslti </a:t>
            </a:r>
            <a:r>
              <a:rPr lang="zh-CN" altLang="en-US" sz="2000"/>
              <a:t>和 </a:t>
            </a:r>
            <a:r>
              <a:rPr lang="en-US" altLang="zh-CN" sz="2000"/>
              <a:t>vilvl/vilvh </a:t>
            </a:r>
            <a:r>
              <a:rPr lang="zh-CN" altLang="en-US" sz="2000"/>
              <a:t>指令，生成更高效的指令序列</a:t>
            </a:r>
            <a:endParaRPr lang="zh-CN" altLang="en-US" sz="2000"/>
          </a:p>
          <a:p>
            <a:r>
              <a:rPr lang="en-US" altLang="zh-CN" sz="2000"/>
              <a:t>lrzlin </a:t>
            </a:r>
            <a:r>
              <a:rPr lang="zh-CN" altLang="en-US" sz="2000"/>
              <a:t>为龙架构的 </a:t>
            </a:r>
            <a:r>
              <a:rPr lang="en-US" altLang="zh-CN" sz="2000"/>
              <a:t>LSX </a:t>
            </a:r>
            <a:r>
              <a:rPr lang="zh-CN" altLang="en-US" sz="2000"/>
              <a:t>和 </a:t>
            </a:r>
            <a:r>
              <a:rPr lang="en-US" altLang="zh-CN" sz="2000"/>
              <a:t>LASX </a:t>
            </a:r>
            <a:r>
              <a:rPr lang="zh-CN" altLang="en-US" sz="2000"/>
              <a:t>向量扩展 </a:t>
            </a:r>
            <a:r>
              <a:rPr lang="en-US" altLang="zh-CN" sz="2000"/>
              <a:t>sitofp、uitofp </a:t>
            </a:r>
            <a:r>
              <a:rPr lang="zh-CN" altLang="en-US" sz="2000">
                <a:hlinkClick r:id="rId2"/>
              </a:rPr>
              <a:t>添加了</a:t>
            </a:r>
            <a:r>
              <a:rPr lang="zh-CN" altLang="en-US" sz="2000"/>
              <a:t>测试用例，覆盖了多种位宽和向量长度；</a:t>
            </a:r>
            <a:r>
              <a:rPr lang="en-US" altLang="zh-CN" sz="2000"/>
              <a:t>CI </a:t>
            </a:r>
            <a:r>
              <a:rPr lang="zh-CN" altLang="en-US" sz="2000"/>
              <a:t>自动检查发现测试中使用了已弃用的 </a:t>
            </a:r>
            <a:r>
              <a:rPr lang="en-US" altLang="zh-CN" sz="2000"/>
              <a:t>undef，</a:t>
            </a:r>
            <a:r>
              <a:rPr lang="zh-CN" altLang="en-US" sz="2000"/>
              <a:t>需要修正。</a:t>
            </a:r>
            <a:endParaRPr lang="zh-CN" altLang="en-US" sz="2000"/>
          </a:p>
          <a:p>
            <a:r>
              <a:rPr lang="en-US" altLang="zh-CN" sz="2000"/>
              <a:t>heiher </a:t>
            </a:r>
            <a:r>
              <a:rPr lang="zh-CN" altLang="en-US" sz="2000"/>
              <a:t>为龙架构 </a:t>
            </a:r>
            <a:r>
              <a:rPr lang="en-US" altLang="zh-CN" sz="2000"/>
              <a:t>vNi128 </a:t>
            </a:r>
            <a:r>
              <a:rPr lang="zh-CN" altLang="en-US" sz="2000"/>
              <a:t>类型</a:t>
            </a:r>
            <a:r>
              <a:rPr lang="zh-CN" altLang="en-US" sz="2000">
                <a:hlinkClick r:id="rId3"/>
              </a:rPr>
              <a:t>添加了</a:t>
            </a:r>
            <a:r>
              <a:rPr lang="zh-CN" altLang="en-US" sz="2000"/>
              <a:t>向量加/减支持，</a:t>
            </a:r>
            <a:r>
              <a:rPr lang="en-US" altLang="zh-CN" sz="2000"/>
              <a:t>LLVM </a:t>
            </a:r>
            <a:r>
              <a:rPr lang="zh-CN" altLang="en-US" sz="2000"/>
              <a:t>目前对 </a:t>
            </a:r>
            <a:r>
              <a:rPr lang="en-US" altLang="zh-CN" sz="2000"/>
              <a:t>v1i128（128-bit </a:t>
            </a:r>
            <a:r>
              <a:rPr lang="zh-CN" altLang="en-US" sz="2000"/>
              <a:t>向量中包含一个 128-</a:t>
            </a:r>
            <a:r>
              <a:rPr lang="en-US" altLang="zh-CN" sz="2000"/>
              <a:t>bit </a:t>
            </a:r>
            <a:r>
              <a:rPr lang="zh-CN" altLang="en-US" sz="2000"/>
              <a:t>整数）和 </a:t>
            </a:r>
            <a:r>
              <a:rPr lang="en-US" altLang="zh-CN" sz="2000"/>
              <a:t>v2i128（256-bit </a:t>
            </a:r>
            <a:r>
              <a:rPr lang="zh-CN" altLang="en-US" sz="2000"/>
              <a:t>向量中包含两个 128-</a:t>
            </a:r>
            <a:r>
              <a:rPr lang="en-US" altLang="zh-CN" sz="2000"/>
              <a:t>bit </a:t>
            </a:r>
            <a:r>
              <a:rPr lang="zh-CN" altLang="en-US" sz="2000"/>
              <a:t>整数）类型的向量 </a:t>
            </a:r>
            <a:r>
              <a:rPr lang="en-US" altLang="zh-CN" sz="2000"/>
              <a:t>ADD/SUB </a:t>
            </a:r>
            <a:r>
              <a:rPr lang="zh-CN" altLang="en-US" sz="2000"/>
              <a:t>操作，会将其完全展开为标量运算，为了将此行为合法化，扩展了 </a:t>
            </a:r>
            <a:r>
              <a:rPr lang="en-US" altLang="zh-CN" sz="2000"/>
              <a:t>LSX/LASX </a:t>
            </a:r>
            <a:r>
              <a:rPr lang="zh-CN" altLang="en-US" sz="2000"/>
              <a:t>的指令选择模式，使其能够生成龙架构原生的 </a:t>
            </a:r>
            <a:r>
              <a:rPr lang="en-US" altLang="zh-CN" sz="2000"/>
              <a:t>Q </a:t>
            </a:r>
            <a:r>
              <a:rPr lang="zh-CN" altLang="en-US" sz="2000"/>
              <a:t>元素大小的向量 </a:t>
            </a:r>
            <a:r>
              <a:rPr lang="en-US" altLang="zh-CN" sz="2000"/>
              <a:t>ADD/SUB </a:t>
            </a:r>
            <a:r>
              <a:rPr lang="zh-CN" altLang="en-US" sz="2000"/>
              <a:t>指令：</a:t>
            </a:r>
            <a:r>
              <a:rPr lang="en-US" altLang="zh-CN" sz="2000"/>
              <a:t>VADD.Q、VSUB.Q(LSX)</a:t>
            </a:r>
            <a:r>
              <a:rPr lang="zh-CN" altLang="en-US" sz="2000"/>
              <a:t>和 </a:t>
            </a:r>
            <a:r>
              <a:rPr lang="en-US" altLang="zh-CN" sz="2000"/>
              <a:t>XVADD.Q、XSUB.Q(LASX)，</a:t>
            </a:r>
            <a:r>
              <a:rPr lang="zh-CN" altLang="en-US" sz="2000"/>
              <a:t>并</a:t>
            </a:r>
            <a:r>
              <a:rPr lang="zh-CN" altLang="en-US" sz="2000">
                <a:hlinkClick r:id="rId4"/>
              </a:rPr>
              <a:t>添加了</a:t>
            </a:r>
            <a:r>
              <a:rPr lang="zh-CN" altLang="en-US" sz="2000"/>
              <a:t>测试文件</a:t>
            </a:r>
            <a:endParaRPr lang="zh-CN" altLang="en-US" sz="2000"/>
          </a:p>
          <a:p>
            <a:r>
              <a:rPr lang="en-US" altLang="zh-CN" sz="2000"/>
              <a:t>CSharperMantle </a:t>
            </a:r>
            <a:r>
              <a:rPr lang="zh-CN" altLang="en-US" sz="2000"/>
              <a:t>为龙架构 </a:t>
            </a:r>
            <a:r>
              <a:rPr lang="en-US" altLang="zh-CN" sz="2000"/>
              <a:t>LLVM </a:t>
            </a:r>
            <a:r>
              <a:rPr lang="zh-CN" altLang="en-US" sz="2000"/>
              <a:t>后端和 </a:t>
            </a:r>
            <a:r>
              <a:rPr lang="en-US" altLang="zh-CN" sz="2000"/>
              <a:t>Clang </a:t>
            </a:r>
            <a:r>
              <a:rPr lang="zh-CN" altLang="en-US" sz="2000"/>
              <a:t>驱动</a:t>
            </a:r>
            <a:r>
              <a:rPr lang="zh-CN" altLang="en-US" sz="2000">
                <a:hlinkClick r:id="rId5"/>
              </a:rPr>
              <a:t>添加了</a:t>
            </a:r>
            <a:r>
              <a:rPr lang="zh-CN" altLang="en-US" sz="2000">
                <a:solidFill>
                  <a:schemeClr val="tx1"/>
                </a:solidFill>
                <a:ea typeface="Source Han Sans CN" charset="0"/>
              </a:rPr>
              <a:t> </a:t>
            </a:r>
            <a:r>
              <a:rPr lang="zh-CN" altLang="en-US" sz="2000"/>
              <a:t>-</a:t>
            </a:r>
            <a:r>
              <a:rPr lang="en-US" altLang="zh-CN" sz="2000"/>
              <a:t>fstack-clash-protection </a:t>
            </a:r>
            <a:r>
              <a:rPr lang="zh-CN" altLang="en-US" sz="2000"/>
              <a:t>栈冲突保护 (</a:t>
            </a:r>
            <a:r>
              <a:rPr lang="en-US" altLang="zh-CN" sz="2000"/>
              <a:t>stack clash protection) </a:t>
            </a:r>
            <a:r>
              <a:rPr lang="zh-CN" altLang="en-US" sz="2000"/>
              <a:t>支持，实现方式参考了 </a:t>
            </a:r>
            <a:r>
              <a:rPr lang="en-US" altLang="zh-CN" sz="2000"/>
              <a:t>RISC-V </a:t>
            </a:r>
            <a:r>
              <a:rPr lang="zh-CN" altLang="en-US" sz="2000"/>
              <a:t>后端：对于固定大小栈分配使用循环展开策略进行探测，对于动态栈分配生成探测循环</a:t>
            </a:r>
            <a:endParaRPr lang="zh-CN" altLang="en-US" sz="20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7026</Words>
  <Application>WPS Office WWO_wpscloud_20260508175737-a9385e8bc7</Application>
  <PresentationFormat/>
  <Paragraphs>229</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龙架构双周会</vt:lpstr>
      <vt:lpstr>欢迎参加龙架构双周会</vt:lpstr>
      <vt:lpstr>龙架构双周会</vt:lpstr>
      <vt:lpstr>会前注意事项</vt:lpstr>
      <vt:lpstr>会前注意事项</vt:lpstr>
      <vt:lpstr>快速报告</vt:lpstr>
      <vt:lpstr>Binutils</vt:lpstr>
      <vt:lpstr>GCC</vt:lpstr>
      <vt:lpstr>GCC（17 周期） </vt:lpstr>
      <vt:lpstr>LLVM</vt:lpstr>
      <vt:lpstr>Rust</vt:lpstr>
      <vt:lpstr>Linux Kernel</vt:lpstr>
      <vt:lpstr>Linux Kernel</vt:lpstr>
      <vt:lpstr>Box64（四周进度）</vt:lpstr>
      <vt:lpstr>UEFI 固件（EDK II 上游）</vt:lpstr>
      <vt:lpstr>其他开源项目动向</vt:lpstr>
      <vt:lpstr>其他开源项目动向</vt:lpstr>
      <vt:lpstr>快速报告</vt:lpstr>
      <vt:lpstr>发行版维护贴士</vt:lpstr>
      <vt:lpstr>Linux From Scratch</vt:lpstr>
      <vt:lpstr>安同 OS</vt:lpstr>
      <vt:lpstr>安同 OS</vt:lpstr>
      <vt:lpstr>安同 OS</vt:lpstr>
      <vt:lpstr>快速报告</vt:lpstr>
      <vt:lpstr>外语双周会（英 + 俄）</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2026-05-22T09:53:52Z</dcterms:created>
  <dcterms:modified xsi:type="dcterms:W3CDTF">2026-05-22T09:53:52Z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2052-12.9.0.26427</vt:lpwstr>
  </property>
  <property fmtid="{D5CDD505-2E9C-101B-9397-08002B2CF9AE}" pid="3" name="ICV">
    <vt:lpwstr>47B5133B91E7D92B8904E1676A1AE32D_43</vt:lpwstr>
  </property>
</Properties>
</file>