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9"/>
  </p:handoutMasterIdLst>
  <p:sldIdLst>
    <p:sldId id="257" r:id="rId3"/>
    <p:sldId id="258" r:id="rId4"/>
    <p:sldId id="364" r:id="rId5"/>
    <p:sldId id="349" r:id="rId6"/>
    <p:sldId id="363" r:id="rId8"/>
    <p:sldId id="433" r:id="rId9"/>
    <p:sldId id="436" r:id="rId10"/>
    <p:sldId id="428" r:id="rId11"/>
    <p:sldId id="431" r:id="rId12"/>
    <p:sldId id="432" r:id="rId13"/>
    <p:sldId id="434" r:id="rId14"/>
    <p:sldId id="437" r:id="rId15"/>
    <p:sldId id="439" r:id="rId16"/>
    <p:sldId id="365" r:id="rId17"/>
    <p:sldId id="421" r:id="rId18"/>
    <p:sldId id="426" r:id="rId19"/>
    <p:sldId id="442" r:id="rId20"/>
    <p:sldId id="386" r:id="rId21"/>
    <p:sldId id="425" r:id="rId22"/>
    <p:sldId id="450" r:id="rId23"/>
    <p:sldId id="451" r:id="rId24"/>
    <p:sldId id="448" r:id="rId25"/>
    <p:sldId id="449" r:id="rId26"/>
    <p:sldId id="429" r:id="rId27"/>
    <p:sldId id="435" r:id="rId28"/>
    <p:sldId id="368" r:id="rId29"/>
    <p:sldId id="423" r:id="rId30"/>
    <p:sldId id="438" r:id="rId31"/>
    <p:sldId id="440" r:id="rId32"/>
    <p:sldId id="443" r:id="rId33"/>
    <p:sldId id="445" r:id="rId34"/>
    <p:sldId id="446" r:id="rId35"/>
    <p:sldId id="447" r:id="rId36"/>
    <p:sldId id="444" r:id="rId37"/>
    <p:sldId id="275" r:id="rId38"/>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ugzilla.mozilla.org/show_bug.cgi?id=20231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ongfans.cn/devices"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github.com/AOSC-Dev/aosc-os-abbs/pull/15187" TargetMode="External"/><Relationship Id="rId4" Type="http://schemas.openxmlformats.org/officeDocument/2006/relationships/hyperlink" Target="https://github.com/AOSC-Dev/aosc-os-abbs/pull/15207" TargetMode="External"/><Relationship Id="rId3" Type="http://schemas.openxmlformats.org/officeDocument/2006/relationships/hyperlink" Target="https://403f.cafe/p/icpc-2025-regional-review/#&#20248;&#21270;php-session&#20648;&#23384;" TargetMode="External"/><Relationship Id="rId2" Type="http://schemas.openxmlformats.org/officeDocument/2006/relationships/hyperlink" Target="https://github.com/AOSC-Dev/aosc-os-abbs/pull/15132" TargetMode="External"/><Relationship Id="rId1" Type="http://schemas.openxmlformats.org/officeDocument/2006/relationships/hyperlink" Target="https://aosc.io/aosc-os/right-for-me#&#19981;&#36866;&#29992;&#22330;&#26223;"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DOMjudge/domjudge/pull/3613"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DOMjudge/domjudge/pull/3613"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acm.xidian.edu.cn/campus/2026/ranklist/"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re.kernel.org/all/20260424024915.28758-1-ziy@nvidia.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hyperlink" Target="https://lore.kernel.org/loongarch/20260414013316.306075-1-cuitao@kylinos.cn/" TargetMode="External"/><Relationship Id="rId8" Type="http://schemas.openxmlformats.org/officeDocument/2006/relationships/hyperlink" Target="https://lore.kernel.org/loongarch/20260414013114.306033-1-cuitao@kylinos.cn/" TargetMode="External"/><Relationship Id="rId7" Type="http://schemas.openxmlformats.org/officeDocument/2006/relationships/hyperlink" Target="https://lore.kernel.org/loongarch/20260413040506.26640-1-yangtiezhu@loongson.cn/" TargetMode="External"/><Relationship Id="rId6" Type="http://schemas.openxmlformats.org/officeDocument/2006/relationships/hyperlink" Target="https://lore.kernel.org/loongarch/20260422232407.3862942-1-chenhengqi@outlook.com/" TargetMode="External"/><Relationship Id="rId5" Type="http://schemas.openxmlformats.org/officeDocument/2006/relationships/hyperlink" Target="https://lore.kernel.org/loongarch/cover.1776135865.git.zhoubinbin@loongson.cn/" TargetMode="External"/><Relationship Id="rId4" Type="http://schemas.openxmlformats.org/officeDocument/2006/relationships/hyperlink" Target="https://lore.kernel.org/loongarch/20260420102907.4617-1-yangtiezhu@loongson.cn/" TargetMode="External"/><Relationship Id="rId3" Type="http://schemas.openxmlformats.org/officeDocument/2006/relationships/hyperlink" Target="https://lore.kernel.org/loongarch/20260412101731.107059-1-xry111@xry111.site/" TargetMode="External"/><Relationship Id="rId2" Type="http://schemas.openxmlformats.org/officeDocument/2006/relationships/hyperlink" Target="https://lore.kernel.org/loongarch/20260414063450.102805-1-chenhuacai@loongson.cn/" TargetMode="External"/><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hyperlink" Target="https://lore.kernel.org/loongarch/20260414113111.2997864-1-lixianglai@loongson.cn/" TargetMode="External"/><Relationship Id="rId1" Type="http://schemas.openxmlformats.org/officeDocument/2006/relationships/hyperlink" Target="https://lore.kernel.org/loongarch/20260411020522.2779250-1-chenhuacai@loongson.cn/" TargetMode="Externa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hyperlink" Target="https://lore.kernel.org/loongarch/20260422-vdso-loongarch-cleanup-v1-1-1fef08f07614@linutronix.de/" TargetMode="External"/><Relationship Id="rId6" Type="http://schemas.openxmlformats.org/officeDocument/2006/relationships/hyperlink" Target="https://lore.kernel.org/loongarch/20260414013333.15594-1-r@hev.cc/" TargetMode="External"/><Relationship Id="rId5" Type="http://schemas.openxmlformats.org/officeDocument/2006/relationships/hyperlink" Target="https://lore.kernel.org/loongarch/80CA78395583F396+20260413031236.2512416-1-yangyuqian@uniontech.com/" TargetMode="External"/><Relationship Id="rId4" Type="http://schemas.openxmlformats.org/officeDocument/2006/relationships/hyperlink" Target="https://lore.kernel.org/loongarch/20260414005152.10550-1-r@hev.cc/" TargetMode="External"/><Relationship Id="rId3" Type="http://schemas.openxmlformats.org/officeDocument/2006/relationships/hyperlink" Target="https://lore.kernel.org/loongarch/20260414080500.320095-1-r@hev.cc/" TargetMode="External"/><Relationship Id="rId2" Type="http://schemas.openxmlformats.org/officeDocument/2006/relationships/hyperlink" Target="https://lore.kernel.org/loongarch/20260414080424.320060-1-r@hev.cc/" TargetMode="External"/><Relationship Id="rId1" Type="http://schemas.openxmlformats.org/officeDocument/2006/relationships/hyperlink" Target="https://lore.kernel.org/loongarch/20260413100412.2313688-1-rong.bao@csmantle.t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muvm</a:t>
            </a:r>
            <a:endParaRPr lang="zh-CN" altLang="en-US"/>
          </a:p>
        </p:txBody>
      </p:sp>
      <p:sp>
        <p:nvSpPr>
          <p:cNvPr id="3" name="内容占位符 2"/>
          <p:cNvSpPr>
            <a:spLocks noGrp="1"/>
          </p:cNvSpPr>
          <p:nvPr>
            <p:ph idx="1"/>
          </p:nvPr>
        </p:nvSpPr>
        <p:spPr>
          <a:xfrm>
            <a:off x="513999" y="1259762"/>
            <a:ext cx="9691000" cy="4657501"/>
          </a:xfrm>
        </p:spPr>
        <p:txBody>
          <a:bodyPr/>
          <a:p>
            <a:r>
              <a:rPr lang="zh-CN" altLang="en-US" sz="2000"/>
              <a:t>微型 </a:t>
            </a:r>
            <a:r>
              <a:rPr lang="en-US" altLang="zh-CN" sz="2000">
                <a:cs typeface="Arial" panose="020B0604020202020204" pitchFamily="34" charset="0"/>
              </a:rPr>
              <a:t>KVM </a:t>
            </a:r>
            <a:r>
              <a:rPr lang="zh-CN" altLang="en-US" sz="2000"/>
              <a:t>虚拟机，典型用途是用于解决 </a:t>
            </a:r>
            <a:r>
              <a:rPr lang="en-US" altLang="zh-CN" sz="2000"/>
              <a:t>16KiB</a:t>
            </a:r>
            <a:r>
              <a:rPr lang="zh-CN" altLang="en-US" sz="2000"/>
              <a:t> 分页下二进制翻译用途存在的问题</a:t>
            </a:r>
            <a:endParaRPr lang="zh-CN" altLang="en-US" sz="2000"/>
          </a:p>
          <a:p>
            <a:pPr lvl="1"/>
            <a:r>
              <a:rPr lang="en-US" altLang="zh-CN" sz="2000"/>
              <a:t>Apple silicon </a:t>
            </a:r>
            <a:r>
              <a:rPr lang="zh-CN" altLang="en-US" sz="2000"/>
              <a:t>平台必须使用 </a:t>
            </a:r>
            <a:r>
              <a:rPr lang="en-US" altLang="zh-CN" sz="2000"/>
              <a:t>16KiB </a:t>
            </a:r>
            <a:r>
              <a:rPr lang="zh-CN" altLang="en-US" sz="2000"/>
              <a:t>分页，</a:t>
            </a:r>
            <a:r>
              <a:rPr lang="en-US" altLang="zh-CN" sz="2000"/>
              <a:t>Asahi</a:t>
            </a:r>
            <a:r>
              <a:rPr lang="zh-CN" altLang="en-US" sz="2000"/>
              <a:t> </a:t>
            </a:r>
            <a:r>
              <a:rPr lang="en-US" altLang="zh-CN" sz="2000"/>
              <a:t>Linux</a:t>
            </a:r>
            <a:r>
              <a:rPr lang="zh-CN" altLang="en-US" sz="2000"/>
              <a:t> 项目使用该项目搭配 </a:t>
            </a:r>
            <a:r>
              <a:rPr lang="en-US" altLang="zh-CN" sz="2000"/>
              <a:t>binfmt_misc </a:t>
            </a:r>
            <a:r>
              <a:rPr lang="zh-CN" altLang="en-US" sz="2000"/>
              <a:t>配置实现 </a:t>
            </a:r>
            <a:r>
              <a:rPr lang="en-US" altLang="zh-CN" sz="2000"/>
              <a:t>Box64/FEX </a:t>
            </a:r>
            <a:r>
              <a:rPr lang="zh-CN" altLang="en-US" sz="2000"/>
              <a:t>等模拟器的运行</a:t>
            </a:r>
            <a:endParaRPr lang="zh-CN" altLang="en-US" sz="2000"/>
          </a:p>
          <a:p>
            <a:pPr lvl="1"/>
            <a:r>
              <a:rPr lang="zh-CN" altLang="en-US" sz="2000"/>
              <a:t>基本原理：运行 </a:t>
            </a:r>
            <a:r>
              <a:rPr lang="en-US" altLang="zh-CN" sz="2000"/>
              <a:t>4KiB </a:t>
            </a:r>
            <a:r>
              <a:rPr lang="zh-CN" altLang="en-US" sz="2000"/>
              <a:t>分页虚拟机实现兼容性</a:t>
            </a:r>
            <a:endParaRPr lang="zh-CN" altLang="en-US" sz="2000"/>
          </a:p>
          <a:p>
            <a:pPr lvl="0"/>
            <a:r>
              <a:rPr lang="zh-CN" altLang="en-US" sz="2000"/>
              <a:t>目前进展：上游支持推进中，但存在多重困难</a:t>
            </a:r>
            <a:endParaRPr lang="zh-CN" altLang="en-US" sz="2000"/>
          </a:p>
          <a:p>
            <a:pPr lvl="1"/>
            <a:r>
              <a:rPr lang="en-US" altLang="zh-CN" sz="2000"/>
              <a:t>rust</a:t>
            </a:r>
            <a:r>
              <a:rPr lang="zh-CN" altLang="en-US" sz="2000"/>
              <a:t>-</a:t>
            </a:r>
            <a:r>
              <a:rPr lang="en-US" altLang="zh-CN" sz="2000"/>
              <a:t>vmm</a:t>
            </a:r>
            <a:r>
              <a:rPr lang="zh-CN" altLang="en-US" sz="2000"/>
              <a:t>：已提交，上游请求 </a:t>
            </a:r>
            <a:r>
              <a:rPr lang="en-US" altLang="zh-CN" sz="2000"/>
              <a:t>CI </a:t>
            </a:r>
            <a:r>
              <a:rPr lang="zh-CN" altLang="en-US" sz="2000"/>
              <a:t>硬件支持（未联系）</a:t>
            </a:r>
            <a:endParaRPr lang="zh-CN" altLang="en-US" sz="2000"/>
          </a:p>
          <a:p>
            <a:pPr lvl="1"/>
            <a:r>
              <a:rPr lang="en-US" altLang="zh-CN" sz="2000"/>
              <a:t>libkrunfw</a:t>
            </a:r>
            <a:r>
              <a:rPr lang="zh-CN" altLang="en-US" sz="2000"/>
              <a:t>：已提交，已应上游要求开设交叉 </a:t>
            </a:r>
            <a:r>
              <a:rPr lang="en-US" altLang="zh-CN" sz="2000"/>
              <a:t>CI</a:t>
            </a:r>
            <a:r>
              <a:rPr lang="zh-CN" altLang="en-US" sz="2000"/>
              <a:t>，但构建失败</a:t>
            </a:r>
            <a:endParaRPr lang="zh-CN" altLang="en-US" sz="2000"/>
          </a:p>
          <a:p>
            <a:pPr lvl="1"/>
            <a:r>
              <a:rPr lang="en-US" altLang="zh-CN" sz="2000"/>
              <a:t>libkrun</a:t>
            </a:r>
            <a:r>
              <a:rPr lang="zh-CN" altLang="en-US" sz="2000"/>
              <a:t>：已提交，上游请求 </a:t>
            </a:r>
            <a:r>
              <a:rPr lang="en-US" altLang="zh-CN" sz="2000"/>
              <a:t>CI </a:t>
            </a:r>
            <a:r>
              <a:rPr lang="zh-CN" altLang="en-US" sz="2000"/>
              <a:t>硬件支持（已提供），但补丁验证失败，须临时修改 </a:t>
            </a:r>
            <a:r>
              <a:rPr lang="en-US" altLang="zh-CN" sz="2000"/>
              <a:t>Cargo.toml </a:t>
            </a:r>
            <a:r>
              <a:rPr lang="zh-CN" altLang="en-US" sz="2000"/>
              <a:t>使用 </a:t>
            </a:r>
            <a:r>
              <a:rPr lang="en-US" altLang="zh-CN" sz="2000"/>
              <a:t>rust</a:t>
            </a:r>
            <a:r>
              <a:rPr lang="zh-CN" altLang="en-US" sz="2000"/>
              <a:t>-</a:t>
            </a:r>
            <a:r>
              <a:rPr lang="en-US" altLang="zh-CN" sz="2000"/>
              <a:t>vmm </a:t>
            </a:r>
            <a:r>
              <a:rPr lang="zh-CN" altLang="en-US" sz="2000"/>
              <a:t>仓库未上游的修改</a:t>
            </a:r>
            <a:endParaRPr lang="zh-CN" altLang="en-US" sz="2000"/>
          </a:p>
          <a:p>
            <a:pPr lvl="1"/>
            <a:r>
              <a:rPr lang="en-US" altLang="zh-CN" sz="2000"/>
              <a:t>muvm</a:t>
            </a:r>
            <a:r>
              <a:rPr lang="zh-CN" altLang="en-US" sz="2000"/>
              <a:t>：未提交，本地补丁仍需整理</a:t>
            </a:r>
            <a:endParaRPr lang="zh-CN" altLang="en-US" sz="2000"/>
          </a:p>
          <a:p>
            <a:pPr lvl="0"/>
            <a:r>
              <a:rPr lang="en-US" altLang="zh-CN" sz="2000"/>
              <a:t>lrzlin </a:t>
            </a:r>
            <a:r>
              <a:rPr lang="zh-CN" altLang="en-US" sz="2000"/>
              <a:t>和刘阳均提出希望协助推进，但上游化进程恐需时日</a:t>
            </a:r>
            <a:endParaRPr lang="zh-CN" altLang="en-US" sz="2000"/>
          </a:p>
          <a:p>
            <a:pPr lvl="1"/>
            <a:r>
              <a:rPr lang="zh-CN" altLang="en-US" sz="2000"/>
              <a:t>待补丁集就绪后，发行版可按需引入，简化 </a:t>
            </a:r>
            <a:r>
              <a:rPr lang="en-US" altLang="zh-CN" sz="2000"/>
              <a:t>Box64 </a:t>
            </a:r>
            <a:r>
              <a:rPr lang="zh-CN" altLang="en-US" sz="2000"/>
              <a:t>等使用场景</a:t>
            </a:r>
            <a:endParaRPr lang="zh-CN" altLang="en-US" sz="1995"/>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Firefox</a:t>
            </a:r>
            <a:endParaRPr lang="zh-CN" altLang="en-US"/>
          </a:p>
        </p:txBody>
      </p:sp>
      <p:sp>
        <p:nvSpPr>
          <p:cNvPr id="3" name="内容占位符 2"/>
          <p:cNvSpPr>
            <a:spLocks noGrp="1"/>
          </p:cNvSpPr>
          <p:nvPr>
            <p:ph idx="1"/>
          </p:nvPr>
        </p:nvSpPr>
        <p:spPr>
          <a:xfrm>
            <a:off x="513999" y="1259762"/>
            <a:ext cx="9691000" cy="4657501"/>
          </a:xfrm>
        </p:spPr>
        <p:txBody>
          <a:bodyPr/>
          <a:p>
            <a:r>
              <a:rPr lang="en-US" altLang="zh-CN" sz="2000"/>
              <a:t>Rong Bao </a:t>
            </a:r>
            <a:r>
              <a:rPr lang="zh-CN" altLang="en-US" sz="2000"/>
              <a:t>为 </a:t>
            </a:r>
            <a:r>
              <a:rPr lang="en-US" altLang="zh-CN" sz="2000"/>
              <a:t>Firefox </a:t>
            </a:r>
            <a:r>
              <a:rPr lang="zh-CN" altLang="en-US" sz="2000">
                <a:hlinkClick r:id="rId1"/>
              </a:rPr>
              <a:t>提交了龙架构和 </a:t>
            </a:r>
            <a:r>
              <a:rPr lang="en-US" altLang="zh-CN" sz="2000">
                <a:hlinkClick r:id="rId1"/>
              </a:rPr>
              <a:t>RISC</a:t>
            </a:r>
            <a:r>
              <a:rPr lang="zh-CN" altLang="en-US" sz="2000">
                <a:hlinkClick r:id="rId1"/>
              </a:rPr>
              <a:t>-</a:t>
            </a:r>
            <a:r>
              <a:rPr lang="en-US" altLang="zh-CN" sz="2000">
                <a:hlinkClick r:id="rId1"/>
              </a:rPr>
              <a:t>V </a:t>
            </a:r>
            <a:r>
              <a:rPr lang="zh-CN" altLang="en-US" sz="2000">
                <a:hlinkClick r:id="rId1"/>
              </a:rPr>
              <a:t>平台的性能分析工具支持</a:t>
            </a:r>
            <a:endParaRPr lang="zh-CN" altLang="en-US" sz="2000"/>
          </a:p>
          <a:p>
            <a:pPr lvl="1"/>
            <a:r>
              <a:rPr lang="zh-CN" altLang="en-US" sz="2000"/>
              <a:t>龙架构 </a:t>
            </a:r>
            <a:r>
              <a:rPr lang="en-US" altLang="zh-CN" sz="2000"/>
              <a:t>Firefox </a:t>
            </a:r>
            <a:r>
              <a:rPr lang="zh-CN" altLang="en-US" sz="2000"/>
              <a:t>浏览器虽已有上游支持，但性能测试数据仍体现出优化不足</a:t>
            </a:r>
            <a:endParaRPr lang="zh-CN" altLang="en-US" sz="2000"/>
          </a:p>
          <a:p>
            <a:pPr lvl="1"/>
            <a:r>
              <a:rPr lang="zh-CN" altLang="en-US" sz="2000"/>
              <a:t>性能分析工具将帮助辨认现有实现的优化空间和卡点</a:t>
            </a:r>
            <a:endParaRPr lang="zh-CN" altLang="en-US" sz="2000"/>
          </a:p>
          <a:p>
            <a:pPr lvl="0"/>
            <a:r>
              <a:rPr lang="zh-CN" altLang="en-US" sz="2000"/>
              <a:t>上游就测试方法发出了咨询，并询问是否有测试龙架构平台支持的可能性</a:t>
            </a:r>
            <a:endParaRPr lang="zh-CN" altLang="en-US" sz="2000"/>
          </a:p>
          <a:p>
            <a:pPr lvl="1"/>
            <a:r>
              <a:rPr lang="zh-CN" altLang="en-US" sz="2000"/>
              <a:t>就此，爱好者社区工作人员将为之提供 </a:t>
            </a:r>
            <a:r>
              <a:rPr lang="en-US" altLang="zh-CN" sz="2000"/>
              <a:t>SSH </a:t>
            </a:r>
            <a:r>
              <a:rPr lang="zh-CN" altLang="en-US" sz="2000"/>
              <a:t>服务器用于测试（已联络）</a:t>
            </a:r>
            <a:endParaRPr lang="zh-CN" altLang="en-US"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Q</a:t>
            </a:r>
            <a:r>
              <a:rPr lang="en-US" altLang="zh-CN">
                <a:solidFill>
                  <a:schemeClr val="tx1"/>
                </a:solidFill>
                <a:ea typeface="Source Han Sans CN" charset="0"/>
              </a:rPr>
              <a:t>EMU</a:t>
            </a:r>
            <a:endParaRPr lang="zh-CN" altLang="en-US"/>
          </a:p>
        </p:txBody>
      </p:sp>
      <p:sp>
        <p:nvSpPr>
          <p:cNvPr id="3" name="内容占位符 2"/>
          <p:cNvSpPr>
            <a:spLocks noGrp="1"/>
          </p:cNvSpPr>
          <p:nvPr>
            <p:ph idx="1"/>
          </p:nvPr>
        </p:nvSpPr>
        <p:spPr>
          <a:xfrm>
            <a:off x="513999" y="1259762"/>
            <a:ext cx="9691000" cy="4657501"/>
          </a:xfrm>
        </p:spPr>
        <p:txBody>
          <a:bodyPr/>
          <a:p>
            <a:r>
              <a:rPr lang="en-US" altLang="zh-CN" sz="2000"/>
              <a:t>4</a:t>
            </a:r>
            <a:r>
              <a:rPr lang="en-US" altLang="zh-CN" sz="2000">
                <a:cs typeface="Arial" panose="020B0604020202020204" pitchFamily="34" charset="0"/>
              </a:rPr>
              <a:t> </a:t>
            </a:r>
            <a:r>
              <a:rPr lang="zh-CN" altLang="en-US" sz="2000">
                <a:cs typeface="Arial" panose="020B0604020202020204" pitchFamily="34" charset="0"/>
              </a:rPr>
              <a:t>月 </a:t>
            </a:r>
            <a:r>
              <a:rPr lang="en-US" altLang="zh-CN" sz="2000">
                <a:cs typeface="Arial" panose="020B0604020202020204" pitchFamily="34" charset="0"/>
              </a:rPr>
              <a:t>22 </a:t>
            </a:r>
            <a:r>
              <a:rPr lang="zh-CN" altLang="en-US" sz="2000">
                <a:cs typeface="Arial" panose="020B0604020202020204" pitchFamily="34" charset="0"/>
              </a:rPr>
              <a:t>日，</a:t>
            </a:r>
            <a:r>
              <a:rPr lang="en-US" altLang="zh-CN" sz="2000">
                <a:cs typeface="Arial" panose="020B0604020202020204" pitchFamily="34" charset="0"/>
              </a:rPr>
              <a:t>QEMU 11.0 </a:t>
            </a:r>
            <a:r>
              <a:rPr lang="zh-CN" altLang="en-US" sz="2000">
                <a:cs typeface="Arial" panose="020B0604020202020204" pitchFamily="34" charset="0"/>
              </a:rPr>
              <a:t>发布，龙架构更改包括</a:t>
            </a:r>
            <a:endParaRPr lang="zh-CN" altLang="en-US" sz="2000">
              <a:cs typeface="Arial" panose="020B0604020202020204" pitchFamily="34" charset="0"/>
            </a:endParaRPr>
          </a:p>
          <a:p>
            <a:pPr lvl="1"/>
            <a:r>
              <a:rPr lang="en-US" altLang="zh-CN" sz="2000"/>
              <a:t>TCG </a:t>
            </a:r>
            <a:r>
              <a:rPr lang="zh-CN" altLang="en-US" sz="2000"/>
              <a:t>模拟的 </a:t>
            </a:r>
            <a:r>
              <a:rPr lang="en-US" altLang="zh-CN" sz="2000"/>
              <a:t>LA(64?) v1.1</a:t>
            </a:r>
            <a:r>
              <a:rPr lang="zh-CN" altLang="en-US" sz="2000"/>
              <a:t>、</a:t>
            </a:r>
            <a:r>
              <a:rPr lang="en-US" altLang="zh-CN" sz="2000"/>
              <a:t>sc.q</a:t>
            </a:r>
            <a:r>
              <a:rPr lang="zh-CN" altLang="en-US" sz="2000"/>
              <a:t>、</a:t>
            </a:r>
            <a:r>
              <a:rPr lang="en-US" altLang="zh-CN" sz="2000"/>
              <a:t>llacq/screl </a:t>
            </a:r>
            <a:r>
              <a:rPr lang="zh-CN" altLang="en-US" sz="2000"/>
              <a:t>和倒数估计指令 </a:t>
            </a:r>
            <a:r>
              <a:rPr lang="en-US" altLang="zh-CN" sz="2000"/>
              <a:t>(estimated reciprocal instructions) </a:t>
            </a:r>
            <a:r>
              <a:rPr lang="zh-CN" altLang="en-US" sz="2000"/>
              <a:t>支持（仅模拟，非虚拟化支持）</a:t>
            </a:r>
            <a:endParaRPr lang="zh-CN" altLang="en-US" sz="2000"/>
          </a:p>
          <a:p>
            <a:pPr lvl="1"/>
            <a:r>
              <a:rPr lang="zh-CN" altLang="en-US" sz="2000"/>
              <a:t>新增 </a:t>
            </a:r>
            <a:r>
              <a:rPr lang="en-US" altLang="zh-CN" sz="2000"/>
              <a:t>KVM </a:t>
            </a:r>
            <a:r>
              <a:rPr lang="zh-CN" altLang="en-US" sz="2000"/>
              <a:t>性能监控单元 </a:t>
            </a:r>
            <a:r>
              <a:rPr lang="en-US" altLang="zh-CN" sz="2000"/>
              <a:t>(PMU) </a:t>
            </a:r>
            <a:r>
              <a:rPr lang="zh-CN" altLang="en-US" sz="2000"/>
              <a:t>迁移支持</a:t>
            </a:r>
            <a:endParaRPr lang="en-US" altLang="zh-CN"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tx1"/>
                </a:solidFill>
              </a:rPr>
              <a:t>UEFI </a:t>
            </a:r>
            <a:r>
              <a:rPr lang="zh-CN" altLang="en-US">
                <a:solidFill>
                  <a:schemeClr val="tx1"/>
                </a:solidFill>
              </a:rPr>
              <a:t>固件</a:t>
            </a:r>
            <a:endParaRPr lang="zh-CN" altLang="en-US"/>
          </a:p>
        </p:txBody>
      </p:sp>
      <p:sp>
        <p:nvSpPr>
          <p:cNvPr id="3" name="内容占位符 2"/>
          <p:cNvSpPr>
            <a:spLocks noGrp="1"/>
          </p:cNvSpPr>
          <p:nvPr>
            <p:ph idx="1"/>
          </p:nvPr>
        </p:nvSpPr>
        <p:spPr>
          <a:xfrm>
            <a:off x="513999" y="1259762"/>
            <a:ext cx="9691000" cy="4657501"/>
          </a:xfrm>
        </p:spPr>
        <p:txBody>
          <a:bodyPr/>
          <a:p>
            <a:r>
              <a:rPr lang="zh-CN" altLang="en-US" sz="2000"/>
              <a:t>如有用户反馈 3</a:t>
            </a:r>
            <a:r>
              <a:rPr lang="en-US" altLang="zh-CN" sz="2000"/>
              <a:t>B6000 </a:t>
            </a:r>
            <a:r>
              <a:rPr lang="zh-CN" altLang="en-US" sz="2000"/>
              <a:t>主板（特指 </a:t>
            </a:r>
            <a:r>
              <a:rPr lang="en-US" altLang="zh-CN" sz="2000"/>
              <a:t>XB612B0_V1.2 </a:t>
            </a:r>
            <a:r>
              <a:rPr lang="zh-CN" altLang="en-US" sz="2000"/>
              <a:t>或其他支持 </a:t>
            </a:r>
            <a:r>
              <a:rPr lang="en-US" altLang="zh-CN" sz="2000"/>
              <a:t>PCIe 4.0</a:t>
            </a:r>
            <a:r>
              <a:rPr lang="zh-CN" altLang="en-US" sz="2000"/>
              <a:t>，即贴装 </a:t>
            </a:r>
            <a:r>
              <a:rPr lang="en-US" altLang="zh-CN" sz="2000"/>
              <a:t>BA </a:t>
            </a:r>
            <a:r>
              <a:rPr lang="zh-CN" altLang="en-US" sz="2000"/>
              <a:t>步进处理器的主板）无法使用 </a:t>
            </a:r>
            <a:r>
              <a:rPr lang="en-US" altLang="zh-CN" sz="2000"/>
              <a:t>RDNA2 </a:t>
            </a:r>
            <a:r>
              <a:rPr lang="zh-CN" altLang="en-US" sz="2000"/>
              <a:t>显卡（如 6650 </a:t>
            </a:r>
            <a:r>
              <a:rPr lang="en-US" altLang="zh-CN" sz="2000"/>
              <a:t>XT），</a:t>
            </a:r>
            <a:r>
              <a:rPr lang="zh-CN" altLang="en-US" sz="2000"/>
              <a:t>请提示其更新固件到 202602 版本，可能可以解决问题</a:t>
            </a:r>
            <a:endParaRPr lang="zh-CN" altLang="en-US" sz="2000"/>
          </a:p>
          <a:p>
            <a:r>
              <a:rPr lang="zh-CN" altLang="en-US" sz="2000"/>
              <a:t>固件更新可从爱好者社区门户</a:t>
            </a:r>
            <a:r>
              <a:rPr lang="zh-CN" altLang="en-US" sz="2000">
                <a:hlinkClick r:id="rId1"/>
              </a:rPr>
              <a:t>“产品规格数据库”</a:t>
            </a:r>
            <a:r>
              <a:rPr lang="zh-CN" altLang="en-US" sz="2000"/>
              <a:t>各产品页面下的“文件下载”</a:t>
            </a:r>
            <a:br>
              <a:rPr lang="zh-CN" altLang="en-US" sz="2000"/>
            </a:br>
            <a:r>
              <a:rPr lang="zh-CN" altLang="en-US" sz="2000"/>
              <a:t>标签页下载</a:t>
            </a:r>
            <a:endParaRPr lang="en-US" altLang="zh-CN"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发行版维护贴士</a:t>
            </a:r>
            <a:endParaRPr lang="zh-CN" altLang="en-US"/>
          </a:p>
        </p:txBody>
      </p:sp>
      <p:sp>
        <p:nvSpPr>
          <p:cNvPr id="6" name="内容占位符 5"/>
          <p:cNvSpPr>
            <a:spLocks noGrp="1"/>
          </p:cNvSpPr>
          <p:nvPr>
            <p:ph idx="1"/>
          </p:nvPr>
        </p:nvSpPr>
        <p:spPr>
          <a:xfrm>
            <a:off x="513999" y="1259762"/>
            <a:ext cx="10918712" cy="4657501"/>
          </a:xfrm>
        </p:spPr>
        <p:txBody>
          <a:bodyPr/>
          <a:p>
            <a:r>
              <a:rPr lang="zh-CN" altLang="en-US" sz="2000"/>
              <a:t>前文提到的 </a:t>
            </a:r>
            <a:r>
              <a:rPr lang="en-US" altLang="zh-CN" sz="2000"/>
              <a:t>glibc </a:t>
            </a:r>
            <a:r>
              <a:rPr lang="zh-CN" altLang="en-US" sz="2000"/>
              <a:t>将大型 </a:t>
            </a:r>
            <a:r>
              <a:rPr lang="en-US" altLang="zh-CN" sz="2000"/>
              <a:t>load segment </a:t>
            </a:r>
            <a:r>
              <a:rPr lang="zh-CN" altLang="en-US" sz="2000"/>
              <a:t>对齐到大页边界的优化可考虑 </a:t>
            </a:r>
            <a:r>
              <a:rPr lang="en-US" altLang="zh-CN" sz="2000"/>
              <a:t>backport </a:t>
            </a:r>
            <a:r>
              <a:rPr lang="zh-CN" altLang="en-US" sz="2000"/>
              <a:t>（尤其是</a:t>
            </a:r>
            <a:r>
              <a:rPr lang="zh-CN" altLang="en-US" sz="2000">
                <a:solidFill>
                  <a:schemeClr val="tx1"/>
                </a:solidFill>
                <a:ea typeface="Source Han Sans CN" charset="0"/>
              </a:rPr>
              <a:t> </a:t>
            </a:r>
            <a:r>
              <a:rPr lang="en-US" altLang="zh-CN" sz="2000">
                <a:solidFill>
                  <a:schemeClr val="tx1"/>
                </a:solidFill>
                <a:ea typeface="Source Han Sans CN" charset="0"/>
              </a:rPr>
              <a:t>glibc </a:t>
            </a:r>
            <a:r>
              <a:rPr lang="zh-CN" altLang="en-US" sz="2000"/>
              <a:t>版本固定的系统）</a:t>
            </a:r>
            <a:endParaRPr lang="zh-CN" altLang="en-US" sz="2000"/>
          </a:p>
          <a:p>
            <a:pPr lvl="1"/>
            <a:r>
              <a:rPr lang="zh-CN" altLang="en-US" sz="2000"/>
              <a:t>如有可能，请积极反馈性能情况</a:t>
            </a:r>
            <a:endParaRPr lang="zh-CN" altLang="en-US" sz="2000"/>
          </a:p>
          <a:p>
            <a:pPr lvl="0"/>
            <a:r>
              <a:rPr lang="zh-CN" altLang="en-US" sz="2000"/>
              <a:t>格兰菲显卡修复还在继续</a:t>
            </a:r>
            <a:endParaRPr lang="zh-CN" altLang="en-US" sz="2000"/>
          </a:p>
          <a:p>
            <a:pPr lvl="1"/>
            <a:r>
              <a:rPr lang="en-US" altLang="zh-CN" sz="2000"/>
              <a:t>3B6000/3C6000/2K3000/3B6000M </a:t>
            </a:r>
            <a:r>
              <a:rPr lang="zh-CN" altLang="en-US" sz="2000"/>
              <a:t>平台修复似乎已随 </a:t>
            </a:r>
            <a:r>
              <a:rPr lang="en-US" altLang="zh-CN" sz="2000"/>
              <a:t>25.00.55 </a:t>
            </a:r>
            <a:r>
              <a:rPr lang="zh-CN" altLang="en-US" sz="2000"/>
              <a:t>版驱动发布，但近日社区用户在 </a:t>
            </a:r>
            <a:r>
              <a:rPr lang="en-US" altLang="zh-CN" sz="2000"/>
              <a:t>3C6000/S </a:t>
            </a:r>
            <a:r>
              <a:rPr lang="zh-CN" altLang="en-US" sz="2000"/>
              <a:t>平台测试似乎未解决问题，待查</a:t>
            </a:r>
            <a:endParaRPr lang="zh-CN" altLang="en-US" sz="2000"/>
          </a:p>
          <a:p>
            <a:pPr lvl="1"/>
            <a:r>
              <a:rPr lang="en-US" altLang="zh-CN" sz="2000"/>
              <a:t>4KiB </a:t>
            </a:r>
            <a:r>
              <a:rPr lang="zh-CN" altLang="en-US" sz="2000"/>
              <a:t>内核分页下无法使用的问题已有初步排查结果：是由于驱动代码中硬编码了一个断言导致驱动初始化失败导致的</a:t>
            </a:r>
            <a:endParaRPr lang="zh-CN" altLang="en-US" sz="2000"/>
          </a:p>
          <a:p>
            <a:pPr lvl="2"/>
            <a:r>
              <a:rPr lang="zh-CN" altLang="en-US" sz="2000"/>
              <a:t>删除相关断言后，发现格兰菲 </a:t>
            </a:r>
            <a:r>
              <a:rPr lang="en-US" altLang="zh-CN" sz="2000"/>
              <a:t>1020/2030 </a:t>
            </a:r>
            <a:r>
              <a:rPr lang="zh-CN" altLang="en-US" sz="2000"/>
              <a:t>均可正常使用</a:t>
            </a:r>
            <a:endParaRPr lang="zh-CN" altLang="en-US" sz="2000"/>
          </a:p>
          <a:p>
            <a:pPr lvl="0"/>
            <a:r>
              <a:rPr lang="zh-CN" altLang="en-US" sz="2000"/>
              <a:t>用户反馈问题</a:t>
            </a:r>
            <a:endParaRPr lang="zh-CN" altLang="en-US" sz="2000"/>
          </a:p>
          <a:p>
            <a:pPr lvl="1"/>
            <a:r>
              <a:rPr lang="en-US" altLang="zh-CN" sz="2000"/>
              <a:t>3B6000 </a:t>
            </a:r>
            <a:r>
              <a:rPr lang="zh-CN" altLang="en-US" sz="2000"/>
              <a:t>在从 </a:t>
            </a:r>
            <a:r>
              <a:rPr lang="en-US" altLang="zh-CN" sz="2000"/>
              <a:t>S3 </a:t>
            </a:r>
            <a:r>
              <a:rPr lang="zh-CN" altLang="en-US" sz="2000"/>
              <a:t>唤醒时可能报 </a:t>
            </a:r>
            <a:r>
              <a:rPr lang="en-US" altLang="zh-CN" sz="2000"/>
              <a:t>EDAC </a:t>
            </a:r>
            <a:r>
              <a:rPr lang="zh-CN" altLang="en-US" sz="2000"/>
              <a:t>错误并锁死，调查中</a:t>
            </a:r>
            <a:endParaRPr lang="zh-CN" altLang="en-US" sz="2000"/>
          </a:p>
          <a:p>
            <a:pPr lvl="1"/>
            <a:r>
              <a:rPr lang="en-US" altLang="zh-CN" sz="2000"/>
              <a:t>3C6000/S </a:t>
            </a:r>
            <a:r>
              <a:rPr lang="zh-CN" altLang="en-US" sz="2000"/>
              <a:t>搭配 </a:t>
            </a:r>
            <a:r>
              <a:rPr lang="en-US" altLang="zh-CN" sz="2000"/>
              <a:t>2K0500 BMC </a:t>
            </a:r>
            <a:r>
              <a:rPr lang="zh-CN" altLang="en-US" sz="2000"/>
              <a:t>时，独显可能没有输出，调查中</a:t>
            </a:r>
            <a:endParaRPr lang="en-US" altLang="zh-CN" sz="2000"/>
          </a:p>
          <a:p>
            <a:pPr lvl="0"/>
            <a:r>
              <a:rPr lang="en-US" altLang="zh-CN" sz="2000"/>
              <a:t>OpenJDK 25 </a:t>
            </a:r>
            <a:r>
              <a:rPr lang="zh-CN" altLang="en-US" sz="2000"/>
              <a:t>似乎带来了较为重大的性能提升，</a:t>
            </a:r>
            <a:r>
              <a:rPr lang="en-US" altLang="zh-CN" sz="2000"/>
              <a:t>Minecraft 1.20.1 </a:t>
            </a:r>
            <a:r>
              <a:rPr lang="zh-CN" altLang="en-US" sz="2000"/>
              <a:t>可见 </a:t>
            </a:r>
            <a:r>
              <a:rPr lang="en-US" altLang="zh-CN" sz="2000"/>
              <a:t>2x </a:t>
            </a:r>
            <a:r>
              <a:rPr lang="zh-CN" altLang="en-US" sz="2000"/>
              <a:t>帧率提升（魔法？）</a:t>
            </a:r>
            <a:endParaRPr lang="zh-CN" altLang="en-US" sz="20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格兰菲显卡驱动更新到 </a:t>
            </a:r>
            <a:r>
              <a:rPr lang="en-US" altLang="zh-CN" sz="1800" b="1"/>
              <a:t>25.00.53</a:t>
            </a:r>
            <a:r>
              <a:rPr lang="zh-CN" altLang="en-US" sz="1800" b="1"/>
              <a:t>-</a:t>
            </a:r>
            <a:r>
              <a:rPr lang="en-US" altLang="zh-CN" sz="1800" b="1"/>
              <a:t>1</a:t>
            </a:r>
            <a:endParaRPr lang="en-US" altLang="zh-CN" sz="1800" b="1"/>
          </a:p>
          <a:p>
            <a:pPr lvl="1">
              <a:buFont typeface="Arial" panose="020B0604020202020204" pitchFamily="34" charset="0"/>
              <a:buChar char="•"/>
            </a:pPr>
            <a:r>
              <a:rPr lang="zh-CN" altLang="en-US" sz="1800"/>
              <a:t>修复 </a:t>
            </a:r>
            <a:r>
              <a:rPr lang="en-US" altLang="zh-CN" sz="1800"/>
              <a:t>4KiB </a:t>
            </a:r>
            <a:r>
              <a:rPr lang="zh-CN" altLang="en-US" sz="1800"/>
              <a:t>分页下无法使用的问题</a:t>
            </a:r>
            <a:endParaRPr lang="zh-CN" altLang="en-US" sz="1800"/>
          </a:p>
          <a:p>
            <a:pPr lvl="0">
              <a:buFont typeface="Arial" panose="020B0604020202020204" pitchFamily="34" charset="0"/>
              <a:buChar char="•"/>
            </a:pPr>
            <a:r>
              <a:rPr lang="en-US" altLang="zh-CN" sz="1800" b="1"/>
              <a:t>QEMU</a:t>
            </a:r>
            <a:r>
              <a:rPr lang="zh-CN" altLang="en-US" sz="1800" b="1"/>
              <a:t> </a:t>
            </a:r>
            <a:r>
              <a:rPr lang="en-US" altLang="zh-CN" sz="1800" b="1"/>
              <a:t>11.0 </a:t>
            </a:r>
            <a:r>
              <a:rPr lang="zh-CN" altLang="en-US" sz="1800" b="1"/>
              <a:t>可测试，请求反馈（包括不支持虚拟化的 </a:t>
            </a:r>
            <a:r>
              <a:rPr lang="en-US" altLang="zh-CN" sz="1800" b="1"/>
              <a:t>2K3000/3B6000M</a:t>
            </a:r>
            <a:r>
              <a:rPr lang="zh-CN" altLang="en-US" sz="1800" b="1"/>
              <a:t>）</a:t>
            </a:r>
            <a:endParaRPr lang="zh-CN" altLang="en-US" sz="1800" b="1"/>
          </a:p>
          <a:p>
            <a:pPr lvl="1">
              <a:buFont typeface="Arial" panose="020B0604020202020204" pitchFamily="34" charset="0"/>
              <a:buChar char="•"/>
            </a:pPr>
            <a:r>
              <a:rPr lang="en-US" altLang="zh-CN" sz="1800"/>
              <a:t>oma</a:t>
            </a:r>
            <a:r>
              <a:rPr lang="zh-CN" altLang="en-US" sz="1800"/>
              <a:t> </a:t>
            </a:r>
            <a:r>
              <a:rPr lang="en-US" altLang="zh-CN" sz="1800"/>
              <a:t>topics</a:t>
            </a:r>
            <a:r>
              <a:rPr lang="zh-CN" altLang="en-US" sz="1800"/>
              <a:t> --</a:t>
            </a:r>
            <a:r>
              <a:rPr lang="en-US" altLang="zh-CN" sz="1800"/>
              <a:t>opt</a:t>
            </a:r>
            <a:r>
              <a:rPr lang="zh-CN" altLang="en-US" sz="1800"/>
              <a:t>-</a:t>
            </a:r>
            <a:r>
              <a:rPr lang="en-US" altLang="zh-CN" sz="1800"/>
              <a:t>in</a:t>
            </a:r>
            <a:r>
              <a:rPr lang="zh-CN" altLang="en-US" sz="1800"/>
              <a:t> </a:t>
            </a:r>
            <a:r>
              <a:rPr lang="en-US" altLang="zh-CN" sz="1800"/>
              <a:t>qemu</a:t>
            </a:r>
            <a:r>
              <a:rPr lang="zh-CN" altLang="en-US" sz="1800"/>
              <a:t>-</a:t>
            </a:r>
            <a:r>
              <a:rPr lang="en-US" altLang="zh-CN" sz="1800"/>
              <a:t>11.0.0</a:t>
            </a:r>
            <a:endParaRPr lang="zh-CN" altLang="en-US" sz="1800"/>
          </a:p>
          <a:p>
            <a:pPr lvl="0">
              <a:buFont typeface="Arial" panose="020B0604020202020204" pitchFamily="34" charset="0"/>
              <a:buChar char="•"/>
            </a:pPr>
            <a:r>
              <a:rPr lang="zh-CN" altLang="en-US" sz="1800" b="1"/>
              <a:t>前瞻之一：</a:t>
            </a:r>
            <a:r>
              <a:rPr lang="en-US" altLang="zh-CN" sz="1800" b="1"/>
              <a:t>Core 13.2</a:t>
            </a:r>
            <a:endParaRPr lang="en-US" altLang="zh-CN" sz="1800" b="1"/>
          </a:p>
          <a:p>
            <a:pPr lvl="1">
              <a:buFont typeface="Arial" panose="020B0604020202020204" pitchFamily="34" charset="0"/>
              <a:buChar char="•"/>
            </a:pPr>
            <a:r>
              <a:rPr lang="zh-CN" altLang="en-US" sz="1800">
                <a:solidFill>
                  <a:schemeClr val="tx1"/>
                </a:solidFill>
                <a:ea typeface="Source Han Sans CN" charset="0"/>
              </a:rPr>
              <a:t>将包含前文中提到的 glibc 优化和 </a:t>
            </a:r>
            <a:r>
              <a:rPr lang="en-US" altLang="zh-CN" sz="1800">
                <a:solidFill>
                  <a:schemeClr val="tx1"/>
                </a:solidFill>
                <a:ea typeface="Source Han Sans CN" charset="0"/>
              </a:rPr>
              <a:t>GCC 15 </a:t>
            </a:r>
            <a:r>
              <a:rPr lang="zh-CN" altLang="en-US" sz="1800">
                <a:solidFill>
                  <a:schemeClr val="tx1"/>
                </a:solidFill>
                <a:ea typeface="Source Han Sans CN" charset="0"/>
              </a:rPr>
              <a:t>分支上的修复</a:t>
            </a:r>
            <a:endParaRPr lang="zh-CN" altLang="en-US" sz="1800">
              <a:solidFill>
                <a:schemeClr val="tx1"/>
              </a:solidFill>
              <a:ea typeface="Source Han Sans CN" charset="0"/>
            </a:endParaRPr>
          </a:p>
          <a:p>
            <a:pPr lvl="0">
              <a:buFont typeface="Arial" panose="020B0604020202020204" pitchFamily="34" charset="0"/>
              <a:buChar char="•"/>
            </a:pPr>
            <a:r>
              <a:rPr lang="zh-CN" altLang="en-US" sz="1800" b="1">
                <a:solidFill>
                  <a:schemeClr val="tx1"/>
                </a:solidFill>
                <a:ea typeface="Source Han Sans CN" charset="0"/>
              </a:rPr>
              <a:t>前瞻之二：</a:t>
            </a:r>
            <a:r>
              <a:rPr lang="en-US" altLang="zh-CN" sz="1800" b="1">
                <a:solidFill>
                  <a:schemeClr val="tx1"/>
                </a:solidFill>
                <a:ea typeface="Source Han Sans CN" charset="0"/>
              </a:rPr>
              <a:t>Linux</a:t>
            </a:r>
            <a:r>
              <a:rPr lang="zh-CN" altLang="en-US" sz="1800" b="1">
                <a:solidFill>
                  <a:schemeClr val="tx1"/>
                </a:solidFill>
                <a:ea typeface="Source Han Sans CN" charset="0"/>
              </a:rPr>
              <a:t> </a:t>
            </a:r>
            <a:r>
              <a:rPr lang="en-US" altLang="zh-CN" sz="1800" b="1">
                <a:solidFill>
                  <a:schemeClr val="tx1"/>
                </a:solidFill>
                <a:ea typeface="Source Han Sans CN" charset="0"/>
              </a:rPr>
              <a:t>7.0</a:t>
            </a:r>
            <a:endParaRPr lang="en-US" altLang="zh-CN" sz="1800" b="1">
              <a:solidFill>
                <a:schemeClr val="tx1"/>
              </a:solidFill>
              <a:ea typeface="Source Han Sans CN" charset="0"/>
            </a:endParaRPr>
          </a:p>
          <a:p>
            <a:pPr lvl="1">
              <a:buFont typeface="Arial" panose="020B0604020202020204" pitchFamily="34" charset="0"/>
              <a:buChar char="•"/>
            </a:pPr>
            <a:r>
              <a:rPr lang="zh-CN" altLang="en-US" sz="1800">
                <a:solidFill>
                  <a:schemeClr val="tx1"/>
                </a:solidFill>
              </a:rPr>
              <a:t>正在推动补丁集整理，将在周期内交付</a:t>
            </a:r>
            <a:endParaRPr lang="zh-CN" altLang="en-US" sz="1800"/>
          </a:p>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CUPS </a:t>
            </a:r>
            <a:r>
              <a:rPr lang="zh-CN" altLang="en-US" sz="1800" b="1">
                <a:solidFill>
                  <a:srgbClr val="E60013"/>
                </a:solidFill>
                <a:cs typeface="Arial" panose="020B0604020202020204" pitchFamily="34" charset="0"/>
              </a:rPr>
              <a:t>打印系统 2.4.17：</a:t>
            </a:r>
            <a:r>
              <a:rPr lang="zh-CN" altLang="en-US" sz="1800">
                <a:cs typeface="Arial" panose="020B0604020202020204" pitchFamily="34" charset="0"/>
              </a:rPr>
              <a:t>修复 8 个安全漏洞（含 2 个高危漏洞、5 个中危漏洞）</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Firefox 150.0</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 </a:t>
            </a:r>
            <a:r>
              <a:rPr lang="en-US" altLang="zh-CN" sz="1800">
                <a:cs typeface="Arial" panose="020B0604020202020204" pitchFamily="34" charset="0"/>
              </a:rPr>
              <a:t>Mozilla </a:t>
            </a:r>
            <a:r>
              <a:rPr lang="zh-CN" altLang="en-US" sz="1800">
                <a:cs typeface="Arial" panose="020B0604020202020204" pitchFamily="34" charset="0"/>
              </a:rPr>
              <a:t>基金会第 2026-30 号安全公告中披露的 41 个安全漏洞（含</a:t>
            </a:r>
            <a:br>
              <a:rPr lang="zh-CN" altLang="en-US" sz="1800">
                <a:cs typeface="Arial" panose="020B0604020202020204" pitchFamily="34" charset="0"/>
              </a:rPr>
            </a:br>
            <a:r>
              <a:rPr lang="zh-CN" altLang="en-US" sz="1800">
                <a:cs typeface="Arial" panose="020B0604020202020204" pitchFamily="34" charset="0"/>
              </a:rPr>
              <a:t>12 个高危漏洞）</a:t>
            </a:r>
            <a:endParaRPr lang="en-US" altLang="zh-CN"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PackageKit</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1.3.5</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修复一个 </a:t>
            </a:r>
            <a:r>
              <a:rPr lang="en-US" altLang="zh-CN" sz="1800">
                <a:cs typeface="Arial" panose="020B0604020202020204" pitchFamily="34" charset="0"/>
              </a:rPr>
              <a:t>TOCTOU（</a:t>
            </a:r>
            <a:r>
              <a:rPr lang="zh-CN" altLang="en-US" sz="1800">
                <a:cs typeface="Arial" panose="020B0604020202020204" pitchFamily="34" charset="0"/>
              </a:rPr>
              <a:t>检查到使用时间）竞态条件漏洞，漏洞编号</a:t>
            </a:r>
            <a:br>
              <a:rPr lang="zh-CN" altLang="en-US" sz="1800">
                <a:cs typeface="Arial" panose="020B0604020202020204" pitchFamily="34" charset="0"/>
              </a:rPr>
            </a:br>
            <a:r>
              <a:rPr lang="en-US" altLang="zh-CN" sz="1800">
                <a:cs typeface="Arial" panose="020B0604020202020204" pitchFamily="34" charset="0"/>
              </a:rPr>
              <a:t>CVE-2026-41651（</a:t>
            </a:r>
            <a:r>
              <a:rPr lang="zh-CN" altLang="en-US" sz="1800">
                <a:cs typeface="Arial" panose="020B0604020202020204" pitchFamily="34" charset="0"/>
              </a:rPr>
              <a:t>严重性：高）</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solidFill>
                  <a:schemeClr val="bg1">
                    <a:lumMod val="75000"/>
                  </a:schemeClr>
                </a:solidFill>
                <a:ea typeface="Source Han Sans CN" charset="0"/>
              </a:rPr>
              <a:t>x</a:t>
            </a:r>
            <a:r>
              <a:rPr lang="en-US" altLang="zh-CN">
                <a:solidFill>
                  <a:schemeClr val="bg1">
                    <a:lumMod val="75000"/>
                  </a:schemeClr>
                </a:solidFill>
                <a:ea typeface="Source Han Sans CN" charset="0"/>
              </a:rPr>
              <a:t>ry111</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（续，非预装软件未列出）</a:t>
            </a:r>
            <a:endParaRPr lang="zh-CN" altLang="en-US" sz="1800" b="1">
              <a:cs typeface="Arial" panose="020B0604020202020204" pitchFamily="34" charset="0"/>
            </a:endParaRPr>
          </a:p>
          <a:p>
            <a:pPr lvl="1">
              <a:buFont typeface="Arial" panose="020B0604020202020204" pitchFamily="34" charset="0"/>
              <a:buChar char="•"/>
            </a:pPr>
            <a:r>
              <a:rPr lang="en-US" altLang="zh-CN" sz="1800" b="1">
                <a:cs typeface="Arial" panose="020B0604020202020204" pitchFamily="34" charset="0"/>
              </a:rPr>
              <a:t>pip 26.0.1</a:t>
            </a:r>
            <a:r>
              <a:rPr lang="zh-CN" altLang="en-US" sz="1800" b="1">
                <a:cs typeface="Arial" panose="020B0604020202020204" pitchFamily="34" charset="0"/>
              </a:rPr>
              <a:t>：</a:t>
            </a:r>
            <a:r>
              <a:rPr lang="zh-CN" altLang="en-US" sz="1800">
                <a:cs typeface="Arial" panose="020B0604020202020204" pitchFamily="34" charset="0"/>
              </a:rPr>
              <a:t>修复一个解释冲突、错误解析输入或危险类型文件的不加限制上传漏洞，漏洞编号 </a:t>
            </a:r>
            <a:r>
              <a:rPr lang="en-US" altLang="zh-CN" sz="1800">
                <a:cs typeface="Arial" panose="020B0604020202020204" pitchFamily="34" charset="0"/>
              </a:rPr>
              <a:t>CVE-2026-3219（</a:t>
            </a:r>
            <a:r>
              <a:rPr lang="zh-CN" altLang="en-US" sz="1800">
                <a:cs typeface="Arial" panose="020B0604020202020204" pitchFamily="34" charset="0"/>
              </a:rPr>
              <a:t>严重性：中）</a:t>
            </a:r>
            <a:endParaRPr lang="en-US" altLang="zh-CN" sz="1800">
              <a:cs typeface="Arial" panose="020B0604020202020204" pitchFamily="34" charset="0"/>
            </a:endParaRPr>
          </a:p>
          <a:p>
            <a:pPr lvl="1">
              <a:buFont typeface="Arial" panose="020B0604020202020204" pitchFamily="34" charset="0"/>
              <a:buChar char="•"/>
            </a:pPr>
            <a:r>
              <a:rPr lang="en-US" altLang="zh-CN" sz="1800" b="1">
                <a:cs typeface="Arial" panose="020B0604020202020204" pitchFamily="34" charset="0"/>
              </a:rPr>
              <a:t>util-linux 2.42</a:t>
            </a:r>
            <a:r>
              <a:rPr lang="zh-CN" altLang="en-US" sz="1800" b="1">
                <a:cs typeface="Arial" panose="020B0604020202020204" pitchFamily="34" charset="0"/>
              </a:rPr>
              <a:t>：</a:t>
            </a:r>
            <a:r>
              <a:rPr lang="zh-CN" altLang="en-US" sz="1800">
                <a:cs typeface="Arial" panose="020B0604020202020204" pitchFamily="34" charset="0"/>
              </a:rPr>
              <a:t>修复一处 </a:t>
            </a:r>
            <a:r>
              <a:rPr lang="en-US" altLang="zh-CN" sz="1800">
                <a:cs typeface="Arial" panose="020B0604020202020204" pitchFamily="34" charset="0"/>
              </a:rPr>
              <a:t>TOCTOU（</a:t>
            </a:r>
            <a:r>
              <a:rPr lang="zh-CN" altLang="en-US" sz="1800">
                <a:cs typeface="Arial" panose="020B0604020202020204" pitchFamily="34" charset="0"/>
              </a:rPr>
              <a:t>检查到使用时间）竞态条件漏洞，漏洞编号 </a:t>
            </a:r>
            <a:r>
              <a:rPr lang="en-US" altLang="zh-CN" sz="1800">
                <a:cs typeface="Arial" panose="020B0604020202020204" pitchFamily="34" charset="0"/>
              </a:rPr>
              <a:t>CVE-2026-27456（</a:t>
            </a:r>
            <a:r>
              <a:rPr lang="zh-CN" altLang="en-US" sz="1800">
                <a:cs typeface="Arial" panose="020B0604020202020204" pitchFamily="34" charset="0"/>
              </a:rPr>
              <a:t>严重性：中）</a:t>
            </a:r>
            <a:endParaRPr lang="zh-CN" altLang="en-US" sz="1800">
              <a:cs typeface="Arial" panose="020B0604020202020204" pitchFamily="34" charset="0"/>
            </a:endParaRPr>
          </a:p>
          <a:p>
            <a:pPr lvl="0">
              <a:buFont typeface="Arial" panose="020B0604020202020204" pitchFamily="34" charset="0"/>
              <a:buChar char="•"/>
            </a:pPr>
            <a:r>
              <a:rPr lang="zh-CN" altLang="en-US" sz="1800" b="1">
                <a:solidFill>
                  <a:srgbClr val="000000"/>
                </a:solidFill>
                <a:ea typeface="Source Han Sans CN" charset="0"/>
              </a:rPr>
              <a:t>建议关注公众号“安同开源”或社区主页 (</a:t>
            </a:r>
            <a:r>
              <a:rPr lang="en-US" altLang="zh-CN" sz="1800" b="1">
                <a:solidFill>
                  <a:srgbClr val="000000"/>
                </a:solidFill>
                <a:ea typeface="Source Han Sans CN" charset="0"/>
              </a:rPr>
              <a:t>aosc.io) </a:t>
            </a:r>
            <a:r>
              <a:rPr lang="zh-CN" altLang="en-US" sz="1800" b="1">
                <a:solidFill>
                  <a:srgbClr val="000000"/>
                </a:solidFill>
                <a:ea typeface="Source Han Sans CN" charset="0"/>
              </a:rPr>
              <a:t>新闻</a:t>
            </a:r>
            <a:endParaRPr lang="en-US" altLang="zh-CN" sz="1800" b="1">
              <a:solidFill>
                <a:srgbClr val="000000"/>
              </a:solidFill>
              <a:ea typeface="Source Han Sans CN" charset="0"/>
            </a:endParaRPr>
          </a:p>
          <a:p>
            <a:pPr lvl="1"/>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solidFill>
                  <a:schemeClr val="bg1">
                    <a:lumMod val="75000"/>
                  </a:schemeClr>
                </a:solidFill>
                <a:ea typeface="Source Han Sans CN" charset="0"/>
              </a:rPr>
              <a:t>x</a:t>
            </a:r>
            <a:r>
              <a:rPr lang="en-US" altLang="zh-CN">
                <a:solidFill>
                  <a:schemeClr val="bg1">
                    <a:lumMod val="75000"/>
                  </a:schemeClr>
                </a:solidFill>
                <a:ea typeface="Source Han Sans CN" charset="0"/>
              </a:rPr>
              <a:t>ry111</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俄罗斯游记</a:t>
            </a:r>
            <a:endParaRPr lang="zh-CN" altLang="en-US">
              <a:ea typeface="Source Han Sans CN" charset="0"/>
            </a:endParaRPr>
          </a:p>
        </p:txBody>
      </p:sp>
      <p:sp>
        <p:nvSpPr>
          <p:cNvPr id="3" name="内容占位符 2"/>
          <p:cNvSpPr>
            <a:spLocks noGrp="1"/>
          </p:cNvSpPr>
          <p:nvPr>
            <p:ph idx="1"/>
          </p:nvPr>
        </p:nvSpPr>
        <p:spPr>
          <a:xfrm>
            <a:off x="513999" y="1259762"/>
            <a:ext cx="10884609" cy="4657501"/>
          </a:xfrm>
        </p:spPr>
        <p:txBody>
          <a:bodyPr/>
          <a:p>
            <a:r>
              <a:rPr lang="en-US" altLang="zh-CN" sz="2400"/>
              <a:t>4</a:t>
            </a:r>
            <a:r>
              <a:rPr lang="en-US" altLang="zh-CN" sz="2400">
                <a:cs typeface="Arial" panose="020B0604020202020204" pitchFamily="34" charset="0"/>
              </a:rPr>
              <a:t> </a:t>
            </a:r>
            <a:r>
              <a:rPr lang="zh-CN" altLang="en-US" sz="2400">
                <a:cs typeface="Arial" panose="020B0604020202020204" pitchFamily="34" charset="0"/>
              </a:rPr>
              <a:t>月 </a:t>
            </a:r>
            <a:r>
              <a:rPr lang="en-US" altLang="zh-CN" sz="2400">
                <a:cs typeface="Arial" panose="020B0604020202020204" pitchFamily="34" charset="0"/>
              </a:rPr>
              <a:t>12</a:t>
            </a:r>
            <a:r>
              <a:rPr lang="zh-CN" altLang="en-US" sz="2400">
                <a:cs typeface="Arial" panose="020B0604020202020204" pitchFamily="34" charset="0"/>
              </a:rPr>
              <a:t>-</a:t>
            </a:r>
            <a:r>
              <a:rPr lang="en-US" altLang="zh-CN" sz="2400">
                <a:cs typeface="Arial" panose="020B0604020202020204" pitchFamily="34" charset="0"/>
              </a:rPr>
              <a:t>18 </a:t>
            </a:r>
            <a:r>
              <a:rPr lang="zh-CN" altLang="en-US" sz="2400">
                <a:cs typeface="Arial" panose="020B0604020202020204" pitchFamily="34" charset="0"/>
              </a:rPr>
              <a:t>日，社区工作人员前往莫斯科</a:t>
            </a:r>
            <a:endParaRPr lang="zh-CN" altLang="en-US" sz="2400">
              <a:cs typeface="Arial" panose="020B0604020202020204" pitchFamily="34" charset="0"/>
            </a:endParaRPr>
          </a:p>
          <a:p>
            <a:pPr lvl="1"/>
            <a:r>
              <a:rPr lang="zh-CN" altLang="en-US" sz="2400"/>
              <a:t>参观 </a:t>
            </a:r>
            <a:r>
              <a:rPr lang="en-US" altLang="zh-CN" sz="2400"/>
              <a:t>Tramplin Electronics </a:t>
            </a:r>
            <a:r>
              <a:rPr lang="zh-CN" altLang="en-US" sz="2400"/>
              <a:t>并作技术交流，并支持其在 </a:t>
            </a:r>
            <a:r>
              <a:rPr lang="en-US" altLang="zh-CN" sz="2400"/>
              <a:t>Expo Electronica</a:t>
            </a:r>
            <a:r>
              <a:rPr lang="zh-CN" altLang="en-US" sz="2400"/>
              <a:t>（电子展）的展位并参加“额尔齐斯”处理器的发布会</a:t>
            </a:r>
            <a:endParaRPr lang="zh-CN" altLang="en-US" sz="2400"/>
          </a:p>
          <a:p>
            <a:pPr lvl="1"/>
            <a:r>
              <a:rPr lang="zh-CN" altLang="en-US" sz="2400"/>
              <a:t>参加 </a:t>
            </a:r>
            <a:r>
              <a:rPr lang="en-US" altLang="zh-CN" sz="2400"/>
              <a:t>Irtysh</a:t>
            </a:r>
            <a:r>
              <a:rPr lang="zh-CN" altLang="en-US" sz="2400"/>
              <a:t> </a:t>
            </a:r>
            <a:r>
              <a:rPr lang="en-US" altLang="zh-CN" sz="2400"/>
              <a:t>Meetup</a:t>
            </a:r>
            <a:r>
              <a:rPr lang="zh-CN" altLang="en-US" sz="2400"/>
              <a:t> </a:t>
            </a:r>
            <a:r>
              <a:rPr lang="en-US" altLang="zh-CN" sz="2400"/>
              <a:t>'26 </a:t>
            </a:r>
            <a:r>
              <a:rPr lang="zh-CN" altLang="en-US" sz="2400"/>
              <a:t>活动并作关于爱好者社区与基于 </a:t>
            </a:r>
            <a:r>
              <a:rPr lang="en-US" altLang="zh-CN" sz="2400"/>
              <a:t>Box64 </a:t>
            </a:r>
            <a:r>
              <a:rPr lang="zh-CN" altLang="en-US" sz="2400"/>
              <a:t>的二进制翻译的报告，初步建立社区交流</a:t>
            </a:r>
            <a:endParaRPr lang="zh-CN" altLang="en-US" sz="2400"/>
          </a:p>
          <a:p>
            <a:pPr lvl="0"/>
            <a:r>
              <a:rPr lang="zh-CN" altLang="en-US" sz="2400"/>
              <a:t>基本体会：俄罗斯社区开发者们对龙架构的热情和信心较高，但需要支持</a:t>
            </a:r>
            <a:endParaRPr lang="zh-CN" altLang="en-US" sz="2400"/>
          </a:p>
          <a:p>
            <a:pPr lvl="1"/>
            <a:r>
              <a:rPr lang="zh-CN" altLang="en-US" sz="2400" b="1">
                <a:solidFill>
                  <a:srgbClr val="E60013"/>
                </a:solidFill>
              </a:rPr>
              <a:t>组织跨国</a:t>
            </a:r>
            <a:r>
              <a:rPr lang="en-US" altLang="zh-CN" sz="2400" b="1">
                <a:solidFill>
                  <a:srgbClr val="E60013"/>
                </a:solidFill>
              </a:rPr>
              <a:t>/</a:t>
            </a:r>
            <a:r>
              <a:rPr lang="zh-CN" altLang="en-US" sz="2400" b="1">
                <a:solidFill>
                  <a:srgbClr val="E60013"/>
                </a:solidFill>
              </a:rPr>
              <a:t>外语双周会和提高社区交流活动频次</a:t>
            </a:r>
            <a:r>
              <a:rPr lang="en-US" altLang="zh-CN" sz="2400" b="1">
                <a:solidFill>
                  <a:srgbClr val="E60013"/>
                </a:solidFill>
              </a:rPr>
              <a:t>/</a:t>
            </a:r>
            <a:r>
              <a:rPr lang="zh-CN" altLang="en-US" sz="2400" b="1">
                <a:solidFill>
                  <a:srgbClr val="E60013"/>
                </a:solidFill>
              </a:rPr>
              <a:t>效果势在必行</a:t>
            </a:r>
            <a:endParaRPr lang="zh-CN" altLang="en-US" sz="2400" b="1">
              <a:solidFill>
                <a:srgbClr val="E60013"/>
              </a:solidFill>
            </a:endParaRPr>
          </a:p>
          <a:p>
            <a:pPr lvl="1"/>
            <a:r>
              <a:rPr lang="en-US" altLang="zh-CN" sz="2400"/>
              <a:t>ALT</a:t>
            </a:r>
            <a:r>
              <a:rPr lang="zh-CN" altLang="en-US" sz="2400"/>
              <a:t> </a:t>
            </a:r>
            <a:r>
              <a:rPr lang="en-US" altLang="zh-CN" sz="2400"/>
              <a:t>Linux</a:t>
            </a:r>
            <a:r>
              <a:rPr lang="zh-CN" altLang="en-US" sz="2400"/>
              <a:t>、</a:t>
            </a:r>
            <a:r>
              <a:rPr lang="en-US" altLang="zh-CN" sz="2400"/>
              <a:t>ROSA </a:t>
            </a:r>
            <a:r>
              <a:rPr lang="zh-CN" altLang="en-US" sz="2400"/>
              <a:t>等 </a:t>
            </a:r>
            <a:r>
              <a:rPr lang="en-US" altLang="zh-CN" sz="2400"/>
              <a:t>Linux </a:t>
            </a:r>
            <a:r>
              <a:rPr lang="zh-CN" altLang="en-US" sz="2400"/>
              <a:t>发行版对龙架构系统的独立维护能力相当</a:t>
            </a:r>
            <a:br>
              <a:rPr lang="zh-CN" altLang="en-US" sz="2400"/>
            </a:br>
            <a:r>
              <a:rPr lang="zh-CN" altLang="en-US" sz="2400"/>
              <a:t>可圈可点，但缺少对平台特定问题的理解和规避技能</a:t>
            </a:r>
            <a:endParaRPr lang="zh-CN" altLang="en-US" sz="2400"/>
          </a:p>
          <a:p>
            <a:pPr lvl="1"/>
            <a:r>
              <a:rPr lang="zh-CN" altLang="en-US" sz="2400"/>
              <a:t>整机和外设厂商渴望更多支持，尤其是固件和外设兼容性方面</a:t>
            </a:r>
            <a:endParaRPr lang="zh-CN" altLang="en-US" sz="2400"/>
          </a:p>
          <a:p>
            <a:pPr lvl="1"/>
            <a:r>
              <a:rPr lang="en-US" altLang="zh-CN" sz="2400"/>
              <a:t>Box64</a:t>
            </a:r>
            <a:r>
              <a:rPr lang="zh-CN" altLang="en-US" sz="2400"/>
              <a:t> 和二进制翻译技术演示激发了现场许多厂商和社区爱好者的兴趣，基于龙芯玩游戏的视频和图文资料也开始陆续出现</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4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26</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35</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post_object_image_3176201330"/>
          <p:cNvPicPr>
            <a:picLocks noChangeAspect="1"/>
          </p:cNvPicPr>
          <p:nvPr/>
        </p:nvPicPr>
        <p:blipFill>
          <a:blip r:embed="rId1"/>
          <a:stretch>
            <a:fillRect/>
          </a:stretch>
        </p:blipFill>
        <p:spPr>
          <a:xfrm>
            <a:off x="0" y="-714811"/>
            <a:ext cx="5920130" cy="4446715"/>
          </a:xfrm>
          <a:prstGeom prst="rect">
            <a:avLst/>
          </a:prstGeom>
        </p:spPr>
      </p:pic>
      <p:pic>
        <p:nvPicPr>
          <p:cNvPr id="8" name="图片 7" descr="post_object_image_3314106259"/>
          <p:cNvPicPr>
            <a:picLocks noChangeAspect="1"/>
          </p:cNvPicPr>
          <p:nvPr/>
        </p:nvPicPr>
        <p:blipFill>
          <a:blip r:embed="rId2"/>
          <a:stretch>
            <a:fillRect/>
          </a:stretch>
        </p:blipFill>
        <p:spPr>
          <a:xfrm>
            <a:off x="5800759" y="-1068642"/>
            <a:ext cx="6391275" cy="4800600"/>
          </a:xfrm>
          <a:prstGeom prst="rect">
            <a:avLst/>
          </a:prstGeom>
        </p:spPr>
      </p:pic>
      <p:pic>
        <p:nvPicPr>
          <p:cNvPr id="9" name="图片 8" descr="post_object_image_1804844116"/>
          <p:cNvPicPr>
            <a:picLocks noChangeAspect="1"/>
          </p:cNvPicPr>
          <p:nvPr/>
        </p:nvPicPr>
        <p:blipFill>
          <a:blip r:embed="rId3"/>
          <a:stretch>
            <a:fillRect/>
          </a:stretch>
        </p:blipFill>
        <p:spPr>
          <a:xfrm>
            <a:off x="0" y="2817258"/>
            <a:ext cx="5755758" cy="4323252"/>
          </a:xfrm>
          <a:prstGeom prst="rect">
            <a:avLst/>
          </a:prstGeom>
        </p:spPr>
      </p:pic>
      <p:pic>
        <p:nvPicPr>
          <p:cNvPr id="10" name="图片 9" descr="post_object_image_3392429634"/>
          <p:cNvPicPr>
            <a:picLocks noChangeAspect="1"/>
          </p:cNvPicPr>
          <p:nvPr/>
        </p:nvPicPr>
        <p:blipFill>
          <a:blip r:embed="rId4"/>
          <a:stretch>
            <a:fillRect/>
          </a:stretch>
        </p:blipFill>
        <p:spPr>
          <a:xfrm>
            <a:off x="5538687" y="2817340"/>
            <a:ext cx="6653347" cy="49974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post_object_image_1695590017"/>
          <p:cNvPicPr>
            <a:picLocks noChangeAspect="1"/>
          </p:cNvPicPr>
          <p:nvPr/>
        </p:nvPicPr>
        <p:blipFill>
          <a:blip r:embed="rId1"/>
          <a:stretch>
            <a:fillRect/>
          </a:stretch>
        </p:blipFill>
        <p:spPr>
          <a:xfrm>
            <a:off x="9544" y="3700188"/>
            <a:ext cx="6391275" cy="4800600"/>
          </a:xfrm>
          <a:prstGeom prst="rect">
            <a:avLst/>
          </a:prstGeom>
        </p:spPr>
      </p:pic>
      <p:pic>
        <p:nvPicPr>
          <p:cNvPr id="12" name="图片 11" descr="post_object_image_3300169449"/>
          <p:cNvPicPr>
            <a:picLocks noChangeAspect="1"/>
          </p:cNvPicPr>
          <p:nvPr/>
        </p:nvPicPr>
        <p:blipFill>
          <a:blip r:embed="rId2"/>
          <a:stretch>
            <a:fillRect/>
          </a:stretch>
        </p:blipFill>
        <p:spPr>
          <a:xfrm>
            <a:off x="0" y="-716165"/>
            <a:ext cx="6410325" cy="4800600"/>
          </a:xfrm>
          <a:prstGeom prst="rect">
            <a:avLst/>
          </a:prstGeom>
        </p:spPr>
      </p:pic>
      <p:pic>
        <p:nvPicPr>
          <p:cNvPr id="13" name="图片 12" descr="post_object_image_4081366387"/>
          <p:cNvPicPr>
            <a:picLocks noChangeAspect="1"/>
          </p:cNvPicPr>
          <p:nvPr/>
        </p:nvPicPr>
        <p:blipFill>
          <a:blip r:embed="rId3"/>
          <a:stretch>
            <a:fillRect/>
          </a:stretch>
        </p:blipFill>
        <p:spPr>
          <a:xfrm>
            <a:off x="6400814" y="0"/>
            <a:ext cx="5791220" cy="77216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俄罗斯游记</a:t>
            </a:r>
            <a:endParaRPr lang="zh-CN" altLang="en-US">
              <a:ea typeface="Source Han Sans CN" charset="0"/>
            </a:endParaRPr>
          </a:p>
        </p:txBody>
      </p:sp>
      <p:sp>
        <p:nvSpPr>
          <p:cNvPr id="3" name="内容占位符 2"/>
          <p:cNvSpPr>
            <a:spLocks noGrp="1"/>
          </p:cNvSpPr>
          <p:nvPr>
            <p:ph idx="1"/>
          </p:nvPr>
        </p:nvSpPr>
        <p:spPr>
          <a:xfrm>
            <a:off x="513999" y="1259762"/>
            <a:ext cx="5238685" cy="4657501"/>
          </a:xfrm>
        </p:spPr>
        <p:txBody>
          <a:bodyPr/>
          <a:p>
            <a:r>
              <a:rPr lang="en-US" altLang="zh-CN" sz="1800"/>
              <a:t>ALT Linux </a:t>
            </a:r>
            <a:r>
              <a:rPr lang="zh-CN" altLang="en-US" sz="1800"/>
              <a:t>对龙架构移植工作的反馈</a:t>
            </a:r>
            <a:endParaRPr lang="zh-CN" altLang="en-US" sz="1800">
              <a:cs typeface="Arial" panose="020B0604020202020204" pitchFamily="34" charset="0"/>
            </a:endParaRPr>
          </a:p>
          <a:p>
            <a:pPr lvl="1"/>
            <a:r>
              <a:rPr lang="zh-CN" altLang="en-US" sz="1800">
                <a:cs typeface="Arial" panose="020B0604020202020204" pitchFamily="34" charset="0"/>
              </a:rPr>
              <a:t>自 </a:t>
            </a:r>
            <a:r>
              <a:rPr lang="en-US" altLang="zh-CN" sz="1800">
                <a:cs typeface="Arial" panose="020B0604020202020204" pitchFamily="34" charset="0"/>
              </a:rPr>
              <a:t>2023 </a:t>
            </a:r>
            <a:r>
              <a:rPr lang="zh-CN" altLang="en-US" sz="1800">
                <a:cs typeface="Arial" panose="020B0604020202020204" pitchFamily="34" charset="0"/>
              </a:rPr>
              <a:t>年启动以来，龙架构移植未拖慢其整体维护工作，人力投入合理，目前软件包覆盖 </a:t>
            </a:r>
            <a:r>
              <a:rPr lang="en-US" altLang="zh-CN" sz="1800">
                <a:cs typeface="Arial" panose="020B0604020202020204" pitchFamily="34" charset="0"/>
              </a:rPr>
              <a:t>&gt; 95%</a:t>
            </a:r>
            <a:endParaRPr lang="zh-CN" altLang="en-US" sz="1800">
              <a:cs typeface="Arial" panose="020B0604020202020204" pitchFamily="34" charset="0"/>
            </a:endParaRPr>
          </a:p>
          <a:p>
            <a:pPr lvl="1"/>
            <a:r>
              <a:rPr lang="zh-CN" altLang="en-US" sz="1800"/>
              <a:t>龙架构打包速度相对于其“主要架构 </a:t>
            </a:r>
            <a:r>
              <a:rPr lang="en-US" altLang="zh-CN" sz="1800"/>
              <a:t>(основые порты)</a:t>
            </a:r>
            <a:r>
              <a:rPr lang="zh-CN" altLang="en-US" sz="1800"/>
              <a:t>”或一级架构“慢了 </a:t>
            </a:r>
            <a:r>
              <a:rPr lang="en-US" altLang="zh-CN" sz="1800"/>
              <a:t>2</a:t>
            </a:r>
            <a:r>
              <a:rPr lang="zh-CN" altLang="en-US" sz="1800"/>
              <a:t>-</a:t>
            </a:r>
            <a:r>
              <a:rPr lang="en-US" altLang="zh-CN" sz="1800"/>
              <a:t>3x</a:t>
            </a:r>
            <a:r>
              <a:rPr lang="zh-CN" altLang="en-US" sz="1800"/>
              <a:t>”，性能存在短板</a:t>
            </a:r>
            <a:endParaRPr lang="zh-CN" altLang="en-US" sz="1800"/>
          </a:p>
          <a:p>
            <a:pPr lvl="2"/>
            <a:r>
              <a:rPr lang="zh-CN" altLang="en-US" sz="1800"/>
              <a:t>会后了解到其使用的是 </a:t>
            </a:r>
            <a:r>
              <a:rPr lang="en-US" altLang="zh-CN" sz="1800"/>
              <a:t>3C5000L </a:t>
            </a:r>
            <a:r>
              <a:rPr lang="zh-CN" altLang="en-US" sz="1800"/>
              <a:t>服务器，而之前由 </a:t>
            </a:r>
            <a:r>
              <a:rPr lang="en-US" altLang="zh-CN" sz="1800"/>
              <a:t>Tramplin Electronics</a:t>
            </a:r>
            <a:br>
              <a:rPr lang="en-US" altLang="zh-CN" sz="1800"/>
            </a:br>
            <a:r>
              <a:rPr lang="zh-CN" altLang="en-US" sz="1800"/>
              <a:t>赞助的 </a:t>
            </a:r>
            <a:r>
              <a:rPr lang="en-US" altLang="zh-CN" sz="1800"/>
              <a:t>Irtysh C632 </a:t>
            </a:r>
            <a:r>
              <a:rPr lang="zh-CN" altLang="en-US" sz="1800"/>
              <a:t>服务器由于缺少 </a:t>
            </a:r>
            <a:r>
              <a:rPr lang="en-US" altLang="zh-CN" sz="1800"/>
              <a:t>4</a:t>
            </a:r>
            <a:r>
              <a:rPr lang="zh-CN" altLang="en-US" sz="1800"/>
              <a:t>-</a:t>
            </a:r>
            <a:r>
              <a:rPr lang="en-US" altLang="zh-CN" sz="1800"/>
              <a:t>Rank </a:t>
            </a:r>
            <a:r>
              <a:rPr lang="zh-CN" altLang="en-US" sz="1800"/>
              <a:t>内存模组支持暂未能实装</a:t>
            </a:r>
            <a:endParaRPr lang="zh-CN" altLang="en-US" sz="1800"/>
          </a:p>
          <a:p>
            <a:pPr lvl="1"/>
            <a:r>
              <a:rPr lang="en-US" altLang="zh-CN" sz="1800"/>
              <a:t>LoongGPU </a:t>
            </a:r>
            <a:r>
              <a:rPr lang="zh-CN" altLang="en-US" sz="1800"/>
              <a:t>不开源且 </a:t>
            </a:r>
            <a:r>
              <a:rPr lang="en-US" altLang="zh-CN" sz="1800"/>
              <a:t>bug </a:t>
            </a:r>
            <a:r>
              <a:rPr lang="zh-CN" altLang="en-US" sz="1800"/>
              <a:t>较多，难以集成</a:t>
            </a:r>
            <a:endParaRPr lang="zh-CN" altLang="en-US" sz="1800"/>
          </a:p>
          <a:p>
            <a:pPr lvl="1"/>
            <a:r>
              <a:rPr lang="zh-CN" altLang="en-US" sz="1800">
                <a:solidFill>
                  <a:schemeClr val="tx1"/>
                </a:solidFill>
                <a:ea typeface="Source Han Sans CN" charset="0"/>
              </a:rPr>
              <a:t>目前</a:t>
            </a:r>
            <a:r>
              <a:rPr lang="zh-CN" altLang="en-US" sz="1800"/>
              <a:t>龙架构被归类为“追赶中的移植（догоняющие порт</a:t>
            </a:r>
            <a:r>
              <a:rPr lang="zh-CN" altLang="en-US" sz="1800">
                <a:solidFill>
                  <a:schemeClr val="tx1"/>
                </a:solidFill>
                <a:ea typeface="Source Han Sans CN" charset="0"/>
              </a:rPr>
              <a:t>ы</a:t>
            </a:r>
            <a:r>
              <a:rPr lang="zh-CN" altLang="en-US" sz="1800"/>
              <a:t>）”或二级架构，</a:t>
            </a:r>
            <a:br>
              <a:rPr lang="zh-CN" altLang="en-US" sz="1800"/>
            </a:br>
            <a:r>
              <a:rPr lang="zh-CN" altLang="en-US" sz="1800"/>
              <a:t>与 </a:t>
            </a:r>
            <a:r>
              <a:rPr lang="en-US" altLang="zh-CN" sz="1800"/>
              <a:t>riscv64 </a:t>
            </a:r>
            <a:r>
              <a:rPr lang="zh-CN" altLang="en-US" sz="1800"/>
              <a:t>和 </a:t>
            </a:r>
            <a:r>
              <a:rPr lang="en-US" altLang="zh-CN" sz="1800"/>
              <a:t>e2k (Elbrus) </a:t>
            </a:r>
            <a:r>
              <a:rPr lang="zh-CN" altLang="en-US" sz="1800"/>
              <a:t>同类，落后于 </a:t>
            </a:r>
            <a:r>
              <a:rPr lang="en-US" altLang="zh-CN" sz="1800"/>
              <a:t>x86</a:t>
            </a:r>
            <a:r>
              <a:rPr lang="zh-CN" altLang="en-US" sz="1800"/>
              <a:t>-</a:t>
            </a:r>
            <a:r>
              <a:rPr lang="en-US" altLang="zh-CN" sz="1800"/>
              <a:t>64</a:t>
            </a:r>
            <a:r>
              <a:rPr lang="zh-CN" altLang="en-US" sz="1800"/>
              <a:t>、</a:t>
            </a:r>
            <a:r>
              <a:rPr lang="en-US" altLang="zh-CN" sz="1800"/>
              <a:t>AArch64 </a:t>
            </a:r>
            <a:r>
              <a:rPr lang="zh-CN" altLang="en-US" sz="1800"/>
              <a:t>和 </a:t>
            </a:r>
            <a:r>
              <a:rPr lang="en-US" altLang="zh-CN" sz="1800"/>
              <a:t>i586</a:t>
            </a:r>
            <a:endParaRPr lang="zh-CN" altLang="en-US" sz="1800"/>
          </a:p>
        </p:txBody>
      </p:sp>
      <p:sp>
        <p:nvSpPr>
          <p:cNvPr id="4" name="文本占位符 3"/>
          <p:cNvSpPr>
            <a:spLocks noGrp="1"/>
          </p:cNvSpPr>
          <p:nvPr>
            <p:ph type="body" idx="10"/>
          </p:nvPr>
        </p:nvSpPr>
        <p:spPr/>
        <p:txBody>
          <a:bodyPr/>
          <a:p>
            <a:endParaRPr lang="zh-CN" altLang="en-US"/>
          </a:p>
        </p:txBody>
      </p:sp>
      <p:pic>
        <p:nvPicPr>
          <p:cNvPr id="6" name="图片 5" descr="post_object_image_1890295247"/>
          <p:cNvPicPr>
            <a:picLocks noChangeAspect="1"/>
          </p:cNvPicPr>
          <p:nvPr/>
        </p:nvPicPr>
        <p:blipFill>
          <a:blip r:embed="rId1"/>
          <a:stretch>
            <a:fillRect/>
          </a:stretch>
        </p:blipFill>
        <p:spPr>
          <a:xfrm>
            <a:off x="5752684" y="1352680"/>
            <a:ext cx="6241045" cy="3709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俄罗斯游记</a:t>
            </a:r>
            <a:endParaRPr lang="zh-CN" altLang="en-US">
              <a:ea typeface="Source Han Sans CN" charset="0"/>
            </a:endParaRPr>
          </a:p>
        </p:txBody>
      </p:sp>
      <p:sp>
        <p:nvSpPr>
          <p:cNvPr id="3" name="内容占位符 2"/>
          <p:cNvSpPr>
            <a:spLocks noGrp="1"/>
          </p:cNvSpPr>
          <p:nvPr>
            <p:ph idx="1"/>
          </p:nvPr>
        </p:nvSpPr>
        <p:spPr>
          <a:xfrm>
            <a:off x="513999" y="1259762"/>
            <a:ext cx="9452295" cy="4657501"/>
          </a:xfrm>
        </p:spPr>
        <p:txBody>
          <a:bodyPr/>
          <a:p>
            <a:r>
              <a:rPr lang="zh-CN" altLang="en-US">
                <a:solidFill>
                  <a:schemeClr val="tx1"/>
                </a:solidFill>
              </a:rPr>
              <a:t>来自其他厂商和社区好友的反馈</a:t>
            </a:r>
            <a:endParaRPr lang="zh-CN" altLang="en-US">
              <a:cs typeface="Arial" panose="020B0604020202020204" pitchFamily="34" charset="0"/>
            </a:endParaRPr>
          </a:p>
          <a:p>
            <a:pPr lvl="1"/>
            <a:r>
              <a:rPr lang="en-US" altLang="zh-CN"/>
              <a:t>Mellanox </a:t>
            </a:r>
            <a:r>
              <a:rPr lang="zh-CN" altLang="en-US"/>
              <a:t>系列网卡在 </a:t>
            </a:r>
            <a:r>
              <a:rPr lang="en-US" altLang="zh-CN"/>
              <a:t>3C6000 </a:t>
            </a:r>
            <a:r>
              <a:rPr lang="zh-CN" altLang="en-US"/>
              <a:t>平台上兼容性不明确，希望有</a:t>
            </a:r>
            <a:br>
              <a:rPr lang="zh-CN" altLang="en-US"/>
            </a:br>
            <a:r>
              <a:rPr lang="zh-CN" altLang="en-US"/>
              <a:t>更多测试数据可供参考</a:t>
            </a:r>
            <a:endParaRPr lang="zh-CN" altLang="en-US"/>
          </a:p>
          <a:p>
            <a:pPr lvl="1"/>
            <a:r>
              <a:rPr lang="zh-CN" altLang="en-US"/>
              <a:t>希望社区可以支持 </a:t>
            </a:r>
            <a:r>
              <a:rPr lang="en-US" altLang="zh-CN"/>
              <a:t>VPP</a:t>
            </a:r>
            <a:r>
              <a:rPr lang="zh-CN" altLang="en-US"/>
              <a:t> </a:t>
            </a:r>
            <a:r>
              <a:rPr lang="en-US" altLang="zh-CN"/>
              <a:t>(Virtual</a:t>
            </a:r>
            <a:r>
              <a:rPr lang="zh-CN" altLang="en-US"/>
              <a:t> </a:t>
            </a:r>
            <a:r>
              <a:rPr lang="en-US" altLang="zh-CN"/>
              <a:t>Packet</a:t>
            </a:r>
            <a:r>
              <a:rPr lang="zh-CN" altLang="en-US"/>
              <a:t> </a:t>
            </a:r>
            <a:r>
              <a:rPr lang="en-US" altLang="zh-CN"/>
              <a:t>Processing)</a:t>
            </a:r>
            <a:r>
              <a:rPr lang="zh-CN" altLang="en-US"/>
              <a:t> 网络库的龙架构移植与优化，支持软路由和防火墙用途</a:t>
            </a:r>
            <a:endParaRPr lang="zh-CN" altLang="en-US"/>
          </a:p>
          <a:p>
            <a:pPr lvl="1"/>
            <a:r>
              <a:rPr lang="zh-CN" altLang="en-US"/>
              <a:t>部分板卡，尤其是来自华硕的主板，固件更新渠道与 </a:t>
            </a:r>
            <a:r>
              <a:rPr lang="en-US" altLang="zh-CN"/>
              <a:t>GitHub loongson/Firmware </a:t>
            </a:r>
            <a:r>
              <a:rPr lang="zh-CN" altLang="en-US"/>
              <a:t>不一致，难以得知相关更新和修复细节</a:t>
            </a:r>
            <a:endParaRPr lang="zh-CN" altLang="en-US"/>
          </a:p>
          <a:p>
            <a:pPr lvl="1"/>
            <a:r>
              <a:rPr lang="en-US" altLang="zh-CN"/>
              <a:t>XSquare</a:t>
            </a:r>
            <a:r>
              <a:rPr lang="zh-CN" altLang="en-US"/>
              <a:t> 数据库厂商认为龙架构平台性能潜力大，对未来发展有充分信心，但希望龙芯官方和社区开发者更关注关键运行时库的平台优化工作（尤其是对矢量指令集的利用上）</a:t>
            </a:r>
            <a:endParaRPr lang="zh-CN" altLang="en-US"/>
          </a:p>
          <a:p>
            <a:pPr lvl="1"/>
            <a:r>
              <a:rPr lang="zh-CN" altLang="en-US">
                <a:cs typeface="Arial" panose="020B0604020202020204" pitchFamily="34" charset="0"/>
              </a:rPr>
              <a:t>希望有更统一的场所用于发布各类新闻和最新开发进展</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《每周</a:t>
            </a:r>
            <a:r>
              <a:rPr lang="zh-CN" altLang="en-US">
                <a:cs typeface="Arial" panose="020B0604020202020204" pitchFamily="34" charset="0"/>
              </a:rPr>
              <a:t>一龙》复活进行时</a:t>
            </a:r>
            <a:endParaRPr lang="zh-CN" altLang="en-US"/>
          </a:p>
        </p:txBody>
      </p:sp>
      <p:sp>
        <p:nvSpPr>
          <p:cNvPr id="3" name="内容占位符 2"/>
          <p:cNvSpPr>
            <a:spLocks noGrp="1"/>
          </p:cNvSpPr>
          <p:nvPr>
            <p:ph idx="1"/>
          </p:nvPr>
        </p:nvSpPr>
        <p:spPr>
          <a:xfrm>
            <a:off x="513999" y="1259762"/>
            <a:ext cx="10424217" cy="4657501"/>
          </a:xfrm>
        </p:spPr>
        <p:txBody>
          <a:bodyPr/>
          <a:p>
            <a:r>
              <a:rPr lang="en-US" altLang="zh-CN" sz="2400"/>
              <a:t>jokerm13 </a:t>
            </a:r>
            <a:r>
              <a:rPr lang="zh-CN" altLang="en-US" sz="2400"/>
              <a:t>正在复活《每周一龙》，每周末发布龙架构上游社区最新动向</a:t>
            </a:r>
            <a:endParaRPr lang="zh-CN" altLang="en-US" sz="2400"/>
          </a:p>
          <a:p>
            <a:pPr lvl="1"/>
            <a:r>
              <a:rPr lang="zh-CN" altLang="en-US" sz="2400"/>
              <a:t>发布平台包括微信公众号“龙芯开发者”、</a:t>
            </a:r>
            <a:r>
              <a:rPr lang="en-US" altLang="zh-CN" sz="2400"/>
              <a:t>Bilibili </a:t>
            </a:r>
            <a:r>
              <a:rPr lang="zh-CN" altLang="en-US" sz="2400"/>
              <a:t>专栏和《咱龙了吗？》站点</a:t>
            </a:r>
            <a:endParaRPr lang="zh-CN" altLang="en-US" sz="2400"/>
          </a:p>
          <a:p>
            <a:pPr lvl="1"/>
            <a:r>
              <a:rPr lang="zh-CN" altLang="en-US" sz="2400"/>
              <a:t>编辑风格和各类流程细节仍在与 </a:t>
            </a:r>
            <a:r>
              <a:rPr lang="en-US" altLang="zh-CN" sz="2400"/>
              <a:t>xen0n </a:t>
            </a:r>
            <a:r>
              <a:rPr lang="zh-CN" altLang="en-US" sz="2400"/>
              <a:t>对接中</a:t>
            </a:r>
            <a:endParaRPr lang="zh-CN" altLang="en-US" sz="2400"/>
          </a:p>
          <a:p>
            <a:pPr lvl="0"/>
            <a:r>
              <a:rPr lang="en-US" altLang="zh-CN" sz="2400"/>
              <a:t>xen0n</a:t>
            </a:r>
            <a:r>
              <a:rPr lang="zh-CN" altLang="en-US" sz="2400"/>
              <a:t> 提出将利用 </a:t>
            </a:r>
            <a:r>
              <a:rPr lang="en-US" altLang="zh-CN" sz="2400"/>
              <a:t>Agentic</a:t>
            </a:r>
            <a:r>
              <a:rPr lang="zh-CN" altLang="en-US" sz="2400"/>
              <a:t> </a:t>
            </a:r>
            <a:r>
              <a:rPr lang="en-US" altLang="zh-CN" sz="2400"/>
              <a:t>AI </a:t>
            </a:r>
            <a:r>
              <a:rPr lang="zh-CN" altLang="en-US" sz="2400"/>
              <a:t>填补之前的《每周一龙》空档期，拭目以待</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外语双周会</a:t>
            </a:r>
            <a:endParaRPr lang="zh-CN" altLang="en-US">
              <a:ea typeface="Source Han Sans CN" charset="0"/>
            </a:endParaRPr>
          </a:p>
        </p:txBody>
      </p:sp>
      <p:sp>
        <p:nvSpPr>
          <p:cNvPr id="3" name="内容占位符 2"/>
          <p:cNvSpPr>
            <a:spLocks noGrp="1"/>
          </p:cNvSpPr>
          <p:nvPr>
            <p:ph idx="1"/>
          </p:nvPr>
        </p:nvSpPr>
        <p:spPr/>
        <p:txBody>
          <a:bodyPr/>
          <a:p>
            <a:r>
              <a:rPr lang="zh-CN" altLang="en-US" sz="2400"/>
              <a:t>根据俄罗斯社区活动和 </a:t>
            </a:r>
            <a:r>
              <a:rPr lang="en-US" altLang="zh-CN" sz="2400"/>
              <a:t>Tramplin Electronics </a:t>
            </a:r>
            <a:r>
              <a:rPr lang="zh-CN" altLang="en-US" sz="2400"/>
              <a:t>访问期间暴露出的技术沟通不足问题，计划组织外语双周会</a:t>
            </a:r>
            <a:endParaRPr lang="zh-CN" altLang="en-US" sz="2400"/>
          </a:p>
          <a:p>
            <a:pPr lvl="1"/>
            <a:r>
              <a:rPr lang="en-US" altLang="zh-CN" sz="2400"/>
              <a:t>5</a:t>
            </a:r>
            <a:r>
              <a:rPr lang="en-US" altLang="zh-CN" sz="2400">
                <a:cs typeface="Arial" panose="020B0604020202020204" pitchFamily="34" charset="0"/>
              </a:rPr>
              <a:t> </a:t>
            </a:r>
            <a:r>
              <a:rPr lang="zh-CN" altLang="en-US" sz="2400">
                <a:cs typeface="Arial" panose="020B0604020202020204" pitchFamily="34" charset="0"/>
              </a:rPr>
              <a:t>月 </a:t>
            </a:r>
            <a:r>
              <a:rPr lang="en-US" altLang="zh-CN" sz="2400">
                <a:cs typeface="Arial" panose="020B0604020202020204" pitchFamily="34" charset="0"/>
              </a:rPr>
              <a:t>13 </a:t>
            </a:r>
            <a:r>
              <a:rPr lang="zh-CN" altLang="en-US" sz="2400">
                <a:cs typeface="Arial" panose="020B0604020202020204" pitchFamily="34" charset="0"/>
              </a:rPr>
              <a:t>日晚 </a:t>
            </a:r>
            <a:r>
              <a:rPr lang="en-US" altLang="zh-CN" sz="2400">
                <a:cs typeface="Arial" panose="020B0604020202020204" pitchFamily="34" charset="0"/>
              </a:rPr>
              <a:t>9 </a:t>
            </a:r>
            <a:r>
              <a:rPr lang="zh-CN" altLang="en-US" sz="2400">
                <a:cs typeface="Arial" panose="020B0604020202020204" pitchFamily="34" charset="0"/>
              </a:rPr>
              <a:t>时，我们试运行第一期外语双周会</a:t>
            </a:r>
            <a:endParaRPr lang="zh-CN" altLang="en-US" sz="2400">
              <a:cs typeface="Arial" panose="020B0604020202020204" pitchFamily="34" charset="0"/>
            </a:endParaRPr>
          </a:p>
          <a:p>
            <a:pPr lvl="1"/>
            <a:r>
              <a:rPr lang="zh-CN" altLang="en-US" sz="2400">
                <a:cs typeface="Arial" panose="020B0604020202020204" pitchFamily="34" charset="0"/>
              </a:rPr>
              <a:t>为快速起步，第一期将包含双周会和上游动态汇总（综合本幻灯片和《每周一龙》内容），而后直接转入讨论和问答环节</a:t>
            </a:r>
            <a:endParaRPr lang="zh-CN" altLang="en-US" sz="2400">
              <a:cs typeface="Arial" panose="020B0604020202020204" pitchFamily="34" charset="0"/>
            </a:endParaRPr>
          </a:p>
          <a:p>
            <a:pPr lvl="1"/>
            <a:r>
              <a:rPr lang="zh-CN" altLang="en-US" sz="2400">
                <a:cs typeface="Arial" panose="020B0604020202020204" pitchFamily="34" charset="0"/>
              </a:rPr>
              <a:t>后续将与 </a:t>
            </a:r>
            <a:r>
              <a:rPr lang="en-US" altLang="zh-CN" sz="2400">
                <a:cs typeface="Arial" panose="020B0604020202020204" pitchFamily="34" charset="0"/>
              </a:rPr>
              <a:t>ALT Linux</a:t>
            </a:r>
            <a:r>
              <a:rPr lang="zh-CN" altLang="en-US" sz="2400">
                <a:cs typeface="Arial" panose="020B0604020202020204" pitchFamily="34" charset="0"/>
              </a:rPr>
              <a:t>、</a:t>
            </a:r>
            <a:r>
              <a:rPr lang="en-US" altLang="zh-CN" sz="2400">
                <a:cs typeface="Arial" panose="020B0604020202020204" pitchFamily="34" charset="0"/>
              </a:rPr>
              <a:t>Tramplin Electronics</a:t>
            </a:r>
            <a:r>
              <a:rPr lang="zh-CN" altLang="en-US" sz="2400">
                <a:cs typeface="Arial" panose="020B0604020202020204" pitchFamily="34" charset="0"/>
              </a:rPr>
              <a:t>、</a:t>
            </a:r>
            <a:r>
              <a:rPr lang="en-US" altLang="zh-CN" sz="2400">
                <a:cs typeface="Arial" panose="020B0604020202020204" pitchFamily="34" charset="0"/>
              </a:rPr>
              <a:t>Norsi</a:t>
            </a:r>
            <a:r>
              <a:rPr lang="zh-CN" altLang="en-US" sz="2400">
                <a:cs typeface="Arial" panose="020B0604020202020204" pitchFamily="34" charset="0"/>
              </a:rPr>
              <a:t>-</a:t>
            </a:r>
            <a:r>
              <a:rPr lang="en-US" altLang="zh-CN" sz="2400">
                <a:cs typeface="Arial" panose="020B0604020202020204" pitchFamily="34" charset="0"/>
              </a:rPr>
              <a:t>Trans </a:t>
            </a:r>
            <a:r>
              <a:rPr lang="zh-CN" altLang="en-US" sz="2400">
                <a:cs typeface="Arial" panose="020B0604020202020204" pitchFamily="34" charset="0"/>
              </a:rPr>
              <a:t>等</a:t>
            </a:r>
            <a:br>
              <a:rPr lang="zh-CN" altLang="en-US">
                <a:cs typeface="Arial" panose="020B0604020202020204" pitchFamily="34" charset="0"/>
              </a:rPr>
            </a:br>
            <a:r>
              <a:rPr lang="zh-CN" altLang="en-US" sz="2400">
                <a:cs typeface="Arial" panose="020B0604020202020204" pitchFamily="34" charset="0"/>
              </a:rPr>
              <a:t>社区和企业协作，逐步形成讲者群体</a:t>
            </a:r>
            <a:endParaRPr lang="zh-CN" altLang="en-US" sz="2400">
              <a:cs typeface="Arial" panose="020B0604020202020204" pitchFamily="34" charset="0"/>
            </a:endParaRPr>
          </a:p>
          <a:p>
            <a:pPr lvl="0"/>
            <a:r>
              <a:rPr lang="zh-CN" altLang="en-US" sz="2400"/>
              <a:t>外语双周会组织计划</a:t>
            </a:r>
            <a:endParaRPr lang="zh-CN" altLang="en-US" sz="2400"/>
          </a:p>
          <a:p>
            <a:pPr lvl="1"/>
            <a:r>
              <a:rPr lang="zh-CN" altLang="en-US" sz="2400"/>
              <a:t>时间：每次中文双周会后的周三晚 </a:t>
            </a:r>
            <a:r>
              <a:rPr lang="en-US" altLang="zh-CN" sz="2400"/>
              <a:t>9 </a:t>
            </a:r>
            <a:r>
              <a:rPr lang="zh-CN" altLang="en-US" sz="2400"/>
              <a:t>时，莫斯科时间下午 </a:t>
            </a:r>
            <a:r>
              <a:rPr lang="en-US" altLang="zh-CN" sz="2400"/>
              <a:t>4 </a:t>
            </a:r>
            <a:r>
              <a:rPr lang="zh-CN" altLang="en-US" sz="2400"/>
              <a:t>时，</a:t>
            </a:r>
            <a:r>
              <a:rPr lang="zh-CN" altLang="en-US" sz="2400">
                <a:solidFill>
                  <a:schemeClr val="tx1"/>
                </a:solidFill>
                <a:ea typeface="Source Han Sans CN" charset="0"/>
              </a:rPr>
              <a:t>该时间点可以照顾到几乎所有地区的参与者</a:t>
            </a:r>
            <a:endParaRPr lang="zh-CN" altLang="en-US" sz="2400">
              <a:solidFill>
                <a:schemeClr val="tx1"/>
              </a:solidFill>
              <a:ea typeface="Source Han Sans CN" charset="0"/>
            </a:endParaRPr>
          </a:p>
          <a:p>
            <a:pPr lvl="1"/>
            <a:r>
              <a:rPr lang="zh-CN" altLang="en-US">
                <a:solidFill>
                  <a:schemeClr val="tx1"/>
                </a:solidFill>
                <a:ea typeface="Source Han Sans CN" charset="0"/>
              </a:rPr>
              <a:t>语言：英文与俄语（俄语部分按页复述，由俄罗斯社区成员负责）</a:t>
            </a:r>
            <a:endParaRPr lang="zh-CN" altLang="en-US" sz="2400">
              <a:solidFill>
                <a:schemeClr val="tx1"/>
              </a:solidFill>
              <a:ea typeface="Source Han Sans CN" charset="0"/>
            </a:endParaRPr>
          </a:p>
          <a:p>
            <a:pPr lvl="1"/>
            <a:r>
              <a:rPr lang="zh-CN" altLang="en-US" sz="2400">
                <a:solidFill>
                  <a:schemeClr val="tx1"/>
                </a:solidFill>
                <a:ea typeface="Source Han Sans CN" charset="0"/>
              </a:rPr>
              <a:t>平台：</a:t>
            </a:r>
            <a:r>
              <a:rPr lang="en-US" altLang="zh-CN" sz="2400">
                <a:solidFill>
                  <a:schemeClr val="tx1"/>
                </a:solidFill>
                <a:ea typeface="Source Han Sans CN" charset="0"/>
              </a:rPr>
              <a:t>Zoom</a:t>
            </a:r>
            <a:endParaRPr lang="zh-CN" altLang="en-US" sz="2400">
              <a:ea typeface="Source Han Sans CN" charset="0"/>
            </a:endParaRPr>
          </a:p>
        </p:txBody>
      </p:sp>
      <p:sp>
        <p:nvSpPr>
          <p:cNvPr id="4" name="文本占位符 3"/>
          <p:cNvSpPr>
            <a:spLocks noGrp="1"/>
          </p:cNvSpPr>
          <p:nvPr>
            <p:ph type="body" idx="10"/>
          </p:nvPr>
        </p:nvSpPr>
        <p:spPr>
          <a:xfrm>
            <a:off x="1652905" y="6353175"/>
            <a:ext cx="2065542" cy="367665"/>
          </a:xfrm>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专题报告</a:t>
            </a:r>
            <a:endParaRPr lang="zh-CN" altLang="en-US"/>
          </a:p>
        </p:txBody>
      </p:sp>
      <p:sp>
        <p:nvSpPr>
          <p:cNvPr id="2" name="副标题 1"/>
          <p:cNvSpPr/>
          <p:nvPr>
            <p:ph type="subTitle" idx="1"/>
          </p:nvPr>
        </p:nvSpPr>
        <p:spPr>
          <a:xfrm>
            <a:off x="2420684" y="3294697"/>
            <a:ext cx="7044066" cy="497923"/>
          </a:xfrm>
        </p:spPr>
        <p:txBody>
          <a:bodyPr/>
          <a:p>
            <a:r>
              <a:rPr lang="zh-CN" altLang="en-US" sz="2800"/>
              <a:t>技术验证：龙架构设备支持程序设计竞赛</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514049" y="442081"/>
            <a:ext cx="9814402" cy="758458"/>
          </a:xfrm>
        </p:spPr>
        <p:txBody>
          <a:bodyPr/>
          <a:p>
            <a:r>
              <a:rPr lang="zh-CN" altLang="en-US">
                <a:ea typeface="Source Han Sans CN" charset="0"/>
              </a:rPr>
              <a:t>龙架构设备支持程序设计竞赛技术验证</a:t>
            </a:r>
            <a:endParaRPr lang="zh-CN" altLang="en-US">
              <a:ea typeface="Source Han Sans CN" charset="0"/>
            </a:endParaRPr>
          </a:p>
        </p:txBody>
      </p:sp>
      <p:sp>
        <p:nvSpPr>
          <p:cNvPr id="6" name="内容占位符 5"/>
          <p:cNvSpPr>
            <a:spLocks noGrp="1"/>
          </p:cNvSpPr>
          <p:nvPr>
            <p:ph idx="1"/>
          </p:nvPr>
        </p:nvSpPr>
        <p:spPr/>
        <p:txBody>
          <a:bodyPr/>
          <a:p>
            <a:r>
              <a:rPr lang="zh-CN" altLang="en-US"/>
              <a:t>在</a:t>
            </a:r>
            <a:r>
              <a:rPr lang="zh-CN" altLang="en-US">
                <a:cs typeface="Arial" panose="020B0604020202020204" pitchFamily="34" charset="0"/>
              </a:rPr>
              <a:t> </a:t>
            </a:r>
            <a:r>
              <a:rPr lang="en-US" altLang="zh-CN">
                <a:cs typeface="Arial" panose="020B0604020202020204" pitchFamily="34" charset="0"/>
              </a:rPr>
              <a:t>2026 </a:t>
            </a:r>
            <a:r>
              <a:rPr lang="zh-CN" altLang="en-US">
                <a:cs typeface="Arial" panose="020B0604020202020204" pitchFamily="34" charset="0"/>
              </a:rPr>
              <a:t>年西安电子科技大学程序设计竞赛中（</a:t>
            </a:r>
            <a:r>
              <a:rPr lang="en-US" altLang="zh-CN">
                <a:cs typeface="Arial" panose="020B0604020202020204" pitchFamily="34" charset="0"/>
              </a:rPr>
              <a:t>4 </a:t>
            </a:r>
            <a:r>
              <a:rPr lang="zh-CN" altLang="en-US">
                <a:cs typeface="Arial" panose="020B0604020202020204" pitchFamily="34" charset="0"/>
              </a:rPr>
              <a:t>月 </a:t>
            </a:r>
            <a:r>
              <a:rPr lang="en-US" altLang="zh-CN">
                <a:cs typeface="Arial" panose="020B0604020202020204" pitchFamily="34" charset="0"/>
              </a:rPr>
              <a:t>15 </a:t>
            </a:r>
            <a:r>
              <a:rPr lang="zh-CN" altLang="en-US">
                <a:cs typeface="Arial" panose="020B0604020202020204" pitchFamily="34" charset="0"/>
              </a:rPr>
              <a:t>- </a:t>
            </a:r>
            <a:r>
              <a:rPr lang="en-US" altLang="zh-CN">
                <a:cs typeface="Arial" panose="020B0604020202020204" pitchFamily="34" charset="0"/>
              </a:rPr>
              <a:t>24 </a:t>
            </a:r>
            <a:r>
              <a:rPr lang="zh-CN" altLang="en-US">
                <a:cs typeface="Arial" panose="020B0604020202020204" pitchFamily="34" charset="0"/>
              </a:rPr>
              <a:t>日网络预选赛，</a:t>
            </a:r>
            <a:r>
              <a:rPr lang="en-US" altLang="zh-CN">
                <a:cs typeface="Arial" panose="020B0604020202020204" pitchFamily="34" charset="0"/>
              </a:rPr>
              <a:t>4 </a:t>
            </a:r>
            <a:r>
              <a:rPr lang="zh-CN" altLang="en-US">
                <a:cs typeface="Arial" panose="020B0604020202020204" pitchFamily="34" charset="0"/>
              </a:rPr>
              <a:t>月 </a:t>
            </a:r>
            <a:r>
              <a:rPr lang="en-US" altLang="zh-CN">
                <a:cs typeface="Arial" panose="020B0604020202020204" pitchFamily="34" charset="0"/>
              </a:rPr>
              <a:t>25 </a:t>
            </a:r>
            <a:r>
              <a:rPr lang="zh-CN" altLang="en-US">
                <a:cs typeface="Arial" panose="020B0604020202020204" pitchFamily="34" charset="0"/>
              </a:rPr>
              <a:t>日决赛）开展了使用龙架构设备支持程序设计竞赛的技术验证</a:t>
            </a:r>
            <a:endParaRPr lang="zh-CN" altLang="en-US">
              <a:cs typeface="Arial" panose="020B0604020202020204" pitchFamily="34" charset="0"/>
            </a:endParaRPr>
          </a:p>
          <a:p>
            <a:r>
              <a:rPr lang="zh-CN" altLang="en-US">
                <a:cs typeface="Arial" panose="020B0604020202020204" pitchFamily="34" charset="0"/>
              </a:rPr>
              <a:t>指导性原则：</a:t>
            </a:r>
            <a:r>
              <a:rPr lang="zh-CN" altLang="en-US" b="1">
                <a:cs typeface="Arial" panose="020B0604020202020204" pitchFamily="34" charset="0"/>
              </a:rPr>
              <a:t>竞赛的顺利进行绝不能向任何其他需求让步</a:t>
            </a:r>
            <a:endParaRPr lang="zh-CN" altLang="en-US" b="1"/>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评测</a:t>
            </a:r>
            <a:r>
              <a:rPr lang="zh-CN" altLang="en-US">
                <a:cs typeface="Arial" panose="020B0604020202020204" pitchFamily="34" charset="0"/>
              </a:rPr>
              <a:t>系统组成</a:t>
            </a:r>
            <a:endParaRPr lang="zh-CN" altLang="en-US"/>
          </a:p>
        </p:txBody>
      </p:sp>
      <p:sp>
        <p:nvSpPr>
          <p:cNvPr id="3" name="内容占位符 2"/>
          <p:cNvSpPr>
            <a:spLocks noGrp="1"/>
          </p:cNvSpPr>
          <p:nvPr>
            <p:ph idx="1"/>
          </p:nvPr>
        </p:nvSpPr>
        <p:spPr>
          <a:xfrm>
            <a:off x="513999" y="1259762"/>
            <a:ext cx="5752090" cy="4657501"/>
          </a:xfrm>
        </p:spPr>
        <p:txBody>
          <a:bodyPr/>
          <a:p>
            <a:r>
              <a:rPr lang="en-US" altLang="zh-CN"/>
              <a:t>1</a:t>
            </a:r>
            <a:r>
              <a:rPr lang="en-US" altLang="zh-CN">
                <a:cs typeface="Arial" panose="020B0604020202020204" pitchFamily="34" charset="0"/>
              </a:rPr>
              <a:t> </a:t>
            </a:r>
            <a:r>
              <a:rPr lang="zh-CN" altLang="en-US">
                <a:cs typeface="Arial" panose="020B0604020202020204" pitchFamily="34" charset="0"/>
              </a:rPr>
              <a:t>台 </a:t>
            </a:r>
            <a:r>
              <a:rPr lang="en-US" altLang="zh-CN">
                <a:cs typeface="Arial" panose="020B0604020202020204" pitchFamily="34" charset="0"/>
              </a:rPr>
              <a:t>AC612A0 </a:t>
            </a:r>
            <a:r>
              <a:rPr lang="zh-CN" altLang="en-US">
                <a:cs typeface="Arial" panose="020B0604020202020204" pitchFamily="34" charset="0"/>
              </a:rPr>
              <a:t>服务器 </a:t>
            </a:r>
            <a:r>
              <a:rPr lang="en-US" altLang="zh-CN">
                <a:cs typeface="Arial" panose="020B0604020202020204" pitchFamily="34" charset="0"/>
              </a:rPr>
              <a:t>(3C6000/S) </a:t>
            </a:r>
            <a:r>
              <a:rPr lang="zh-CN" altLang="en-US">
                <a:cs typeface="Arial" panose="020B0604020202020204" pitchFamily="34" charset="0"/>
              </a:rPr>
              <a:t>运行 </a:t>
            </a:r>
            <a:r>
              <a:rPr lang="en-US" altLang="zh-CN">
                <a:cs typeface="Arial" panose="020B0604020202020204" pitchFamily="34" charset="0"/>
              </a:rPr>
              <a:t>DOMserver</a:t>
            </a:r>
            <a:endParaRPr lang="en-US" altLang="zh-CN">
              <a:cs typeface="Arial" panose="020B0604020202020204" pitchFamily="34" charset="0"/>
            </a:endParaRPr>
          </a:p>
          <a:p>
            <a:r>
              <a:rPr lang="en-US" altLang="zh-CN">
                <a:cs typeface="Arial" panose="020B0604020202020204" pitchFamily="34" charset="0"/>
              </a:rPr>
              <a:t>10 </a:t>
            </a:r>
            <a:r>
              <a:rPr lang="zh-CN" altLang="en-US">
                <a:cs typeface="Arial" panose="020B0604020202020204" pitchFamily="34" charset="0"/>
              </a:rPr>
              <a:t>台中科云 </a:t>
            </a:r>
            <a:r>
              <a:rPr lang="en-US" altLang="zh-CN">
                <a:cs typeface="Arial" panose="020B0604020202020204" pitchFamily="34" charset="0"/>
              </a:rPr>
              <a:t>3A6000 </a:t>
            </a:r>
            <a:r>
              <a:rPr lang="zh-CN" altLang="en-US">
                <a:cs typeface="Arial" panose="020B0604020202020204" pitchFamily="34" charset="0"/>
              </a:rPr>
              <a:t>盒子运行 </a:t>
            </a:r>
            <a:r>
              <a:rPr lang="en-US" altLang="zh-CN">
                <a:cs typeface="Arial" panose="020B0604020202020204" pitchFamily="34" charset="0"/>
              </a:rPr>
              <a:t>Judgehost</a:t>
            </a:r>
            <a:endParaRPr lang="en-US" altLang="zh-CN">
              <a:cs typeface="Arial" panose="020B0604020202020204" pitchFamily="34" charset="0"/>
            </a:endParaRPr>
          </a:p>
          <a:p>
            <a:pPr lvl="1"/>
            <a:r>
              <a:rPr lang="en-US" altLang="zh-CN">
                <a:cs typeface="Arial" panose="020B0604020202020204" pitchFamily="34" charset="0"/>
              </a:rPr>
              <a:t>Judgehost </a:t>
            </a:r>
            <a:r>
              <a:rPr lang="zh-CN" altLang="en-US">
                <a:cs typeface="Arial" panose="020B0604020202020204" pitchFamily="34" charset="0"/>
              </a:rPr>
              <a:t>实例将选手提交的代码放在带资源限制的沙箱中编译并运行，之后检查输出是否正确</a:t>
            </a:r>
            <a:endParaRPr lang="en-US" altLang="zh-CN">
              <a:cs typeface="Arial" panose="020B0604020202020204" pitchFamily="34" charset="0"/>
            </a:endParaRPr>
          </a:p>
          <a:p>
            <a:pPr lvl="1"/>
            <a:r>
              <a:rPr lang="zh-CN" altLang="en-US">
                <a:cs typeface="Arial" panose="020B0604020202020204" pitchFamily="34" charset="0"/>
              </a:rPr>
              <a:t>每台机器仅运行一个 </a:t>
            </a:r>
            <a:r>
              <a:rPr lang="en-US" altLang="zh-CN">
                <a:cs typeface="Arial" panose="020B0604020202020204" pitchFamily="34" charset="0"/>
              </a:rPr>
              <a:t>Judgehost </a:t>
            </a:r>
            <a:r>
              <a:rPr lang="zh-CN" altLang="en-US">
                <a:cs typeface="Arial" panose="020B0604020202020204" pitchFamily="34" charset="0"/>
              </a:rPr>
              <a:t>实例，以避免多个选手程序同时运行时可能产生的内存总线拥塞问题</a:t>
            </a:r>
            <a:endParaRPr lang="zh-CN" altLang="en-US"/>
          </a:p>
        </p:txBody>
      </p:sp>
      <p:sp>
        <p:nvSpPr>
          <p:cNvPr id="4" name="文本占位符 3"/>
          <p:cNvSpPr>
            <a:spLocks noGrp="1"/>
          </p:cNvSpPr>
          <p:nvPr>
            <p:ph type="body" idx="10"/>
          </p:nvPr>
        </p:nvSpPr>
        <p:spPr/>
        <p:txBody>
          <a:bodyPr/>
          <a:p>
            <a:endParaRPr lang="zh-CN" altLang="en-US"/>
          </a:p>
        </p:txBody>
      </p:sp>
      <p:pic>
        <p:nvPicPr>
          <p:cNvPr id="5" name="图片 4" descr="post_object_image_66402225"/>
          <p:cNvPicPr>
            <a:picLocks noChangeAspect="1"/>
          </p:cNvPicPr>
          <p:nvPr/>
        </p:nvPicPr>
        <p:blipFill>
          <a:blip r:embed="rId1"/>
          <a:srcRect l="13873"/>
          <a:stretch>
            <a:fillRect/>
          </a:stretch>
        </p:blipFill>
        <p:spPr>
          <a:xfrm>
            <a:off x="6368416" y="1358716"/>
            <a:ext cx="5504594" cy="4800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将</a:t>
            </a:r>
            <a:r>
              <a:rPr lang="zh-CN" altLang="en-US">
                <a:cs typeface="Arial" panose="020B0604020202020204" pitchFamily="34" charset="0"/>
              </a:rPr>
              <a:t> </a:t>
            </a:r>
            <a:r>
              <a:rPr lang="en-US" altLang="zh-CN">
                <a:cs typeface="Arial" panose="020B0604020202020204" pitchFamily="34" charset="0"/>
              </a:rPr>
              <a:t>DOMserver </a:t>
            </a:r>
            <a:r>
              <a:rPr lang="zh-CN" altLang="en-US">
                <a:cs typeface="Arial" panose="020B0604020202020204" pitchFamily="34" charset="0"/>
              </a:rPr>
              <a:t>部署到 </a:t>
            </a:r>
            <a:r>
              <a:rPr lang="en-US" altLang="zh-CN">
                <a:cs typeface="Arial" panose="020B0604020202020204" pitchFamily="34" charset="0"/>
              </a:rPr>
              <a:t>AOSC OS</a:t>
            </a:r>
            <a:endParaRPr lang="zh-CN" altLang="en-US"/>
          </a:p>
        </p:txBody>
      </p:sp>
      <p:sp>
        <p:nvSpPr>
          <p:cNvPr id="3" name="内容占位符 2"/>
          <p:cNvSpPr>
            <a:spLocks noGrp="1"/>
          </p:cNvSpPr>
          <p:nvPr>
            <p:ph idx="1"/>
          </p:nvPr>
        </p:nvSpPr>
        <p:spPr>
          <a:xfrm>
            <a:off x="513999" y="1259762"/>
            <a:ext cx="10321907" cy="4657501"/>
          </a:xfrm>
        </p:spPr>
        <p:txBody>
          <a:bodyPr/>
          <a:p>
            <a:r>
              <a:rPr lang="zh-CN" altLang="en-US" sz="2400"/>
              <a:t>上游建议的部署环境是 </a:t>
            </a:r>
            <a:r>
              <a:rPr lang="en-US" altLang="zh-CN" sz="2400"/>
              <a:t>Debian </a:t>
            </a:r>
            <a:r>
              <a:rPr lang="zh-CN" altLang="en-US" sz="2400"/>
              <a:t>或者 </a:t>
            </a:r>
            <a:r>
              <a:rPr lang="en-US" altLang="zh-CN" sz="2400"/>
              <a:t>Ubuntu</a:t>
            </a:r>
            <a:r>
              <a:rPr lang="zh-CN" altLang="en-US" sz="2400"/>
              <a:t>，但是在龙架构上前者很难用，后者不存在</a:t>
            </a:r>
            <a:endParaRPr lang="zh-CN" altLang="en-US" sz="2400"/>
          </a:p>
          <a:p>
            <a:pPr lvl="1"/>
            <a:r>
              <a:rPr lang="zh-CN" altLang="en-US" sz="2400"/>
              <a:t>于是只好违反“</a:t>
            </a:r>
            <a:r>
              <a:rPr lang="zh-CN" altLang="en-US" sz="2400">
                <a:hlinkClick r:id="rId1"/>
              </a:rPr>
              <a:t>不建议使用 </a:t>
            </a:r>
            <a:r>
              <a:rPr lang="en-US" altLang="zh-CN" sz="2400">
                <a:hlinkClick r:id="rId1"/>
              </a:rPr>
              <a:t>AOSC OS </a:t>
            </a:r>
            <a:r>
              <a:rPr lang="zh-CN" altLang="en-US" sz="2400">
                <a:hlinkClick r:id="rId1"/>
              </a:rPr>
              <a:t>的场合</a:t>
            </a:r>
            <a:r>
              <a:rPr lang="zh-CN" altLang="en-US" sz="2400"/>
              <a:t>”文档，将 </a:t>
            </a:r>
            <a:r>
              <a:rPr lang="en-US" altLang="zh-CN" sz="2400"/>
              <a:t>DOMserver</a:t>
            </a:r>
            <a:br>
              <a:rPr lang="en-US" altLang="zh-CN"/>
            </a:br>
            <a:r>
              <a:rPr lang="zh-CN" altLang="en-US" sz="2400"/>
              <a:t>部署到 </a:t>
            </a:r>
            <a:r>
              <a:rPr lang="en-US" altLang="zh-CN" sz="2400"/>
              <a:t>AOSC OS </a:t>
            </a:r>
            <a:r>
              <a:rPr lang="zh-CN" altLang="en-US" sz="2400"/>
              <a:t>上</a:t>
            </a:r>
            <a:endParaRPr lang="zh-CN" altLang="en-US" sz="2400"/>
          </a:p>
          <a:p>
            <a:r>
              <a:rPr lang="zh-CN" altLang="en-US" sz="2400"/>
              <a:t>需要</a:t>
            </a:r>
            <a:r>
              <a:rPr lang="zh-CN" altLang="en-US" sz="2400">
                <a:hlinkClick r:id="rId2"/>
              </a:rPr>
              <a:t>增补</a:t>
            </a:r>
            <a:r>
              <a:rPr lang="zh-CN" altLang="en-US" sz="2400"/>
              <a:t>依赖项 </a:t>
            </a:r>
            <a:r>
              <a:rPr lang="en-US" altLang="zh-CN" sz="2400"/>
              <a:t>php</a:t>
            </a:r>
            <a:r>
              <a:rPr lang="zh-CN" altLang="en-US" sz="2400"/>
              <a:t>-</a:t>
            </a:r>
            <a:r>
              <a:rPr lang="en-US" altLang="zh-CN" sz="2400"/>
              <a:t>ds</a:t>
            </a:r>
            <a:endParaRPr lang="zh-CN" altLang="en-US" sz="2400"/>
          </a:p>
          <a:p>
            <a:r>
              <a:rPr lang="zh-CN" altLang="en-US" sz="2400"/>
              <a:t>据 </a:t>
            </a:r>
            <a:r>
              <a:rPr lang="en-US" altLang="zh-CN" sz="2400"/>
              <a:t>2025 </a:t>
            </a:r>
            <a:r>
              <a:rPr lang="zh-CN" altLang="en-US" sz="2400"/>
              <a:t>年 </a:t>
            </a:r>
            <a:r>
              <a:rPr lang="en-US" altLang="zh-CN" sz="2400"/>
              <a:t>ICPC </a:t>
            </a:r>
            <a:r>
              <a:rPr lang="zh-CN" altLang="en-US" sz="2400"/>
              <a:t>区域赛西安站技术组反馈，</a:t>
            </a:r>
            <a:r>
              <a:rPr lang="en-US" altLang="zh-CN" sz="2400"/>
              <a:t>DOMserver </a:t>
            </a:r>
            <a:r>
              <a:rPr lang="zh-CN" altLang="en-US" sz="2400"/>
              <a:t>默认使用数据库存 </a:t>
            </a:r>
            <a:r>
              <a:rPr lang="en-US" altLang="zh-CN" sz="2400"/>
              <a:t>PHP session</a:t>
            </a:r>
            <a:r>
              <a:rPr lang="zh-CN" altLang="en-US" sz="2400"/>
              <a:t>，会引起严重的性能问题（在 </a:t>
            </a:r>
            <a:r>
              <a:rPr lang="en-US" altLang="zh-CN" sz="2400"/>
              <a:t>9.0 </a:t>
            </a:r>
            <a:r>
              <a:rPr lang="zh-CN" altLang="en-US" sz="2400"/>
              <a:t>版本后 </a:t>
            </a:r>
            <a:r>
              <a:rPr lang="zh-CN" altLang="en-US" sz="2400">
                <a:solidFill>
                  <a:schemeClr val="tx1"/>
                </a:solidFill>
                <a:ea typeface="Source Han Sans CN" charset="0"/>
              </a:rPr>
              <a:t>REST</a:t>
            </a:r>
            <a:r>
              <a:rPr lang="en-US" altLang="zh-CN" sz="2400"/>
              <a:t> API </a:t>
            </a:r>
            <a:r>
              <a:rPr lang="zh-CN" altLang="en-US" sz="2400"/>
              <a:t>访问</a:t>
            </a:r>
            <a:br>
              <a:rPr lang="zh-CN" altLang="en-US" sz="2400"/>
            </a:br>
            <a:r>
              <a:rPr lang="zh-CN" altLang="en-US" sz="2400"/>
              <a:t>也会创建 </a:t>
            </a:r>
            <a:r>
              <a:rPr lang="en-US" altLang="zh-CN" sz="2400"/>
              <a:t>session</a:t>
            </a:r>
            <a:r>
              <a:rPr lang="zh-CN" altLang="en-US" sz="2400"/>
              <a:t>，导致此问题进一步恶化），</a:t>
            </a:r>
            <a:r>
              <a:rPr lang="zh-CN" altLang="en-US" sz="2400">
                <a:hlinkClick r:id="rId3"/>
              </a:rPr>
              <a:t>建议</a:t>
            </a:r>
            <a:r>
              <a:rPr lang="zh-CN" altLang="en-US" sz="2400"/>
              <a:t>改用 </a:t>
            </a:r>
            <a:r>
              <a:rPr lang="en-US" altLang="zh-CN" sz="2400"/>
              <a:t>Redis </a:t>
            </a:r>
            <a:r>
              <a:rPr lang="zh-CN" altLang="en-US" sz="2400"/>
              <a:t>存 </a:t>
            </a:r>
            <a:r>
              <a:rPr lang="en-US" altLang="zh-CN" sz="2400"/>
              <a:t>session</a:t>
            </a:r>
            <a:endParaRPr lang="en-US" altLang="zh-CN" sz="2400"/>
          </a:p>
          <a:p>
            <a:pPr lvl="1"/>
            <a:r>
              <a:rPr lang="zh-CN" altLang="en-US" sz="2400"/>
              <a:t>于是给 </a:t>
            </a:r>
            <a:r>
              <a:rPr lang="en-US" altLang="zh-CN" sz="2400"/>
              <a:t>AOSC OS </a:t>
            </a:r>
            <a:r>
              <a:rPr lang="zh-CN" altLang="en-US" sz="2400">
                <a:hlinkClick r:id="rId4"/>
              </a:rPr>
              <a:t>增补</a:t>
            </a:r>
            <a:r>
              <a:rPr lang="zh-CN" altLang="en-US" sz="2400"/>
              <a:t> </a:t>
            </a:r>
            <a:r>
              <a:rPr lang="en-US" altLang="zh-CN" sz="2400"/>
              <a:t>php</a:t>
            </a:r>
            <a:r>
              <a:rPr lang="zh-CN" altLang="en-US" sz="2400"/>
              <a:t>-</a:t>
            </a:r>
            <a:r>
              <a:rPr lang="en-US" altLang="zh-CN" sz="2400"/>
              <a:t>redis </a:t>
            </a:r>
            <a:r>
              <a:rPr lang="zh-CN" altLang="en-US" sz="2400"/>
              <a:t>软件包，顺便</a:t>
            </a:r>
            <a:r>
              <a:rPr lang="zh-CN" altLang="en-US" sz="2400">
                <a:hlinkClick r:id="rId5"/>
              </a:rPr>
              <a:t>修</a:t>
            </a:r>
            <a:r>
              <a:rPr lang="zh-CN" altLang="en-US" sz="2400"/>
              <a:t>了 </a:t>
            </a:r>
            <a:r>
              <a:rPr lang="en-US" altLang="zh-CN" sz="2400"/>
              <a:t>Redis </a:t>
            </a:r>
            <a:r>
              <a:rPr lang="zh-CN" altLang="en-US" sz="2400"/>
              <a:t>的配置问题</a:t>
            </a:r>
            <a:endParaRPr lang="zh-CN" altLang="en-US" sz="2400"/>
          </a:p>
          <a:p>
            <a:endParaRPr lang="zh-CN" altLang="en-US" sz="2400"/>
          </a:p>
          <a:p>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将 </a:t>
            </a:r>
            <a:r>
              <a:rPr lang="en-US" altLang="zh-CN"/>
              <a:t>DOMserver </a:t>
            </a:r>
            <a:r>
              <a:rPr lang="zh-CN" altLang="en-US"/>
              <a:t>部署到 </a:t>
            </a:r>
            <a:r>
              <a:rPr lang="en-US" altLang="zh-CN"/>
              <a:t>AOSC OS</a:t>
            </a:r>
            <a:endParaRPr lang="zh-CN" altLang="en-US"/>
          </a:p>
        </p:txBody>
      </p:sp>
      <p:sp>
        <p:nvSpPr>
          <p:cNvPr id="3" name="内容占位符 2"/>
          <p:cNvSpPr>
            <a:spLocks noGrp="1"/>
          </p:cNvSpPr>
          <p:nvPr>
            <p:ph idx="1"/>
          </p:nvPr>
        </p:nvSpPr>
        <p:spPr>
          <a:xfrm>
            <a:off x="513999" y="1259762"/>
            <a:ext cx="10066134" cy="4657501"/>
          </a:xfrm>
        </p:spPr>
        <p:txBody>
          <a:bodyPr/>
          <a:p>
            <a:r>
              <a:rPr lang="zh-CN" altLang="en-US" sz="2400"/>
              <a:t>在配置 </a:t>
            </a:r>
            <a:r>
              <a:rPr lang="en-US" altLang="zh-CN" sz="2400"/>
              <a:t>DOMserver </a:t>
            </a:r>
            <a:r>
              <a:rPr lang="zh-CN" altLang="en-US" sz="2400"/>
              <a:t>时，需要加入 --</a:t>
            </a:r>
            <a:r>
              <a:rPr lang="en-US" altLang="zh-CN" sz="2400"/>
              <a:t>with</a:t>
            </a:r>
            <a:r>
              <a:rPr lang="zh-CN" altLang="en-US" sz="2400"/>
              <a:t>-</a:t>
            </a:r>
            <a:r>
              <a:rPr lang="en-US" altLang="zh-CN" sz="2400"/>
              <a:t>webserver</a:t>
            </a:r>
            <a:r>
              <a:rPr lang="zh-CN" altLang="en-US" sz="2400"/>
              <a:t>-</a:t>
            </a:r>
            <a:r>
              <a:rPr lang="en-US" altLang="zh-CN" sz="2400"/>
              <a:t>group</a:t>
            </a:r>
            <a:r>
              <a:rPr lang="zh-CN" altLang="en-US" sz="2400"/>
              <a:t>=</a:t>
            </a:r>
            <a:r>
              <a:rPr lang="en-US" altLang="zh-CN" sz="2400"/>
              <a:t>http </a:t>
            </a:r>
            <a:r>
              <a:rPr lang="zh-CN" altLang="en-US" sz="2400"/>
              <a:t>选项</a:t>
            </a:r>
            <a:endParaRPr lang="zh-CN" altLang="en-US" sz="2400"/>
          </a:p>
          <a:p>
            <a:pPr lvl="1"/>
            <a:r>
              <a:rPr lang="zh-CN" altLang="en-US" sz="2400"/>
              <a:t>上游的配置脚本会逐个尝试 </a:t>
            </a:r>
            <a:r>
              <a:rPr lang="en-US" altLang="zh-CN" sz="2400"/>
              <a:t>www</a:t>
            </a:r>
            <a:r>
              <a:rPr lang="zh-CN" altLang="en-US" sz="2400"/>
              <a:t>-</a:t>
            </a:r>
            <a:r>
              <a:rPr lang="en-US" altLang="zh-CN" sz="2400"/>
              <a:t>data, apache, httpd, nginx </a:t>
            </a:r>
            <a:r>
              <a:rPr lang="zh-CN" altLang="en-US" sz="2400"/>
              <a:t>组，</a:t>
            </a:r>
            <a:r>
              <a:rPr lang="en-US" altLang="zh-CN" sz="2400"/>
              <a:t>AOSC OS </a:t>
            </a:r>
            <a:r>
              <a:rPr lang="zh-CN" altLang="en-US" sz="2400"/>
              <a:t>没有 </a:t>
            </a:r>
            <a:r>
              <a:rPr lang="en-US" altLang="zh-CN" sz="2400"/>
              <a:t>www</a:t>
            </a:r>
            <a:r>
              <a:rPr lang="zh-CN" altLang="en-US" sz="2400"/>
              <a:t>-</a:t>
            </a:r>
            <a:r>
              <a:rPr lang="en-US" altLang="zh-CN" sz="2400"/>
              <a:t>data </a:t>
            </a:r>
            <a:r>
              <a:rPr lang="zh-CN" altLang="en-US" sz="2400"/>
              <a:t>组，所以会找到 </a:t>
            </a:r>
            <a:r>
              <a:rPr lang="en-US" altLang="zh-CN" sz="2400"/>
              <a:t>apache </a:t>
            </a:r>
            <a:r>
              <a:rPr lang="zh-CN" altLang="en-US" sz="2400"/>
              <a:t>组，但我们要使用效率更高的 </a:t>
            </a:r>
            <a:r>
              <a:rPr lang="en-US" altLang="zh-CN" sz="2400"/>
              <a:t>nginx</a:t>
            </a:r>
            <a:r>
              <a:rPr lang="zh-CN" altLang="en-US" sz="2400"/>
              <a:t>，而 </a:t>
            </a:r>
            <a:r>
              <a:rPr lang="en-US" altLang="zh-CN" sz="2400"/>
              <a:t>AOSC OS </a:t>
            </a:r>
            <a:r>
              <a:rPr lang="zh-CN" altLang="en-US" sz="2400"/>
              <a:t>上 </a:t>
            </a:r>
            <a:r>
              <a:rPr lang="en-US" altLang="zh-CN" sz="2400"/>
              <a:t>nginx </a:t>
            </a:r>
            <a:r>
              <a:rPr lang="zh-CN" altLang="en-US" sz="2400"/>
              <a:t>使用了 </a:t>
            </a:r>
            <a:r>
              <a:rPr lang="en-US" altLang="zh-CN" sz="2400"/>
              <a:t>http </a:t>
            </a:r>
            <a:r>
              <a:rPr lang="zh-CN" altLang="en-US" sz="2400"/>
              <a:t>组</a:t>
            </a:r>
            <a:endParaRPr lang="zh-CN" altLang="en-US" sz="2400"/>
          </a:p>
          <a:p>
            <a:r>
              <a:rPr lang="zh-CN" altLang="en-US" sz="2400"/>
              <a:t>还需要在 </a:t>
            </a:r>
            <a:r>
              <a:rPr lang="en-US" altLang="zh-CN" sz="2400"/>
              <a:t>php.ini</a:t>
            </a:r>
            <a:r>
              <a:rPr lang="zh-CN" altLang="en-US" sz="2400"/>
              <a:t> 打开所需的扩展（包括上面提到的 </a:t>
            </a:r>
            <a:r>
              <a:rPr lang="en-US" altLang="zh-CN" sz="2400"/>
              <a:t>ds</a:t>
            </a:r>
            <a:r>
              <a:rPr lang="zh-CN" altLang="en-US" sz="2400"/>
              <a:t>、</a:t>
            </a:r>
            <a:r>
              <a:rPr lang="en-US" altLang="zh-CN" sz="2400"/>
              <a:t>redis</a:t>
            </a:r>
            <a:r>
              <a:rPr lang="zh-CN" altLang="en-US" sz="2400"/>
              <a:t>，以及一大堆 </a:t>
            </a:r>
            <a:r>
              <a:rPr lang="en-US" altLang="zh-CN" sz="2400"/>
              <a:t>AOSC </a:t>
            </a:r>
            <a:r>
              <a:rPr lang="zh-CN" altLang="en-US" sz="2400"/>
              <a:t>的 </a:t>
            </a:r>
            <a:r>
              <a:rPr lang="en-US" altLang="zh-CN" sz="2400"/>
              <a:t>php </a:t>
            </a:r>
            <a:r>
              <a:rPr lang="zh-CN" altLang="en-US" sz="2400"/>
              <a:t>包已经提供但没有默认开启的扩展）</a:t>
            </a:r>
            <a:endParaRPr lang="zh-CN" altLang="en-US" sz="2400"/>
          </a:p>
          <a:p>
            <a:r>
              <a:rPr lang="en-US" altLang="zh-CN" sz="2400"/>
              <a:t>AOSC OS </a:t>
            </a:r>
            <a:r>
              <a:rPr lang="zh-CN" altLang="en-US" sz="2400"/>
              <a:t>的 </a:t>
            </a:r>
            <a:r>
              <a:rPr lang="en-US" altLang="zh-CN" sz="2400"/>
              <a:t>nginx.conf </a:t>
            </a:r>
            <a:r>
              <a:rPr lang="zh-CN" altLang="en-US" sz="2400"/>
              <a:t>没有像 </a:t>
            </a:r>
            <a:r>
              <a:rPr lang="en-US" altLang="zh-CN" sz="2400"/>
              <a:t>Debian </a:t>
            </a:r>
            <a:r>
              <a:rPr lang="zh-CN" altLang="en-US" sz="2400"/>
              <a:t>一样写一个 </a:t>
            </a:r>
            <a:r>
              <a:rPr lang="en-US" altLang="zh-CN" sz="2400"/>
              <a:t>sites</a:t>
            </a:r>
            <a:r>
              <a:rPr lang="zh-CN" altLang="en-US" sz="2400"/>
              <a:t>-</a:t>
            </a:r>
            <a:r>
              <a:rPr lang="en-US" altLang="zh-CN" sz="2400"/>
              <a:t>enabled </a:t>
            </a:r>
            <a:r>
              <a:rPr lang="zh-CN" altLang="en-US" sz="2400"/>
              <a:t>支持，因此需要手动在 </a:t>
            </a:r>
            <a:r>
              <a:rPr lang="en-US" altLang="zh-CN" sz="2400"/>
              <a:t>nginx.conf </a:t>
            </a:r>
            <a:r>
              <a:rPr lang="zh-CN" altLang="en-US" sz="2400"/>
              <a:t>包含 </a:t>
            </a:r>
            <a:r>
              <a:rPr lang="en-US" altLang="zh-CN" sz="2400"/>
              <a:t>DOMserver </a:t>
            </a:r>
            <a:r>
              <a:rPr lang="zh-CN" altLang="en-US" sz="2400"/>
              <a:t>的 </a:t>
            </a:r>
            <a:r>
              <a:rPr lang="en-US" altLang="zh-CN" sz="2400"/>
              <a:t>nginx </a:t>
            </a:r>
            <a:r>
              <a:rPr lang="zh-CN" altLang="en-US" sz="2400"/>
              <a:t>配置</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将</a:t>
            </a:r>
            <a:r>
              <a:rPr lang="zh-CN" altLang="en-US">
                <a:cs typeface="Arial" panose="020B0604020202020204" pitchFamily="34" charset="0"/>
              </a:rPr>
              <a:t> </a:t>
            </a:r>
            <a:r>
              <a:rPr lang="en-US" altLang="zh-CN">
                <a:cs typeface="Arial" panose="020B0604020202020204" pitchFamily="34" charset="0"/>
              </a:rPr>
              <a:t>Judgehost </a:t>
            </a:r>
            <a:r>
              <a:rPr lang="zh-CN" altLang="en-US">
                <a:cs typeface="Arial" panose="020B0604020202020204" pitchFamily="34" charset="0"/>
              </a:rPr>
              <a:t>移植到龙架构</a:t>
            </a:r>
            <a:endParaRPr lang="zh-CN" altLang="en-US"/>
          </a:p>
        </p:txBody>
      </p:sp>
      <p:sp>
        <p:nvSpPr>
          <p:cNvPr id="3" name="内容占位符 2"/>
          <p:cNvSpPr>
            <a:spLocks noGrp="1"/>
          </p:cNvSpPr>
          <p:nvPr>
            <p:ph idx="1"/>
          </p:nvPr>
        </p:nvSpPr>
        <p:spPr/>
        <p:txBody>
          <a:bodyPr/>
          <a:p>
            <a:r>
              <a:rPr lang="zh-CN" altLang="en-US" sz="2400"/>
              <a:t>上游的 </a:t>
            </a:r>
            <a:r>
              <a:rPr lang="en-US" altLang="zh-CN" sz="2400"/>
              <a:t>chroot</a:t>
            </a:r>
            <a:r>
              <a:rPr lang="zh-CN" altLang="en-US" sz="2400"/>
              <a:t>-</a:t>
            </a:r>
            <a:r>
              <a:rPr lang="en-US" altLang="zh-CN" sz="2400"/>
              <a:t>startstop.sh </a:t>
            </a:r>
            <a:r>
              <a:rPr lang="zh-CN" altLang="en-US" sz="2400"/>
              <a:t>脚本只会为 </a:t>
            </a:r>
            <a:r>
              <a:rPr lang="en-US" altLang="zh-CN" sz="2400"/>
              <a:t>x86_64 </a:t>
            </a:r>
            <a:r>
              <a:rPr lang="zh-CN" altLang="en-US" sz="2400"/>
              <a:t>在 </a:t>
            </a:r>
            <a:r>
              <a:rPr lang="en-US" altLang="zh-CN" sz="2400"/>
              <a:t>chroot </a:t>
            </a:r>
            <a:r>
              <a:rPr lang="zh-CN" altLang="en-US" sz="2400"/>
              <a:t>中创建 </a:t>
            </a:r>
            <a:r>
              <a:rPr lang="en-US" altLang="zh-CN" sz="2400"/>
              <a:t>/lib64</a:t>
            </a:r>
            <a:r>
              <a:rPr lang="zh-CN" altLang="en-US" sz="2400"/>
              <a:t>，但是在龙架构上 </a:t>
            </a:r>
            <a:r>
              <a:rPr lang="en-US" altLang="zh-CN" sz="2400"/>
              <a:t>glibc </a:t>
            </a:r>
            <a:r>
              <a:rPr lang="zh-CN" altLang="en-US" sz="2400"/>
              <a:t>的动态链接器位于 </a:t>
            </a:r>
            <a:r>
              <a:rPr lang="en-US" altLang="zh-CN" sz="2400"/>
              <a:t>/lib64/ld</a:t>
            </a:r>
            <a:r>
              <a:rPr lang="zh-CN" altLang="en-US" sz="2400"/>
              <a:t>-</a:t>
            </a:r>
            <a:r>
              <a:rPr lang="en-US" altLang="zh-CN" sz="2400"/>
              <a:t>linux</a:t>
            </a:r>
            <a:r>
              <a:rPr lang="zh-CN" altLang="en-US" sz="2400"/>
              <a:t>-</a:t>
            </a:r>
            <a:r>
              <a:rPr lang="en-US" altLang="zh-CN" sz="2400"/>
              <a:t>loongarch</a:t>
            </a:r>
            <a:r>
              <a:rPr lang="zh-CN" altLang="en-US" sz="2400"/>
              <a:t>-</a:t>
            </a:r>
            <a:r>
              <a:rPr lang="en-US" altLang="zh-CN" sz="2400"/>
              <a:t>lp64d.so.1</a:t>
            </a:r>
            <a:r>
              <a:rPr lang="zh-CN" altLang="en-US" sz="2400"/>
              <a:t>，因此也需要 </a:t>
            </a:r>
            <a:r>
              <a:rPr lang="en-US" altLang="zh-CN" sz="2400"/>
              <a:t>/lib64</a:t>
            </a:r>
            <a:endParaRPr lang="en-US" altLang="zh-CN" sz="2400"/>
          </a:p>
          <a:p>
            <a:r>
              <a:rPr lang="zh-CN" altLang="en-US" sz="2400"/>
              <a:t>缺失 </a:t>
            </a:r>
            <a:r>
              <a:rPr lang="en-US" altLang="zh-CN" sz="2400"/>
              <a:t>/lib64 </a:t>
            </a:r>
            <a:r>
              <a:rPr lang="zh-CN" altLang="en-US" sz="2400"/>
              <a:t>导致评测完全无法进行</a:t>
            </a:r>
            <a:endParaRPr lang="zh-CN" altLang="en-US" sz="2400"/>
          </a:p>
          <a:p>
            <a:r>
              <a:rPr lang="zh-CN" altLang="en-US" sz="2400"/>
              <a:t>由于错误处理代码</a:t>
            </a:r>
            <a:r>
              <a:rPr lang="zh-CN" altLang="en-US" sz="2400">
                <a:hlinkClick r:id="rId1"/>
              </a:rPr>
              <a:t>存在问题</a:t>
            </a:r>
            <a:r>
              <a:rPr lang="zh-CN" altLang="en-US" sz="2400"/>
              <a:t>，输出的错误消息是“</a:t>
            </a:r>
            <a:r>
              <a:rPr lang="en-US" altLang="zh-CN" sz="2400"/>
              <a:t>failed to get username</a:t>
            </a:r>
            <a:r>
              <a:rPr lang="zh-CN" altLang="en-US" sz="2400"/>
              <a:t>”，和 </a:t>
            </a:r>
            <a:r>
              <a:rPr lang="en-US" altLang="zh-CN" sz="2400"/>
              <a:t>/lib64 </a:t>
            </a:r>
            <a:r>
              <a:rPr lang="zh-CN" altLang="en-US" sz="2400"/>
              <a:t>毫无关系，导致浪费了大量时间排查故障……</a:t>
            </a:r>
            <a:endParaRPr lang="zh-CN" altLang="en-US" sz="2400"/>
          </a:p>
          <a:p>
            <a:r>
              <a:rPr lang="zh-CN" altLang="en-US" sz="2400"/>
              <a:t>改一下这个脚本，为龙架构也创建 </a:t>
            </a:r>
            <a:r>
              <a:rPr lang="en-US" altLang="zh-CN" sz="2400"/>
              <a:t>/lib64 </a:t>
            </a:r>
            <a:r>
              <a:rPr lang="zh-CN" altLang="en-US" sz="2400"/>
              <a:t>就行了</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创建基于 </a:t>
            </a:r>
            <a:r>
              <a:rPr lang="en-US" altLang="zh-CN"/>
              <a:t>AOSC OS </a:t>
            </a:r>
            <a:r>
              <a:rPr lang="zh-CN" altLang="en-US"/>
              <a:t>的 </a:t>
            </a:r>
            <a:r>
              <a:rPr lang="en-US" altLang="zh-CN"/>
              <a:t>chroot </a:t>
            </a:r>
            <a:r>
              <a:rPr lang="zh-CN" altLang="en-US"/>
              <a:t>环境</a:t>
            </a:r>
            <a:endParaRPr lang="zh-CN" altLang="en-US"/>
          </a:p>
        </p:txBody>
      </p:sp>
      <p:sp>
        <p:nvSpPr>
          <p:cNvPr id="3" name="内容占位符 2"/>
          <p:cNvSpPr>
            <a:spLocks noGrp="1"/>
          </p:cNvSpPr>
          <p:nvPr>
            <p:ph idx="1"/>
          </p:nvPr>
        </p:nvSpPr>
        <p:spPr>
          <a:xfrm>
            <a:off x="513999" y="1259762"/>
            <a:ext cx="9452295" cy="4657501"/>
          </a:xfrm>
        </p:spPr>
        <p:txBody>
          <a:bodyPr/>
          <a:p>
            <a:r>
              <a:rPr lang="zh-CN" altLang="en-US" sz="2400"/>
              <a:t>上游给了一个创建 </a:t>
            </a:r>
            <a:r>
              <a:rPr lang="en-US" altLang="zh-CN" sz="2400"/>
              <a:t>chroot</a:t>
            </a:r>
            <a:r>
              <a:rPr lang="zh-CN" altLang="en-US" sz="2400"/>
              <a:t> 环境的脚本 </a:t>
            </a:r>
            <a:r>
              <a:rPr lang="en-US" altLang="zh-CN" sz="2400"/>
              <a:t>(dj_make_chroot)</a:t>
            </a:r>
            <a:r>
              <a:rPr lang="zh-CN" altLang="en-US" sz="2400"/>
              <a:t>，但是它基于 </a:t>
            </a:r>
            <a:r>
              <a:rPr lang="en-US" altLang="zh-CN" sz="2400"/>
              <a:t>debootstrap</a:t>
            </a:r>
            <a:r>
              <a:rPr lang="zh-CN" altLang="en-US" sz="2400"/>
              <a:t>，所以只支持 </a:t>
            </a:r>
            <a:r>
              <a:rPr lang="en-US" altLang="zh-CN" sz="2400"/>
              <a:t>Debian </a:t>
            </a:r>
            <a:r>
              <a:rPr lang="zh-CN" altLang="en-US" sz="2400"/>
              <a:t>和 </a:t>
            </a:r>
            <a:r>
              <a:rPr lang="en-US" altLang="zh-CN" sz="2400"/>
              <a:t>Ubuntu</a:t>
            </a:r>
            <a:r>
              <a:rPr lang="zh-CN" altLang="en-US" sz="2400"/>
              <a:t>，在其他发行版上会创建出基于 </a:t>
            </a:r>
            <a:r>
              <a:rPr lang="en-US" altLang="zh-CN" sz="2400"/>
              <a:t>Debian </a:t>
            </a:r>
            <a:r>
              <a:rPr lang="zh-CN" altLang="en-US" sz="2400"/>
              <a:t>的 </a:t>
            </a:r>
            <a:r>
              <a:rPr lang="en-US" altLang="zh-CN" sz="2400"/>
              <a:t>chroot </a:t>
            </a:r>
            <a:r>
              <a:rPr lang="zh-CN" altLang="en-US" sz="2400"/>
              <a:t>环境</a:t>
            </a:r>
            <a:endParaRPr lang="zh-CN" altLang="en-US" sz="2400"/>
          </a:p>
          <a:p>
            <a:r>
              <a:rPr lang="zh-CN" altLang="en-US" sz="2400"/>
              <a:t>也不是不能用？</a:t>
            </a:r>
            <a:endParaRPr lang="zh-CN" altLang="en-US" sz="2400"/>
          </a:p>
          <a:p>
            <a:pPr lvl="1"/>
            <a:r>
              <a:rPr lang="en-US" altLang="zh-CN" sz="2400"/>
              <a:t>Java </a:t>
            </a:r>
            <a:r>
              <a:rPr lang="zh-CN" altLang="en-US" sz="2400"/>
              <a:t>选手：哼哼，啊啊啊啊啊啊啊</a:t>
            </a:r>
            <a:endParaRPr lang="zh-CN" altLang="en-US" sz="2400"/>
          </a:p>
          <a:p>
            <a:r>
              <a:rPr lang="zh-CN" altLang="en-US" sz="2400"/>
              <a:t>所以还是下载一个 </a:t>
            </a:r>
            <a:r>
              <a:rPr lang="en-US" altLang="zh-CN" sz="2400"/>
              <a:t>AOSC OS </a:t>
            </a:r>
            <a:r>
              <a:rPr lang="zh-CN" altLang="en-US" sz="2400"/>
              <a:t>的 </a:t>
            </a:r>
            <a:r>
              <a:rPr lang="en-US" altLang="zh-CN" sz="2400"/>
              <a:t>rootfs </a:t>
            </a:r>
            <a:r>
              <a:rPr lang="zh-CN" altLang="en-US" sz="2400"/>
              <a:t>自己搞罢</a:t>
            </a:r>
            <a:endParaRPr lang="zh-CN" altLang="en-US" sz="2400"/>
          </a:p>
          <a:p>
            <a:pPr lvl="1"/>
            <a:r>
              <a:rPr lang="en-US" altLang="zh-CN" sz="2400"/>
              <a:t>tar </a:t>
            </a:r>
            <a:r>
              <a:rPr lang="zh-CN" altLang="en-US" sz="2400"/>
              <a:t>-</a:t>
            </a:r>
            <a:r>
              <a:rPr lang="en-US" altLang="zh-CN" sz="2400"/>
              <a:t>C /chroot/domjudge </a:t>
            </a:r>
            <a:r>
              <a:rPr lang="zh-CN" altLang="en-US" sz="2400"/>
              <a:t>-</a:t>
            </a:r>
            <a:r>
              <a:rPr lang="en-US" altLang="zh-CN" sz="2400"/>
              <a:t>xf ~/aosc</a:t>
            </a:r>
            <a:r>
              <a:rPr lang="zh-CN" altLang="en-US" sz="2400"/>
              <a:t>-</a:t>
            </a:r>
            <a:r>
              <a:rPr lang="en-US" altLang="zh-CN" sz="2400"/>
              <a:t>rootfs.tar.xz</a:t>
            </a:r>
            <a:endParaRPr lang="en-US" altLang="zh-CN" sz="2400"/>
          </a:p>
          <a:p>
            <a:pPr lvl="1"/>
            <a:r>
              <a:rPr lang="en-US" altLang="zh-CN" sz="2400"/>
              <a:t>sudo systemd</a:t>
            </a:r>
            <a:r>
              <a:rPr lang="zh-CN" altLang="en-US" sz="2400"/>
              <a:t>-</a:t>
            </a:r>
            <a:r>
              <a:rPr lang="en-US" altLang="zh-CN" sz="2400"/>
              <a:t>nspawn </a:t>
            </a:r>
            <a:r>
              <a:rPr lang="zh-CN" altLang="en-US" sz="2400"/>
              <a:t>-</a:t>
            </a:r>
            <a:r>
              <a:rPr lang="en-US" altLang="zh-CN" sz="2400"/>
              <a:t>D /chroot/domjudge oma ... ... </a:t>
            </a:r>
            <a:r>
              <a:rPr lang="zh-CN" altLang="en-US" sz="2400"/>
              <a:t>（升级，装 </a:t>
            </a:r>
            <a:r>
              <a:rPr lang="en-US" altLang="zh-CN" sz="2400"/>
              <a:t>JDK</a:t>
            </a:r>
            <a:r>
              <a:rPr lang="zh-CN" altLang="en-US" sz="2400"/>
              <a:t>，删掉没用的内核、</a:t>
            </a:r>
            <a:r>
              <a:rPr lang="en-US" altLang="zh-CN" sz="2400"/>
              <a:t>GRUB </a:t>
            </a:r>
            <a:r>
              <a:rPr lang="zh-CN" altLang="en-US" sz="2400"/>
              <a:t>等）</a:t>
            </a:r>
            <a:endParaRPr lang="zh-CN" altLang="en-US" sz="2400"/>
          </a:p>
          <a:p>
            <a:pPr lvl="0"/>
            <a:r>
              <a:rPr lang="zh-CN" altLang="en-US" sz="2400"/>
              <a:t>然后发现 </a:t>
            </a:r>
            <a:r>
              <a:rPr lang="en-US" altLang="zh-CN" sz="2400"/>
              <a:t>dj_make_chroot </a:t>
            </a:r>
            <a:r>
              <a:rPr lang="zh-CN" altLang="en-US" sz="2400"/>
              <a:t>还“为了安全性”删掉了一些 </a:t>
            </a:r>
            <a:r>
              <a:rPr lang="en-US" altLang="zh-CN" sz="2400"/>
              <a:t>setuid</a:t>
            </a:r>
            <a:r>
              <a:rPr lang="zh-CN" altLang="en-US" sz="2400"/>
              <a:t>-</a:t>
            </a:r>
            <a:r>
              <a:rPr lang="en-US" altLang="zh-CN" sz="2400"/>
              <a:t>root executable</a:t>
            </a:r>
            <a:r>
              <a:rPr lang="zh-CN" altLang="en-US" sz="2400"/>
              <a:t>，所以为什么不用 </a:t>
            </a:r>
            <a:r>
              <a:rPr lang="en-US" altLang="zh-CN" sz="2400"/>
              <a:t>prctl </a:t>
            </a:r>
            <a:r>
              <a:rPr lang="zh-CN" altLang="en-US" sz="2400"/>
              <a:t>设定 </a:t>
            </a:r>
            <a:r>
              <a:rPr lang="zh-CN" altLang="en-US" sz="2400">
                <a:solidFill>
                  <a:schemeClr val="tx1"/>
                </a:solidFill>
                <a:ea typeface="Source Han Sans CN" charset="0"/>
                <a:hlinkClick r:id="rId1"/>
              </a:rPr>
              <a:t>no_new_privs</a:t>
            </a:r>
            <a:r>
              <a:rPr lang="en-US" altLang="zh-CN" sz="2400"/>
              <a:t> </a:t>
            </a:r>
            <a:r>
              <a:rPr lang="zh-CN" altLang="en-US" sz="2400"/>
              <a:t>呢……</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竞赛</a:t>
            </a:r>
            <a:r>
              <a:rPr lang="zh-CN" altLang="en-US">
                <a:cs typeface="Arial" panose="020B0604020202020204" pitchFamily="34" charset="0"/>
              </a:rPr>
              <a:t>结果和后续工作</a:t>
            </a:r>
            <a:endParaRPr lang="zh-CN" altLang="en-US"/>
          </a:p>
        </p:txBody>
      </p:sp>
      <p:sp>
        <p:nvSpPr>
          <p:cNvPr id="3" name="内容占位符 2"/>
          <p:cNvSpPr>
            <a:spLocks noGrp="1"/>
          </p:cNvSpPr>
          <p:nvPr>
            <p:ph idx="1"/>
          </p:nvPr>
        </p:nvSpPr>
        <p:spPr>
          <a:xfrm>
            <a:off x="513999" y="1259762"/>
            <a:ext cx="11098427" cy="4657501"/>
          </a:xfrm>
        </p:spPr>
        <p:txBody>
          <a:bodyPr/>
          <a:p>
            <a:r>
              <a:rPr lang="zh-CN" altLang="en-US" sz="2400" b="1"/>
              <a:t>成功</a:t>
            </a:r>
            <a:r>
              <a:rPr lang="zh-CN" altLang="en-US" sz="2400"/>
              <a:t>！竞赛过程中并没有因为使用龙架构设备导致什么问题：</a:t>
            </a:r>
            <a:r>
              <a:rPr lang="zh-CN" altLang="en-US" sz="2400">
                <a:hlinkClick r:id="rId1"/>
              </a:rPr>
              <a:t>终榜链接</a:t>
            </a:r>
            <a:endParaRPr lang="zh-CN" altLang="en-US" sz="2400">
              <a:hlinkClick r:id="rId1"/>
            </a:endParaRPr>
          </a:p>
          <a:p>
            <a:r>
              <a:rPr lang="en-US" altLang="zh-CN" sz="2400"/>
              <a:t>chroot</a:t>
            </a:r>
            <a:r>
              <a:rPr lang="zh-CN" altLang="en-US" sz="2400"/>
              <a:t>-</a:t>
            </a:r>
            <a:r>
              <a:rPr lang="en-US" altLang="zh-CN" sz="2400"/>
              <a:t>startstop.service </a:t>
            </a:r>
            <a:r>
              <a:rPr lang="zh-CN" altLang="en-US" sz="2400"/>
              <a:t>的龙架构支持要提上游吗？</a:t>
            </a:r>
            <a:endParaRPr lang="zh-CN" altLang="en-US" sz="2400"/>
          </a:p>
          <a:p>
            <a:r>
              <a:rPr lang="zh-CN" altLang="en-US" sz="2400" b="1"/>
              <a:t>需要做 </a:t>
            </a:r>
            <a:r>
              <a:rPr lang="en-US" altLang="zh-CN" sz="2400" b="1"/>
              <a:t>PyPy </a:t>
            </a:r>
            <a:r>
              <a:rPr lang="zh-CN" altLang="en-US" sz="2400" b="1"/>
              <a:t>的龙架构支持，并调研 </a:t>
            </a:r>
            <a:r>
              <a:rPr lang="en-US" altLang="zh-CN" sz="2400" b="1"/>
              <a:t>Kotlin </a:t>
            </a:r>
            <a:r>
              <a:rPr lang="zh-CN" altLang="en-US" sz="2400" b="1"/>
              <a:t>的支持情况</a:t>
            </a:r>
            <a:endParaRPr lang="zh-CN" altLang="en-US" sz="2400" b="1"/>
          </a:p>
          <a:p>
            <a:r>
              <a:rPr lang="zh-CN" altLang="en-US" sz="2400"/>
              <a:t>需要排查 </a:t>
            </a:r>
            <a:r>
              <a:rPr lang="en-US" altLang="zh-CN" sz="2400"/>
              <a:t>Judgehost </a:t>
            </a:r>
            <a:r>
              <a:rPr lang="zh-CN" altLang="en-US" sz="2400"/>
              <a:t>的 </a:t>
            </a:r>
            <a:r>
              <a:rPr lang="en-US" altLang="zh-CN" sz="2400"/>
              <a:t>create</a:t>
            </a:r>
            <a:r>
              <a:rPr lang="zh-CN" altLang="en-US" sz="2400"/>
              <a:t>-</a:t>
            </a:r>
            <a:r>
              <a:rPr lang="en-US" altLang="zh-CN" sz="2400"/>
              <a:t>cgroups.service </a:t>
            </a:r>
            <a:r>
              <a:rPr lang="zh-CN" altLang="en-US" sz="2400"/>
              <a:t>有时看似启动却无效的问题</a:t>
            </a:r>
            <a:endParaRPr lang="zh-CN" altLang="en-US" sz="2400"/>
          </a:p>
          <a:p>
            <a:pPr lvl="1"/>
            <a:r>
              <a:rPr lang="zh-CN" altLang="en-US" sz="2400"/>
              <a:t>其实是一个直接操作 </a:t>
            </a:r>
            <a:r>
              <a:rPr lang="en-US" altLang="zh-CN" sz="2400"/>
              <a:t>/sys/fs/cgroup </a:t>
            </a:r>
            <a:r>
              <a:rPr lang="zh-CN" altLang="en-US" sz="2400"/>
              <a:t>的脚本，而 </a:t>
            </a:r>
            <a:r>
              <a:rPr lang="en-US" altLang="zh-CN" sz="2400"/>
              <a:t>systemd </a:t>
            </a:r>
            <a:r>
              <a:rPr lang="zh-CN" altLang="en-US" sz="2400"/>
              <a:t>原则上是不允许绕过它直接操作 </a:t>
            </a:r>
            <a:r>
              <a:rPr lang="en-US" altLang="zh-CN" sz="2400"/>
              <a:t>cgroup </a:t>
            </a:r>
            <a:r>
              <a:rPr lang="zh-CN" altLang="en-US" sz="2400"/>
              <a:t>的，所以怀疑可能是在脚本进行操作后 </a:t>
            </a:r>
            <a:r>
              <a:rPr lang="en-US" altLang="zh-CN" sz="2400"/>
              <a:t>systemd</a:t>
            </a:r>
            <a:r>
              <a:rPr lang="en-US" altLang="zh-CN"/>
              <a:t> </a:t>
            </a:r>
            <a:r>
              <a:rPr lang="zh-CN" altLang="en-US" sz="2400"/>
              <a:t>由于某种原因又改回去了，之前没出问题可能是 </a:t>
            </a:r>
            <a:r>
              <a:rPr lang="en-US" altLang="zh-CN" sz="2400"/>
              <a:t>systemd </a:t>
            </a:r>
            <a:r>
              <a:rPr lang="zh-CN" altLang="en-US" sz="2400"/>
              <a:t>版本或者配置的差异</a:t>
            </a:r>
            <a:endParaRPr lang="zh-CN" altLang="en-US" sz="2400"/>
          </a:p>
          <a:p>
            <a:pPr lvl="1"/>
            <a:r>
              <a:rPr lang="zh-CN" altLang="en-US" sz="2400"/>
              <a:t>可能更干净的做法是用 </a:t>
            </a:r>
            <a:r>
              <a:rPr lang="en-US" altLang="zh-CN" sz="2400"/>
              <a:t>systemd slice </a:t>
            </a:r>
            <a:r>
              <a:rPr lang="zh-CN" altLang="en-US" sz="2400"/>
              <a:t>或者 </a:t>
            </a:r>
            <a:r>
              <a:rPr lang="en-US" altLang="zh-CN" sz="2400"/>
              <a:t>scope </a:t>
            </a:r>
            <a:r>
              <a:rPr lang="zh-CN" altLang="en-US" sz="2400"/>
              <a:t>单元创建 </a:t>
            </a:r>
            <a:r>
              <a:rPr lang="en-US" altLang="zh-CN" sz="2400"/>
              <a:t>cgroup</a:t>
            </a:r>
            <a:endParaRPr lang="zh-CN" altLang="en-US" sz="2400"/>
          </a:p>
          <a:p>
            <a:r>
              <a:rPr lang="zh-CN" altLang="en-US" sz="2400"/>
              <a:t>还要开展以龙架构设备作为选手工作环境的预研</a:t>
            </a:r>
            <a:endParaRPr lang="zh-CN" altLang="en-US" sz="2400"/>
          </a:p>
          <a:p>
            <a:pPr lvl="1"/>
            <a:r>
              <a:rPr lang="zh-CN" altLang="en-US" sz="2400"/>
              <a:t>但让选手顶着 </a:t>
            </a:r>
            <a:r>
              <a:rPr lang="en-US" altLang="zh-CN" sz="2400"/>
              <a:t>LG110 </a:t>
            </a:r>
            <a:r>
              <a:rPr lang="zh-CN" altLang="en-US" sz="2400"/>
              <a:t>的卡顿去做题还是太抽象了……</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glibc</a:t>
            </a:r>
            <a:endParaRPr lang="zh-CN" altLang="en-US"/>
          </a:p>
        </p:txBody>
      </p:sp>
      <p:sp>
        <p:nvSpPr>
          <p:cNvPr id="3" name="内容占位符 2"/>
          <p:cNvSpPr>
            <a:spLocks noGrp="1"/>
          </p:cNvSpPr>
          <p:nvPr>
            <p:ph idx="1"/>
          </p:nvPr>
        </p:nvSpPr>
        <p:spPr>
          <a:xfrm>
            <a:off x="513999" y="1259762"/>
            <a:ext cx="10969867" cy="4657501"/>
          </a:xfrm>
        </p:spPr>
        <p:txBody>
          <a:bodyPr/>
          <a:p>
            <a:r>
              <a:rPr lang="en-US" altLang="zh-CN" sz="2400"/>
              <a:t>WANG Rui </a:t>
            </a:r>
            <a:r>
              <a:rPr lang="zh-CN" altLang="en-US" sz="2400"/>
              <a:t>将大型 </a:t>
            </a:r>
            <a:r>
              <a:rPr lang="en-US" altLang="zh-CN" sz="2400"/>
              <a:t>load segment </a:t>
            </a:r>
            <a:r>
              <a:rPr lang="zh-CN" altLang="en-US" sz="2400"/>
              <a:t>对齐到大页边界的修改已经合并</a:t>
            </a:r>
            <a:endParaRPr lang="zh-CN" altLang="en-US" sz="2400"/>
          </a:p>
          <a:p>
            <a:pPr lvl="1"/>
            <a:r>
              <a:rPr lang="zh-CN" altLang="en-US"/>
              <a:t>该行为受 </a:t>
            </a:r>
            <a:r>
              <a:rPr lang="en-US" altLang="zh-CN"/>
              <a:t>tunable </a:t>
            </a:r>
            <a:r>
              <a:rPr lang="zh-CN" altLang="en-US"/>
              <a:t>控制，目前只在龙架构默认开启</a:t>
            </a:r>
            <a:endParaRPr lang="zh-CN" altLang="en-US"/>
          </a:p>
          <a:p>
            <a:pPr lvl="1"/>
            <a:r>
              <a:rPr lang="zh-CN" altLang="en-US"/>
              <a:t>在一些场景（如使用基于 </a:t>
            </a:r>
            <a:r>
              <a:rPr lang="en-US" altLang="zh-CN"/>
              <a:t>LLVM</a:t>
            </a:r>
            <a:r>
              <a:rPr lang="zh-CN" altLang="en-US"/>
              <a:t> 的编译器构建软件）时预期有较为明显的</a:t>
            </a:r>
            <a:br>
              <a:rPr lang="zh-CN" altLang="en-US"/>
            </a:br>
            <a:r>
              <a:rPr lang="zh-CN" altLang="en-US"/>
              <a:t>性能提升，但同时会增加内存占用</a:t>
            </a:r>
            <a:endParaRPr lang="zh-CN" altLang="en-US"/>
          </a:p>
          <a:p>
            <a:pPr lvl="1"/>
            <a:r>
              <a:rPr lang="zh-CN" altLang="en-US"/>
              <a:t>发行版在集成这一修改时需要注意：</a:t>
            </a:r>
            <a:endParaRPr lang="zh-CN" altLang="en-US"/>
          </a:p>
          <a:p>
            <a:pPr lvl="2"/>
            <a:r>
              <a:rPr lang="zh-CN" altLang="en-US"/>
              <a:t>打开 </a:t>
            </a:r>
            <a:r>
              <a:rPr lang="en-US" altLang="zh-CN"/>
              <a:t>CONFIG_READ_ONLY_THP_FOR_FS</a:t>
            </a:r>
            <a:endParaRPr lang="en-US" altLang="zh-CN"/>
          </a:p>
          <a:p>
            <a:pPr lvl="3"/>
            <a:r>
              <a:rPr lang="zh-CN" altLang="en-US"/>
              <a:t>在内核的</a:t>
            </a:r>
            <a:r>
              <a:rPr lang="zh-CN" altLang="en-US">
                <a:hlinkClick r:id="rId1"/>
              </a:rPr>
              <a:t>后续迭代</a:t>
            </a:r>
            <a:r>
              <a:rPr lang="zh-CN" altLang="en-US"/>
              <a:t>中大概会移除该选项，改为依赖文件系统的 </a:t>
            </a:r>
            <a:r>
              <a:rPr lang="en-US" altLang="zh-CN"/>
              <a:t>large folio </a:t>
            </a:r>
            <a:r>
              <a:rPr lang="zh-CN" altLang="en-US"/>
              <a:t>支持，此后则需要一个支持该特性的文件系统，例如 </a:t>
            </a:r>
            <a:r>
              <a:rPr lang="en-US" altLang="zh-CN"/>
              <a:t>ext4</a:t>
            </a:r>
            <a:r>
              <a:rPr lang="zh-CN" altLang="en-US"/>
              <a:t>、</a:t>
            </a:r>
            <a:r>
              <a:rPr lang="en-US" altLang="zh-CN"/>
              <a:t>xfs</a:t>
            </a:r>
            <a:endParaRPr lang="en-US" altLang="zh-CN"/>
          </a:p>
          <a:p>
            <a:pPr lvl="2"/>
            <a:r>
              <a:rPr lang="zh-CN" altLang="en-US"/>
              <a:t>增大 </a:t>
            </a:r>
            <a:r>
              <a:rPr lang="en-US" altLang="zh-CN"/>
              <a:t>CONFIG_ARCH_MMAP_RND_BITS </a:t>
            </a:r>
            <a:r>
              <a:rPr lang="zh-CN" altLang="en-US"/>
              <a:t>以补偿对齐操作对 </a:t>
            </a:r>
            <a:r>
              <a:rPr lang="en-US" altLang="zh-CN"/>
              <a:t>KASLR </a:t>
            </a:r>
            <a:r>
              <a:rPr lang="zh-CN" altLang="en-US"/>
              <a:t>造成的劣化</a:t>
            </a:r>
            <a:endParaRPr lang="en-US" altLang="zh-CN"/>
          </a:p>
          <a:p>
            <a:pPr lvl="1"/>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a:xfrm>
            <a:off x="513999" y="1259762"/>
            <a:ext cx="9861515" cy="4657501"/>
          </a:xfrm>
        </p:spPr>
        <p:txBody>
          <a:bodyPr/>
          <a:p>
            <a:r>
              <a:rPr lang="en-US" altLang="zh-CN" sz="2400"/>
              <a:t>releases/gcc</a:t>
            </a:r>
            <a:r>
              <a:rPr lang="zh-CN" altLang="en-US" sz="2400"/>
              <a:t>-</a:t>
            </a:r>
            <a:r>
              <a:rPr lang="en-US" altLang="zh-CN" sz="2400"/>
              <a:t>16 </a:t>
            </a:r>
            <a:r>
              <a:rPr lang="zh-CN" altLang="en-US" sz="2400"/>
              <a:t>分支已经切出，预期将很快发出 </a:t>
            </a:r>
            <a:r>
              <a:rPr lang="en-US" altLang="zh-CN" sz="2400"/>
              <a:t>16.1</a:t>
            </a:r>
            <a:r>
              <a:rPr lang="zh-CN" altLang="en-US" sz="2400"/>
              <a:t>-</a:t>
            </a:r>
            <a:r>
              <a:rPr lang="en-US" altLang="zh-CN" sz="2400"/>
              <a:t>rc1 </a:t>
            </a:r>
            <a:r>
              <a:rPr lang="zh-CN" altLang="en-US" sz="2400"/>
              <a:t>预发布版本</a:t>
            </a:r>
            <a:endParaRPr lang="zh-CN" altLang="en-US" sz="2400"/>
          </a:p>
          <a:p>
            <a:r>
              <a:rPr lang="zh-CN" altLang="en-US" sz="2400"/>
              <a:t>可以向主分支提交 </a:t>
            </a:r>
            <a:r>
              <a:rPr lang="en-US" altLang="zh-CN" sz="2400"/>
              <a:t>17 </a:t>
            </a:r>
            <a:r>
              <a:rPr lang="zh-CN" altLang="en-US" sz="2400"/>
              <a:t>开发周期的更改了</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（其他补丁）</a:t>
            </a:r>
            <a:endParaRPr lang="zh-CN" altLang="en-US"/>
          </a:p>
        </p:txBody>
      </p:sp>
      <p:sp>
        <p:nvSpPr>
          <p:cNvPr id="3" name="内容占位符 2"/>
          <p:cNvSpPr>
            <a:spLocks noGrp="1"/>
          </p:cNvSpPr>
          <p:nvPr>
            <p:ph idx="1"/>
          </p:nvPr>
        </p:nvSpPr>
        <p:spPr>
          <a:xfrm>
            <a:off x="513999" y="1259762"/>
            <a:ext cx="10912520" cy="4657501"/>
          </a:xfrm>
        </p:spPr>
        <p:txBody>
          <a:bodyPr/>
          <a:p>
            <a:r>
              <a:rPr lang="zh-CN" altLang="en-US" sz="1800"/>
              <a:t>平台支持</a:t>
            </a:r>
            <a:endParaRPr lang="zh-CN" altLang="en-US" sz="1800"/>
          </a:p>
          <a:p>
            <a:pPr lvl="1"/>
            <a:r>
              <a:rPr lang="en-US" altLang="zh-CN" sz="1800"/>
              <a:t>Huacai Chen: </a:t>
            </a:r>
            <a:r>
              <a:rPr lang="zh-CN" altLang="en-US" sz="1800"/>
              <a:t>正确报告龙架构处理器普遍存在的 </a:t>
            </a:r>
            <a:r>
              <a:rPr lang="en-US" altLang="zh-CN" sz="1800"/>
              <a:t>Spectre V1 </a:t>
            </a:r>
            <a:r>
              <a:rPr lang="zh-CN" altLang="en-US" sz="1800"/>
              <a:t>漏洞信息（</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1"/>
            <a:r>
              <a:rPr lang="en-US" altLang="zh-CN" sz="1800"/>
              <a:t>Huacai</a:t>
            </a:r>
            <a:r>
              <a:rPr lang="zh-CN" altLang="en-US" sz="1800"/>
              <a:t> </a:t>
            </a:r>
            <a:r>
              <a:rPr lang="en-US" altLang="zh-CN" sz="1800"/>
              <a:t>Chen:</a:t>
            </a:r>
            <a:r>
              <a:rPr lang="zh-CN" altLang="en-US" sz="1800"/>
              <a:t> 仅在硬件有 </a:t>
            </a:r>
            <a:r>
              <a:rPr lang="en-US" altLang="zh-CN" sz="1800"/>
              <a:t>IPI </a:t>
            </a:r>
            <a:r>
              <a:rPr lang="zh-CN" altLang="en-US" sz="1800"/>
              <a:t>功能时设置 </a:t>
            </a:r>
            <a:r>
              <a:rPr lang="en-US" altLang="zh-CN" sz="1800"/>
              <a:t>arch_irq_work_has_interrupt() </a:t>
            </a:r>
            <a:r>
              <a:rPr lang="zh-CN" altLang="en-US" sz="1800"/>
              <a:t>返回值为 </a:t>
            </a:r>
            <a:r>
              <a:rPr lang="en-US" altLang="zh-CN" sz="1800"/>
              <a:t>true</a:t>
            </a:r>
            <a:r>
              <a:rPr lang="zh-CN" altLang="en-US" sz="1800"/>
              <a:t>，修复 </a:t>
            </a:r>
            <a:r>
              <a:rPr lang="en-US" altLang="zh-CN" sz="1800"/>
              <a:t>2K0300/2K0500 </a:t>
            </a:r>
            <a:r>
              <a:rPr lang="zh-CN" altLang="en-US" sz="1800"/>
              <a:t>无法启动的问题（</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1"/>
            <a:r>
              <a:rPr lang="en-US" altLang="zh-CN" sz="1800"/>
              <a:t>Ruoyao</a:t>
            </a:r>
            <a:r>
              <a:rPr lang="zh-CN" altLang="en-US" sz="1800"/>
              <a:t> </a:t>
            </a:r>
            <a:r>
              <a:rPr lang="en-US" altLang="zh-CN" sz="1800"/>
              <a:t>Xi:</a:t>
            </a:r>
            <a:r>
              <a:rPr lang="zh-CN" altLang="en-US" sz="1800"/>
              <a:t> 规避 </a:t>
            </a:r>
            <a:r>
              <a:rPr lang="en-US" altLang="zh-CN" sz="1800"/>
              <a:t>3B6000/3C6000 </a:t>
            </a:r>
            <a:r>
              <a:rPr lang="zh-CN" altLang="en-US" sz="1800"/>
              <a:t>早期步进中 </a:t>
            </a:r>
            <a:r>
              <a:rPr lang="en-US" altLang="zh-CN" sz="1800"/>
              <a:t>LinkCap2 </a:t>
            </a:r>
            <a:r>
              <a:rPr lang="zh-CN" altLang="en-US" sz="1800"/>
              <a:t>报告错误的问题（</a:t>
            </a:r>
            <a:r>
              <a:rPr lang="zh-CN" altLang="en-US" sz="1800">
                <a:hlinkClick r:id="rId3"/>
              </a:rPr>
              <a:t>第 </a:t>
            </a:r>
            <a:r>
              <a:rPr lang="en-US" altLang="zh-CN" sz="1800">
                <a:hlinkClick r:id="rId3"/>
              </a:rPr>
              <a:t>8 </a:t>
            </a:r>
            <a:r>
              <a:rPr lang="zh-CN" altLang="en-US" sz="1800">
                <a:hlinkClick r:id="rId3"/>
              </a:rPr>
              <a:t>版</a:t>
            </a:r>
            <a:r>
              <a:rPr lang="zh-CN" altLang="en-US" sz="1800"/>
              <a:t>）</a:t>
            </a:r>
            <a:endParaRPr lang="zh-CN" altLang="en-US" sz="1800"/>
          </a:p>
          <a:p>
            <a:pPr lvl="1"/>
            <a:r>
              <a:rPr lang="en-US" altLang="zh-CN" sz="1800"/>
              <a:t>Tiezhu</a:t>
            </a:r>
            <a:r>
              <a:rPr lang="zh-CN" altLang="en-US" sz="1800"/>
              <a:t> </a:t>
            </a:r>
            <a:r>
              <a:rPr lang="en-US" altLang="zh-CN" sz="1800"/>
              <a:t>Yang:</a:t>
            </a:r>
            <a:r>
              <a:rPr lang="zh-CN" altLang="en-US" sz="1800"/>
              <a:t> 龙架构 </a:t>
            </a:r>
            <a:r>
              <a:rPr lang="en-US" altLang="zh-CN" sz="1800"/>
              <a:t>CONFIG_THREAD_INFO_IN_TASK </a:t>
            </a:r>
            <a:r>
              <a:rPr lang="zh-CN" altLang="en-US" sz="1800"/>
              <a:t>支持（</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a:t>
            </a:r>
            <a:r>
              <a:rPr lang="en-US" altLang="zh-CN" sz="1800"/>
              <a:t>2K0300 I2C </a:t>
            </a:r>
            <a:r>
              <a:rPr lang="zh-CN" altLang="en-US" sz="1800"/>
              <a:t>支持（</a:t>
            </a:r>
            <a:r>
              <a:rPr lang="zh-CN" altLang="en-US" sz="1800">
                <a:hlinkClick r:id="rId5"/>
              </a:rPr>
              <a:t>第 </a:t>
            </a:r>
            <a:r>
              <a:rPr lang="en-US" altLang="zh-CN" sz="1800">
                <a:hlinkClick r:id="rId5"/>
              </a:rPr>
              <a:t>8 </a:t>
            </a:r>
            <a:r>
              <a:rPr lang="zh-CN" altLang="en-US" sz="1800">
                <a:hlinkClick r:id="rId5"/>
              </a:rPr>
              <a:t>版</a:t>
            </a:r>
            <a:r>
              <a:rPr lang="zh-CN" altLang="en-US" sz="1800"/>
              <a:t>）</a:t>
            </a:r>
            <a:endParaRPr lang="en-US" altLang="zh-CN" sz="1800"/>
          </a:p>
          <a:p>
            <a:pPr lvl="0"/>
            <a:r>
              <a:rPr lang="en-US" altLang="zh-CN" sz="1800"/>
              <a:t>BPF</a:t>
            </a:r>
            <a:r>
              <a:rPr lang="zh-CN" altLang="en-US" sz="1800"/>
              <a:t> 子系统</a:t>
            </a:r>
            <a:endParaRPr lang="zh-CN" altLang="en-US" sz="1800"/>
          </a:p>
          <a:p>
            <a:pPr lvl="1"/>
            <a:r>
              <a:rPr lang="en-US" altLang="zh-CN" sz="1800"/>
              <a:t>Hengqi Chen: BPF </a:t>
            </a:r>
            <a:r>
              <a:rPr lang="en-US" altLang="zh-CN" sz="1800">
                <a:solidFill>
                  <a:schemeClr val="tx1"/>
                </a:solidFill>
                <a:ea typeface="Source Han Sans CN" charset="0"/>
              </a:rPr>
              <a:t>f</a:t>
            </a:r>
            <a:r>
              <a:rPr lang="en-US" altLang="zh-CN" sz="1800"/>
              <a:t>session </a:t>
            </a:r>
            <a:r>
              <a:rPr lang="zh-CN" altLang="en-US" sz="1800"/>
              <a:t>支持（</a:t>
            </a:r>
            <a:r>
              <a:rPr lang="zh-CN" altLang="en-US" sz="1800">
                <a:hlinkClick r:id="rId6"/>
              </a:rPr>
              <a:t>第 </a:t>
            </a:r>
            <a:r>
              <a:rPr lang="en-US" altLang="zh-CN" sz="1800">
                <a:hlinkClick r:id="rId6"/>
              </a:rPr>
              <a:t>2 </a:t>
            </a:r>
            <a:r>
              <a:rPr lang="zh-CN" altLang="en-US" sz="1800">
                <a:hlinkClick r:id="rId6"/>
              </a:rPr>
              <a:t>版</a:t>
            </a:r>
            <a:r>
              <a:rPr lang="zh-CN" altLang="en-US" sz="1800"/>
              <a:t>）</a:t>
            </a:r>
            <a:endParaRPr lang="zh-CN" altLang="en-US" sz="1800"/>
          </a:p>
          <a:p>
            <a:pPr lvl="1"/>
            <a:r>
              <a:rPr lang="en-US" altLang="zh-CN" sz="1800"/>
              <a:t>Tiezhu Yang: </a:t>
            </a:r>
            <a:r>
              <a:rPr lang="zh-CN" altLang="en-US" sz="1800"/>
              <a:t>新增更多原子指令支持（</a:t>
            </a:r>
            <a:r>
              <a:rPr lang="zh-CN" altLang="en-US" sz="1800">
                <a:hlinkClick r:id="rId7"/>
              </a:rPr>
              <a:t>第 </a:t>
            </a:r>
            <a:r>
              <a:rPr lang="en-US" altLang="zh-CN" sz="1800">
                <a:hlinkClick r:id="rId7"/>
              </a:rPr>
              <a:t>3</a:t>
            </a:r>
            <a:r>
              <a:rPr lang="zh-CN" altLang="en-US" sz="1800">
                <a:hlinkClick r:id="rId7"/>
              </a:rPr>
              <a:t> 版</a:t>
            </a:r>
            <a:r>
              <a:rPr lang="zh-CN" altLang="en-US" sz="1800"/>
              <a:t>）</a:t>
            </a:r>
            <a:endParaRPr lang="zh-CN" altLang="en-US" sz="1800"/>
          </a:p>
          <a:p>
            <a:pPr lvl="0"/>
            <a:r>
              <a:rPr lang="en-US" altLang="zh-CN" sz="1800"/>
              <a:t>KVM </a:t>
            </a:r>
            <a:r>
              <a:rPr lang="zh-CN" altLang="en-US" sz="1800"/>
              <a:t>子系统</a:t>
            </a:r>
            <a:endParaRPr lang="zh-CN" altLang="en-US" sz="1800"/>
          </a:p>
          <a:p>
            <a:pPr lvl="1"/>
            <a:r>
              <a:rPr lang="en-US" altLang="zh-CN" sz="1800"/>
              <a:t>Tao Cui: </a:t>
            </a:r>
            <a:r>
              <a:rPr lang="zh-CN" altLang="en-US" sz="1800"/>
              <a:t>为 </a:t>
            </a:r>
            <a:r>
              <a:rPr lang="en-US" altLang="zh-CN" sz="1800"/>
              <a:t>KVM MMIO </a:t>
            </a:r>
            <a:r>
              <a:rPr lang="zh-CN" altLang="en-US" sz="1800"/>
              <a:t>读模拟代码中 </a:t>
            </a:r>
            <a:r>
              <a:rPr lang="en-US" altLang="zh-CN" sz="1800"/>
              <a:t>ldptr </a:t>
            </a:r>
            <a:r>
              <a:rPr lang="zh-CN" altLang="en-US" sz="1800"/>
              <a:t>指令设置 </a:t>
            </a:r>
            <a:r>
              <a:rPr lang="en-US" altLang="zh-CN" sz="1800"/>
              <a:t>EMULATE_FAIL </a:t>
            </a:r>
            <a:r>
              <a:rPr lang="zh-CN" altLang="en-US" sz="1800"/>
              <a:t>默认返回值（</a:t>
            </a:r>
            <a:r>
              <a:rPr lang="zh-CN" altLang="en-US" sz="1800">
                <a:hlinkClick r:id="rId8"/>
              </a:rPr>
              <a:t>第 </a:t>
            </a:r>
            <a:r>
              <a:rPr lang="en-US" altLang="zh-CN" sz="1800">
                <a:hlinkClick r:id="rId8"/>
              </a:rPr>
              <a:t>1 </a:t>
            </a:r>
            <a:r>
              <a:rPr lang="zh-CN" altLang="en-US" sz="1800">
                <a:hlinkClick r:id="rId8"/>
              </a:rPr>
              <a:t>版</a:t>
            </a:r>
            <a:r>
              <a:rPr lang="zh-CN" altLang="en-US" sz="1800"/>
              <a:t>）</a:t>
            </a:r>
            <a:endParaRPr lang="zh-CN" altLang="en-US" sz="1800"/>
          </a:p>
          <a:p>
            <a:pPr lvl="1"/>
            <a:r>
              <a:rPr lang="en-US" altLang="zh-CN" sz="1800"/>
              <a:t>Tao</a:t>
            </a:r>
            <a:r>
              <a:rPr lang="zh-CN" altLang="en-US" sz="1800"/>
              <a:t> </a:t>
            </a:r>
            <a:r>
              <a:rPr lang="en-US" altLang="zh-CN" sz="1800"/>
              <a:t>Cui:</a:t>
            </a:r>
            <a:r>
              <a:rPr lang="zh-CN" altLang="en-US" sz="1800"/>
              <a:t> 修复 </a:t>
            </a:r>
            <a:r>
              <a:rPr lang="en-US" altLang="zh-CN" sz="1800"/>
              <a:t>kvm_ipi_regs_access() </a:t>
            </a:r>
            <a:r>
              <a:rPr lang="zh-CN" altLang="en-US" sz="1800"/>
              <a:t>中的数据竞争（</a:t>
            </a:r>
            <a:r>
              <a:rPr lang="zh-CN" altLang="en-US" sz="1800">
                <a:hlinkClick r:id="rId9"/>
              </a:rPr>
              <a:t>第 </a:t>
            </a:r>
            <a:r>
              <a:rPr lang="en-US" altLang="zh-CN" sz="1800">
                <a:hlinkClick r:id="rId9"/>
              </a:rPr>
              <a:t>1 </a:t>
            </a:r>
            <a:r>
              <a:rPr lang="zh-CN" altLang="en-US" sz="1800">
                <a:hlinkClick r:id="rId9"/>
              </a:rPr>
              <a:t>版</a:t>
            </a:r>
            <a:r>
              <a:rPr lang="zh-CN" altLang="en-US" sz="1800"/>
              <a:t>）</a:t>
            </a:r>
            <a:endParaRPr lang="zh-CN" altLang="en-US" sz="1800"/>
          </a:p>
          <a:p>
            <a:pPr lvl="1"/>
            <a:r>
              <a:rPr lang="en-US" altLang="zh-CN" sz="1800"/>
              <a:t>Xianglai</a:t>
            </a:r>
            <a:r>
              <a:rPr lang="zh-CN" altLang="en-US" sz="1800"/>
              <a:t> </a:t>
            </a:r>
            <a:r>
              <a:rPr lang="en-US" altLang="zh-CN" sz="1800"/>
              <a:t>Li:</a:t>
            </a:r>
            <a:r>
              <a:rPr lang="zh-CN" altLang="en-US" sz="1800"/>
              <a:t> 修复热补丁功能报告 </a:t>
            </a:r>
            <a:r>
              <a:rPr lang="en-US" altLang="zh-CN" sz="1800"/>
              <a:t>unreliable stack </a:t>
            </a:r>
            <a:r>
              <a:rPr lang="zh-CN" altLang="en-US" sz="1800"/>
              <a:t>的问题（</a:t>
            </a:r>
            <a:r>
              <a:rPr lang="zh-CN" altLang="en-US" sz="1800">
                <a:hlinkClick r:id="rId10"/>
              </a:rPr>
              <a:t>第 </a:t>
            </a:r>
            <a:r>
              <a:rPr lang="en-US" altLang="zh-CN" sz="1800">
                <a:hlinkClick r:id="rId10"/>
              </a:rPr>
              <a:t>1 </a:t>
            </a:r>
            <a:r>
              <a:rPr lang="zh-CN" altLang="en-US" sz="1800">
                <a:hlinkClick r:id="rId10"/>
              </a:rPr>
              <a:t>版</a:t>
            </a:r>
            <a:r>
              <a:rPr lang="zh-CN" altLang="en-US" sz="1800"/>
              <a:t>）</a:t>
            </a:r>
            <a:endParaRPr lang="zh-CN" altLang="en-US" sz="1800"/>
          </a:p>
          <a:p>
            <a:pPr lvl="1"/>
            <a:r>
              <a:rPr lang="en-US" altLang="zh-CN" sz="1800"/>
              <a:t>Bibo Mao: </a:t>
            </a:r>
            <a:r>
              <a:rPr lang="zh-CN" altLang="en-US" sz="1800"/>
              <a:t>改进计时器功能，修复硬件计时器中断丢失，导致 </a:t>
            </a:r>
            <a:r>
              <a:rPr lang="en-US" altLang="zh-CN" sz="1800"/>
              <a:t>RCU </a:t>
            </a:r>
            <a:r>
              <a:rPr lang="zh-CN" altLang="en-US" sz="1800"/>
              <a:t>超时的问题（</a:t>
            </a:r>
            <a:r>
              <a:rPr lang="zh-CN" altLang="en-US" sz="1800">
                <a:hlinkClick r:id="rId2"/>
              </a:rPr>
              <a:t>第 </a:t>
            </a:r>
            <a:r>
              <a:rPr lang="en-US" altLang="zh-CN" sz="1800">
                <a:hlinkClick r:id="rId2"/>
              </a:rPr>
              <a:t>4 </a:t>
            </a:r>
            <a:r>
              <a:rPr lang="zh-CN" altLang="en-US" sz="1800">
                <a:hlinkClick r:id="rId2"/>
              </a:rPr>
              <a:t>版</a:t>
            </a:r>
            <a:r>
              <a:rPr lang="zh-CN" altLang="en-US" sz="1800"/>
              <a:t>）</a:t>
            </a:r>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（其他补丁）</a:t>
            </a:r>
            <a:endParaRPr lang="zh-CN" altLang="en-US"/>
          </a:p>
        </p:txBody>
      </p:sp>
      <p:sp>
        <p:nvSpPr>
          <p:cNvPr id="3" name="内容占位符 2"/>
          <p:cNvSpPr>
            <a:spLocks noGrp="1"/>
          </p:cNvSpPr>
          <p:nvPr>
            <p:ph idx="1"/>
          </p:nvPr>
        </p:nvSpPr>
        <p:spPr>
          <a:xfrm>
            <a:off x="513999" y="1259762"/>
            <a:ext cx="10912520" cy="4657501"/>
          </a:xfrm>
        </p:spPr>
        <p:txBody>
          <a:bodyPr/>
          <a:p>
            <a:pPr lvl="0"/>
            <a:r>
              <a:rPr lang="zh-CN" altLang="en-US" sz="1800"/>
              <a:t>代码或功能修复</a:t>
            </a:r>
            <a:endParaRPr lang="zh-CN" altLang="en-US" sz="1800"/>
          </a:p>
          <a:p>
            <a:pPr lvl="1"/>
            <a:r>
              <a:rPr lang="en-US" altLang="zh-CN" sz="1800"/>
              <a:t>Rong Bao: </a:t>
            </a:r>
            <a:r>
              <a:rPr lang="zh-CN" altLang="en-US" sz="1800"/>
              <a:t>使用 </a:t>
            </a:r>
            <a:r>
              <a:rPr lang="en-US" altLang="zh-CN" sz="1800"/>
              <a:t>jump__delete() </a:t>
            </a:r>
            <a:r>
              <a:rPr lang="zh-CN" altLang="en-US" sz="1800"/>
              <a:t>释放龙架构跳转，修复未定义行为及概率性崩溃（</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en-US" altLang="zh-CN" sz="1800"/>
          </a:p>
          <a:p>
            <a:pPr lvl="1"/>
            <a:r>
              <a:rPr lang="en-US" altLang="zh-CN" sz="1800"/>
              <a:t>Haiyong Sun: </a:t>
            </a:r>
            <a:r>
              <a:rPr lang="zh-CN" altLang="en-US" sz="1800"/>
              <a:t>修复 </a:t>
            </a:r>
            <a:r>
              <a:rPr lang="en-US" altLang="zh-CN" sz="1800"/>
              <a:t>perf </a:t>
            </a:r>
            <a:r>
              <a:rPr lang="zh-CN" altLang="en-US" sz="1800"/>
              <a:t>工具代码中关于类型限定丢失的编译警告（</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1"/>
            <a:r>
              <a:rPr lang="en-US" altLang="zh-CN" sz="1800"/>
              <a:t>Haiyong Sun: </a:t>
            </a:r>
            <a:r>
              <a:rPr lang="zh-CN" altLang="en-US" sz="1800"/>
              <a:t>为 </a:t>
            </a:r>
            <a:r>
              <a:rPr lang="en-US" altLang="zh-CN" sz="1800"/>
              <a:t>perf </a:t>
            </a:r>
            <a:r>
              <a:rPr lang="zh-CN" altLang="en-US" sz="1800"/>
              <a:t>工具新增 </a:t>
            </a:r>
            <a:r>
              <a:rPr lang="en-US" altLang="zh-CN" sz="1800"/>
              <a:t>Clang </a:t>
            </a:r>
            <a:r>
              <a:rPr lang="zh-CN" altLang="en-US" sz="1800"/>
              <a:t>目标定义，修复交叉编译（</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zh-CN" altLang="en-US" sz="1800"/>
          </a:p>
          <a:p>
            <a:pPr lvl="1"/>
            <a:r>
              <a:rPr lang="en-US" altLang="zh-CN" sz="1800"/>
              <a:t>Rui</a:t>
            </a:r>
            <a:r>
              <a:rPr lang="zh-CN" altLang="en-US" sz="1800"/>
              <a:t> </a:t>
            </a:r>
            <a:r>
              <a:rPr lang="en-US" altLang="zh-CN" sz="1800"/>
              <a:t>Wang: </a:t>
            </a:r>
            <a:r>
              <a:rPr lang="zh-CN" altLang="en-US" sz="1800"/>
              <a:t>修复 </a:t>
            </a:r>
            <a:r>
              <a:rPr lang="en-US" altLang="zh-CN" sz="1800"/>
              <a:t>perf </a:t>
            </a:r>
            <a:r>
              <a:rPr lang="zh-CN" altLang="en-US" sz="1800"/>
              <a:t>工具在定义 </a:t>
            </a:r>
            <a:r>
              <a:rPr lang="en-US" altLang="zh-CN" sz="1800"/>
              <a:t>CONFIG_LIBDW_DWARF_UNWIND </a:t>
            </a:r>
            <a:r>
              <a:rPr lang="zh-CN" altLang="en-US" sz="1800"/>
              <a:t>时无法构建的问题（</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1"/>
            <a:r>
              <a:rPr lang="en-US" altLang="zh-CN" sz="1800"/>
              <a:t>Yuqian Yang: </a:t>
            </a:r>
            <a:r>
              <a:rPr lang="zh-CN" altLang="en-US" sz="1800"/>
              <a:t>改善 </a:t>
            </a:r>
            <a:r>
              <a:rPr lang="en-US" altLang="zh-CN" sz="1800"/>
              <a:t>KASLR </a:t>
            </a:r>
            <a:r>
              <a:rPr lang="zh-CN" altLang="en-US" sz="1800"/>
              <a:t>禁用时的日志输出（</a:t>
            </a:r>
            <a:r>
              <a:rPr lang="zh-CN" altLang="en-US" sz="1800">
                <a:hlinkClick r:id="rId5"/>
              </a:rPr>
              <a:t>第 </a:t>
            </a:r>
            <a:r>
              <a:rPr lang="en-US" altLang="zh-CN" sz="1800">
                <a:hlinkClick r:id="rId5"/>
              </a:rPr>
              <a:t>2</a:t>
            </a:r>
            <a:r>
              <a:rPr lang="zh-CN" altLang="en-US" sz="1800">
                <a:hlinkClick r:id="rId5"/>
              </a:rPr>
              <a:t> 版</a:t>
            </a:r>
            <a:r>
              <a:rPr lang="zh-CN" altLang="en-US" sz="1800"/>
              <a:t>）</a:t>
            </a:r>
            <a:endParaRPr lang="zh-CN" altLang="en-US" sz="1800"/>
          </a:p>
          <a:p>
            <a:pPr lvl="0"/>
            <a:r>
              <a:rPr lang="zh-CN" altLang="en-US" sz="1800"/>
              <a:t>代码重构或清理</a:t>
            </a:r>
            <a:endParaRPr lang="zh-CN" altLang="en-US" sz="1800"/>
          </a:p>
          <a:p>
            <a:pPr lvl="1"/>
            <a:r>
              <a:rPr lang="en-US" altLang="zh-CN" sz="1800">
                <a:solidFill>
                  <a:schemeClr val="tx1"/>
                </a:solidFill>
                <a:ea typeface="Source Han Sans CN" charset="0"/>
              </a:rPr>
              <a:t>Rui Wang: </a:t>
            </a:r>
            <a:r>
              <a:rPr lang="zh-CN" altLang="en-US" sz="1800">
                <a:solidFill>
                  <a:schemeClr val="tx1"/>
                </a:solidFill>
                <a:ea typeface="Source Han Sans CN" charset="0"/>
              </a:rPr>
              <a:t>将 </a:t>
            </a:r>
            <a:r>
              <a:rPr lang="en-US" altLang="zh-CN" sz="1800">
                <a:solidFill>
                  <a:schemeClr val="tx1"/>
                </a:solidFill>
                <a:ea typeface="Source Han Sans CN" charset="0"/>
              </a:rPr>
              <a:t>perf </a:t>
            </a:r>
            <a:r>
              <a:rPr lang="zh-CN" altLang="en-US" sz="1800">
                <a:solidFill>
                  <a:schemeClr val="tx1"/>
                </a:solidFill>
                <a:ea typeface="Source Han Sans CN" charset="0"/>
              </a:rPr>
              <a:t>中龙架构相关代码添加到 </a:t>
            </a:r>
            <a:r>
              <a:rPr lang="en-US" altLang="zh-CN" sz="1800">
                <a:solidFill>
                  <a:schemeClr val="tx1"/>
                </a:solidFill>
                <a:ea typeface="Source Han Sans CN" charset="0"/>
              </a:rPr>
              <a:t>loongarch </a:t>
            </a:r>
            <a:r>
              <a:rPr lang="zh-CN" altLang="en-US" sz="1800">
                <a:solidFill>
                  <a:schemeClr val="tx1"/>
                </a:solidFill>
                <a:ea typeface="Source Han Sans CN" charset="0"/>
              </a:rPr>
              <a:t>列表通知匹配规则中（</a:t>
            </a:r>
            <a:r>
              <a:rPr lang="zh-CN" altLang="en-US" sz="1800">
                <a:solidFill>
                  <a:schemeClr val="tx1"/>
                </a:solidFill>
                <a:ea typeface="Source Han Sans CN" charset="0"/>
                <a:hlinkClick r:id="rId6"/>
              </a:rPr>
              <a:t>第 </a:t>
            </a:r>
            <a:r>
              <a:rPr lang="en-US" altLang="zh-CN" sz="1800">
                <a:solidFill>
                  <a:schemeClr val="tx1"/>
                </a:solidFill>
                <a:ea typeface="Source Han Sans CN" charset="0"/>
                <a:hlinkClick r:id="rId6"/>
              </a:rPr>
              <a:t>1 </a:t>
            </a:r>
            <a:r>
              <a:rPr lang="zh-CN" altLang="en-US" sz="1800">
                <a:solidFill>
                  <a:schemeClr val="tx1"/>
                </a:solidFill>
                <a:ea typeface="Source Han Sans CN" charset="0"/>
                <a:hlinkClick r:id="rId6"/>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t>Thomas Wei</a:t>
            </a:r>
            <a:r>
              <a:rPr lang="en-US" altLang="en-US" sz="1800"/>
              <a:t>ß</a:t>
            </a:r>
            <a:r>
              <a:rPr lang="en-US" altLang="zh-CN" sz="1800"/>
              <a:t>schuh: </a:t>
            </a:r>
            <a:r>
              <a:rPr lang="zh-CN" altLang="en-US" sz="1800"/>
              <a:t>清理冗余的架构特定 __</a:t>
            </a:r>
            <a:r>
              <a:rPr lang="en-US" altLang="zh-CN" sz="1800"/>
              <a:t>arch_vdso_hres_capable() </a:t>
            </a:r>
            <a:r>
              <a:rPr lang="zh-CN" altLang="en-US" sz="1800"/>
              <a:t>实现（</a:t>
            </a:r>
            <a:r>
              <a:rPr lang="zh-CN" altLang="en-US" sz="1800">
                <a:hlinkClick r:id="rId7"/>
              </a:rPr>
              <a:t>第 1 版</a:t>
            </a:r>
            <a:r>
              <a:rPr lang="zh-CN" altLang="en-US" sz="1800"/>
              <a:t>）</a:t>
            </a:r>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7322</Words>
  <Application>WPS Office WWO_wpscloud_20260521192124-597ff31d3d</Application>
  <PresentationFormat/>
  <Paragraphs>282</Paragraphs>
  <Slides>35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龙架构双周会</vt:lpstr>
      <vt:lpstr>欢迎参加龙架构双周会</vt:lpstr>
      <vt:lpstr>龙架构双周会</vt:lpstr>
      <vt:lpstr>会前注意事项</vt:lpstr>
      <vt:lpstr>会前注意事项</vt:lpstr>
      <vt:lpstr>快速报告</vt:lpstr>
      <vt:lpstr>glibc</vt:lpstr>
      <vt:lpstr>GCC</vt:lpstr>
      <vt:lpstr>Linux Kernel（其他补丁）</vt:lpstr>
      <vt:lpstr>Linux Kernel（其他补丁）</vt:lpstr>
      <vt:lpstr>muvm</vt:lpstr>
      <vt:lpstr>Firefox</vt:lpstr>
      <vt:lpstr>QEMU</vt:lpstr>
      <vt:lpstr>UEFI 固件</vt:lpstr>
      <vt:lpstr>快速报告</vt:lpstr>
      <vt:lpstr>发行版维护贴士</vt:lpstr>
      <vt:lpstr>安同 OS</vt:lpstr>
      <vt:lpstr>安同 OS</vt:lpstr>
      <vt:lpstr>快速报告</vt:lpstr>
      <vt:lpstr>俄罗斯游记</vt:lpstr>
      <vt:lpstr>PowerPoint 演示文稿</vt:lpstr>
      <vt:lpstr>PowerPoint 演示文稿</vt:lpstr>
      <vt:lpstr>俄罗斯游记</vt:lpstr>
      <vt:lpstr>俄罗斯游记</vt:lpstr>
      <vt:lpstr>《每周一龙》复活进行时</vt:lpstr>
      <vt:lpstr>外语双周会</vt:lpstr>
      <vt:lpstr>专题报告</vt:lpstr>
      <vt:lpstr>龙架构设备支持程序设计竞赛技术验证</vt:lpstr>
      <vt:lpstr>评测系统组成</vt:lpstr>
      <vt:lpstr>将 DOMserver 部署到 AOSC OS</vt:lpstr>
      <vt:lpstr>将 DOMserver 部署到 AOSC OS</vt:lpstr>
      <vt:lpstr>将 Judgehost 移植到龙架构</vt:lpstr>
      <vt:lpstr>创建基于 AOSC OS 的 chroot 环境</vt:lpstr>
      <vt:lpstr>竞赛结果和后续工作</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2026-05-25T02:55:17Z</dcterms:created>
  <dcterms:modified xsi:type="dcterms:W3CDTF">2026-05-25T02:55:17Z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2052-12.9.0.26832</vt:lpwstr>
  </property>
  <property fmtid="{D5CDD505-2E9C-101B-9397-08002B2CF9AE}" pid="3" name="ICV">
    <vt:lpwstr>47B5133B91E7D92B8904E1676A1AE32D_43</vt:lpwstr>
  </property>
</Properties>
</file>