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30"/>
  </p:handoutMasterIdLst>
  <p:sldIdLst>
    <p:sldId id="257" r:id="rId3"/>
    <p:sldId id="258" r:id="rId4"/>
    <p:sldId id="364" r:id="rId5"/>
    <p:sldId id="349" r:id="rId6"/>
    <p:sldId id="363" r:id="rId8"/>
    <p:sldId id="427" r:id="rId9"/>
    <p:sldId id="431" r:id="rId10"/>
    <p:sldId id="428" r:id="rId11"/>
    <p:sldId id="429" r:id="rId12"/>
    <p:sldId id="434" r:id="rId13"/>
    <p:sldId id="430" r:id="rId14"/>
    <p:sldId id="433" r:id="rId15"/>
    <p:sldId id="438" r:id="rId16"/>
    <p:sldId id="365" r:id="rId17"/>
    <p:sldId id="432" r:id="rId18"/>
    <p:sldId id="420" r:id="rId19"/>
    <p:sldId id="421" r:id="rId20"/>
    <p:sldId id="422" r:id="rId21"/>
    <p:sldId id="436" r:id="rId22"/>
    <p:sldId id="437" r:id="rId23"/>
    <p:sldId id="423" r:id="rId24"/>
    <p:sldId id="424" r:id="rId25"/>
    <p:sldId id="426" r:id="rId26"/>
    <p:sldId id="425" r:id="rId27"/>
    <p:sldId id="368" r:id="rId28"/>
    <p:sldId id="275" r:id="rId29"/>
  </p:sldIdLst>
  <p:sldSz cx="12192000" cy="6858000" type="screen16x9"/>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en0n_QfAzfENV" initials="authorId_120933426" lastIdx="0" clrIdx="0"/>
  <p:cmAuthor id="2000" name="xry111" initials="authorId_432443442"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987" autoAdjust="0"/>
    <p:restoredTop sz="94660"/>
  </p:normalViewPr>
  <p:slideViewPr>
    <p:cSldViewPr snapToGrid="0">
      <p:cViewPr varScale="1">
        <p:scale>
          <a:sx n="122" d="100"/>
          <a:sy n="122"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61" name=""/>
        <p:cNvGrpSpPr/>
        <p:nvPr/>
      </p:nvGrpSpPr>
      <p:grpSpPr>
        <a:xfrm>
          <a:off x="0" y="0"/>
          <a:ext cx="0" cy="0"/>
          <a:chOff x="0" y="0"/>
          <a:chExt cx="0" cy="0"/>
        </a:xfrm>
      </p:grpSpPr>
      <p:sp>
        <p:nvSpPr>
          <p:cNvPr id="1048680"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1" name="Date Placeholder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696C064A-D61B-4B21-B757-51A9B82445B8}" type="datetimeFigureOut">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
        <p:nvSpPr>
          <p:cNvPr id="1048682" name="Footer Placeholder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en-US">
              <a:latin typeface="Source Sans 3" panose="020B0503030403020204" charset="0"/>
              <a:ea typeface="Source Sans 3" panose="020B0503030403020204" charset="0"/>
              <a:cs typeface="Source Sans 3" panose="020B0503030403020204" charset="0"/>
            </a:endParaRPr>
          </a:p>
        </p:txBody>
      </p:sp>
      <p:sp>
        <p:nvSpPr>
          <p:cNvPr id="1048683" name="Slide Number Placeholder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50305E07-67EA-4042-A3F6-853A8AD8D209}" type="slidenum">
              <a:rPr lang="en-US" smtClean="0">
                <a:latin typeface="Source Sans 3" panose="020B0503030403020204" charset="0"/>
                <a:ea typeface="Source Sans 3" panose="020B0503030403020204" charset="0"/>
                <a:cs typeface="Source Sans 3" panose="020B0503030403020204" charset="0"/>
              </a:rPr>
            </a:fld>
            <a:endParaRPr lang="en-US">
              <a:latin typeface="Source Sans 3" panose="020B0503030403020204" charset="0"/>
              <a:ea typeface="Source Sans 3" panose="020B0503030403020204" charset="0"/>
              <a:cs typeface="Source Sans 3" panose="020B050303040302020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60" name=""/>
        <p:cNvGrpSpPr/>
        <p:nvPr/>
      </p:nvGrpSpPr>
      <p:grpSpPr>
        <a:xfrm>
          <a:off x="0" y="0"/>
          <a:ext cx="0" cy="0"/>
          <a:chOff x="0" y="0"/>
          <a:chExt cx="0" cy="0"/>
        </a:xfrm>
      </p:grpSpPr>
      <p:sp>
        <p:nvSpPr>
          <p:cNvPr id="1048674"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5"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atin typeface="Source Sans 3" panose="020B0503030403020204" charset="0"/>
                <a:ea typeface="Source Sans 3" panose="020B0503030403020204" charset="0"/>
                <a:cs typeface="Source Sans 3" panose="020B0503030403020204" charset="0"/>
              </a:defRPr>
            </a:lvl1pPr>
          </a:lstStyle>
          <a:p>
            <a:fld id="{3EFD42F7-718C-4B98-AAEC-167E6DDD60A7}" type="datetimeFigureOut">
              <a:rPr lang="en-US" smtClean="0"/>
            </a:fld>
            <a:endParaRPr lang="en-US"/>
          </a:p>
        </p:txBody>
      </p:sp>
      <p:sp>
        <p:nvSpPr>
          <p:cNvPr id="1048676"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p>
            <a:endParaRPr lang="en-US"/>
          </a:p>
        </p:txBody>
      </p:sp>
      <p:sp>
        <p:nvSpPr>
          <p:cNvPr id="1048677"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048678"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atin typeface="Source Sans 3" panose="020B0503030403020204" charset="0"/>
                <a:ea typeface="Source Sans 3" panose="020B0503030403020204" charset="0"/>
                <a:cs typeface="Source Sans 3" panose="020B0503030403020204" charset="0"/>
              </a:defRPr>
            </a:lvl1pPr>
          </a:lstStyle>
          <a:p>
            <a:endParaRPr lang="en-US"/>
          </a:p>
        </p:txBody>
      </p:sp>
      <p:sp>
        <p:nvSpPr>
          <p:cNvPr id="1048679"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atin typeface="Source Sans 3" panose="020B0503030403020204" charset="0"/>
                <a:ea typeface="Source Sans 3" panose="020B0503030403020204" charset="0"/>
                <a:cs typeface="Source Sans 3" panose="020B0503030403020204" charset="0"/>
              </a:defRPr>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1pPr>
    <a:lvl2pPr marL="4572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2pPr>
    <a:lvl3pPr marL="9144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3pPr>
    <a:lvl4pPr marL="13716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4pPr>
    <a:lvl5pPr marL="1828800" algn="l" defTabSz="914400" rtl="0" eaLnBrk="1" latinLnBrk="0" hangingPunct="1">
      <a:defRPr sz="1200" kern="1200">
        <a:solidFill>
          <a:schemeClr val="tx1"/>
        </a:solidFill>
        <a:latin typeface="Source Sans 3" panose="020B0503030403020204" charset="0"/>
        <a:ea typeface="Source Sans 3" panose="020B0503030403020204" charset="0"/>
        <a:cs typeface="Source Sans 3" panose="020B050303040302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LiarOnce</a:t>
            </a:r>
            <a:r>
              <a:rPr lang="zh-CN" altLang="en-US"/>
              <a:t>：本页</a:t>
            </a:r>
            <a:r>
              <a:rPr lang="zh-CN" altLang="en-US">
                <a:cs typeface="Arial" panose="020B0604020202020204" pitchFamily="34" charset="0"/>
              </a:rPr>
              <a:t>应保持展示至少</a:t>
            </a:r>
            <a:r>
              <a:rPr lang="en-US" altLang="zh-CN">
                <a:cs typeface="Arial" panose="020B0604020202020204" pitchFamily="34" charset="0"/>
              </a:rPr>
              <a:t>5</a:t>
            </a:r>
            <a:r>
              <a:rPr lang="zh-CN" altLang="en-US">
                <a:cs typeface="Arial" panose="020B0604020202020204" pitchFamily="34" charset="0"/>
              </a:rPr>
              <a:t>分钟后继续会议</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这里“</a:t>
            </a:r>
            <a:r>
              <a:rPr lang="en-US" altLang="zh-CN"/>
              <a:t>icache</a:t>
            </a:r>
            <a:r>
              <a:rPr lang="zh-CN" altLang="en-US"/>
              <a:t>刷新”的概念是不准确的</a:t>
            </a:r>
            <a:r>
              <a:rPr lang="en-US" altLang="zh-CN"/>
              <a:t>, ibar is not icache flush!!!!</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a:t>
            </a:r>
            <a:r>
              <a:rPr lang="zh-CN" altLang="en-US"/>
              <a:t>禁用 </a:t>
            </a:r>
            <a:r>
              <a:rPr lang="en-US" altLang="zh-CN"/>
              <a:t>LASX </a:t>
            </a:r>
            <a:r>
              <a:rPr lang="zh-CN" altLang="en-US"/>
              <a:t>以省电</a:t>
            </a:r>
            <a:r>
              <a:rPr lang="en-US" altLang="zh-CN"/>
              <a:t>"</a:t>
            </a:r>
            <a:r>
              <a:rPr lang="zh-CN" altLang="en-US"/>
              <a:t>一般不成立，所以这回我支持毛总 </a:t>
            </a:r>
            <a:r>
              <a:rPr lang="en-US" altLang="zh-CN"/>
              <a:t>:)</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34" name=""/>
        <p:cNvGrpSpPr/>
        <p:nvPr/>
      </p:nvGrpSpPr>
      <p:grpSpPr>
        <a:xfrm>
          <a:off x="0" y="0"/>
          <a:ext cx="0" cy="0"/>
          <a:chOff x="0" y="0"/>
          <a:chExt cx="0" cy="0"/>
        </a:xfrm>
      </p:grpSpPr>
      <p:sp>
        <p:nvSpPr>
          <p:cNvPr id="1048589" name="标题 1"/>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0" name="副标题 2"/>
          <p:cNvSpPr>
            <a:spLocks noGrp="1"/>
          </p:cNvSpPr>
          <p:nvPr>
            <p:ph type="subTitle" idx="1"/>
          </p:nvPr>
        </p:nvSpPr>
        <p:spPr>
          <a:xfrm>
            <a:off x="843068" y="3727027"/>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23" name=""/>
        <p:cNvGrpSpPr/>
        <p:nvPr/>
      </p:nvGrpSpPr>
      <p:grpSpPr>
        <a:xfrm>
          <a:off x="0" y="0"/>
          <a:ext cx="0" cy="0"/>
          <a:chOff x="0" y="0"/>
          <a:chExt cx="0" cy="0"/>
        </a:xfrm>
      </p:grpSpPr>
      <p:sp>
        <p:nvSpPr>
          <p:cNvPr id="1048580" name="标题 8"/>
          <p:cNvSpPr>
            <a:spLocks noGrp="1"/>
          </p:cNvSpPr>
          <p:nvPr>
            <p:ph type="title"/>
          </p:nvPr>
        </p:nvSpPr>
        <p:spPr>
          <a:xfrm>
            <a:off x="514049" y="442081"/>
            <a:ext cx="9452278" cy="758458"/>
          </a:xfrm>
        </p:spPr>
        <p:txBody>
          <a:bodyPr/>
          <a:lstStyle>
            <a:lvl1pPr>
              <a:defRPr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81" name="内容占位符 9"/>
          <p:cNvSpPr>
            <a:spLocks noGrp="1"/>
          </p:cNvSpPr>
          <p:nvPr>
            <p:ph idx="1"/>
          </p:nvPr>
        </p:nvSpPr>
        <p:spPr>
          <a:xfrm>
            <a:off x="513999" y="1259762"/>
            <a:ext cx="9452278" cy="4657501"/>
          </a:xfrm>
        </p:spPr>
        <p:txBody>
          <a:bodyPr/>
          <a:lstStyle>
            <a:lvl1pPr>
              <a:lnSpc>
                <a:spcPct val="100000"/>
              </a:lnSpc>
              <a:defRPr sz="2800" u="none" strike="noStrike" kern="1200" cap="none" spc="0" normalizeH="0">
                <a:solidFill>
                  <a:schemeClr val="tx1"/>
                </a:solidFill>
                <a:latin typeface="Source Sans 3" panose="020B0503030403020204" charset="0"/>
              </a:defRPr>
            </a:lvl1pPr>
            <a:lvl2pPr>
              <a:lnSpc>
                <a:spcPct val="100000"/>
              </a:lnSpc>
              <a:defRPr u="none" strike="noStrike" kern="1200" cap="none" spc="0" normalizeH="0">
                <a:solidFill>
                  <a:schemeClr val="tx1"/>
                </a:solidFill>
                <a:latin typeface="Source Sans 3" panose="020B0503030403020204" charset="0"/>
              </a:defRPr>
            </a:lvl2pPr>
            <a:lvl3pPr>
              <a:lnSpc>
                <a:spcPct val="100000"/>
              </a:lnSpc>
              <a:defRPr sz="2200" u="none" strike="noStrike" kern="1200" cap="none" spc="0" normalizeH="0">
                <a:solidFill>
                  <a:schemeClr val="tx1"/>
                </a:solidFill>
                <a:latin typeface="Source Sans 3" panose="020B0503030403020204" charset="0"/>
              </a:defRPr>
            </a:lvl3pPr>
            <a:lvl4pPr>
              <a:lnSpc>
                <a:spcPct val="100000"/>
              </a:lnSpc>
              <a:defRPr sz="2200" u="none" strike="noStrike" kern="1200" cap="none" spc="0" normalizeH="0">
                <a:solidFill>
                  <a:schemeClr val="tx1"/>
                </a:solidFill>
                <a:latin typeface="Source Sans 3" panose="020B0503030403020204" charset="0"/>
              </a:defRPr>
            </a:lvl4pPr>
            <a:lvl5pPr>
              <a:lnSpc>
                <a:spcPct val="100000"/>
              </a:lnSpc>
              <a:defRPr sz="2200" u="none" strike="noStrike" kern="1200" cap="none" spc="0" normalizeH="0">
                <a:solidFill>
                  <a:schemeClr val="tx1"/>
                </a:solidFill>
                <a:latin typeface="Source Sans 3" panose="020B0503030403020204" charset="0"/>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82"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583"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84"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5"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56" name=""/>
        <p:cNvGrpSpPr/>
        <p:nvPr/>
      </p:nvGrpSpPr>
      <p:grpSpPr>
        <a:xfrm>
          <a:off x="0" y="0"/>
          <a:ext cx="0" cy="0"/>
          <a:chOff x="0" y="0"/>
          <a:chExt cx="0" cy="0"/>
        </a:xfrm>
      </p:grpSpPr>
      <p:sp>
        <p:nvSpPr>
          <p:cNvPr id="104865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7"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36" name=""/>
        <p:cNvGrpSpPr/>
        <p:nvPr/>
      </p:nvGrpSpPr>
      <p:grpSpPr>
        <a:xfrm>
          <a:off x="0" y="0"/>
          <a:ext cx="0" cy="0"/>
          <a:chOff x="0" y="0"/>
          <a:chExt cx="0" cy="0"/>
        </a:xfrm>
      </p:grpSpPr>
      <p:sp>
        <p:nvSpPr>
          <p:cNvPr id="1048595" name="标题 5"/>
          <p:cNvSpPr>
            <a:spLocks noGrp="1"/>
          </p:cNvSpPr>
          <p:nvPr>
            <p:ph type="ctrTitle"/>
          </p:nvPr>
        </p:nvSpPr>
        <p:spPr>
          <a:xfrm>
            <a:off x="674776" y="2141082"/>
            <a:ext cx="9923769" cy="1229761"/>
          </a:xfrm>
          <a:prstGeom prst="rect">
            <a:avLst/>
          </a:prstGeom>
        </p:spPr>
        <p:txBody>
          <a:bodyPr anchor="b"/>
          <a:lstStyle>
            <a:lvl1pPr algn="l">
              <a:defRPr sz="6000" b="1" u="none" strike="noStrike" kern="1200" cap="none" spc="0" normalizeH="0">
                <a:solidFill>
                  <a:schemeClr val="tx1"/>
                </a:solidFill>
                <a:latin typeface="Source Sans 3" panose="020B0503030403020204" charset="0"/>
              </a:defRPr>
            </a:lvl1pPr>
          </a:lstStyle>
          <a:p>
            <a:r>
              <a:rPr lang="zh-CN" altLang="en-US"/>
              <a:t>单击此处编辑母版标题样式</a:t>
            </a:r>
            <a:endParaRPr lang="zh-CN" altLang="en-US"/>
          </a:p>
        </p:txBody>
      </p:sp>
      <p:sp>
        <p:nvSpPr>
          <p:cNvPr id="1048596" name="副标题 6"/>
          <p:cNvSpPr>
            <a:spLocks noGrp="1"/>
          </p:cNvSpPr>
          <p:nvPr>
            <p:ph type="subTitle" idx="1"/>
          </p:nvPr>
        </p:nvSpPr>
        <p:spPr>
          <a:xfrm>
            <a:off x="674793" y="3307292"/>
            <a:ext cx="4418126" cy="497923"/>
          </a:xfrm>
          <a:prstGeom prst="rect">
            <a:avLst/>
          </a:prstGeom>
        </p:spPr>
        <p:txBody>
          <a:bodyPr/>
          <a:lstStyle>
            <a:lvl1pPr marL="0" indent="0" algn="l">
              <a:buNone/>
              <a:defRPr sz="2400" u="none" strike="noStrike" kern="1200" cap="none" spc="0" normalizeH="0">
                <a:solidFill>
                  <a:schemeClr val="tx1"/>
                </a:solidFill>
                <a:latin typeface="Source Sans 3" panose="020B050303040302020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97" name="Slide Number Placeholder 1"/>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598"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99"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00" name="Text Placeholder 3"/>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57" name=""/>
        <p:cNvGrpSpPr/>
        <p:nvPr/>
      </p:nvGrpSpPr>
      <p:grpSpPr>
        <a:xfrm>
          <a:off x="0" y="0"/>
          <a:ext cx="0" cy="0"/>
          <a:chOff x="0" y="0"/>
          <a:chExt cx="0" cy="0"/>
        </a:xfrm>
      </p:grpSpPr>
      <p:sp>
        <p:nvSpPr>
          <p:cNvPr id="1048658" name="标题 1"/>
          <p:cNvSpPr>
            <a:spLocks noGrp="1"/>
          </p:cNvSpPr>
          <p:nvPr>
            <p:ph type="title"/>
          </p:nvPr>
        </p:nvSpPr>
        <p:spPr>
          <a:xfrm>
            <a:off x="838184" y="523097"/>
            <a:ext cx="10515600" cy="1325563"/>
          </a:xfrm>
          <a:prstGeom prst="rect">
            <a:avLst/>
          </a:prstGeom>
        </p:spPr>
        <p:txBody>
          <a:bodyPr/>
          <a:p>
            <a:r>
              <a:rPr lang="zh-CN" altLang="en-US"/>
              <a:t>单击此处编辑母版标题样式</a:t>
            </a:r>
            <a:endParaRPr lang="zh-CN" altLang="en-US"/>
          </a:p>
        </p:txBody>
      </p:sp>
      <p:sp>
        <p:nvSpPr>
          <p:cNvPr id="1048659" name="内容占位符 2"/>
          <p:cNvSpPr>
            <a:spLocks noGrp="1"/>
          </p:cNvSpPr>
          <p:nvPr>
            <p:ph sz="half" idx="1"/>
          </p:nvPr>
        </p:nvSpPr>
        <p:spPr>
          <a:xfrm>
            <a:off x="838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0" name="内容占位符 3"/>
          <p:cNvSpPr>
            <a:spLocks noGrp="1"/>
          </p:cNvSpPr>
          <p:nvPr>
            <p:ph sz="half" idx="2"/>
          </p:nvPr>
        </p:nvSpPr>
        <p:spPr>
          <a:xfrm>
            <a:off x="6172184" y="1983597"/>
            <a:ext cx="5181600" cy="43513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61"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2"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63"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64"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54" name=""/>
        <p:cNvGrpSpPr/>
        <p:nvPr/>
      </p:nvGrpSpPr>
      <p:grpSpPr>
        <a:xfrm>
          <a:off x="0" y="0"/>
          <a:ext cx="0" cy="0"/>
          <a:chOff x="0" y="0"/>
          <a:chExt cx="0" cy="0"/>
        </a:xfrm>
      </p:grpSpPr>
      <p:sp>
        <p:nvSpPr>
          <p:cNvPr id="1048650" name="标题 1"/>
          <p:cNvSpPr>
            <a:spLocks noGrp="1"/>
          </p:cNvSpPr>
          <p:nvPr>
            <p:ph type="title"/>
          </p:nvPr>
        </p:nvSpPr>
        <p:spPr>
          <a:xfrm>
            <a:off x="389210" y="334078"/>
            <a:ext cx="10515600" cy="1325563"/>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58" name=""/>
        <p:cNvGrpSpPr/>
        <p:nvPr/>
      </p:nvGrpSpPr>
      <p:grpSpPr>
        <a:xfrm>
          <a:off x="0" y="0"/>
          <a:ext cx="0" cy="0"/>
          <a:chOff x="0" y="0"/>
          <a:chExt cx="0" cy="0"/>
        </a:xfrm>
      </p:grpSpPr>
      <p:sp>
        <p:nvSpPr>
          <p:cNvPr id="1048665" name="标题 1"/>
          <p:cNvSpPr>
            <a:spLocks noGrp="1"/>
          </p:cNvSpPr>
          <p:nvPr>
            <p:ph type="title"/>
          </p:nvPr>
        </p:nvSpPr>
        <p:spPr>
          <a:xfrm>
            <a:off x="838184" y="723122"/>
            <a:ext cx="4165349"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8666" name="图片占位符 2"/>
          <p:cNvSpPr>
            <a:spLocks noGrp="1"/>
          </p:cNvSpPr>
          <p:nvPr>
            <p:ph type="pic" idx="1"/>
          </p:nvPr>
        </p:nvSpPr>
        <p:spPr>
          <a:xfrm>
            <a:off x="5181584" y="723123"/>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8667" name="文本占位符 3"/>
          <p:cNvSpPr>
            <a:spLocks noGrp="1"/>
          </p:cNvSpPr>
          <p:nvPr>
            <p:ph type="body" sz="half" idx="2"/>
          </p:nvPr>
        </p:nvSpPr>
        <p:spPr>
          <a:xfrm>
            <a:off x="838184" y="2323322"/>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1048668" name="Slide Number Placeholder 4"/>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69"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70"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71" name="Text Placeholder 7"/>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59" name=""/>
        <p:cNvGrpSpPr/>
        <p:nvPr/>
      </p:nvGrpSpPr>
      <p:grpSpPr>
        <a:xfrm>
          <a:off x="0" y="0"/>
          <a:ext cx="0" cy="0"/>
          <a:chOff x="0" y="0"/>
          <a:chExt cx="0" cy="0"/>
        </a:xfrm>
      </p:grpSpPr>
      <p:sp>
        <p:nvSpPr>
          <p:cNvPr id="1048672" name="竖排标题 1"/>
          <p:cNvSpPr>
            <a:spLocks noGrp="1"/>
          </p:cNvSpPr>
          <p:nvPr>
            <p:ph type="title" orient="vert"/>
          </p:nvPr>
        </p:nvSpPr>
        <p:spPr>
          <a:xfrm>
            <a:off x="8724884" y="523097"/>
            <a:ext cx="2628900" cy="5811838"/>
          </a:xfrm>
          <a:prstGeom prst="rect">
            <a:avLst/>
          </a:prstGeom>
        </p:spPr>
        <p:txBody>
          <a:bodyPr vert="eaVert"/>
          <a:p>
            <a:r>
              <a:rPr lang="zh-CN" altLang="en-US"/>
              <a:t>单击此处编辑母版标题样式</a:t>
            </a:r>
            <a:endParaRPr lang="zh-CN" altLang="en-US"/>
          </a:p>
        </p:txBody>
      </p:sp>
      <p:sp>
        <p:nvSpPr>
          <p:cNvPr id="1048673" name="竖排文字占位符 2"/>
          <p:cNvSpPr>
            <a:spLocks noGrp="1"/>
          </p:cNvSpPr>
          <p:nvPr>
            <p:ph type="body" orient="vert" idx="1"/>
          </p:nvPr>
        </p:nvSpPr>
        <p:spPr>
          <a:xfrm>
            <a:off x="838184" y="523097"/>
            <a:ext cx="7734300" cy="5811838"/>
          </a:xfrm>
          <a:prstGeom prst="rect">
            <a:avLst/>
          </a:prstGeo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55" name=""/>
        <p:cNvGrpSpPr/>
        <p:nvPr/>
      </p:nvGrpSpPr>
      <p:grpSpPr>
        <a:xfrm>
          <a:off x="0" y="0"/>
          <a:ext cx="0" cy="0"/>
          <a:chOff x="0" y="0"/>
          <a:chExt cx="0" cy="0"/>
        </a:xfrm>
      </p:grpSpPr>
      <p:sp>
        <p:nvSpPr>
          <p:cNvPr id="1048651" name="内容占位符 1"/>
          <p:cNvSpPr>
            <a:spLocks noGrp="1"/>
          </p:cNvSpPr>
          <p:nvPr>
            <p:ph/>
          </p:nvPr>
        </p:nvSpPr>
        <p:spPr>
          <a:xfrm>
            <a:off x="838184" y="523097"/>
            <a:ext cx="10515600" cy="5811838"/>
          </a:xfrm>
          <a:prstGeom prst="rect">
            <a:avLst/>
          </a:prstGeo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652" name="Slide Number Placeholder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
        <p:nvSpPr>
          <p:cNvPr id="104865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654" name="文本框 1"/>
          <p:cNvSpPr txBox="1"/>
          <p:nvPr userDrawn="1"/>
        </p:nvSpPr>
        <p:spPr>
          <a:xfrm>
            <a:off x="0" y="6353175"/>
            <a:ext cx="1577340" cy="368300"/>
          </a:xfrm>
          <a:prstGeom prst="rect">
            <a:avLst/>
          </a:prstGeom>
        </p:spPr>
        <p:txBody>
          <a:bodyPr wrap="none" rtlCol="0">
            <a:noAutofit/>
          </a:bodyPr>
          <a:p>
            <a:r>
              <a:rPr lang="zh-CN" altLang="en-US">
                <a:solidFill>
                  <a:srgbClr val="BFBFBF"/>
                </a:solidFill>
                <a:cs typeface="Source Sans 3" panose="020B0503030403020204" charset="0"/>
              </a:rPr>
              <a:t>本页</a:t>
            </a:r>
            <a:r>
              <a:rPr lang="zh-CN" altLang="en-US">
                <a:solidFill>
                  <a:srgbClr val="BFBFBF"/>
                </a:solidFill>
                <a:cs typeface="Arial" panose="020B0604020202020204" pitchFamily="34" charset="0"/>
              </a:rPr>
              <a:t>预定讲者</a:t>
            </a:r>
            <a:endParaRPr lang="zh-CN" altLang="en-US">
              <a:solidFill>
                <a:srgbClr val="BFBFBF"/>
              </a:solidFill>
              <a:cs typeface="Source Sans 3" panose="020B0503030403020204" charset="0"/>
            </a:endParaRPr>
          </a:p>
        </p:txBody>
      </p:sp>
      <p:sp>
        <p:nvSpPr>
          <p:cNvPr id="1048655" name="Text Placeholder 5"/>
          <p:cNvSpPr>
            <a:spLocks noGrp="1"/>
          </p:cNvSpPr>
          <p:nvPr>
            <p:ph type="body" idx="10"/>
          </p:nvPr>
        </p:nvSpPr>
        <p:spPr>
          <a:xfrm>
            <a:off x="1652905" y="6353175"/>
            <a:ext cx="1929130" cy="367665"/>
          </a:xfrm>
          <a:prstGeom prst="rect">
            <a:avLst/>
          </a:prstGeom>
        </p:spPr>
        <p:txBody>
          <a:bodyPr/>
          <a:lstStyle>
            <a:lvl1pPr marL="0" indent="0">
              <a:buNone/>
              <a:defRPr sz="1800" u="none" strike="noStrike" kern="1200" cap="none" spc="0" normalizeH="0">
                <a:solidFill>
                  <a:schemeClr val="bg1">
                    <a:lumMod val="75000"/>
                  </a:schemeClr>
                </a:solidFill>
                <a:latin typeface="Source Sans 3" panose="020B0503030403020204" charset="0"/>
              </a:defRPr>
            </a:lvl1pPr>
            <a:lvl2pPr marL="457200" indent="0">
              <a:buNone/>
            </a:lvl2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3" name=""/>
        <p:cNvGrpSpPr/>
        <p:nvPr/>
      </p:nvGrpSpPr>
      <p:grpSpPr>
        <a:xfrm>
          <a:off x="0" y="0"/>
          <a:ext cx="0" cy="0"/>
          <a:chOff x="0" y="0"/>
          <a:chExt cx="0" cy="0"/>
        </a:xfrm>
      </p:grpSpPr>
      <p:sp>
        <p:nvSpPr>
          <p:cNvPr id="1048576" name="标题 11"/>
          <p:cNvSpPr>
            <a:spLocks noGrp="1"/>
          </p:cNvSpPr>
          <p:nvPr>
            <p:ph type="title"/>
          </p:nvPr>
        </p:nvSpPr>
        <p:spPr>
          <a:xfrm>
            <a:off x="514049" y="442081"/>
            <a:ext cx="9452278" cy="758458"/>
          </a:xfrm>
        </p:spPr>
        <p:txBody>
          <a:bodyPr/>
          <a:lstStyle>
            <a:lvl1pPr>
              <a:defRPr b="1"/>
            </a:lvl1pPr>
          </a:lstStyle>
          <a:p>
            <a:r>
              <a:rPr lang="zh-CN" altLang="en-US"/>
              <a:t>单击此处编辑母版标题样式</a:t>
            </a:r>
            <a:endParaRPr lang="zh-CN" altLang="en-US"/>
          </a:p>
        </p:txBody>
      </p:sp>
      <p:sp>
        <p:nvSpPr>
          <p:cNvPr id="1048577" name="内容占位符 12"/>
          <p:cNvSpPr>
            <a:spLocks noGrp="1"/>
          </p:cNvSpPr>
          <p:nvPr>
            <p:ph idx="1"/>
          </p:nvPr>
        </p:nvSpPr>
        <p:spPr>
          <a:xfrm>
            <a:off x="513999" y="1259762"/>
            <a:ext cx="9452278" cy="4657501"/>
          </a:xfrm>
        </p:spPr>
        <p:txBody>
          <a:bodyPr/>
          <a:lstStyle>
            <a:lvl1pPr>
              <a:defRPr sz="2800"/>
            </a:lvl1pPr>
            <a:lvl3pPr>
              <a:defRPr sz="2200"/>
            </a:lvl3pPr>
            <a:lvl4pPr>
              <a:defRPr sz="2200"/>
            </a:lvl4pPr>
            <a:lvl5pPr>
              <a:defRPr sz="22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Source Sans 3" panose="020B0503030403020204" charset="0"/>
                <a:cs typeface="Source Sans 3" panose="020B0503030403020204" charset="0"/>
              </a:defRPr>
            </a:lvl1pPr>
          </a:lstStyle>
          <a:p>
            <a:fld id="{B3561BA9-CDCF-4958-B8AB-66F3BF063E13}" type="slidenum">
              <a:rPr lang="en-US" smtClean="0"/>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Source Sans 3" panose="020B0503030403020204" charset="0"/>
                <a:cs typeface="Source Sans 3" panose="020B0503030403020204"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Source Han Sans CN" panose="020B0500000000000000" charset="-122"/>
          <a:ea typeface="Source Han Sans CN" panose="020B0500000000000000" charset="-122"/>
          <a:cs typeface="Source Sans 3" panose="020B050303040302020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Source Han Sans CN" panose="020B0500000000000000" charset="-122"/>
          <a:ea typeface="Source Han Sans CN" panose="020B0500000000000000" charset="-122"/>
          <a:cs typeface="Source Sans 3" panose="020B0503030403020204" charset="0"/>
        </a:defRPr>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lang="zh-CN" altLang="en-US" sz="2400" kern="1200" dirty="0">
          <a:solidFill>
            <a:schemeClr val="tx1"/>
          </a:solidFill>
          <a:latin typeface="微软雅黑" panose="020B0503020204020204" charset="-122"/>
          <a:ea typeface="微软雅黑" panose="020B0503020204020204" charset="-122"/>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altLang="zh-CN" sz="2400" kern="1200" dirty="0" smtClean="0">
          <a:solidFill>
            <a:schemeClr val="tx1"/>
          </a:solidFill>
          <a:latin typeface="微软雅黑" panose="020B0503020204020204" charset="-122"/>
          <a:ea typeface="微软雅黑" panose="020B0503020204020204" charset="-122"/>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altLang="zh-CN" sz="2400" kern="1200" dirty="0" smtClean="0">
          <a:solidFill>
            <a:schemeClr val="tx1"/>
          </a:solidFill>
          <a:latin typeface="微软雅黑" panose="020B0503020204020204" charset="-122"/>
          <a:ea typeface="微软雅黑" panose="020B0503020204020204"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loongarch@whlug.cn" TargetMode="Externa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2.xml"/><Relationship Id="rId7" Type="http://schemas.openxmlformats.org/officeDocument/2006/relationships/hyperlink" Target="https://lore.kernel.org/loongarch/20260330035832.2204720-1-maobibo@loongson.cn/" TargetMode="External"/><Relationship Id="rId6" Type="http://schemas.openxmlformats.org/officeDocument/2006/relationships/hyperlink" Target="https://lore.kernel.org/loongarch/20260409024215.136932-1-gaosong@loongson.cn/" TargetMode="External"/><Relationship Id="rId5" Type="http://schemas.openxmlformats.org/officeDocument/2006/relationships/hyperlink" Target="https://lore.kernel.org/loongarch/20260409042255.31338-1-cuitao@kylinos.cn/" TargetMode="External"/><Relationship Id="rId4" Type="http://schemas.openxmlformats.org/officeDocument/2006/relationships/hyperlink" Target="https://lore.kernel.org/loongarch/20260407062306.8915-1-yangtiezhu@loongson.cn/" TargetMode="External"/><Relationship Id="rId3" Type="http://schemas.openxmlformats.org/officeDocument/2006/relationships/hyperlink" Target="https://lore.kernel.org/loongarch/20260407063350.12479-1-yangtiezhu@loongson.cn/" TargetMode="External"/><Relationship Id="rId2" Type="http://schemas.openxmlformats.org/officeDocument/2006/relationships/hyperlink" Target="https://lore.kernel.org/loongarch/cover.1775900045.git.zhoubinbin@loongson.cn/" TargetMode="External"/><Relationship Id="rId1" Type="http://schemas.openxmlformats.org/officeDocument/2006/relationships/hyperlink" Target="https://lore.kernel.org/loongarch/20260401135311.1737958-2-xry111@xry111.site/" TargetMode="Externa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hyperlink" Target="https://lore.kernel.org/loongarch/599CB656808E9EE5+20260409073356.1476812-1-luoqiu@kylinsec.com.cn/" TargetMode="External"/><Relationship Id="rId1" Type="http://schemas.openxmlformats.org/officeDocument/2006/relationships/hyperlink" Target="https://lore.kernel.org/loongarch/E4B91143DC525DC6+20260403063008.94237-1-yangyuqian@uniontech.com/"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skia-review.googlesource.com/c/skcms/+/120367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AOSC-Tracking/arise-kernel-dkms/commit/e5f6c723003e6148ff904183d4ba6e0462103794" TargetMode="Externa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ithub.com/lcpu-club/loongarch-packages/pull/879" TargetMode="External"/><Relationship Id="rId2" Type="http://schemas.openxmlformats.org/officeDocument/2006/relationships/hyperlink" Target="https://github.com/lcpu-club/loongarch-packages/pull/881" TargetMode="External"/><Relationship Id="rId1" Type="http://schemas.openxmlformats.org/officeDocument/2006/relationships/hyperlink" Target="https://github.com/lcpu-club/loongarch-packages/pull/877"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github.com/facebook/dotslash/pull/121" TargetMode="External"/><Relationship Id="rId1" Type="http://schemas.openxmlformats.org/officeDocument/2006/relationships/hyperlink" Target="https://github.com/lcpu-club/loongarch-packages/pull/885"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loongbbs.cn/d/476-arch-linux-for-loong64-%E6%9B%B4%E6%96%B0%E6%97%A5%E5%BF%9720260330-20260411" TargetMode="External"/><Relationship Id="rId1" Type="http://schemas.openxmlformats.org/officeDocument/2006/relationships/hyperlink" Target="https://github.com/libjxl/libjxl/issues/4709"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s://gcc.gnu.org/r16-8352" TargetMode="External"/><Relationship Id="rId2" Type="http://schemas.openxmlformats.org/officeDocument/2006/relationships/hyperlink" Target="https://gcc.gnu.org/r16-8409" TargetMode="External"/><Relationship Id="rId1" Type="http://schemas.openxmlformats.org/officeDocument/2006/relationships/hyperlink" Target="https://sourceware.org/pipermail/libc-alpha/2026-April/176440.html"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loongson.github.io/Firmware/"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github.com/tianocore/edk2/pull/12378" TargetMode="Externa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hyperlink" Target="https://lore.kernel.org/loongarch/20260409121936.871418-1-xry111@xry111.site/" TargetMode="External"/><Relationship Id="rId4" Type="http://schemas.openxmlformats.org/officeDocument/2006/relationships/hyperlink" Target="https://lore.kernel.org/loongarch/20260405021227.532599-1-youling.tang@linux.dev/T/#t" TargetMode="External"/><Relationship Id="rId3" Type="http://schemas.openxmlformats.org/officeDocument/2006/relationships/hyperlink" Target="https://lore.kernel.org/loongarch/20260330094845.39-1-lisa@bytefly.space/" TargetMode="External"/><Relationship Id="rId2" Type="http://schemas.openxmlformats.org/officeDocument/2006/relationships/hyperlink" Target="https://lore.kernel.org/loongarch/20260411020522.2779250-1-chenhuacai@loongson.cn/T/#u" TargetMode="External"/><Relationship Id="rId1" Type="http://schemas.openxmlformats.org/officeDocument/2006/relationships/hyperlink" Target="https://lore.kernel.org/loongarch/2026032456-crinkle-washable-96ea@gregk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4" name=""/>
        <p:cNvGrpSpPr/>
        <p:nvPr/>
      </p:nvGrpSpPr>
      <p:grpSpPr/>
      <p:sp>
        <p:nvSpPr>
          <p:cNvPr id="1048586" name="标题 1"/>
          <p:cNvSpPr>
            <a:spLocks noGrp="1"/>
          </p:cNvSpPr>
          <p:nvPr>
            <p:ph type="title"/>
          </p:nvPr>
        </p:nvSpPr>
        <p:spPr>
          <a:xfrm>
            <a:off x="514049" y="727831"/>
            <a:ext cx="9452278" cy="758458"/>
          </a:xfrm>
        </p:spPr>
        <p:txBody>
          <a:bodyPr/>
          <a:p>
            <a:r>
              <a:rPr lang="zh-CN" altLang="en-US"/>
              <a:t>欢迎</a:t>
            </a:r>
            <a:r>
              <a:rPr lang="zh-CN" altLang="en-US">
                <a:cs typeface="Arial" panose="020B0604020202020204" pitchFamily="34" charset="0"/>
              </a:rPr>
              <a:t>参加龙架构双周会</a:t>
            </a:r>
            <a:endParaRPr lang="zh-CN" altLang="en-US"/>
          </a:p>
        </p:txBody>
      </p:sp>
      <p:sp>
        <p:nvSpPr>
          <p:cNvPr id="1048587" name="内容占位符 2"/>
          <p:cNvSpPr>
            <a:spLocks noGrp="1"/>
          </p:cNvSpPr>
          <p:nvPr>
            <p:ph idx="1"/>
          </p:nvPr>
        </p:nvSpPr>
        <p:spPr>
          <a:xfrm>
            <a:off x="513999" y="1545512"/>
            <a:ext cx="9452278" cy="4657501"/>
          </a:xfrm>
        </p:spPr>
        <p:txBody>
          <a:bodyPr/>
          <a:p>
            <a:r>
              <a:rPr lang="zh-CN" altLang="en-US" sz="2400" b="1"/>
              <a:t>编辑权限申请</a:t>
            </a:r>
            <a:endParaRPr lang="zh-CN" altLang="en-US" sz="2400" b="1"/>
          </a:p>
          <a:p>
            <a:pPr lvl="1"/>
            <a:r>
              <a:rPr lang="zh-CN" altLang="en-US" sz="1800"/>
              <a:t>计划好主讲的议题和大致用时</a:t>
            </a:r>
            <a:endParaRPr lang="zh-CN" altLang="en-US" sz="1800"/>
          </a:p>
          <a:p>
            <a:pPr lvl="1"/>
            <a:r>
              <a:rPr lang="zh-CN" altLang="en-US" sz="1800"/>
              <a:t>在本文档申请编辑权限且附上简短的申请理由</a:t>
            </a:r>
            <a:endParaRPr lang="zh-CN" altLang="en-US" sz="1800"/>
          </a:p>
          <a:p>
            <a:pPr lvl="1"/>
            <a:r>
              <a:rPr lang="zh-CN" altLang="en-US" sz="1800"/>
              <a:t>在龙架构双周会交流群中 </a:t>
            </a:r>
            <a:r>
              <a:rPr lang="zh-CN" altLang="en-US" sz="1800" b="1">
                <a:solidFill>
                  <a:srgbClr val="C00000"/>
                </a:solidFill>
              </a:rPr>
              <a:t>@群主</a:t>
            </a:r>
            <a:r>
              <a:rPr lang="zh-CN" altLang="en-US" sz="1800"/>
              <a:t> 或 </a:t>
            </a:r>
            <a:r>
              <a:rPr lang="zh-CN" altLang="en-US" sz="1800" b="1">
                <a:solidFill>
                  <a:srgbClr val="C00000"/>
                </a:solidFill>
              </a:rPr>
              <a:t>管理员</a:t>
            </a:r>
            <a:r>
              <a:rPr lang="zh-CN" altLang="en-US" sz="1800"/>
              <a:t> 获取权限</a:t>
            </a:r>
            <a:endParaRPr lang="zh-CN" altLang="en-US" sz="1800"/>
          </a:p>
          <a:p>
            <a:pPr lvl="1"/>
            <a:r>
              <a:rPr lang="zh-CN" altLang="en-US" sz="1800"/>
              <a:t>向 </a:t>
            </a:r>
            <a:r>
              <a:rPr lang="en-US" altLang="zh-CN" sz="1800">
                <a:latin typeface="Fira Code" charset="0"/>
                <a:ea typeface="Fira Code" charset="0"/>
                <a:cs typeface="Fira Code" charset="0"/>
                <a:hlinkClick r:id="rId2"/>
              </a:rPr>
              <a:t>loongarch</a:t>
            </a:r>
            <a:r>
              <a:rPr lang="zh-CN" altLang="en-US" sz="1800">
                <a:latin typeface="Fira Code" charset="0"/>
                <a:ea typeface="Fira Code" charset="0"/>
                <a:cs typeface="Fira Code" charset="0"/>
                <a:hlinkClick r:id="rId2"/>
              </a:rPr>
              <a:t>@</a:t>
            </a:r>
            <a:r>
              <a:rPr lang="en-US" altLang="zh-CN" sz="1800">
                <a:latin typeface="Fira Code" charset="0"/>
                <a:ea typeface="Fira Code" charset="0"/>
                <a:cs typeface="Fira Code" charset="0"/>
                <a:hlinkClick r:id="rId2"/>
              </a:rPr>
              <a:t>whlug.cn</a:t>
            </a:r>
            <a:r>
              <a:rPr lang="en-US" altLang="zh-CN" sz="1800"/>
              <a:t> </a:t>
            </a:r>
            <a:r>
              <a:rPr lang="zh-CN" altLang="en-US" sz="1800"/>
              <a:t>发送主题为龙架构双周会报告的邮件</a:t>
            </a:r>
            <a:endParaRPr lang="zh-CN" altLang="en-US" sz="1800"/>
          </a:p>
          <a:p>
            <a:pPr lvl="2"/>
            <a:r>
              <a:rPr lang="zh-CN" altLang="en-US" sz="1800"/>
              <a:t>邮件内请简要说明您将要报告的内容，我们将在收到邮件后同您取得联系，为您提供文档的编辑权限</a:t>
            </a:r>
            <a:endParaRPr lang="zh-CN" altLang="en-US" sz="1800"/>
          </a:p>
          <a:p>
            <a:r>
              <a:rPr lang="zh-CN" altLang="en-US" sz="2400" b="1"/>
              <a:t>内容编辑</a:t>
            </a:r>
            <a:endParaRPr lang="zh-CN" altLang="en-US" sz="2400" b="1"/>
          </a:p>
          <a:p>
            <a:pPr lvl="1"/>
            <a:r>
              <a:rPr lang="zh-CN" altLang="en-US" sz="1800"/>
              <a:t>请在对应的议题版块下添加您想要分享的内容</a:t>
            </a:r>
            <a:endParaRPr lang="zh-CN" altLang="en-US" sz="1800"/>
          </a:p>
          <a:p>
            <a:pPr lvl="1"/>
            <a:r>
              <a:rPr lang="zh-CN" altLang="en-US" sz="1800"/>
              <a:t>若无对应议题，请直接在幻灯片其他议题最前方添加</a:t>
            </a:r>
            <a:endParaRPr lang="zh-CN" altLang="en-US" sz="1800"/>
          </a:p>
          <a:p>
            <a:pPr lvl="1"/>
            <a:r>
              <a:rPr lang="zh-CN" altLang="en-US" sz="1800"/>
              <a:t>快速报告一页控制在 </a:t>
            </a:r>
            <a:r>
              <a:rPr lang="en-US" altLang="zh-CN" sz="1800"/>
              <a:t>3 </a:t>
            </a:r>
            <a:r>
              <a:rPr lang="zh-CN" altLang="en-US" sz="1800"/>
              <a:t>分钟以内，报告期间请勿讨论发言</a:t>
            </a:r>
            <a:endParaRPr lang="zh-CN" altLang="en-US" sz="1800"/>
          </a:p>
          <a:p>
            <a:pPr lvl="1"/>
            <a:r>
              <a:rPr lang="zh-CN" altLang="en-US" sz="1800"/>
              <a:t>专题报告 </a:t>
            </a:r>
            <a:r>
              <a:rPr lang="en-US" altLang="zh-CN" sz="1800"/>
              <a:t>15~30 </a:t>
            </a:r>
            <a:r>
              <a:rPr lang="zh-CN" altLang="en-US" sz="1800"/>
              <a:t>分钟，分享结束后可讨论交流</a:t>
            </a:r>
            <a:endParaRPr lang="zh-CN"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r>
              <a:rPr lang="zh-CN" altLang="en-US">
                <a:cs typeface="Arial" panose="020B0604020202020204" pitchFamily="34" charset="0"/>
              </a:rPr>
              <a:t>（其他补丁）</a:t>
            </a:r>
            <a:endParaRPr lang="zh-CN" altLang="en-US"/>
          </a:p>
        </p:txBody>
      </p:sp>
      <p:sp>
        <p:nvSpPr>
          <p:cNvPr id="3" name="内容占位符 2"/>
          <p:cNvSpPr>
            <a:spLocks noGrp="1"/>
          </p:cNvSpPr>
          <p:nvPr>
            <p:ph idx="1"/>
          </p:nvPr>
        </p:nvSpPr>
        <p:spPr>
          <a:xfrm>
            <a:off x="513999" y="1259762"/>
            <a:ext cx="10912520" cy="4657501"/>
          </a:xfrm>
        </p:spPr>
        <p:txBody>
          <a:bodyPr/>
          <a:p>
            <a:r>
              <a:rPr lang="zh-CN" altLang="en-US" sz="2000"/>
              <a:t>平台支持</a:t>
            </a:r>
            <a:endParaRPr lang="zh-CN" altLang="en-US" sz="2000"/>
          </a:p>
          <a:p>
            <a:pPr lvl="1"/>
            <a:r>
              <a:rPr lang="en-US" altLang="zh-CN" sz="2000"/>
              <a:t>Ruoyao Xi: </a:t>
            </a:r>
            <a:r>
              <a:rPr lang="zh-CN" altLang="en-US" sz="2000"/>
              <a:t>允许龙架构平台开启 </a:t>
            </a:r>
            <a:r>
              <a:rPr lang="en-US" altLang="zh-CN" sz="2000"/>
              <a:t>FPDT </a:t>
            </a:r>
            <a:r>
              <a:rPr lang="zh-CN" altLang="en-US" sz="2000"/>
              <a:t>表解析支持（</a:t>
            </a:r>
            <a:r>
              <a:rPr lang="zh-CN" altLang="en-US" sz="2000">
                <a:hlinkClick r:id="rId1"/>
              </a:rPr>
              <a:t>第 </a:t>
            </a:r>
            <a:r>
              <a:rPr lang="en-US" altLang="zh-CN" sz="2000">
                <a:hlinkClick r:id="rId1"/>
              </a:rPr>
              <a:t>1 </a:t>
            </a:r>
            <a:r>
              <a:rPr lang="zh-CN" altLang="en-US" sz="2000">
                <a:hlinkClick r:id="rId1"/>
              </a:rPr>
              <a:t>版</a:t>
            </a:r>
            <a:r>
              <a:rPr lang="zh-CN" altLang="en-US" sz="2000"/>
              <a:t>）</a:t>
            </a:r>
            <a:endParaRPr lang="zh-CN" altLang="en-US" sz="2000"/>
          </a:p>
          <a:p>
            <a:pPr lvl="1"/>
            <a:r>
              <a:rPr lang="en-US" altLang="zh-CN" sz="2000"/>
              <a:t>Binbin Zhou: 2K0300 I²C </a:t>
            </a:r>
            <a:r>
              <a:rPr lang="zh-CN" altLang="en-US" sz="2000"/>
              <a:t>控制器支持（</a:t>
            </a:r>
            <a:r>
              <a:rPr lang="zh-CN" altLang="en-US" sz="2000">
                <a:hlinkClick r:id="rId2"/>
              </a:rPr>
              <a:t>第 </a:t>
            </a:r>
            <a:r>
              <a:rPr lang="en-US" altLang="zh-CN" sz="2000">
                <a:hlinkClick r:id="rId2"/>
              </a:rPr>
              <a:t>7</a:t>
            </a:r>
            <a:r>
              <a:rPr lang="zh-CN" altLang="en-US" sz="2000">
                <a:hlinkClick r:id="rId2"/>
              </a:rPr>
              <a:t> 版</a:t>
            </a:r>
            <a:r>
              <a:rPr lang="zh-CN" altLang="en-US" sz="2000"/>
              <a:t>）</a:t>
            </a:r>
            <a:endParaRPr lang="zh-CN" altLang="en-US" sz="2000"/>
          </a:p>
          <a:p>
            <a:pPr lvl="0"/>
            <a:r>
              <a:rPr lang="en-US" altLang="zh-CN" sz="2000"/>
              <a:t>LA32/LA32R</a:t>
            </a:r>
            <a:endParaRPr lang="en-US" altLang="zh-CN" sz="2000"/>
          </a:p>
          <a:p>
            <a:pPr lvl="1"/>
            <a:r>
              <a:rPr lang="en-US" altLang="zh-CN" sz="2000"/>
              <a:t>Tiezhu Yang: </a:t>
            </a:r>
            <a:r>
              <a:rPr lang="zh-CN" altLang="en-US" sz="2000"/>
              <a:t>修复 </a:t>
            </a:r>
            <a:r>
              <a:rPr lang="en-US" altLang="zh-CN" sz="2000"/>
              <a:t>syscall_get_arch </a:t>
            </a:r>
            <a:r>
              <a:rPr lang="zh-CN" altLang="en-US" sz="2000"/>
              <a:t>无条件反馈 </a:t>
            </a:r>
            <a:r>
              <a:rPr lang="en-US" altLang="zh-CN" sz="2000"/>
              <a:t>AUDIT_ARCH_LOONGARCH64 </a:t>
            </a:r>
            <a:r>
              <a:rPr lang="zh-CN" altLang="en-US" sz="2000"/>
              <a:t>的问题</a:t>
            </a:r>
            <a:br>
              <a:rPr lang="zh-CN" altLang="en-US" sz="2000"/>
            </a:br>
            <a:r>
              <a:rPr lang="zh-CN" altLang="en-US" sz="2000"/>
              <a:t>（</a:t>
            </a:r>
            <a:r>
              <a:rPr lang="zh-CN" altLang="en-US" sz="2000">
                <a:hlinkClick r:id="rId3"/>
              </a:rPr>
              <a:t>第 </a:t>
            </a:r>
            <a:r>
              <a:rPr lang="en-US" altLang="zh-CN" sz="2000">
                <a:hlinkClick r:id="rId3"/>
              </a:rPr>
              <a:t>1 </a:t>
            </a:r>
            <a:r>
              <a:rPr lang="zh-CN" altLang="en-US" sz="2000">
                <a:hlinkClick r:id="rId3"/>
              </a:rPr>
              <a:t>版</a:t>
            </a:r>
            <a:r>
              <a:rPr lang="zh-CN" altLang="en-US" sz="2000"/>
              <a:t>）</a:t>
            </a:r>
            <a:endParaRPr lang="en-US" altLang="zh-CN" sz="2000"/>
          </a:p>
          <a:p>
            <a:pPr lvl="0"/>
            <a:r>
              <a:rPr lang="en-US" altLang="zh-CN" sz="2000"/>
              <a:t>BPF</a:t>
            </a:r>
            <a:r>
              <a:rPr lang="zh-CN" altLang="en-US" sz="2000"/>
              <a:t> 子系统</a:t>
            </a:r>
            <a:endParaRPr lang="zh-CN" altLang="en-US" sz="2000"/>
          </a:p>
          <a:p>
            <a:pPr lvl="1"/>
            <a:r>
              <a:rPr lang="en-US" altLang="zh-CN" sz="2000"/>
              <a:t>Tiezhu</a:t>
            </a:r>
            <a:r>
              <a:rPr lang="zh-CN" altLang="en-US" sz="2000"/>
              <a:t> </a:t>
            </a:r>
            <a:r>
              <a:rPr lang="en-US" altLang="zh-CN" sz="2000"/>
              <a:t>Yang:</a:t>
            </a:r>
            <a:r>
              <a:rPr lang="zh-CN" altLang="en-US" sz="2000"/>
              <a:t> 新增更多原子指令支持（</a:t>
            </a:r>
            <a:r>
              <a:rPr lang="zh-CN" altLang="en-US" sz="2000">
                <a:hlinkClick r:id="rId4"/>
              </a:rPr>
              <a:t>第 </a:t>
            </a:r>
            <a:r>
              <a:rPr lang="en-US" altLang="zh-CN" sz="2000">
                <a:hlinkClick r:id="rId4"/>
              </a:rPr>
              <a:t>2</a:t>
            </a:r>
            <a:r>
              <a:rPr lang="zh-CN" altLang="en-US" sz="2000">
                <a:hlinkClick r:id="rId4"/>
              </a:rPr>
              <a:t> 版</a:t>
            </a:r>
            <a:r>
              <a:rPr lang="zh-CN" altLang="en-US" sz="2000"/>
              <a:t>）</a:t>
            </a:r>
            <a:endParaRPr lang="zh-CN" altLang="en-US" sz="2000"/>
          </a:p>
          <a:p>
            <a:pPr lvl="0"/>
            <a:r>
              <a:rPr lang="en-US" altLang="zh-CN" sz="2000"/>
              <a:t>KVM </a:t>
            </a:r>
            <a:r>
              <a:rPr lang="zh-CN" altLang="en-US" sz="2000"/>
              <a:t>子系统</a:t>
            </a:r>
            <a:endParaRPr lang="zh-CN" altLang="en-US" sz="2000"/>
          </a:p>
          <a:p>
            <a:pPr lvl="1"/>
            <a:r>
              <a:rPr lang="en-US" altLang="zh-CN" sz="2000"/>
              <a:t>Tao Cui: </a:t>
            </a:r>
            <a:r>
              <a:rPr lang="zh-CN" altLang="en-US" sz="2000"/>
              <a:t>使用 </a:t>
            </a:r>
            <a:r>
              <a:rPr lang="en-US" altLang="zh-CN" sz="2000"/>
              <a:t>CSR_CRMD_PLV</a:t>
            </a:r>
            <a:r>
              <a:rPr lang="zh-CN" altLang="en-US" sz="2000"/>
              <a:t>（而非 </a:t>
            </a:r>
            <a:r>
              <a:rPr lang="en-US" altLang="zh-CN" sz="2000"/>
              <a:t>CSR_PRMD_PPLV</a:t>
            </a:r>
            <a:r>
              <a:rPr lang="zh-CN" altLang="en-US" sz="2000"/>
              <a:t>）探测特权级别（</a:t>
            </a:r>
            <a:r>
              <a:rPr lang="zh-CN" altLang="en-US" sz="2000">
                <a:hlinkClick r:id="rId5"/>
              </a:rPr>
              <a:t>第 </a:t>
            </a:r>
            <a:r>
              <a:rPr lang="en-US" altLang="zh-CN" sz="2000">
                <a:hlinkClick r:id="rId5"/>
              </a:rPr>
              <a:t>1 </a:t>
            </a:r>
            <a:r>
              <a:rPr lang="zh-CN" altLang="en-US" sz="2000">
                <a:hlinkClick r:id="rId5"/>
              </a:rPr>
              <a:t>版</a:t>
            </a:r>
            <a:r>
              <a:rPr lang="zh-CN" altLang="en-US" sz="2000"/>
              <a:t>）</a:t>
            </a:r>
            <a:endParaRPr lang="en-US" altLang="zh-CN" sz="2000"/>
          </a:p>
          <a:p>
            <a:pPr lvl="1"/>
            <a:r>
              <a:rPr lang="en-US" altLang="zh-CN" sz="2000"/>
              <a:t>Song Gao: DMSINTC </a:t>
            </a:r>
            <a:r>
              <a:rPr lang="zh-CN" altLang="en-US" sz="2000"/>
              <a:t>中断控制器支持（</a:t>
            </a:r>
            <a:r>
              <a:rPr lang="zh-CN" altLang="en-US" sz="2000">
                <a:hlinkClick r:id="rId6"/>
              </a:rPr>
              <a:t>第 </a:t>
            </a:r>
            <a:r>
              <a:rPr lang="en-US" altLang="zh-CN" sz="2000">
                <a:hlinkClick r:id="rId6"/>
              </a:rPr>
              <a:t>10</a:t>
            </a:r>
            <a:r>
              <a:rPr lang="zh-CN" altLang="en-US" sz="2000">
                <a:hlinkClick r:id="rId6"/>
              </a:rPr>
              <a:t> 版</a:t>
            </a:r>
            <a:r>
              <a:rPr lang="zh-CN" altLang="en-US" sz="2000"/>
              <a:t>）</a:t>
            </a:r>
            <a:endParaRPr lang="zh-CN" altLang="en-US" sz="2000"/>
          </a:p>
          <a:p>
            <a:pPr lvl="1"/>
            <a:r>
              <a:rPr lang="en-US" altLang="zh-CN" sz="2000"/>
              <a:t>Bibo Mao: </a:t>
            </a:r>
            <a:r>
              <a:rPr lang="zh-CN" altLang="en-US" sz="2000"/>
              <a:t>更激进地提高 </a:t>
            </a:r>
            <a:r>
              <a:rPr lang="en-US" altLang="zh-CN" sz="2000"/>
              <a:t>FPU </a:t>
            </a:r>
            <a:r>
              <a:rPr lang="zh-CN" altLang="en-US" sz="2000"/>
              <a:t>位宽（无条件使用 </a:t>
            </a:r>
            <a:r>
              <a:rPr lang="en-US" altLang="zh-CN" sz="2000"/>
              <a:t>LASX </a:t>
            </a:r>
            <a:r>
              <a:rPr lang="zh-CN" altLang="en-US" sz="2000"/>
              <a:t>规格），优化上下文切换性能</a:t>
            </a:r>
            <a:br>
              <a:rPr lang="zh-CN" altLang="en-US" sz="2000"/>
            </a:br>
            <a:r>
              <a:rPr lang="zh-CN" altLang="en-US" sz="2000"/>
              <a:t>（</a:t>
            </a:r>
            <a:r>
              <a:rPr lang="zh-CN" altLang="en-US" sz="2000">
                <a:hlinkClick r:id="rId7"/>
              </a:rPr>
              <a:t>第 </a:t>
            </a:r>
            <a:r>
              <a:rPr lang="en-US" altLang="zh-CN" sz="2000">
                <a:hlinkClick r:id="rId7"/>
              </a:rPr>
              <a:t>2 </a:t>
            </a:r>
            <a:r>
              <a:rPr lang="zh-CN" altLang="en-US" sz="2000">
                <a:hlinkClick r:id="rId7"/>
              </a:rPr>
              <a:t>版</a:t>
            </a:r>
            <a:r>
              <a:rPr lang="zh-CN" altLang="en-US" sz="2000"/>
              <a:t>）</a:t>
            </a:r>
            <a:endParaRPr lang="en-US" altLang="zh-CN" sz="20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r>
              <a:rPr lang="zh-CN" altLang="en-US">
                <a:cs typeface="Arial" panose="020B0604020202020204" pitchFamily="34" charset="0"/>
              </a:rPr>
              <a:t>（其他补丁）</a:t>
            </a:r>
            <a:endParaRPr lang="zh-CN" altLang="en-US"/>
          </a:p>
        </p:txBody>
      </p:sp>
      <p:sp>
        <p:nvSpPr>
          <p:cNvPr id="3" name="内容占位符 2"/>
          <p:cNvSpPr>
            <a:spLocks noGrp="1"/>
          </p:cNvSpPr>
          <p:nvPr>
            <p:ph idx="1"/>
          </p:nvPr>
        </p:nvSpPr>
        <p:spPr>
          <a:xfrm>
            <a:off x="513999" y="1259762"/>
            <a:ext cx="10912520" cy="4657501"/>
          </a:xfrm>
        </p:spPr>
        <p:txBody>
          <a:bodyPr/>
          <a:p>
            <a:r>
              <a:rPr lang="zh-CN" altLang="en-US" sz="2000"/>
              <a:t>代码或功能修复</a:t>
            </a:r>
            <a:endParaRPr lang="zh-CN" altLang="en-US" sz="2000"/>
          </a:p>
          <a:p>
            <a:pPr lvl="1"/>
            <a:r>
              <a:rPr lang="en-US" altLang="zh-CN" sz="2000"/>
              <a:t>Yuqian</a:t>
            </a:r>
            <a:r>
              <a:rPr lang="zh-CN" altLang="en-US" sz="2000"/>
              <a:t> </a:t>
            </a:r>
            <a:r>
              <a:rPr lang="en-US" altLang="zh-CN" sz="2000"/>
              <a:t>Yang: </a:t>
            </a:r>
            <a:r>
              <a:rPr lang="zh-CN" altLang="en-US" sz="2000"/>
              <a:t>改善 </a:t>
            </a:r>
            <a:r>
              <a:rPr lang="en-US" altLang="zh-CN" sz="2000"/>
              <a:t>KASLR </a:t>
            </a:r>
            <a:r>
              <a:rPr lang="zh-CN" altLang="en-US" sz="2000"/>
              <a:t>禁用时的日志输出（</a:t>
            </a:r>
            <a:r>
              <a:rPr lang="zh-CN" altLang="en-US" sz="2000">
                <a:hlinkClick r:id="rId1"/>
              </a:rPr>
              <a:t>第 </a:t>
            </a:r>
            <a:r>
              <a:rPr lang="en-US" altLang="zh-CN" sz="2000">
                <a:hlinkClick r:id="rId1"/>
              </a:rPr>
              <a:t>1 </a:t>
            </a:r>
            <a:r>
              <a:rPr lang="zh-CN" altLang="en-US" sz="2000">
                <a:hlinkClick r:id="rId1"/>
              </a:rPr>
              <a:t>版</a:t>
            </a:r>
            <a:r>
              <a:rPr lang="zh-CN" altLang="en-US" sz="2000"/>
              <a:t>）</a:t>
            </a:r>
            <a:endParaRPr lang="zh-CN" altLang="en-US" sz="2000"/>
          </a:p>
          <a:p>
            <a:pPr lvl="0"/>
            <a:r>
              <a:rPr lang="zh-CN" altLang="en-US" sz="2000"/>
              <a:t>代码重构或清理</a:t>
            </a:r>
            <a:endParaRPr lang="zh-CN" altLang="en-US" sz="2000"/>
          </a:p>
          <a:p>
            <a:pPr lvl="1"/>
            <a:r>
              <a:rPr lang="zh-CN" altLang="en-US" sz="2000">
                <a:solidFill>
                  <a:schemeClr val="tx1"/>
                </a:solidFill>
                <a:ea typeface="Source Han Sans CN" charset="0"/>
              </a:rPr>
              <a:t>Q</a:t>
            </a:r>
            <a:r>
              <a:rPr lang="en-US" altLang="zh-CN" sz="2000">
                <a:solidFill>
                  <a:schemeClr val="tx1"/>
                </a:solidFill>
                <a:ea typeface="Source Han Sans CN" charset="0"/>
              </a:rPr>
              <a:t>iu Luo: </a:t>
            </a:r>
            <a:r>
              <a:rPr lang="zh-CN" altLang="en-US" sz="2000">
                <a:solidFill>
                  <a:schemeClr val="tx1"/>
                </a:solidFill>
                <a:ea typeface="Source Han Sans CN" charset="0"/>
              </a:rPr>
              <a:t>使用通用 </a:t>
            </a:r>
            <a:r>
              <a:rPr lang="en-US" altLang="zh-CN" sz="2000">
                <a:solidFill>
                  <a:schemeClr val="tx1"/>
                </a:solidFill>
                <a:ea typeface="Source Han Sans CN" charset="0"/>
              </a:rPr>
              <a:t>canary_init() </a:t>
            </a:r>
            <a:r>
              <a:rPr lang="zh-CN" altLang="en-US" sz="2000">
                <a:solidFill>
                  <a:schemeClr val="tx1"/>
                </a:solidFill>
                <a:ea typeface="Source Han Sans CN" charset="0"/>
              </a:rPr>
              <a:t>初始化栈</a:t>
            </a:r>
            <a:r>
              <a:rPr lang="zh-CN" altLang="en-US" sz="2000">
                <a:solidFill>
                  <a:schemeClr val="tx1"/>
                </a:solidFill>
                <a:ea typeface="Source Han Sans CN" charset="0"/>
              </a:rPr>
              <a:t>哨兵标志 </a:t>
            </a:r>
            <a:r>
              <a:rPr lang="en-US" altLang="zh-CN" sz="2000">
                <a:solidFill>
                  <a:schemeClr val="tx1"/>
                </a:solidFill>
                <a:ea typeface="Source Han Sans CN" charset="0"/>
              </a:rPr>
              <a:t>(stack canary)</a:t>
            </a:r>
            <a:r>
              <a:rPr lang="zh-CN" altLang="en-US" sz="2000">
                <a:solidFill>
                  <a:schemeClr val="tx1"/>
                </a:solidFill>
                <a:ea typeface="Source Han Sans CN" charset="0"/>
              </a:rPr>
              <a:t>（</a:t>
            </a:r>
            <a:r>
              <a:rPr lang="zh-CN" altLang="en-US" sz="2000">
                <a:solidFill>
                  <a:schemeClr val="tx1"/>
                </a:solidFill>
                <a:ea typeface="Source Han Sans CN" charset="0"/>
                <a:hlinkClick r:id="rId2"/>
              </a:rPr>
              <a:t>第 </a:t>
            </a:r>
            <a:r>
              <a:rPr lang="en-US" altLang="zh-CN" sz="2000">
                <a:solidFill>
                  <a:schemeClr val="tx1"/>
                </a:solidFill>
                <a:ea typeface="Source Han Sans CN" charset="0"/>
                <a:hlinkClick r:id="rId2"/>
              </a:rPr>
              <a:t>1 </a:t>
            </a:r>
            <a:r>
              <a:rPr lang="zh-CN" altLang="en-US" sz="2000">
                <a:solidFill>
                  <a:schemeClr val="tx1"/>
                </a:solidFill>
                <a:ea typeface="Source Han Sans CN" charset="0"/>
                <a:hlinkClick r:id="rId2"/>
              </a:rPr>
              <a:t>版</a:t>
            </a:r>
            <a:r>
              <a:rPr lang="zh-CN" altLang="en-US" sz="2000">
                <a:solidFill>
                  <a:schemeClr val="tx1"/>
                </a:solidFill>
                <a:ea typeface="Source Han Sans CN" charset="0"/>
              </a:rPr>
              <a:t>）</a:t>
            </a:r>
            <a:endParaRPr lang="en-US" altLang="zh-CN" sz="2000" i="1"/>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Skia</a:t>
            </a:r>
            <a:endParaRPr lang="zh-CN" altLang="en-US"/>
          </a:p>
        </p:txBody>
      </p:sp>
      <p:sp>
        <p:nvSpPr>
          <p:cNvPr id="3" name="内容占位符 2"/>
          <p:cNvSpPr>
            <a:spLocks noGrp="1"/>
          </p:cNvSpPr>
          <p:nvPr>
            <p:ph idx="1"/>
          </p:nvPr>
        </p:nvSpPr>
        <p:spPr/>
        <p:txBody>
          <a:bodyPr/>
          <a:p>
            <a:r>
              <a:rPr lang="en-US" altLang="zh-CN"/>
              <a:t>Xi Ruoyao </a:t>
            </a:r>
            <a:r>
              <a:rPr lang="zh-CN" altLang="en-US">
                <a:hlinkClick r:id="rId1"/>
              </a:rPr>
              <a:t>提出</a:t>
            </a:r>
            <a:r>
              <a:rPr lang="zh-CN" altLang="en-US"/>
              <a:t>为龙架构等在使用 </a:t>
            </a:r>
            <a:r>
              <a:rPr lang="en-US" altLang="zh-CN"/>
              <a:t>GCC </a:t>
            </a:r>
            <a:r>
              <a:rPr lang="zh-CN" altLang="en-US"/>
              <a:t>构建 </a:t>
            </a:r>
            <a:r>
              <a:rPr lang="en-US" altLang="zh-CN"/>
              <a:t>skcms </a:t>
            </a:r>
            <a:r>
              <a:rPr lang="zh-CN" altLang="en-US"/>
              <a:t>时不使用 </a:t>
            </a:r>
            <a:r>
              <a:rPr lang="en-US" altLang="zh-CN"/>
              <a:t>musttail </a:t>
            </a:r>
            <a:r>
              <a:rPr lang="zh-CN" altLang="en-US"/>
              <a:t>属性，以避免构建失败</a:t>
            </a:r>
            <a:endParaRPr lang="zh-CN" altLang="en-US"/>
          </a:p>
          <a:p>
            <a:pPr lvl="1"/>
            <a:r>
              <a:rPr lang="zh-CN" altLang="en-US"/>
              <a:t>使用 </a:t>
            </a:r>
            <a:r>
              <a:rPr lang="en-US" altLang="zh-CN"/>
              <a:t>Clang </a:t>
            </a:r>
            <a:r>
              <a:rPr lang="zh-CN" altLang="en-US"/>
              <a:t>构建时已经去掉该属性，且除 </a:t>
            </a:r>
            <a:r>
              <a:rPr lang="en-US" altLang="zh-CN"/>
              <a:t>skcms </a:t>
            </a:r>
            <a:r>
              <a:rPr lang="zh-CN" altLang="en-US"/>
              <a:t>以外的其他代码也已经去掉该属性</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Box64</a:t>
            </a:r>
            <a:endParaRPr lang="zh-CN" altLang="en-US"/>
          </a:p>
        </p:txBody>
      </p:sp>
      <p:sp>
        <p:nvSpPr>
          <p:cNvPr id="3" name="内容占位符 2"/>
          <p:cNvSpPr>
            <a:spLocks noGrp="1"/>
          </p:cNvSpPr>
          <p:nvPr>
            <p:ph idx="1"/>
          </p:nvPr>
        </p:nvSpPr>
        <p:spPr/>
        <p:txBody>
          <a:bodyPr/>
          <a:p>
            <a:r>
              <a:rPr lang="zh-CN" altLang="en-US"/>
              <a:t>完善单元测试相关基础设施</a:t>
            </a:r>
            <a:endParaRPr lang="zh-CN" altLang="en-US"/>
          </a:p>
          <a:p>
            <a:r>
              <a:rPr lang="zh-CN" altLang="en-US"/>
              <a:t>修复</a:t>
            </a:r>
            <a:r>
              <a:rPr lang="en-US" altLang="zh-CN"/>
              <a:t> </a:t>
            </a:r>
            <a:r>
              <a:rPr lang="en-US" altLang="zh-CN">
                <a:cs typeface="Arial" panose="020B0604020202020204" pitchFamily="34" charset="0"/>
              </a:rPr>
              <a:t>JIT </a:t>
            </a:r>
            <a:r>
              <a:rPr lang="zh-CN" altLang="en-US"/>
              <a:t>和解释器中的指令翻译错误若干</a:t>
            </a:r>
            <a:endParaRPr lang="zh-CN" altLang="en-US"/>
          </a:p>
          <a:p>
            <a:r>
              <a:rPr lang="zh-CN" altLang="en-US"/>
              <a:t>支持 </a:t>
            </a:r>
            <a:r>
              <a:rPr lang="en-US" altLang="zh-CN"/>
              <a:t>Ubisoft </a:t>
            </a:r>
            <a:r>
              <a:rPr lang="zh-CN" altLang="en-US"/>
              <a:t>启动器（有混淆）</a:t>
            </a:r>
            <a:endParaRPr lang="zh-CN" altLang="en-US"/>
          </a:p>
          <a:p>
            <a:pPr lvl="1"/>
            <a:r>
              <a:rPr lang="zh-CN" altLang="en-US"/>
              <a:t>《刺客信条</a:t>
            </a:r>
            <a:r>
              <a:rPr lang="en-US" altLang="zh-CN"/>
              <a:t>4</a:t>
            </a:r>
            <a:r>
              <a:rPr lang="zh-CN" altLang="en-US"/>
              <a:t>：黑旗》可以运行了</a:t>
            </a:r>
            <a:endParaRPr lang="zh-CN" altLang="en-US"/>
          </a:p>
          <a:p>
            <a:pPr lvl="0"/>
            <a:r>
              <a:rPr lang="zh-CN" altLang="en-US"/>
              <a:t>准备 </a:t>
            </a:r>
            <a:r>
              <a:rPr lang="en-US" altLang="zh-CN"/>
              <a:t>v0.4.2 </a:t>
            </a:r>
            <a:r>
              <a:rPr lang="zh-CN" altLang="en-US"/>
              <a:t>发版（预计下次双周会之前发）</a:t>
            </a:r>
            <a:endParaRPr lang="zh-CN" altLang="en-US"/>
          </a:p>
        </p:txBody>
      </p:sp>
      <p:sp>
        <p:nvSpPr>
          <p:cNvPr id="4" name="文本占位符 3"/>
          <p:cNvSpPr>
            <a:spLocks noGrp="1"/>
          </p:cNvSpPr>
          <p:nvPr>
            <p:ph type="body" idx="10"/>
          </p:nvPr>
        </p:nvSpPr>
        <p:spPr/>
        <p:txBody>
          <a:bodyPr/>
          <a:p>
            <a:r>
              <a:rPr lang="en-US" altLang="zh-CN"/>
              <a:t>xry111</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龙架构发行版动向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发行版维护贴士</a:t>
            </a:r>
            <a:endParaRPr lang="zh-CN" altLang="en-US"/>
          </a:p>
        </p:txBody>
      </p:sp>
      <p:sp>
        <p:nvSpPr>
          <p:cNvPr id="3" name="内容占位符 2"/>
          <p:cNvSpPr>
            <a:spLocks noGrp="1"/>
          </p:cNvSpPr>
          <p:nvPr>
            <p:ph idx="1"/>
          </p:nvPr>
        </p:nvSpPr>
        <p:spPr>
          <a:xfrm>
            <a:off x="513999" y="1259762"/>
            <a:ext cx="9935443" cy="4657501"/>
          </a:xfrm>
        </p:spPr>
        <p:txBody>
          <a:bodyPr/>
          <a:p>
            <a:r>
              <a:rPr lang="zh-CN" altLang="en-US" sz="2000"/>
              <a:t>安全更新</a:t>
            </a:r>
            <a:endParaRPr lang="en-US" altLang="zh-CN" sz="2000"/>
          </a:p>
          <a:p>
            <a:pPr lvl="1"/>
            <a:r>
              <a:rPr lang="en-US" altLang="zh-CN" sz="2000"/>
              <a:t>glibc </a:t>
            </a:r>
            <a:r>
              <a:rPr lang="zh-CN" altLang="en-US" sz="2000">
                <a:cs typeface="Arial" panose="020B0604020202020204" pitchFamily="34" charset="0"/>
              </a:rPr>
              <a:t>发现安全漏洞两例 </a:t>
            </a:r>
            <a:r>
              <a:rPr lang="en-US" altLang="zh-CN" sz="2000">
                <a:cs typeface="Arial" panose="020B0604020202020204" pitchFamily="34" charset="0"/>
              </a:rPr>
              <a:t>(CVE</a:t>
            </a:r>
            <a:r>
              <a:rPr lang="zh-CN" altLang="en-US" sz="2000">
                <a:cs typeface="Arial" panose="020B0604020202020204" pitchFamily="34" charset="0"/>
              </a:rPr>
              <a:t>-</a:t>
            </a:r>
            <a:r>
              <a:rPr lang="en-US" altLang="zh-CN" sz="2000">
                <a:cs typeface="Arial" panose="020B0604020202020204" pitchFamily="34" charset="0"/>
              </a:rPr>
              <a:t>2026</a:t>
            </a:r>
            <a:r>
              <a:rPr lang="zh-CN" altLang="en-US" sz="2000">
                <a:cs typeface="Arial" panose="020B0604020202020204" pitchFamily="34" charset="0"/>
              </a:rPr>
              <a:t>-</a:t>
            </a:r>
            <a:r>
              <a:rPr lang="en-US" altLang="zh-CN" sz="2000">
                <a:cs typeface="Arial" panose="020B0604020202020204" pitchFamily="34" charset="0"/>
              </a:rPr>
              <a:t>4046, CVE</a:t>
            </a:r>
            <a:r>
              <a:rPr lang="zh-CN" altLang="en-US" sz="2000">
                <a:cs typeface="Arial" panose="020B0604020202020204" pitchFamily="34" charset="0"/>
              </a:rPr>
              <a:t>-</a:t>
            </a:r>
            <a:r>
              <a:rPr lang="en-US" altLang="zh-CN" sz="2000">
                <a:cs typeface="Arial" panose="020B0604020202020204" pitchFamily="34" charset="0"/>
              </a:rPr>
              <a:t>2026</a:t>
            </a:r>
            <a:r>
              <a:rPr lang="zh-CN" altLang="en-US" sz="2000">
                <a:cs typeface="Arial" panose="020B0604020202020204" pitchFamily="34" charset="0"/>
              </a:rPr>
              <a:t>-</a:t>
            </a:r>
            <a:r>
              <a:rPr lang="en-US" altLang="zh-CN" sz="2000">
                <a:cs typeface="Arial" panose="020B0604020202020204" pitchFamily="34" charset="0"/>
              </a:rPr>
              <a:t>5450)</a:t>
            </a:r>
            <a:r>
              <a:rPr lang="zh-CN" altLang="en-US" sz="2000">
                <a:cs typeface="Arial" panose="020B0604020202020204" pitchFamily="34" charset="0"/>
              </a:rPr>
              <a:t>，修复尚未完成，</a:t>
            </a:r>
            <a:br>
              <a:rPr lang="zh-CN" altLang="en-US" sz="2000">
                <a:cs typeface="Arial" panose="020B0604020202020204" pitchFamily="34" charset="0"/>
              </a:rPr>
            </a:br>
            <a:r>
              <a:rPr lang="zh-CN" altLang="en-US" sz="2000">
                <a:cs typeface="Arial" panose="020B0604020202020204" pitchFamily="34" charset="0"/>
              </a:rPr>
              <a:t>请注意跟踪修复进展并及时回合</a:t>
            </a:r>
            <a:endParaRPr lang="zh-CN" altLang="en-US" sz="2000">
              <a:cs typeface="Arial" panose="020B0604020202020204" pitchFamily="34" charset="0"/>
            </a:endParaRPr>
          </a:p>
          <a:p>
            <a:pPr lvl="1"/>
            <a:r>
              <a:rPr lang="en-US" altLang="zh-CN" sz="2000">
                <a:cs typeface="Arial" panose="020B0604020202020204" pitchFamily="34" charset="0"/>
              </a:rPr>
              <a:t>util</a:t>
            </a:r>
            <a:r>
              <a:rPr lang="zh-CN" altLang="en-US" sz="2000">
                <a:cs typeface="Arial" panose="020B0604020202020204" pitchFamily="34" charset="0"/>
              </a:rPr>
              <a:t>-</a:t>
            </a:r>
            <a:r>
              <a:rPr lang="en-US" altLang="zh-CN" sz="2000">
                <a:cs typeface="Arial" panose="020B0604020202020204" pitchFamily="34" charset="0"/>
              </a:rPr>
              <a:t>linux 2.42 </a:t>
            </a:r>
            <a:r>
              <a:rPr lang="zh-CN" altLang="en-US" sz="2000">
                <a:cs typeface="Arial" panose="020B0604020202020204" pitchFamily="34" charset="0"/>
              </a:rPr>
              <a:t>修复安全漏洞一例 </a:t>
            </a:r>
            <a:r>
              <a:rPr lang="en-US" altLang="zh-CN" sz="2000">
                <a:cs typeface="Arial" panose="020B0604020202020204" pitchFamily="34" charset="0"/>
              </a:rPr>
              <a:t>(CVE</a:t>
            </a:r>
            <a:r>
              <a:rPr lang="zh-CN" altLang="en-US" sz="2000">
                <a:cs typeface="Arial" panose="020B0604020202020204" pitchFamily="34" charset="0"/>
              </a:rPr>
              <a:t>-</a:t>
            </a:r>
            <a:r>
              <a:rPr lang="en-US" altLang="zh-CN" sz="2000">
                <a:cs typeface="Arial" panose="020B0604020202020204" pitchFamily="34" charset="0"/>
              </a:rPr>
              <a:t>2026</a:t>
            </a:r>
            <a:r>
              <a:rPr lang="zh-CN" altLang="en-US" sz="2000">
                <a:cs typeface="Arial" panose="020B0604020202020204" pitchFamily="34" charset="0"/>
              </a:rPr>
              <a:t>-</a:t>
            </a:r>
            <a:r>
              <a:rPr lang="en-US" altLang="zh-CN" sz="2000">
                <a:cs typeface="Arial" panose="020B0604020202020204" pitchFamily="34" charset="0"/>
              </a:rPr>
              <a:t>27456)</a:t>
            </a:r>
            <a:r>
              <a:rPr lang="zh-CN" altLang="en-US" sz="2000">
                <a:cs typeface="Arial" panose="020B0604020202020204" pitchFamily="34" charset="0"/>
              </a:rPr>
              <a:t>，请更新</a:t>
            </a:r>
            <a:endParaRPr lang="zh-CN" altLang="en-US" sz="2000">
              <a:cs typeface="Arial" panose="020B0604020202020204" pitchFamily="34" charset="0"/>
            </a:endParaRPr>
          </a:p>
          <a:p>
            <a:pPr lvl="1"/>
            <a:r>
              <a:rPr lang="zh-CN" altLang="en-US" sz="2000">
                <a:cs typeface="Arial" panose="020B0604020202020204" pitchFamily="34" charset="0"/>
              </a:rPr>
              <a:t>另有大量安全更新，请参考安同 </a:t>
            </a:r>
            <a:r>
              <a:rPr lang="en-US" altLang="zh-CN" sz="2000">
                <a:cs typeface="Arial" panose="020B0604020202020204" pitchFamily="34" charset="0"/>
              </a:rPr>
              <a:t>OS </a:t>
            </a:r>
            <a:r>
              <a:rPr lang="zh-CN" altLang="en-US" sz="2000">
                <a:cs typeface="Arial" panose="020B0604020202020204" pitchFamily="34" charset="0"/>
              </a:rPr>
              <a:t>予以跟进</a:t>
            </a:r>
            <a:endParaRPr lang="zh-CN" altLang="en-US" sz="2000">
              <a:cs typeface="Arial" panose="020B0604020202020204" pitchFamily="34" charset="0"/>
            </a:endParaRPr>
          </a:p>
          <a:p>
            <a:r>
              <a:rPr lang="en-US" altLang="zh-CN" sz="2000">
                <a:cs typeface="Arial" panose="020B0604020202020204" pitchFamily="34" charset="0"/>
              </a:rPr>
              <a:t>Spectre V1 mitigation </a:t>
            </a:r>
            <a:r>
              <a:rPr lang="zh-CN" altLang="en-US" sz="2000">
                <a:cs typeface="Arial" panose="020B0604020202020204" pitchFamily="34" charset="0"/>
              </a:rPr>
              <a:t>紧迫性不大（想必社区用户也没有在运营云服务器），可等待正常发版</a:t>
            </a:r>
            <a:endParaRPr lang="zh-CN" altLang="en-US" sz="2000">
              <a:cs typeface="Arial" panose="020B0604020202020204" pitchFamily="34" charset="0"/>
            </a:endParaRPr>
          </a:p>
          <a:p>
            <a:r>
              <a:rPr lang="zh-CN" altLang="en-US" sz="2000">
                <a:cs typeface="Arial" panose="020B0604020202020204" pitchFamily="34" charset="0"/>
              </a:rPr>
              <a:t>格兰菲 </a:t>
            </a:r>
            <a:r>
              <a:rPr lang="en-US" altLang="zh-CN" sz="2000">
                <a:cs typeface="Arial" panose="020B0604020202020204" pitchFamily="34" charset="0"/>
              </a:rPr>
              <a:t>10x0/2030 </a:t>
            </a:r>
            <a:r>
              <a:rPr lang="zh-CN" altLang="en-US" sz="2000">
                <a:cs typeface="Arial" panose="020B0604020202020204" pitchFamily="34" charset="0"/>
              </a:rPr>
              <a:t>系列显卡驱动在 </a:t>
            </a:r>
            <a:r>
              <a:rPr lang="en-US" altLang="zh-CN" sz="2000">
                <a:cs typeface="Arial" panose="020B0604020202020204" pitchFamily="34" charset="0"/>
              </a:rPr>
              <a:t>3B6000/3C6000 </a:t>
            </a:r>
            <a:r>
              <a:rPr lang="zh-CN" altLang="en-US" sz="2000">
                <a:cs typeface="Arial" panose="020B0604020202020204" pitchFamily="34" charset="0"/>
              </a:rPr>
              <a:t>及 </a:t>
            </a:r>
            <a:r>
              <a:rPr lang="en-US" altLang="zh-CN" sz="2000">
                <a:cs typeface="Arial" panose="020B0604020202020204" pitchFamily="34" charset="0"/>
              </a:rPr>
              <a:t>2K3000/3B6000M </a:t>
            </a:r>
            <a:r>
              <a:rPr lang="zh-CN" altLang="en-US" sz="2000">
                <a:cs typeface="Arial" panose="020B0604020202020204" pitchFamily="34" charset="0"/>
              </a:rPr>
              <a:t>等平台可能无法正确使用</a:t>
            </a:r>
            <a:endParaRPr lang="zh-CN" altLang="en-US" sz="2000">
              <a:cs typeface="Arial" panose="020B0604020202020204" pitchFamily="34" charset="0"/>
            </a:endParaRPr>
          </a:p>
          <a:p>
            <a:pPr lvl="1"/>
            <a:r>
              <a:rPr lang="zh-CN" altLang="en-US" sz="2000">
                <a:cs typeface="Arial" panose="020B0604020202020204" pitchFamily="34" charset="0"/>
              </a:rPr>
              <a:t>驱动需要为上述平台开启 </a:t>
            </a:r>
            <a:r>
              <a:rPr lang="en-US" altLang="zh-CN" sz="2000">
                <a:cs typeface="Arial" panose="020B0604020202020204" pitchFamily="34" charset="0"/>
              </a:rPr>
              <a:t>PCIe Snooping </a:t>
            </a:r>
            <a:r>
              <a:rPr lang="zh-CN" altLang="en-US" sz="2000">
                <a:cs typeface="Arial" panose="020B0604020202020204" pitchFamily="34" charset="0"/>
              </a:rPr>
              <a:t>功能，官方将发版修复</a:t>
            </a:r>
            <a:endParaRPr lang="zh-CN" altLang="en-US" sz="2000">
              <a:cs typeface="Arial" panose="020B0604020202020204" pitchFamily="34" charset="0"/>
            </a:endParaRPr>
          </a:p>
          <a:p>
            <a:pPr lvl="1"/>
            <a:r>
              <a:rPr lang="zh-CN" altLang="en-US" sz="2000">
                <a:cs typeface="Arial" panose="020B0604020202020204" pitchFamily="34" charset="0"/>
              </a:rPr>
              <a:t>社区已实现临时规避补丁，可</a:t>
            </a:r>
            <a:r>
              <a:rPr lang="zh-CN" altLang="en-US" sz="2000">
                <a:cs typeface="Arial" panose="020B0604020202020204" pitchFamily="34" charset="0"/>
                <a:hlinkClick r:id="rId1"/>
              </a:rPr>
              <a:t>参考该补丁</a:t>
            </a:r>
            <a:endParaRPr lang="zh-CN" altLang="en-US" sz="20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en-US" altLang="zh-CN"/>
              <a:t>Arch </a:t>
            </a:r>
            <a:r>
              <a:rPr lang="en-US" altLang="zh-CN">
                <a:cs typeface="Arial" panose="020B0604020202020204" pitchFamily="34" charset="0"/>
              </a:rPr>
              <a:t>Linux for Loong64</a:t>
            </a:r>
            <a:endParaRPr lang="zh-CN" altLang="en-US"/>
          </a:p>
        </p:txBody>
      </p:sp>
      <p:sp>
        <p:nvSpPr>
          <p:cNvPr id="6" name="内容占位符 5"/>
          <p:cNvSpPr>
            <a:spLocks noGrp="1"/>
          </p:cNvSpPr>
          <p:nvPr>
            <p:ph idx="1"/>
          </p:nvPr>
        </p:nvSpPr>
        <p:spPr/>
        <p:txBody>
          <a:bodyPr/>
          <a:p>
            <a:r>
              <a:rPr lang="en-US" altLang="zh-CN"/>
              <a:t>Qt6 Webengine 6.11</a:t>
            </a:r>
            <a:r>
              <a:rPr lang="zh-CN" altLang="en-US"/>
              <a:t>升级与构建修复 </a:t>
            </a:r>
            <a:r>
              <a:rPr lang="en-US" altLang="zh-CN">
                <a:solidFill>
                  <a:srgbClr val="00B0F0"/>
                </a:solidFill>
              </a:rPr>
              <a:t>(by wszqkzqk)</a:t>
            </a:r>
            <a:endParaRPr lang="en-US" altLang="zh-CN">
              <a:solidFill>
                <a:srgbClr val="00B0F0"/>
              </a:solidFill>
            </a:endParaRPr>
          </a:p>
          <a:p>
            <a:pPr lvl="1"/>
            <a:r>
              <a:rPr lang="zh-CN" altLang="en-US"/>
              <a:t>重新基于 </a:t>
            </a:r>
            <a:r>
              <a:rPr lang="en-US" altLang="zh-CN"/>
              <a:t>Chromium 140 </a:t>
            </a:r>
            <a:r>
              <a:rPr lang="zh-CN" altLang="en-US"/>
              <a:t>进行了适配</a:t>
            </a:r>
            <a:endParaRPr lang="zh-CN" altLang="en-US"/>
          </a:p>
          <a:p>
            <a:pPr lvl="1"/>
            <a:r>
              <a:rPr lang="zh-CN" altLang="en-US"/>
              <a:t>修复使用</a:t>
            </a:r>
            <a:r>
              <a:rPr lang="en-US" altLang="zh-CN"/>
              <a:t> GCC </a:t>
            </a:r>
            <a:r>
              <a:rPr lang="zh-CN" altLang="en-US"/>
              <a:t>在 </a:t>
            </a:r>
            <a:r>
              <a:rPr lang="en-US" altLang="zh-CN"/>
              <a:t>Loong64 </a:t>
            </a:r>
            <a:r>
              <a:rPr lang="zh-CN" altLang="en-US"/>
              <a:t>架构下的构建问题</a:t>
            </a:r>
            <a:endParaRPr lang="zh-CN" altLang="en-US"/>
          </a:p>
          <a:p>
            <a:pPr lvl="1"/>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packages/pull/877</a:t>
            </a:r>
            <a:endParaRPr lang="zh-CN" altLang="en-US"/>
          </a:p>
          <a:p>
            <a:r>
              <a:rPr lang="zh-CN" altLang="en-US">
                <a:solidFill>
                  <a:schemeClr val="tx1"/>
                </a:solidFill>
                <a:ea typeface="Source Han Sans CN" charset="0"/>
              </a:rPr>
              <a:t>修复并新增</a:t>
            </a:r>
            <a:r>
              <a:rPr lang="en-US" altLang="zh-CN">
                <a:solidFill>
                  <a:schemeClr val="tx1"/>
                </a:solidFill>
                <a:ea typeface="Source Han Sans CN" charset="0"/>
              </a:rPr>
              <a:t>skim </a:t>
            </a:r>
            <a:r>
              <a:rPr lang="en-US" altLang="zh-CN">
                <a:solidFill>
                  <a:srgbClr val="00B0F0"/>
                </a:solidFill>
                <a:ea typeface="Source Han Sans CN" charset="0"/>
              </a:rPr>
              <a:t>(by wszqkzqk)</a:t>
            </a:r>
            <a:endParaRPr lang="en-US" altLang="zh-CN">
              <a:solidFill>
                <a:srgbClr val="00B0F0"/>
              </a:solidFill>
              <a:ea typeface="Source Han Sans CN" charset="0"/>
            </a:endParaRPr>
          </a:p>
          <a:p>
            <a:pPr lvl="1"/>
            <a:r>
              <a:rPr lang="en-US" altLang="zh-CN">
                <a:solidFill>
                  <a:schemeClr val="tx1"/>
                </a:solidFill>
                <a:ea typeface="Source Han Sans CN" charset="0"/>
              </a:rPr>
              <a:t>Rust</a:t>
            </a:r>
            <a:r>
              <a:rPr lang="zh-CN" altLang="en-US">
                <a:solidFill>
                  <a:schemeClr val="tx1"/>
                </a:solidFill>
                <a:ea typeface="Source Han Sans CN" charset="0"/>
              </a:rPr>
              <a:t>风格检测工具</a:t>
            </a:r>
            <a:endParaRPr lang="zh-CN" altLang="en-US">
              <a:solidFill>
                <a:schemeClr val="tx1"/>
              </a:solidFill>
              <a:ea typeface="Source Han Sans CN" charset="0"/>
            </a:endParaRPr>
          </a:p>
          <a:p>
            <a:pPr lvl="1"/>
            <a:r>
              <a:rPr lang="zh-CN" altLang="en-US">
                <a:solidFill>
                  <a:schemeClr val="tx1"/>
                </a:solidFill>
                <a:ea typeface="Source Han Sans CN" charset="0"/>
              </a:rPr>
              <a:t>移除仅支持</a:t>
            </a:r>
            <a:r>
              <a:rPr lang="en-US" altLang="zh-CN">
                <a:solidFill>
                  <a:schemeClr val="tx1"/>
                </a:solidFill>
                <a:ea typeface="Source Han Sans CN" charset="0"/>
              </a:rPr>
              <a:t>X86/ARM</a:t>
            </a:r>
            <a:r>
              <a:rPr lang="zh-CN" altLang="en-US">
                <a:solidFill>
                  <a:schemeClr val="tx1"/>
                </a:solidFill>
                <a:ea typeface="Source Han Sans CN" charset="0"/>
              </a:rPr>
              <a:t>的</a:t>
            </a:r>
            <a:r>
              <a:rPr lang="en-US" altLang="zh-CN">
                <a:solidFill>
                  <a:schemeClr val="tx1"/>
                </a:solidFill>
                <a:ea typeface="Source Han Sans CN" charset="0"/>
              </a:rPr>
              <a:t>Frizbee</a:t>
            </a:r>
            <a:endParaRPr lang="en-US" altLang="zh-CN">
              <a:solidFill>
                <a:schemeClr val="tx1"/>
              </a:solidFill>
              <a:ea typeface="Source Han Sans CN" charset="0"/>
            </a:endParaRPr>
          </a:p>
          <a:p>
            <a:pPr lvl="1"/>
            <a:r>
              <a:rPr lang="en-US" altLang="zh-CN">
                <a:solidFill>
                  <a:srgbClr val="000000"/>
                </a:solidFill>
                <a:hlinkClick r:id="rId2"/>
              </a:rPr>
              <a:t>https://github.com/lcpu-club/loongarch-packages/pull/883</a:t>
            </a:r>
            <a:endParaRPr lang="en-US" altLang="zh-CN">
              <a:solidFill>
                <a:srgbClr val="000000"/>
              </a:solidFill>
              <a:hlinkClick r:id="rId2"/>
            </a:endParaRPr>
          </a:p>
          <a:p>
            <a:pPr lvl="0"/>
            <a:r>
              <a:rPr lang="en-US" altLang="zh-CN">
                <a:solidFill>
                  <a:srgbClr val="000000"/>
                </a:solidFill>
              </a:rPr>
              <a:t>Rdkit</a:t>
            </a:r>
            <a:r>
              <a:rPr lang="zh-CN" altLang="en-US">
                <a:solidFill>
                  <a:srgbClr val="000000"/>
                </a:solidFill>
              </a:rPr>
              <a:t>上游已发布龙架构支持，移除补丁 </a:t>
            </a:r>
            <a:r>
              <a:rPr lang="en-US" altLang="zh-CN">
                <a:solidFill>
                  <a:srgbClr val="00B0F0"/>
                </a:solidFill>
              </a:rPr>
              <a:t>(by wszqkzqk)</a:t>
            </a:r>
            <a:endParaRPr lang="zh-CN" altLang="en-US">
              <a:solidFill>
                <a:srgbClr val="00B0F0"/>
              </a:solidFill>
            </a:endParaRPr>
          </a:p>
          <a:p>
            <a:pPr lvl="1"/>
            <a:r>
              <a:rPr lang="en-US" altLang="zh-CN">
                <a:solidFill>
                  <a:srgbClr val="000000"/>
                </a:solidFill>
                <a:hlinkClick r:id="rId3"/>
              </a:rPr>
              <a:t>https://github.com/lcpu</a:t>
            </a:r>
            <a:r>
              <a:rPr lang="zh-CN" altLang="en-US">
                <a:solidFill>
                  <a:srgbClr val="000000"/>
                </a:solidFill>
                <a:hlinkClick r:id="rId3"/>
              </a:rPr>
              <a:t>-</a:t>
            </a:r>
            <a:r>
              <a:rPr lang="en-US" altLang="zh-CN">
                <a:solidFill>
                  <a:srgbClr val="000000"/>
                </a:solidFill>
                <a:hlinkClick r:id="rId3"/>
              </a:rPr>
              <a:t>club/loongarch</a:t>
            </a:r>
            <a:r>
              <a:rPr lang="zh-CN" altLang="en-US">
                <a:solidFill>
                  <a:srgbClr val="000000"/>
                </a:solidFill>
                <a:hlinkClick r:id="rId3"/>
              </a:rPr>
              <a:t>-</a:t>
            </a:r>
            <a:r>
              <a:rPr lang="en-US" altLang="zh-CN">
                <a:solidFill>
                  <a:srgbClr val="000000"/>
                </a:solidFill>
                <a:hlinkClick r:id="rId3"/>
              </a:rPr>
              <a:t>packages/pull/879</a:t>
            </a:r>
            <a:endParaRPr lang="zh-CN" altLang="en-US">
              <a:solidFill>
                <a:srgbClr val="000000"/>
              </a:solidFill>
            </a:endParaRPr>
          </a:p>
          <a:p>
            <a:endParaRPr lang="zh-CN" altLang="en-US"/>
          </a:p>
        </p:txBody>
      </p:sp>
      <p:sp>
        <p:nvSpPr>
          <p:cNvPr id="7" name="文本占位符 6"/>
          <p:cNvSpPr>
            <a:spLocks noGrp="1"/>
          </p:cNvSpPr>
          <p:nvPr>
            <p:ph type="body" idx="10"/>
          </p:nvPr>
        </p:nvSpPr>
        <p:spPr/>
        <p:txBody>
          <a:bodyPr/>
          <a:p>
            <a:r>
              <a:rPr lang="en-US" altLang="zh-CN"/>
              <a:t>wszqkzqk</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endParaRPr lang="en-US" altLang="zh-CN"/>
          </a:p>
        </p:txBody>
      </p:sp>
      <p:sp>
        <p:nvSpPr>
          <p:cNvPr id="3" name="内容占位符 2"/>
          <p:cNvSpPr>
            <a:spLocks noGrp="1"/>
          </p:cNvSpPr>
          <p:nvPr>
            <p:ph idx="1"/>
          </p:nvPr>
        </p:nvSpPr>
        <p:spPr/>
        <p:txBody>
          <a:bodyPr/>
          <a:p>
            <a:r>
              <a:rPr lang="en-US" altLang="zh-CN">
                <a:solidFill>
                  <a:schemeClr val="tx1"/>
                </a:solidFill>
                <a:ea typeface="Source Han Sans CN" charset="0"/>
              </a:rPr>
              <a:t>O</a:t>
            </a:r>
            <a:r>
              <a:rPr lang="en-US" altLang="zh-CN"/>
              <a:t>llama</a:t>
            </a:r>
            <a:r>
              <a:rPr lang="zh-CN" altLang="en-US"/>
              <a:t>构建修复&amp;新增</a:t>
            </a:r>
            <a:r>
              <a:rPr lang="en-US" altLang="zh-CN"/>
              <a:t>Vulkan</a:t>
            </a:r>
            <a:r>
              <a:rPr lang="zh-CN" altLang="en-US"/>
              <a:t>后端支持 </a:t>
            </a:r>
            <a:r>
              <a:rPr lang="en-US" altLang="zh-CN">
                <a:solidFill>
                  <a:srgbClr val="00B0F0"/>
                </a:solidFill>
              </a:rPr>
              <a:t>(by wszqkzqk)</a:t>
            </a:r>
            <a:endParaRPr lang="en-US" altLang="zh-CN">
              <a:solidFill>
                <a:srgbClr val="00B0F0"/>
              </a:solidFill>
            </a:endParaRPr>
          </a:p>
          <a:p>
            <a:pPr lvl="1"/>
            <a:r>
              <a:rPr lang="en-US" altLang="zh-CN"/>
              <a:t>Ollama</a:t>
            </a:r>
            <a:r>
              <a:rPr lang="zh-CN" altLang="en-US"/>
              <a:t>此前因</a:t>
            </a:r>
            <a:r>
              <a:rPr lang="zh-CN" altLang="en-US" b="1"/>
              <a:t>上游更新中移除了龙架构文件</a:t>
            </a:r>
            <a:r>
              <a:rPr lang="zh-CN" altLang="en-US"/>
              <a:t>长期被阻塞升级</a:t>
            </a:r>
            <a:endParaRPr lang="zh-CN" altLang="en-US"/>
          </a:p>
          <a:p>
            <a:pPr lvl="1"/>
            <a:r>
              <a:rPr lang="zh-CN" altLang="en-US"/>
              <a:t>但实际上其依赖的</a:t>
            </a:r>
            <a:r>
              <a:rPr lang="en-US" altLang="zh-CN"/>
              <a:t>llama</a:t>
            </a:r>
            <a:r>
              <a:rPr lang="zh-CN" altLang="en-US"/>
              <a:t>-</a:t>
            </a:r>
            <a:r>
              <a:rPr lang="en-US" altLang="zh-CN"/>
              <a:t>cpp/ggml</a:t>
            </a:r>
            <a:r>
              <a:rPr lang="zh-CN" altLang="en-US"/>
              <a:t>均支持龙架构</a:t>
            </a:r>
            <a:endParaRPr lang="zh-CN" altLang="en-US"/>
          </a:p>
          <a:p>
            <a:pPr lvl="1"/>
            <a:r>
              <a:rPr lang="zh-CN" altLang="en-US"/>
              <a:t>修改代码同步方式，重新拉取相关源码，并在</a:t>
            </a:r>
            <a:r>
              <a:rPr lang="en-US" altLang="zh-CN"/>
              <a:t>GO</a:t>
            </a:r>
            <a:r>
              <a:rPr lang="zh-CN" altLang="en-US"/>
              <a:t>端适配</a:t>
            </a:r>
            <a:endParaRPr lang="zh-CN" altLang="en-US"/>
          </a:p>
          <a:p>
            <a:pPr lvl="1"/>
            <a:r>
              <a:rPr lang="zh-CN" altLang="en-US"/>
              <a:t>启用</a:t>
            </a:r>
            <a:r>
              <a:rPr lang="en-US" altLang="zh-CN"/>
              <a:t>ROCm</a:t>
            </a:r>
            <a:r>
              <a:rPr lang="zh-CN" altLang="en-US"/>
              <a:t>与</a:t>
            </a:r>
            <a:r>
              <a:rPr lang="en-US" altLang="zh-CN"/>
              <a:t>Vulkan</a:t>
            </a:r>
            <a:r>
              <a:rPr lang="zh-CN" altLang="en-US"/>
              <a:t>后端（推荐有条件用户优先使用</a:t>
            </a:r>
            <a:r>
              <a:rPr lang="en-US" altLang="zh-CN"/>
              <a:t>GPU</a:t>
            </a:r>
            <a:r>
              <a:rPr lang="zh-CN" altLang="en-US"/>
              <a:t>后端）</a:t>
            </a:r>
            <a:endParaRPr lang="zh-CN" altLang="en-US"/>
          </a:p>
          <a:p>
            <a:pPr lvl="1"/>
            <a:r>
              <a:rPr lang="en-US" altLang="zh-CN">
                <a:hlinkClick r:id="rId1"/>
              </a:rPr>
              <a:t>https://github.com/lcpu</a:t>
            </a:r>
            <a:r>
              <a:rPr lang="zh-CN" altLang="en-US">
                <a:hlinkClick r:id="rId1"/>
              </a:rPr>
              <a:t>-</a:t>
            </a:r>
            <a:r>
              <a:rPr lang="en-US" altLang="zh-CN">
                <a:hlinkClick r:id="rId1"/>
              </a:rPr>
              <a:t>club/loongarch</a:t>
            </a:r>
            <a:r>
              <a:rPr lang="zh-CN" altLang="en-US">
                <a:hlinkClick r:id="rId1"/>
              </a:rPr>
              <a:t>-</a:t>
            </a:r>
            <a:r>
              <a:rPr lang="en-US" altLang="zh-CN">
                <a:hlinkClick r:id="rId1"/>
              </a:rPr>
              <a:t>packages/pull/885</a:t>
            </a:r>
            <a:endParaRPr lang="zh-CN" altLang="en-US"/>
          </a:p>
          <a:p>
            <a:pPr lvl="0"/>
            <a:r>
              <a:rPr lang="zh-CN" altLang="en-US"/>
              <a:t>修复并新增</a:t>
            </a:r>
            <a:r>
              <a:rPr lang="en-US" altLang="zh-CN"/>
              <a:t>dotslash</a:t>
            </a:r>
            <a:r>
              <a:rPr lang="zh-CN" altLang="en-US"/>
              <a:t> </a:t>
            </a:r>
            <a:r>
              <a:rPr lang="en-US" altLang="zh-CN">
                <a:solidFill>
                  <a:srgbClr val="00B0F0"/>
                </a:solidFill>
              </a:rPr>
              <a:t>(by wszqkzqk)</a:t>
            </a:r>
            <a:endParaRPr lang="zh-CN" altLang="en-US">
              <a:solidFill>
                <a:srgbClr val="00B0F0"/>
              </a:solidFill>
            </a:endParaRPr>
          </a:p>
          <a:p>
            <a:pPr lvl="1"/>
            <a:r>
              <a:rPr lang="zh-CN" altLang="en-US"/>
              <a:t>用于获取</a:t>
            </a:r>
            <a:r>
              <a:rPr lang="en-US" altLang="zh-CN"/>
              <a:t>/</a:t>
            </a:r>
            <a:r>
              <a:rPr lang="zh-CN" altLang="en-US"/>
              <a:t>缓存</a:t>
            </a:r>
            <a:r>
              <a:rPr lang="en-US" altLang="zh-CN"/>
              <a:t>/</a:t>
            </a:r>
            <a:r>
              <a:rPr lang="zh-CN" altLang="en-US"/>
              <a:t>执行可执行文件，</a:t>
            </a:r>
            <a:r>
              <a:rPr lang="en-US" altLang="zh-CN"/>
              <a:t>Agent</a:t>
            </a:r>
            <a:r>
              <a:rPr lang="zh-CN" altLang="en-US"/>
              <a:t>需要</a:t>
            </a:r>
            <a:endParaRPr lang="zh-CN" altLang="en-US"/>
          </a:p>
          <a:p>
            <a:pPr lvl="1"/>
            <a:r>
              <a:rPr lang="zh-CN" altLang="en-US"/>
              <a:t>提交上游但尚未接受：</a:t>
            </a:r>
            <a:r>
              <a:rPr lang="en-US" altLang="zh-CN">
                <a:hlinkClick r:id="rId2"/>
              </a:rPr>
              <a:t>https://github.com/facebook/dotslash/pull/121</a:t>
            </a:r>
            <a:endParaRPr lang="zh-CN" altLang="en-US"/>
          </a:p>
          <a:p>
            <a:endParaRPr lang="zh-CN" altLang="en-US"/>
          </a:p>
        </p:txBody>
      </p:sp>
      <p:sp>
        <p:nvSpPr>
          <p:cNvPr id="4" name="文本占位符 3"/>
          <p:cNvSpPr>
            <a:spLocks noGrp="1"/>
          </p:cNvSpPr>
          <p:nvPr>
            <p:ph type="body" idx="10"/>
          </p:nvPr>
        </p:nvSpPr>
        <p:spPr/>
        <p:txBody>
          <a:bodyPr/>
          <a:p>
            <a:r>
              <a:rPr lang="en-US" altLang="zh-CN"/>
              <a:t>wszqkzqk</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Arch Linux for Loong64</a:t>
            </a:r>
            <a:endParaRPr lang="en-US" altLang="zh-CN"/>
          </a:p>
        </p:txBody>
      </p:sp>
      <p:sp>
        <p:nvSpPr>
          <p:cNvPr id="3" name="内容占位符 2"/>
          <p:cNvSpPr>
            <a:spLocks noGrp="1"/>
          </p:cNvSpPr>
          <p:nvPr>
            <p:ph idx="1"/>
          </p:nvPr>
        </p:nvSpPr>
        <p:spPr/>
        <p:txBody>
          <a:bodyPr/>
          <a:p>
            <a:r>
              <a:rPr lang="zh-CN" altLang="en-US" b="1"/>
              <a:t>（</a:t>
            </a:r>
            <a:r>
              <a:rPr lang="zh-CN" altLang="en-US" b="1"/>
              <a:t>未解决）</a:t>
            </a:r>
            <a:r>
              <a:rPr lang="en-US" altLang="zh-CN"/>
              <a:t>libjxl</a:t>
            </a:r>
            <a:r>
              <a:rPr lang="zh-CN" altLang="en-US"/>
              <a:t>测试失败</a:t>
            </a:r>
            <a:endParaRPr lang="zh-CN" altLang="en-US"/>
          </a:p>
          <a:p>
            <a:pPr lvl="1"/>
            <a:r>
              <a:rPr lang="en-US" altLang="zh-CN"/>
              <a:t>encode_api_test.cc</a:t>
            </a:r>
            <a:r>
              <a:rPr lang="zh-CN" altLang="en-US"/>
              <a:t>：压缩的图片的大小高于阈值</a:t>
            </a:r>
            <a:endParaRPr lang="zh-CN" altLang="en-US"/>
          </a:p>
          <a:p>
            <a:pPr lvl="1"/>
            <a:r>
              <a:rPr lang="zh-CN" altLang="en-US"/>
              <a:t>原因暂未排查</a:t>
            </a:r>
            <a:endParaRPr lang="zh-CN" altLang="en-US"/>
          </a:p>
          <a:p>
            <a:pPr lvl="1"/>
            <a:r>
              <a:rPr lang="en-US" altLang="zh-CN">
                <a:hlinkClick r:id="rId1"/>
              </a:rPr>
              <a:t>https://github.com/libjxl/libjxl/issues/4709</a:t>
            </a:r>
            <a:endParaRPr lang="zh-CN" altLang="en-US"/>
          </a:p>
          <a:p>
            <a:r>
              <a:rPr lang="zh-CN" altLang="en-US"/>
              <a:t>其他日常更新与修复清理 </a:t>
            </a:r>
            <a:r>
              <a:rPr lang="en-US" altLang="zh-CN">
                <a:solidFill>
                  <a:srgbClr val="00B0F0"/>
                </a:solidFill>
              </a:rPr>
              <a:t>(by Pluto Yang, wszqkzqk)</a:t>
            </a:r>
            <a:endParaRPr lang="en-US" altLang="zh-CN">
              <a:solidFill>
                <a:srgbClr val="00B0F0"/>
              </a:solidFill>
            </a:endParaRPr>
          </a:p>
          <a:p>
            <a:pPr lvl="1"/>
            <a:r>
              <a:rPr lang="en-US" altLang="zh-CN">
                <a:hlinkClick r:id="rId2"/>
              </a:rPr>
              <a:t>https://www.loongbbs.cn/d/476</a:t>
            </a:r>
            <a:r>
              <a:rPr lang="zh-CN" altLang="en-US">
                <a:hlinkClick r:id="rId2"/>
              </a:rPr>
              <a:t>-</a:t>
            </a:r>
            <a:r>
              <a:rPr lang="en-US" altLang="zh-CN">
                <a:hlinkClick r:id="rId2"/>
              </a:rPr>
              <a:t>arch</a:t>
            </a:r>
            <a:r>
              <a:rPr lang="zh-CN" altLang="en-US">
                <a:hlinkClick r:id="rId2"/>
              </a:rPr>
              <a:t>-</a:t>
            </a:r>
            <a:r>
              <a:rPr lang="en-US" altLang="zh-CN">
                <a:hlinkClick r:id="rId2"/>
              </a:rPr>
              <a:t>linux</a:t>
            </a:r>
            <a:r>
              <a:rPr lang="zh-CN" altLang="en-US">
                <a:hlinkClick r:id="rId2"/>
              </a:rPr>
              <a:t>-</a:t>
            </a:r>
            <a:r>
              <a:rPr lang="en-US" altLang="zh-CN">
                <a:hlinkClick r:id="rId2"/>
              </a:rPr>
              <a:t>for</a:t>
            </a:r>
            <a:r>
              <a:rPr lang="zh-CN" altLang="en-US">
                <a:hlinkClick r:id="rId2"/>
              </a:rPr>
              <a:t>-</a:t>
            </a:r>
            <a:r>
              <a:rPr lang="en-US" altLang="zh-CN">
                <a:hlinkClick r:id="rId2"/>
              </a:rPr>
              <a:t>loong64</a:t>
            </a:r>
            <a:r>
              <a:rPr lang="zh-CN" altLang="en-US">
                <a:hlinkClick r:id="rId2"/>
              </a:rPr>
              <a:t>-</a:t>
            </a:r>
            <a:r>
              <a:rPr lang="en-US" altLang="zh-CN">
                <a:hlinkClick r:id="rId2"/>
              </a:rPr>
              <a:t>%E6%9B%B4%E6%96%B0%E6%97%A5%E5%BF%9720260330</a:t>
            </a:r>
            <a:r>
              <a:rPr lang="zh-CN" altLang="en-US">
                <a:hlinkClick r:id="rId2"/>
              </a:rPr>
              <a:t>-</a:t>
            </a:r>
            <a:r>
              <a:rPr lang="en-US" altLang="zh-CN">
                <a:hlinkClick r:id="rId2"/>
              </a:rPr>
              <a:t>20260411</a:t>
            </a:r>
            <a:endParaRPr lang="en-US" altLang="zh-CN">
              <a:hlinkClick r:id="rId2"/>
            </a:endParaRPr>
          </a:p>
          <a:p>
            <a:pPr lvl="0"/>
            <a:r>
              <a:rPr lang="zh-CN" altLang="en-US"/>
              <a:t>近期上游</a:t>
            </a:r>
            <a:r>
              <a:rPr lang="en-US" altLang="zh-CN"/>
              <a:t>Haskell</a:t>
            </a:r>
            <a:r>
              <a:rPr lang="zh-CN" altLang="en-US"/>
              <a:t>反复更新，构建速度不足跟上导致积压，相比上游有所滞后</a:t>
            </a:r>
            <a:endParaRPr lang="en-US" altLang="zh-CN"/>
          </a:p>
        </p:txBody>
      </p:sp>
      <p:sp>
        <p:nvSpPr>
          <p:cNvPr id="4" name="文本占位符 3"/>
          <p:cNvSpPr>
            <a:spLocks noGrp="1"/>
          </p:cNvSpPr>
          <p:nvPr>
            <p:ph type="body" idx="10"/>
          </p:nvPr>
        </p:nvSpPr>
        <p:spPr/>
        <p:txBody>
          <a:bodyPr/>
          <a:p>
            <a:r>
              <a:rPr lang="en-US" altLang="zh-CN"/>
              <a:t>wszqkzqk</a:t>
            </a:r>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en-US" altLang="zh-CN" sz="1800" b="1"/>
              <a:t>ROS2 Desktop </a:t>
            </a:r>
            <a:r>
              <a:rPr lang="zh-CN" altLang="en-US" sz="1800" b="1"/>
              <a:t>套件已正式推送，支持龙架构（主线及无 </a:t>
            </a:r>
            <a:r>
              <a:rPr lang="en-US" altLang="zh-CN" sz="1800" b="1"/>
              <a:t>SIMD）</a:t>
            </a:r>
            <a:endParaRPr lang="en-US" altLang="zh-CN" sz="1800" b="1"/>
          </a:p>
          <a:p>
            <a:pPr lvl="1">
              <a:buFont typeface="Arial" panose="020B0604020202020204" pitchFamily="34" charset="0"/>
              <a:buChar char="•"/>
            </a:pPr>
            <a:r>
              <a:rPr lang="en-US" altLang="zh-CN" sz="1800"/>
              <a:t>oma install ros-jazzy-desktop</a:t>
            </a:r>
            <a:endParaRPr lang="en-US" altLang="zh-CN" sz="1800"/>
          </a:p>
          <a:p>
            <a:pPr lvl="1">
              <a:buFont typeface="Arial" panose="020B0604020202020204" pitchFamily="34" charset="0"/>
              <a:buChar char="•"/>
            </a:pPr>
            <a:r>
              <a:rPr lang="zh-CN" altLang="en-US" sz="1800"/>
              <a:t>后续将引入 </a:t>
            </a:r>
            <a:r>
              <a:rPr lang="en-US" altLang="zh-CN" sz="1800"/>
              <a:t>nav2 </a:t>
            </a:r>
            <a:r>
              <a:rPr lang="zh-CN" altLang="en-US" sz="1800"/>
              <a:t>等套件，最终目标是引入完整的 </a:t>
            </a:r>
            <a:r>
              <a:rPr lang="en-US" altLang="zh-CN" sz="1800"/>
              <a:t>ROS2 </a:t>
            </a:r>
            <a:r>
              <a:rPr lang="zh-CN" altLang="en-US" sz="1800"/>
              <a:t>套件</a:t>
            </a:r>
            <a:endParaRPr lang="zh-CN" altLang="en-US" sz="1800"/>
          </a:p>
          <a:p>
            <a:pPr lvl="0">
              <a:buFont typeface="Arial" panose="020B0604020202020204" pitchFamily="34" charset="0"/>
              <a:buChar char="•"/>
            </a:pPr>
            <a:r>
              <a:rPr lang="zh-CN" altLang="en-US" sz="1800" b="1"/>
              <a:t>格兰菲显卡驱动更新到 </a:t>
            </a:r>
            <a:r>
              <a:rPr lang="en-US" altLang="zh-CN" sz="1800" b="1"/>
              <a:t>25.00.53</a:t>
            </a:r>
            <a:endParaRPr lang="en-US" altLang="zh-CN" sz="1800" b="1"/>
          </a:p>
          <a:p>
            <a:pPr lvl="1">
              <a:buFont typeface="Arial" panose="020B0604020202020204" pitchFamily="34" charset="0"/>
              <a:buChar char="•"/>
            </a:pPr>
            <a:r>
              <a:rPr lang="zh-CN" altLang="en-US" sz="1800"/>
              <a:t>修复 </a:t>
            </a:r>
            <a:r>
              <a:rPr lang="en-US" altLang="zh-CN" sz="1800"/>
              <a:t>2K3000/3B6000M</a:t>
            </a:r>
            <a:r>
              <a:rPr lang="zh-CN" altLang="en-US" sz="1800"/>
              <a:t>、</a:t>
            </a:r>
            <a:r>
              <a:rPr lang="en-US" altLang="zh-CN" sz="1800"/>
              <a:t>3B6000/3C6000 </a:t>
            </a:r>
            <a:r>
              <a:rPr lang="zh-CN" altLang="en-US" sz="1800"/>
              <a:t>平台无法正常使用的问题（症状为</a:t>
            </a:r>
            <a:br>
              <a:rPr lang="zh-CN" altLang="en-US" sz="1800"/>
            </a:br>
            <a:r>
              <a:rPr lang="zh-CN" altLang="en-US" sz="1800"/>
              <a:t>花屏、黑屏或死机）</a:t>
            </a:r>
            <a:endParaRPr lang="zh-CN" altLang="en-US" sz="1800"/>
          </a:p>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（非预装软件未列出）</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Flatpak 1.17.5</a:t>
            </a:r>
            <a:r>
              <a:rPr lang="zh-CN" altLang="en-US" sz="1800" b="1">
                <a:solidFill>
                  <a:srgbClr val="E60013"/>
                </a:solidFill>
                <a:ea typeface="Source Han Sans CN" charset="0"/>
              </a:rPr>
              <a:t>：</a:t>
            </a:r>
            <a:r>
              <a:rPr lang="zh-CN" altLang="en-US" sz="1800">
                <a:solidFill>
                  <a:srgbClr val="000000"/>
                </a:solidFill>
                <a:ea typeface="Source Han Sans CN" charset="0"/>
              </a:rPr>
              <a:t>修复 4 个安全漏洞（含 1 个严重漏洞和 1 个高危漏洞）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libcap 2.78</a:t>
            </a:r>
            <a:r>
              <a:rPr lang="zh-CN" altLang="en-US" sz="1800" b="1">
                <a:solidFill>
                  <a:srgbClr val="E60013"/>
                </a:solidFill>
                <a:ea typeface="Source Han Sans CN" charset="0"/>
              </a:rPr>
              <a:t>：</a:t>
            </a:r>
            <a:r>
              <a:rPr lang="zh-CN" altLang="en-US" sz="1800">
                <a:solidFill>
                  <a:srgbClr val="000000"/>
                </a:solidFill>
                <a:ea typeface="Source Han Sans CN" charset="0"/>
              </a:rPr>
              <a:t>修复一处 </a:t>
            </a:r>
            <a:r>
              <a:rPr lang="en-US" altLang="zh-CN" sz="1800">
                <a:solidFill>
                  <a:srgbClr val="000000"/>
                </a:solidFill>
                <a:ea typeface="Source Han Sans CN" charset="0"/>
              </a:rPr>
              <a:t>TOCTOU（</a:t>
            </a:r>
            <a:r>
              <a:rPr lang="zh-CN" altLang="en-US" sz="1800">
                <a:solidFill>
                  <a:srgbClr val="000000"/>
                </a:solidFill>
                <a:ea typeface="Source Han Sans CN" charset="0"/>
              </a:rPr>
              <a:t>检查到使用时间）竞态条件漏洞（漏洞编号</a:t>
            </a:r>
            <a:br>
              <a:rPr lang="zh-CN" altLang="en-US" sz="1800">
                <a:solidFill>
                  <a:srgbClr val="000000"/>
                </a:solidFill>
                <a:ea typeface="Source Han Sans CN" charset="0"/>
              </a:rPr>
            </a:br>
            <a:r>
              <a:rPr lang="en-US" altLang="zh-CN" sz="1800">
                <a:solidFill>
                  <a:srgbClr val="000000"/>
                </a:solidFill>
                <a:ea typeface="Source Han Sans CN" charset="0"/>
              </a:rPr>
              <a:t>CVE-2026-4878，</a:t>
            </a:r>
            <a:r>
              <a:rPr lang="zh-CN" altLang="en-US" sz="1800">
                <a:solidFill>
                  <a:srgbClr val="000000"/>
                </a:solidFill>
                <a:ea typeface="Source Han Sans CN" charset="0"/>
              </a:rPr>
              <a:t>严重性：高）</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libheif 1.21.2</a:t>
            </a:r>
            <a:r>
              <a:rPr lang="zh-CN" altLang="en-US" sz="1800" b="1">
                <a:solidFill>
                  <a:srgbClr val="E60013"/>
                </a:solidFill>
                <a:ea typeface="Source Han Sans CN" charset="0"/>
              </a:rPr>
              <a:t>：</a:t>
            </a:r>
            <a:r>
              <a:rPr lang="zh-CN" altLang="en-US" sz="1800">
                <a:solidFill>
                  <a:srgbClr val="000000"/>
                </a:solidFill>
                <a:ea typeface="Source Han Sans CN" charset="0"/>
              </a:rPr>
              <a:t>修复一个堆缓冲区溢出漏洞，漏洞编号 </a:t>
            </a:r>
            <a:r>
              <a:rPr lang="en-US" altLang="zh-CN" sz="1800">
                <a:solidFill>
                  <a:srgbClr val="000000"/>
                </a:solidFill>
                <a:ea typeface="Source Han Sans CN" charset="0"/>
              </a:rPr>
              <a:t>CVE-2025-68431（</a:t>
            </a:r>
            <a:r>
              <a:rPr lang="zh-CN" altLang="en-US" sz="1800">
                <a:solidFill>
                  <a:srgbClr val="000000"/>
                </a:solidFill>
                <a:ea typeface="Source Han Sans CN" charset="0"/>
              </a:rPr>
              <a:t>严重性：高）</a:t>
            </a:r>
            <a:endParaRPr lang="zh-CN" altLang="en-US" sz="1800">
              <a:solidFill>
                <a:srgbClr val="000000"/>
              </a:solidFill>
              <a:ea typeface="Source Han Sans CN" charset="0"/>
            </a:endParaRPr>
          </a:p>
          <a:p>
            <a:pPr lvl="1"/>
            <a:r>
              <a:rPr lang="en-US" altLang="zh-CN" sz="1800" b="1">
                <a:solidFill>
                  <a:srgbClr val="E60013"/>
                </a:solidFill>
                <a:ea typeface="Source Han Sans CN" charset="0"/>
              </a:rPr>
              <a:t>libpng 1.6.57</a:t>
            </a:r>
            <a:r>
              <a:rPr lang="zh-CN" altLang="en-US" sz="1800" b="1">
                <a:solidFill>
                  <a:srgbClr val="E60013"/>
                </a:solidFill>
                <a:ea typeface="Source Han Sans CN" charset="0"/>
              </a:rPr>
              <a:t>：</a:t>
            </a:r>
            <a:r>
              <a:rPr lang="zh-CN" altLang="en-US" sz="1800">
                <a:solidFill>
                  <a:srgbClr val="000000"/>
                </a:solidFill>
                <a:ea typeface="Source Han Sans CN" charset="0"/>
              </a:rPr>
              <a:t>一个基于堆的缓冲区溢出漏洞（</a:t>
            </a:r>
            <a:r>
              <a:rPr lang="en-US" altLang="zh-CN" sz="1800">
                <a:solidFill>
                  <a:srgbClr val="000000"/>
                </a:solidFill>
                <a:ea typeface="Source Han Sans CN" charset="0"/>
              </a:rPr>
              <a:t>CVE-2026-3713，</a:t>
            </a:r>
            <a:r>
              <a:rPr lang="zh-CN" altLang="en-US" sz="1800">
                <a:solidFill>
                  <a:srgbClr val="000000"/>
                </a:solidFill>
                <a:ea typeface="Source Han Sans CN" charset="0"/>
              </a:rPr>
              <a:t>严重性：中）及一个</a:t>
            </a:r>
            <a:br>
              <a:rPr lang="zh-CN" altLang="en-US" sz="1800">
                <a:solidFill>
                  <a:srgbClr val="000000"/>
                </a:solidFill>
                <a:ea typeface="Source Han Sans CN" charset="0"/>
              </a:rPr>
            </a:br>
            <a:r>
              <a:rPr lang="zh-CN" altLang="en-US" sz="1800">
                <a:solidFill>
                  <a:srgbClr val="000000"/>
                </a:solidFill>
                <a:ea typeface="Source Han Sans CN" charset="0"/>
              </a:rPr>
              <a:t>释放后使用 (</a:t>
            </a:r>
            <a:r>
              <a:rPr lang="en-US" altLang="zh-CN" sz="1800">
                <a:solidFill>
                  <a:srgbClr val="000000"/>
                </a:solidFill>
                <a:ea typeface="Source Han Sans CN" charset="0"/>
              </a:rPr>
              <a:t>Use-After-Free) </a:t>
            </a:r>
            <a:r>
              <a:rPr lang="zh-CN" altLang="en-US" sz="1800">
                <a:solidFill>
                  <a:srgbClr val="000000"/>
                </a:solidFill>
                <a:ea typeface="Source Han Sans CN" charset="0"/>
              </a:rPr>
              <a:t>漏洞（</a:t>
            </a:r>
            <a:r>
              <a:rPr lang="en-US" altLang="zh-CN" sz="1800">
                <a:solidFill>
                  <a:srgbClr val="000000"/>
                </a:solidFill>
                <a:ea typeface="Source Han Sans CN" charset="0"/>
              </a:rPr>
              <a:t>CVE-2026-34757，</a:t>
            </a:r>
            <a:r>
              <a:rPr lang="zh-CN" altLang="en-US" sz="1800">
                <a:solidFill>
                  <a:srgbClr val="000000"/>
                </a:solidFill>
                <a:ea typeface="Source Han Sans CN" charset="0"/>
              </a:rPr>
              <a:t>严重性：中）</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libsoup 3.6.6</a:t>
            </a:r>
            <a:r>
              <a:rPr lang="zh-CN" altLang="en-US" sz="1800" b="1">
                <a:solidFill>
                  <a:srgbClr val="E60013"/>
                </a:solidFill>
                <a:ea typeface="Source Han Sans CN" charset="0"/>
              </a:rPr>
              <a:t>：</a:t>
            </a:r>
            <a:r>
              <a:rPr lang="zh-CN" altLang="en-US" sz="1800">
                <a:solidFill>
                  <a:srgbClr val="000000"/>
                </a:solidFill>
                <a:ea typeface="Source Han Sans CN" charset="0"/>
              </a:rPr>
              <a:t>修复 13 个安全漏洞（含 3 个高危漏洞）</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libtasn1 4.21.0</a:t>
            </a:r>
            <a:r>
              <a:rPr lang="zh-CN" altLang="en-US" sz="1800" b="1">
                <a:solidFill>
                  <a:srgbClr val="E60013"/>
                </a:solidFill>
                <a:ea typeface="Source Han Sans CN" charset="0"/>
              </a:rPr>
              <a:t>：</a:t>
            </a:r>
            <a:r>
              <a:rPr lang="zh-CN" altLang="en-US" sz="1800">
                <a:solidFill>
                  <a:srgbClr val="000000"/>
                </a:solidFill>
                <a:ea typeface="Source Han Sans CN" charset="0"/>
              </a:rPr>
              <a:t>修复一个基于栈的缓冲区溢出漏洞，漏洞编号 </a:t>
            </a:r>
            <a:r>
              <a:rPr lang="en-US" altLang="zh-CN" sz="1800">
                <a:solidFill>
                  <a:srgbClr val="000000"/>
                </a:solidFill>
                <a:ea typeface="Source Han Sans CN" charset="0"/>
              </a:rPr>
              <a:t>CVE-2025-13151（</a:t>
            </a:r>
            <a:r>
              <a:rPr lang="zh-CN" altLang="en-US" sz="1800">
                <a:solidFill>
                  <a:srgbClr val="000000"/>
                </a:solidFill>
                <a:ea typeface="Source Han Sans CN" charset="0"/>
              </a:rPr>
              <a:t>严重性：高）</a:t>
            </a:r>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solidFill>
                  <a:schemeClr val="bg1">
                    <a:lumMod val="75000"/>
                  </a:schemeClr>
                </a:solidFill>
                <a:ea typeface="Source Han Sans CN" charset="0"/>
              </a:rPr>
              <a:t>x</a:t>
            </a:r>
            <a:r>
              <a:rPr lang="en-US" altLang="zh-CN">
                <a:solidFill>
                  <a:schemeClr val="bg1">
                    <a:lumMod val="75000"/>
                  </a:schemeClr>
                </a:solidFill>
                <a:ea typeface="Source Han Sans CN" charset="0"/>
              </a:rPr>
              <a:t>ry111</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5" name=""/>
        <p:cNvGrpSpPr/>
        <p:nvPr/>
      </p:nvGrpSpPr>
      <p:grpSpPr/>
      <p:sp>
        <p:nvSpPr>
          <p:cNvPr id="1048593" name="标题 1"/>
          <p:cNvSpPr>
            <a:spLocks noGrp="1"/>
          </p:cNvSpPr>
          <p:nvPr>
            <p:ph type="ctrTitle"/>
          </p:nvPr>
        </p:nvSpPr>
        <p:spPr/>
        <p:txBody>
          <a:bodyPr/>
          <a:p>
            <a:r>
              <a:rPr lang="zh-CN" altLang="en-US" sz="6600">
                <a:solidFill>
                  <a:schemeClr val="tx1"/>
                </a:solidFill>
              </a:rPr>
              <a:t>龙架构</a:t>
            </a:r>
            <a:r>
              <a:rPr lang="zh-CN" altLang="en-US" sz="6600"/>
              <a:t>双周会</a:t>
            </a:r>
            <a:endParaRPr lang="zh-CN" altLang="en-US" sz="6600"/>
          </a:p>
        </p:txBody>
      </p:sp>
      <p:sp>
        <p:nvSpPr>
          <p:cNvPr id="1048594" name="副标题 2"/>
          <p:cNvSpPr>
            <a:spLocks noGrp="1"/>
          </p:cNvSpPr>
          <p:nvPr>
            <p:ph type="subTitle" idx="1"/>
          </p:nvPr>
        </p:nvSpPr>
        <p:spPr>
          <a:xfrm>
            <a:off x="771298" y="3642820"/>
            <a:ext cx="7656626" cy="955123"/>
          </a:xfrm>
        </p:spPr>
        <p:txBody>
          <a:bodyPr/>
          <a:p>
            <a:r>
              <a:rPr lang="en-US" altLang="zh-CN" sz="4400" b="1">
                <a:solidFill>
                  <a:schemeClr val="bg1"/>
                </a:solidFill>
                <a:latin typeface="Source Han Sans CN" charset="0"/>
                <a:ea typeface="Source Han Sans CN" charset="0"/>
                <a:cs typeface="Source Han Sans CN" charset="0"/>
              </a:rPr>
              <a:t>20</a:t>
            </a:r>
            <a:r>
              <a:rPr lang="en-US" altLang="zh-CN" sz="4400" b="1">
                <a:solidFill>
                  <a:schemeClr val="bg1"/>
                </a:solidFill>
                <a:latin typeface="Source Han Sans CN" charset="0"/>
                <a:ea typeface="Source Han Sans CN" charset="0"/>
                <a:cs typeface="Arial" panose="020B0604020202020204" pitchFamily="34" charset="0"/>
              </a:rPr>
              <a:t>26</a:t>
            </a:r>
            <a:r>
              <a:rPr lang="en-US" altLang="zh-CN" sz="4400" b="1">
                <a:solidFill>
                  <a:schemeClr val="bg1"/>
                </a:solidFill>
                <a:latin typeface="Source Han Sans CN" charset="0"/>
                <a:ea typeface="Source Han Sans CN" charset="0"/>
                <a:cs typeface="Source Han Sans CN" charset="0"/>
              </a:rPr>
              <a:t> </a:t>
            </a:r>
            <a:r>
              <a:rPr lang="zh-CN" altLang="en-US" sz="4400" b="1">
                <a:solidFill>
                  <a:schemeClr val="bg1"/>
                </a:solidFill>
                <a:latin typeface="Source Han Sans CN" charset="0"/>
                <a:ea typeface="Source Han Sans CN" charset="0"/>
                <a:cs typeface="Source Han Sans CN" charset="0"/>
              </a:rPr>
              <a:t>年 </a:t>
            </a:r>
            <a:r>
              <a:rPr lang="en-US" altLang="zh-CN" sz="4400" b="1">
                <a:solidFill>
                  <a:schemeClr val="bg1"/>
                </a:solidFill>
                <a:latin typeface="Source Han Sans CN" charset="0"/>
                <a:ea typeface="Source Han Sans CN" charset="0"/>
                <a:cs typeface="Source Han Sans CN" charset="0"/>
              </a:rPr>
              <a:t>4 </a:t>
            </a:r>
            <a:r>
              <a:rPr lang="zh-CN" altLang="en-US" sz="4400" b="1">
                <a:solidFill>
                  <a:schemeClr val="bg1"/>
                </a:solidFill>
                <a:latin typeface="Source Han Sans CN" charset="0"/>
                <a:ea typeface="Source Han Sans CN" charset="0"/>
                <a:cs typeface="Source Han Sans CN" charset="0"/>
              </a:rPr>
              <a:t>月 </a:t>
            </a:r>
            <a:r>
              <a:rPr lang="en-US" altLang="zh-CN" sz="4400" b="1">
                <a:solidFill>
                  <a:schemeClr val="bg1"/>
                </a:solidFill>
                <a:latin typeface="Source Han Sans CN" charset="0"/>
                <a:ea typeface="Source Han Sans CN" charset="0"/>
                <a:cs typeface="Source Han Sans CN" charset="0"/>
              </a:rPr>
              <a:t>12</a:t>
            </a:r>
            <a:r>
              <a:rPr lang="zh-CN" altLang="en-US" sz="4400" b="1">
                <a:solidFill>
                  <a:schemeClr val="bg1"/>
                </a:solidFill>
                <a:latin typeface="Source Han Sans CN" charset="0"/>
                <a:ea typeface="Source Han Sans CN" charset="0"/>
                <a:cs typeface="Source Han Sans CN" charset="0"/>
              </a:rPr>
              <a:t> 日</a:t>
            </a:r>
            <a:r>
              <a:rPr lang="ja-JP" altLang="en-US" sz="4400" b="1">
                <a:solidFill>
                  <a:schemeClr val="bg1"/>
                </a:solidFill>
                <a:latin typeface="Source Han Sans CN" charset="0"/>
                <a:ea typeface="Source Han Sans CN" charset="0"/>
                <a:cs typeface="Source Han Sans CN" charset="0"/>
              </a:rPr>
              <a:t>・</a:t>
            </a:r>
            <a:r>
              <a:rPr lang="zh-CN" altLang="en-US" sz="4400" b="1">
                <a:solidFill>
                  <a:schemeClr val="bg1"/>
                </a:solidFill>
                <a:latin typeface="Source Han Sans CN" charset="0"/>
                <a:ea typeface="Source Han Sans CN" charset="0"/>
                <a:cs typeface="Source Han Sans CN" charset="0"/>
              </a:rPr>
              <a:t>第 </a:t>
            </a:r>
            <a:r>
              <a:rPr lang="en-US" altLang="zh-CN" sz="4400" b="1">
                <a:solidFill>
                  <a:schemeClr val="bg1"/>
                </a:solidFill>
                <a:latin typeface="Source Han Sans CN" charset="0"/>
                <a:ea typeface="Source Han Sans CN" charset="0"/>
                <a:cs typeface="Source Han Sans CN" charset="0"/>
              </a:rPr>
              <a:t>34</a:t>
            </a:r>
            <a:r>
              <a:rPr lang="zh-CN" altLang="en-US" sz="4400" b="1">
                <a:solidFill>
                  <a:schemeClr val="bg1"/>
                </a:solidFill>
                <a:latin typeface="Source Han Sans CN" charset="0"/>
                <a:ea typeface="Source Han Sans CN" charset="0"/>
                <a:cs typeface="Source Han Sans CN" charset="0"/>
              </a:rPr>
              <a:t> 次</a:t>
            </a:r>
            <a:endParaRPr lang="zh-CN" altLang="en-US" sz="4400" b="1">
              <a:solidFill>
                <a:schemeClr val="bg1"/>
              </a:solidFill>
              <a:latin typeface="Source Han Sans CN" charset="0"/>
              <a:ea typeface="Source Han Sans CN" charset="0"/>
              <a:cs typeface="Source Han Sans CN" charset="0"/>
            </a:endParaRPr>
          </a:p>
        </p:txBody>
      </p:sp>
      <p:pic>
        <p:nvPicPr>
          <p:cNvPr id="2097152" name="图片 3" descr="upload_post_object_v2_3573890905"/>
          <p:cNvPicPr>
            <a:picLocks noChangeAspect="1"/>
          </p:cNvPicPr>
          <p:nvPr/>
        </p:nvPicPr>
        <p:blipFill>
          <a:blip r:embed="rId2"/>
          <a:srcRect l="9880" t="30263" r="9431" b="26132"/>
          <a:stretch>
            <a:fillRect/>
          </a:stretch>
        </p:blipFill>
        <p:spPr>
          <a:xfrm>
            <a:off x="9267434" y="3828098"/>
            <a:ext cx="2468139" cy="2404885"/>
          </a:xfrm>
          <a:prstGeom prst="rect">
            <a:avLst/>
          </a:prstGeom>
        </p:spPr>
      </p:pic>
      <p:pic>
        <p:nvPicPr>
          <p:cNvPr id="2097153" name="图片 6" descr="upload_post_object_v2_423861644"/>
          <p:cNvPicPr>
            <a:picLocks noChangeAspect="1"/>
          </p:cNvPicPr>
          <p:nvPr/>
        </p:nvPicPr>
        <p:blipFill>
          <a:blip r:embed="rId3"/>
          <a:stretch>
            <a:fillRect/>
          </a:stretch>
        </p:blipFill>
        <p:spPr>
          <a:xfrm>
            <a:off x="9210677" y="1080329"/>
            <a:ext cx="2581652" cy="24048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2" name="标题 1"/>
          <p:cNvSpPr>
            <a:spLocks noGrp="1"/>
          </p:cNvSpPr>
          <p:nvPr>
            <p:ph type="title"/>
          </p:nvPr>
        </p:nvSpPr>
        <p:spPr/>
        <p:txBody>
          <a:bodyPr/>
          <a:p>
            <a:r>
              <a:rPr lang="zh-CN" altLang="en-US"/>
              <a:t>安同</a:t>
            </a:r>
            <a:r>
              <a:rPr lang="en-US" altLang="zh-CN"/>
              <a:t> OS</a:t>
            </a:r>
            <a:endParaRPr lang="zh-CN" altLang="en-US"/>
          </a:p>
        </p:txBody>
      </p:sp>
      <p:sp>
        <p:nvSpPr>
          <p:cNvPr id="3" name="内容占位符 2"/>
          <p:cNvSpPr>
            <a:spLocks noGrp="1"/>
          </p:cNvSpPr>
          <p:nvPr>
            <p:ph idx="1"/>
          </p:nvPr>
        </p:nvSpPr>
        <p:spPr>
          <a:xfrm>
            <a:off x="513999" y="1259762"/>
            <a:ext cx="11271609" cy="4657501"/>
          </a:xfrm>
        </p:spPr>
        <p:txBody>
          <a:bodyPr/>
          <a:p>
            <a:pPr lvl="0">
              <a:buFont typeface="Arial" panose="020B0604020202020204" pitchFamily="34" charset="0"/>
              <a:buChar char="•"/>
            </a:pPr>
            <a:r>
              <a:rPr lang="zh-CN" altLang="en-US" sz="1800" b="1"/>
              <a:t>本期安全更新</a:t>
            </a:r>
            <a:r>
              <a:rPr lang="zh-CN" altLang="en-US" sz="1800" b="1">
                <a:cs typeface="Arial" panose="020B0604020202020204" pitchFamily="34" charset="0"/>
              </a:rPr>
              <a:t>（续非预装软件未列出）</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OpenJPEG 2.5.4</a:t>
            </a:r>
            <a:r>
              <a:rPr lang="zh-CN" altLang="en-US" sz="1800" b="1">
                <a:solidFill>
                  <a:srgbClr val="E60013"/>
                </a:solidFill>
                <a:ea typeface="Source Han Sans CN" charset="0"/>
              </a:rPr>
              <a:t>：</a:t>
            </a:r>
            <a:r>
              <a:rPr lang="zh-CN" altLang="en-US" sz="1800">
                <a:solidFill>
                  <a:srgbClr val="000000"/>
                </a:solidFill>
                <a:ea typeface="Source Han Sans CN" charset="0"/>
              </a:rPr>
              <a:t>修复 1 个越界堆内存写入漏洞（</a:t>
            </a:r>
            <a:r>
              <a:rPr lang="en-US" altLang="zh-CN" sz="1800">
                <a:solidFill>
                  <a:srgbClr val="000000"/>
                </a:solidFill>
                <a:ea typeface="Source Han Sans CN" charset="0"/>
              </a:rPr>
              <a:t>CVE-2025-54874，</a:t>
            </a:r>
            <a:r>
              <a:rPr lang="zh-CN" altLang="en-US" sz="1800">
                <a:solidFill>
                  <a:srgbClr val="000000"/>
                </a:solidFill>
                <a:ea typeface="Source Han Sans CN" charset="0"/>
              </a:rPr>
              <a:t>严重性：高）和 2 个</a:t>
            </a:r>
            <a:br>
              <a:rPr lang="zh-CN" altLang="en-US" sz="1800">
                <a:solidFill>
                  <a:srgbClr val="000000"/>
                </a:solidFill>
                <a:ea typeface="Source Han Sans CN" charset="0"/>
              </a:rPr>
            </a:br>
            <a:r>
              <a:rPr lang="zh-CN" altLang="en-US" sz="1800">
                <a:solidFill>
                  <a:srgbClr val="000000"/>
                </a:solidFill>
                <a:ea typeface="Source Han Sans CN" charset="0"/>
              </a:rPr>
              <a:t>堆缓冲区溢出漏洞（</a:t>
            </a:r>
            <a:r>
              <a:rPr lang="en-US" altLang="zh-CN" sz="1800">
                <a:solidFill>
                  <a:srgbClr val="000000"/>
                </a:solidFill>
                <a:ea typeface="Source Han Sans CN" charset="0"/>
              </a:rPr>
              <a:t>CVE-2024-56826 </a:t>
            </a:r>
            <a:r>
              <a:rPr lang="zh-CN" altLang="en-US" sz="1800">
                <a:solidFill>
                  <a:srgbClr val="000000"/>
                </a:solidFill>
                <a:ea typeface="Source Han Sans CN" charset="0"/>
              </a:rPr>
              <a:t>和 </a:t>
            </a:r>
            <a:r>
              <a:rPr lang="en-US" altLang="zh-CN" sz="1800">
                <a:solidFill>
                  <a:srgbClr val="000000"/>
                </a:solidFill>
                <a:ea typeface="Source Han Sans CN" charset="0"/>
              </a:rPr>
              <a:t>CVE-2024-56827，</a:t>
            </a:r>
            <a:r>
              <a:rPr lang="zh-CN" altLang="en-US" sz="1800">
                <a:solidFill>
                  <a:srgbClr val="000000"/>
                </a:solidFill>
                <a:ea typeface="Source Han Sans CN" charset="0"/>
              </a:rPr>
              <a:t>严重性：中）</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OpenSSH 10.3p1</a:t>
            </a:r>
            <a:r>
              <a:rPr lang="zh-CN" altLang="en-US" sz="1800" b="1">
                <a:solidFill>
                  <a:srgbClr val="E60013"/>
                </a:solidFill>
                <a:ea typeface="Source Han Sans CN" charset="0"/>
              </a:rPr>
              <a:t>：</a:t>
            </a:r>
            <a:r>
              <a:rPr lang="zh-CN" altLang="en-US" sz="1800">
                <a:solidFill>
                  <a:srgbClr val="000000"/>
                </a:solidFill>
                <a:ea typeface="Source Han Sans CN" charset="0"/>
              </a:rPr>
              <a:t>修复 5 个安全漏洞（含 1 个高危漏洞）</a:t>
            </a:r>
            <a:endParaRPr lang="zh-CN" altLang="en-US" sz="1800">
              <a:solidFill>
                <a:srgbClr val="000000"/>
              </a:solidFill>
              <a:ea typeface="Source Han Sans CN" charset="0"/>
            </a:endParaRPr>
          </a:p>
          <a:p>
            <a:pPr lvl="1"/>
            <a:r>
              <a:rPr lang="en-US" altLang="zh-CN" sz="1800" b="1">
                <a:solidFill>
                  <a:srgbClr val="E60013"/>
                </a:solidFill>
                <a:ea typeface="Source Han Sans CN" charset="0"/>
              </a:rPr>
              <a:t>OpenSSL 3.6.2</a:t>
            </a:r>
            <a:r>
              <a:rPr lang="zh-CN" altLang="en-US" sz="1800" b="1">
                <a:solidFill>
                  <a:srgbClr val="E60013"/>
                </a:solidFill>
                <a:ea typeface="Source Han Sans CN" charset="0"/>
              </a:rPr>
              <a:t>：</a:t>
            </a:r>
            <a:r>
              <a:rPr lang="zh-CN" altLang="en-US" sz="1800">
                <a:solidFill>
                  <a:srgbClr val="000000"/>
                </a:solidFill>
                <a:ea typeface="Source Han Sans CN" charset="0"/>
              </a:rPr>
              <a:t>修复 </a:t>
            </a:r>
            <a:r>
              <a:rPr lang="en-US" altLang="zh-CN" sz="1800">
                <a:solidFill>
                  <a:srgbClr val="000000"/>
                </a:solidFill>
                <a:ea typeface="Source Han Sans CN" charset="0"/>
              </a:rPr>
              <a:t>OpenSSL </a:t>
            </a:r>
            <a:r>
              <a:rPr lang="zh-CN" altLang="en-US" sz="1800">
                <a:solidFill>
                  <a:srgbClr val="000000"/>
                </a:solidFill>
                <a:ea typeface="Source Han Sans CN" charset="0"/>
              </a:rPr>
              <a:t>在 2026 年 3 月 13 日和 2026 年 4 月 7 日发布的</a:t>
            </a:r>
            <a:br>
              <a:rPr lang="zh-CN" altLang="en-US" sz="1800">
                <a:solidFill>
                  <a:srgbClr val="000000"/>
                </a:solidFill>
                <a:ea typeface="Source Han Sans CN" charset="0"/>
              </a:rPr>
            </a:br>
            <a:r>
              <a:rPr lang="zh-CN" altLang="en-US" sz="1800">
                <a:solidFill>
                  <a:srgbClr val="000000"/>
                </a:solidFill>
                <a:ea typeface="Source Han Sans CN" charset="0"/>
              </a:rPr>
              <a:t>安全公告中披露的 8 个安全漏洞（含 2 个高危漏洞）</a:t>
            </a:r>
            <a:endParaRPr lang="zh-CN" altLang="en-US" sz="1800">
              <a:solidFill>
                <a:srgbClr val="000000"/>
              </a:solidFill>
              <a:ea typeface="Source Han Sans CN" charset="0"/>
            </a:endParaRPr>
          </a:p>
          <a:p>
            <a:pPr lvl="1"/>
            <a:r>
              <a:rPr lang="en-US" altLang="zh-CN" sz="1800" b="1">
                <a:solidFill>
                  <a:srgbClr val="E60013"/>
                </a:solidFill>
                <a:ea typeface="Source Han Sans CN" charset="0"/>
              </a:rPr>
              <a:t>OpenSSL</a:t>
            </a:r>
            <a:r>
              <a:rPr lang="zh-CN" altLang="en-US" sz="1800" b="1">
                <a:solidFill>
                  <a:srgbClr val="E60013"/>
                </a:solidFill>
                <a:ea typeface="Source Han Sans CN" charset="0"/>
              </a:rPr>
              <a:t> </a:t>
            </a:r>
            <a:r>
              <a:rPr lang="en-US" altLang="zh-CN" sz="1800" b="1">
                <a:solidFill>
                  <a:srgbClr val="E60013"/>
                </a:solidFill>
                <a:ea typeface="Source Han Sans CN" charset="0"/>
              </a:rPr>
              <a:t>1.1.1zg</a:t>
            </a:r>
            <a:r>
              <a:rPr lang="zh-CN" altLang="en-US" sz="1800" b="1">
                <a:solidFill>
                  <a:srgbClr val="E60013"/>
                </a:solidFill>
                <a:ea typeface="Source Han Sans CN" charset="0"/>
              </a:rPr>
              <a:t>：</a:t>
            </a:r>
            <a:r>
              <a:rPr lang="zh-CN" altLang="en-US" sz="1800">
                <a:solidFill>
                  <a:srgbClr val="000000"/>
                </a:solidFill>
                <a:ea typeface="Source Han Sans CN" charset="0"/>
              </a:rPr>
              <a:t>修复 </a:t>
            </a:r>
            <a:r>
              <a:rPr lang="en-US" altLang="zh-CN" sz="1800">
                <a:solidFill>
                  <a:srgbClr val="000000"/>
                </a:solidFill>
                <a:ea typeface="Source Han Sans CN" charset="0"/>
              </a:rPr>
              <a:t>OpenSSL </a:t>
            </a:r>
            <a:r>
              <a:rPr lang="zh-CN" altLang="en-US" sz="1800">
                <a:solidFill>
                  <a:srgbClr val="000000"/>
                </a:solidFill>
                <a:ea typeface="Source Han Sans CN" charset="0"/>
              </a:rPr>
              <a:t>在 </a:t>
            </a:r>
            <a:r>
              <a:rPr lang="en-US" altLang="zh-CN" sz="1800">
                <a:solidFill>
                  <a:srgbClr val="000000"/>
                </a:solidFill>
                <a:ea typeface="Source Han Sans CN" charset="0"/>
              </a:rPr>
              <a:t>2026 </a:t>
            </a:r>
            <a:r>
              <a:rPr lang="zh-CN" altLang="en-US" sz="1800">
                <a:solidFill>
                  <a:srgbClr val="000000"/>
                </a:solidFill>
                <a:ea typeface="Source Han Sans CN" charset="0"/>
              </a:rPr>
              <a:t>年 </a:t>
            </a:r>
            <a:r>
              <a:rPr lang="en-US" altLang="zh-CN" sz="1800">
                <a:solidFill>
                  <a:srgbClr val="000000"/>
                </a:solidFill>
                <a:ea typeface="Source Han Sans CN" charset="0"/>
              </a:rPr>
              <a:t>4 </a:t>
            </a:r>
            <a:r>
              <a:rPr lang="zh-CN" altLang="en-US" sz="1800">
                <a:solidFill>
                  <a:srgbClr val="000000"/>
                </a:solidFill>
                <a:ea typeface="Source Han Sans CN" charset="0"/>
              </a:rPr>
              <a:t>月 </a:t>
            </a:r>
            <a:r>
              <a:rPr lang="en-US" altLang="zh-CN" sz="1800">
                <a:solidFill>
                  <a:srgbClr val="000000"/>
                </a:solidFill>
                <a:ea typeface="Source Han Sans CN" charset="0"/>
              </a:rPr>
              <a:t>7 </a:t>
            </a:r>
            <a:r>
              <a:rPr lang="zh-CN" altLang="en-US" sz="1800">
                <a:solidFill>
                  <a:srgbClr val="000000"/>
                </a:solidFill>
                <a:ea typeface="Source Han Sans CN" charset="0"/>
              </a:rPr>
              <a:t>日发布的安全公告中披露的</a:t>
            </a:r>
            <a:br>
              <a:rPr lang="zh-CN" altLang="en-US" sz="1800">
                <a:solidFill>
                  <a:srgbClr val="000000"/>
                </a:solidFill>
                <a:ea typeface="Source Han Sans CN" charset="0"/>
              </a:rPr>
            </a:br>
            <a:r>
              <a:rPr lang="en-US" altLang="zh-CN" sz="1800">
                <a:solidFill>
                  <a:srgbClr val="000000"/>
                </a:solidFill>
                <a:ea typeface="Source Han Sans CN" charset="0"/>
              </a:rPr>
              <a:t>4 </a:t>
            </a:r>
            <a:r>
              <a:rPr lang="zh-CN" altLang="en-US" sz="1800">
                <a:solidFill>
                  <a:srgbClr val="000000"/>
                </a:solidFill>
                <a:ea typeface="Source Han Sans CN" charset="0"/>
              </a:rPr>
              <a:t>个安全漏洞</a:t>
            </a:r>
            <a:endParaRPr lang="zh-CN" altLang="en-US" sz="1800">
              <a:solidFill>
                <a:srgbClr val="000000"/>
              </a:solidFill>
              <a:ea typeface="Source Han Sans CN" charset="0"/>
            </a:endParaRPr>
          </a:p>
          <a:p>
            <a:pPr lvl="1"/>
            <a:r>
              <a:rPr lang="zh-CN" altLang="en-US" sz="1800" b="1">
                <a:solidFill>
                  <a:srgbClr val="E60013"/>
                </a:solidFill>
                <a:ea typeface="Source Han Sans CN" charset="0"/>
              </a:rPr>
              <a:t>小熊猫包管理 </a:t>
            </a:r>
            <a:r>
              <a:rPr lang="en-US" altLang="zh-CN" sz="1800" b="1">
                <a:solidFill>
                  <a:srgbClr val="E60013"/>
                </a:solidFill>
                <a:ea typeface="Source Han Sans CN" charset="0"/>
              </a:rPr>
              <a:t>(oma)</a:t>
            </a:r>
            <a:r>
              <a:rPr lang="zh-CN" altLang="en-US" sz="1800" b="1">
                <a:solidFill>
                  <a:srgbClr val="E60013"/>
                </a:solidFill>
                <a:ea typeface="Source Han Sans CN" charset="0"/>
              </a:rPr>
              <a:t> </a:t>
            </a:r>
            <a:r>
              <a:rPr lang="en-US" altLang="zh-CN" sz="1800" b="1">
                <a:solidFill>
                  <a:srgbClr val="E60013"/>
                </a:solidFill>
                <a:ea typeface="Source Han Sans CN" charset="0"/>
              </a:rPr>
              <a:t>1.25.2</a:t>
            </a:r>
            <a:r>
              <a:rPr lang="zh-CN" altLang="en-US" sz="1800" b="1">
                <a:solidFill>
                  <a:srgbClr val="E60013"/>
                </a:solidFill>
                <a:ea typeface="Source Han Sans CN" charset="0"/>
              </a:rPr>
              <a:t>：</a:t>
            </a:r>
            <a:r>
              <a:rPr lang="zh-CN" altLang="en-US" sz="1800">
                <a:solidFill>
                  <a:srgbClr val="000000"/>
                </a:solidFill>
                <a:ea typeface="Source Han Sans CN" charset="0"/>
              </a:rPr>
              <a:t>修复一个 </a:t>
            </a:r>
            <a:r>
              <a:rPr lang="en-US" altLang="zh-CN" sz="1800">
                <a:solidFill>
                  <a:srgbClr val="000000"/>
                </a:solidFill>
                <a:ea typeface="Source Han Sans CN" charset="0"/>
              </a:rPr>
              <a:t>CRLF </a:t>
            </a:r>
            <a:r>
              <a:rPr lang="zh-CN" altLang="en-US" sz="1800">
                <a:solidFill>
                  <a:srgbClr val="000000"/>
                </a:solidFill>
                <a:ea typeface="Source Han Sans CN" charset="0"/>
              </a:rPr>
              <a:t>序列处理不当漏洞（</a:t>
            </a:r>
            <a:r>
              <a:rPr lang="en-US" altLang="zh-CN" sz="1800">
                <a:solidFill>
                  <a:srgbClr val="000000"/>
                </a:solidFill>
                <a:ea typeface="Source Han Sans CN" charset="0"/>
              </a:rPr>
              <a:t>CVE-2026-</a:t>
            </a:r>
            <a:br>
              <a:rPr lang="en-US" altLang="zh-CN" sz="1800">
                <a:solidFill>
                  <a:srgbClr val="000000"/>
                </a:solidFill>
                <a:ea typeface="Source Han Sans CN" charset="0"/>
              </a:rPr>
            </a:br>
            <a:r>
              <a:rPr lang="en-US" altLang="zh-CN" sz="1800">
                <a:solidFill>
                  <a:srgbClr val="000000"/>
                </a:solidFill>
                <a:ea typeface="Source Han Sans CN" charset="0"/>
              </a:rPr>
              <a:t>39958</a:t>
            </a:r>
            <a:r>
              <a:rPr lang="zh-CN" altLang="en-US" sz="1800">
                <a:solidFill>
                  <a:srgbClr val="000000"/>
                </a:solidFill>
                <a:ea typeface="Source Han Sans CN" charset="0"/>
              </a:rPr>
              <a:t>，严重性：低；</a:t>
            </a:r>
            <a:r>
              <a:rPr lang="en-US" altLang="zh-CN" sz="1800">
                <a:solidFill>
                  <a:srgbClr val="000000"/>
                </a:solidFill>
                <a:ea typeface="Source Han Sans CN" charset="0"/>
              </a:rPr>
              <a:t>GitHub </a:t>
            </a:r>
            <a:r>
              <a:rPr lang="zh-CN" altLang="en-US" sz="1800">
                <a:solidFill>
                  <a:srgbClr val="000000"/>
                </a:solidFill>
                <a:ea typeface="Source Han Sans CN" charset="0"/>
              </a:rPr>
              <a:t>评定为中危）；</a:t>
            </a:r>
            <a:r>
              <a:rPr lang="en-US" altLang="zh-CN" sz="1800" b="1" u="sng">
                <a:solidFill>
                  <a:srgbClr val="E60013"/>
                </a:solidFill>
                <a:ea typeface="Source Han Sans CN" charset="0"/>
              </a:rPr>
              <a:t>社区项目中</a:t>
            </a:r>
            <a:r>
              <a:rPr lang="zh-CN" altLang="en-US" sz="1800" b="1" u="sng">
                <a:solidFill>
                  <a:srgbClr val="E60013"/>
                </a:solidFill>
                <a:ea typeface="Source Han Sans CN" charset="0"/>
              </a:rPr>
              <a:t>第一个</a:t>
            </a:r>
            <a:r>
              <a:rPr lang="en-US" altLang="zh-CN" sz="1800" b="1" u="sng">
                <a:solidFill>
                  <a:srgbClr val="E60013"/>
                </a:solidFill>
                <a:ea typeface="Source Han Sans CN" charset="0"/>
              </a:rPr>
              <a:t> CVE！</a:t>
            </a:r>
            <a:endParaRPr lang="en-US" altLang="zh-CN" sz="1800" b="1" u="sng">
              <a:solidFill>
                <a:srgbClr val="E60013"/>
              </a:solidFill>
              <a:ea typeface="Source Han Sans CN" charset="0"/>
            </a:endParaRPr>
          </a:p>
          <a:p>
            <a:pPr lvl="1"/>
            <a:r>
              <a:rPr lang="en-US" altLang="zh-CN" sz="1800" b="1">
                <a:solidFill>
                  <a:srgbClr val="E60013"/>
                </a:solidFill>
                <a:ea typeface="Source Han Sans CN" charset="0"/>
              </a:rPr>
              <a:t>PyCA  Cryptography 46.0.7</a:t>
            </a:r>
            <a:r>
              <a:rPr lang="zh-CN" altLang="en-US" sz="1800" b="1">
                <a:solidFill>
                  <a:srgbClr val="E60013"/>
                </a:solidFill>
                <a:ea typeface="Source Han Sans CN" charset="0"/>
              </a:rPr>
              <a:t>：</a:t>
            </a:r>
            <a:r>
              <a:rPr lang="zh-CN" altLang="en-US" sz="1800">
                <a:solidFill>
                  <a:srgbClr val="000000"/>
                </a:solidFill>
                <a:ea typeface="Source Han Sans CN" charset="0"/>
              </a:rPr>
              <a:t>修复一个缓冲区溢出漏洞，漏洞编号 </a:t>
            </a:r>
            <a:r>
              <a:rPr lang="en-US" altLang="zh-CN" sz="1800">
                <a:solidFill>
                  <a:srgbClr val="000000"/>
                </a:solidFill>
                <a:ea typeface="Source Han Sans CN" charset="0"/>
              </a:rPr>
              <a:t>CVE-2026-39892（</a:t>
            </a:r>
            <a:r>
              <a:rPr lang="zh-CN" altLang="en-US" sz="1800">
                <a:solidFill>
                  <a:srgbClr val="000000"/>
                </a:solidFill>
                <a:ea typeface="Source Han Sans CN" charset="0"/>
              </a:rPr>
              <a:t>严重性：高）</a:t>
            </a:r>
            <a:endParaRPr lang="en-US" altLang="zh-CN" sz="1800">
              <a:solidFill>
                <a:srgbClr val="000000"/>
              </a:solidFill>
              <a:ea typeface="Source Han Sans CN" charset="0"/>
            </a:endParaRPr>
          </a:p>
          <a:p>
            <a:pPr lvl="1"/>
            <a:r>
              <a:rPr lang="en-US" altLang="zh-CN" sz="1800" b="1">
                <a:solidFill>
                  <a:srgbClr val="E60013"/>
                </a:solidFill>
                <a:ea typeface="Source Han Sans CN" charset="0"/>
              </a:rPr>
              <a:t>Vim 9.2.0280</a:t>
            </a:r>
            <a:r>
              <a:rPr lang="zh-CN" altLang="en-US" sz="1800" b="1">
                <a:solidFill>
                  <a:srgbClr val="E60013"/>
                </a:solidFill>
                <a:ea typeface="Source Han Sans CN" charset="0"/>
              </a:rPr>
              <a:t>：</a:t>
            </a:r>
            <a:r>
              <a:rPr lang="zh-CN" altLang="en-US" sz="1800">
                <a:solidFill>
                  <a:srgbClr val="000000"/>
                </a:solidFill>
                <a:ea typeface="Source Han Sans CN" charset="0"/>
              </a:rPr>
              <a:t>修复</a:t>
            </a:r>
            <a:r>
              <a:rPr lang="en-US" altLang="zh-CN" sz="1800">
                <a:solidFill>
                  <a:srgbClr val="000000"/>
                </a:solidFill>
                <a:ea typeface="Source Han Sans CN" charset="0"/>
              </a:rPr>
              <a:t> 2 </a:t>
            </a:r>
            <a:r>
              <a:rPr lang="zh-CN" altLang="en-US" sz="1800">
                <a:solidFill>
                  <a:srgbClr val="000000"/>
                </a:solidFill>
                <a:ea typeface="Source Han Sans CN" charset="0"/>
              </a:rPr>
              <a:t>个高危漏洞、</a:t>
            </a:r>
            <a:r>
              <a:rPr lang="en-US" altLang="zh-CN" sz="1800">
                <a:solidFill>
                  <a:srgbClr val="000000"/>
                </a:solidFill>
                <a:ea typeface="Source Han Sans CN" charset="0"/>
              </a:rPr>
              <a:t>1 </a:t>
            </a:r>
            <a:r>
              <a:rPr lang="zh-CN" altLang="en-US" sz="1800">
                <a:solidFill>
                  <a:srgbClr val="000000"/>
                </a:solidFill>
                <a:ea typeface="Source Han Sans CN" charset="0"/>
              </a:rPr>
              <a:t>个低危漏洞</a:t>
            </a:r>
            <a:endParaRPr lang="zh-CN" altLang="en-US" sz="1800">
              <a:solidFill>
                <a:srgbClr val="000000"/>
              </a:solidFill>
              <a:ea typeface="Source Han Sans CN" charset="0"/>
            </a:endParaRPr>
          </a:p>
          <a:p>
            <a:pPr lvl="1"/>
            <a:r>
              <a:rPr lang="en-US" altLang="zh-CN" sz="1800" b="1">
                <a:solidFill>
                  <a:srgbClr val="000000"/>
                </a:solidFill>
                <a:ea typeface="Source Han Sans CN" charset="0"/>
              </a:rPr>
              <a:t>Python 3.14.4</a:t>
            </a:r>
            <a:r>
              <a:rPr lang="zh-CN" altLang="en-US" sz="1800" b="1">
                <a:solidFill>
                  <a:srgbClr val="000000"/>
                </a:solidFill>
                <a:ea typeface="Source Han Sans CN" charset="0"/>
              </a:rPr>
              <a:t>：</a:t>
            </a:r>
            <a:r>
              <a:rPr lang="zh-CN" altLang="en-US" sz="1800">
                <a:solidFill>
                  <a:srgbClr val="000000"/>
                </a:solidFill>
                <a:ea typeface="Source Han Sans CN" charset="0"/>
              </a:rPr>
              <a:t>修复三个安全漏洞（严重性：中）</a:t>
            </a:r>
            <a:endParaRPr lang="en-US" altLang="zh-CN" sz="1800">
              <a:solidFill>
                <a:srgbClr val="000000"/>
              </a:solidFill>
              <a:ea typeface="Source Han Sans CN" charset="0"/>
            </a:endParaRPr>
          </a:p>
          <a:p>
            <a:pPr lvl="1"/>
            <a:r>
              <a:rPr lang="en-US" altLang="zh-CN" sz="1800" b="1">
                <a:solidFill>
                  <a:srgbClr val="000000"/>
                </a:solidFill>
                <a:ea typeface="Source Han Sans CN" charset="0"/>
              </a:rPr>
              <a:t>XZ</a:t>
            </a:r>
            <a:r>
              <a:rPr lang="zh-CN" altLang="en-US" sz="1800" b="1">
                <a:solidFill>
                  <a:srgbClr val="000000"/>
                </a:solidFill>
                <a:ea typeface="Source Han Sans CN" charset="0"/>
              </a:rPr>
              <a:t> </a:t>
            </a:r>
            <a:r>
              <a:rPr lang="en-US" altLang="zh-CN" sz="1800" b="1">
                <a:solidFill>
                  <a:srgbClr val="000000"/>
                </a:solidFill>
                <a:ea typeface="Source Han Sans CN" charset="0"/>
              </a:rPr>
              <a:t>5.8.3</a:t>
            </a:r>
            <a:r>
              <a:rPr lang="zh-CN" altLang="en-US" sz="1800" b="1">
                <a:solidFill>
                  <a:srgbClr val="000000"/>
                </a:solidFill>
                <a:ea typeface="Source Han Sans CN" charset="0"/>
              </a:rPr>
              <a:t>：</a:t>
            </a:r>
            <a:r>
              <a:rPr lang="zh-CN" altLang="en-US" sz="1800">
                <a:solidFill>
                  <a:srgbClr val="000000"/>
                </a:solidFill>
                <a:ea typeface="Source Han Sans CN" charset="0"/>
              </a:rPr>
              <a:t>修复一个缓冲区溢出漏洞，漏洞编号 </a:t>
            </a:r>
            <a:r>
              <a:rPr lang="en-US" altLang="zh-CN" sz="1800">
                <a:solidFill>
                  <a:srgbClr val="000000"/>
                </a:solidFill>
                <a:ea typeface="Source Han Sans CN" charset="0"/>
              </a:rPr>
              <a:t>CVE-2026-34743</a:t>
            </a:r>
            <a:r>
              <a:rPr lang="zh-CN" altLang="en-US" sz="1800">
                <a:solidFill>
                  <a:srgbClr val="000000"/>
                </a:solidFill>
                <a:ea typeface="Source Han Sans CN" charset="0"/>
              </a:rPr>
              <a:t>（严重性：低）</a:t>
            </a:r>
            <a:endParaRPr lang="zh-CN" altLang="en-US" sz="1800">
              <a:solidFill>
                <a:srgbClr val="000000"/>
              </a:solidFill>
              <a:ea typeface="Source Han Sans CN" charset="0"/>
            </a:endParaRPr>
          </a:p>
          <a:p>
            <a:pPr lvl="0"/>
            <a:r>
              <a:rPr lang="zh-CN" altLang="en-US" sz="1800" b="1">
                <a:solidFill>
                  <a:srgbClr val="000000"/>
                </a:solidFill>
                <a:ea typeface="Source Han Sans CN" charset="0"/>
              </a:rPr>
              <a:t>建议关注公众号“安同开源”或社区主页 (</a:t>
            </a:r>
            <a:r>
              <a:rPr lang="en-US" altLang="zh-CN" sz="1800" b="1">
                <a:solidFill>
                  <a:srgbClr val="000000"/>
                </a:solidFill>
                <a:ea typeface="Source Han Sans CN" charset="0"/>
              </a:rPr>
              <a:t>aosc.io) </a:t>
            </a:r>
            <a:r>
              <a:rPr lang="zh-CN" altLang="en-US" sz="1800" b="1">
                <a:solidFill>
                  <a:srgbClr val="000000"/>
                </a:solidFill>
                <a:ea typeface="Source Han Sans CN" charset="0"/>
              </a:rPr>
              <a:t>新闻</a:t>
            </a:r>
            <a:endParaRPr lang="en-US" altLang="zh-CN" sz="1800" b="1">
              <a:solidFill>
                <a:srgbClr val="000000"/>
              </a:solidFill>
              <a:ea typeface="Source Han Sans CN" charset="0"/>
            </a:endParaRPr>
          </a:p>
          <a:p>
            <a:pPr lvl="2"/>
            <a:endParaRPr lang="zh-CN" altLang="en-US" sz="1800"/>
          </a:p>
        </p:txBody>
      </p:sp>
      <p:sp>
        <p:nvSpPr>
          <p:cNvPr id="4" name="文本占位符 3"/>
          <p:cNvSpPr>
            <a:spLocks noGrp="1"/>
          </p:cNvSpPr>
          <p:nvPr>
            <p:ph type="body" idx="10"/>
          </p:nvPr>
        </p:nvSpPr>
        <p:spPr>
          <a:xfrm>
            <a:off x="1652905" y="6353175"/>
            <a:ext cx="2818130" cy="367665"/>
          </a:xfrm>
        </p:spPr>
        <p:txBody>
          <a:bodyPr/>
          <a:p>
            <a:r>
              <a:rPr lang="zh-CN" altLang="en-US">
                <a:solidFill>
                  <a:schemeClr val="bg1">
                    <a:lumMod val="75000"/>
                  </a:schemeClr>
                </a:solidFill>
                <a:ea typeface="Source Han Sans CN" charset="0"/>
              </a:rPr>
              <a:t>x</a:t>
            </a:r>
            <a:r>
              <a:rPr lang="en-US" altLang="zh-CN">
                <a:solidFill>
                  <a:schemeClr val="bg1">
                    <a:lumMod val="75000"/>
                  </a:schemeClr>
                </a:solidFill>
                <a:ea typeface="Source Han Sans CN" charset="0"/>
              </a:rPr>
              <a:t>ry111</a:t>
            </a:r>
            <a:endParaRPr lang="zh-CN" altLang="en-US"/>
          </a:p>
        </p:txBody>
      </p:sp>
      <p:pic>
        <p:nvPicPr>
          <p:cNvPr id="7" name="图片 6" descr="upload_post_object_v2_3539254031"/>
          <p:cNvPicPr>
            <a:picLocks noChangeAspect="1"/>
          </p:cNvPicPr>
          <p:nvPr/>
        </p:nvPicPr>
        <p:blipFill>
          <a:blip r:embed="rId2"/>
          <a:srcRect l="10000" t="29569" r="10000" b="25497"/>
          <a:stretch>
            <a:fillRect/>
          </a:stretch>
        </p:blipFill>
        <p:spPr>
          <a:xfrm>
            <a:off x="9669557" y="942314"/>
            <a:ext cx="2522443" cy="25224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solidFill>
                  <a:schemeClr val="tx1"/>
                </a:solidFill>
                <a:ea typeface="Source Han Sans CN" charset="0"/>
              </a:rPr>
              <a:t>社区</a:t>
            </a:r>
            <a:r>
              <a:rPr lang="zh-CN" altLang="en-US" sz="2800">
                <a:solidFill>
                  <a:schemeClr val="tx1"/>
                </a:solidFill>
                <a:ea typeface="Source Han Sans CN" charset="0"/>
                <a:cs typeface="Arial" panose="020B0604020202020204" pitchFamily="34" charset="0"/>
              </a:rPr>
              <a:t>板卡硬件设计</a:t>
            </a:r>
            <a:endParaRPr lang="zh-CN" altLang="en-US"/>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ea typeface="Source Han Sans CN" charset="0"/>
              </a:rPr>
              <a:t>简介</a:t>
            </a:r>
            <a:endParaRPr lang="zh-CN" altLang="en-US"/>
          </a:p>
        </p:txBody>
      </p:sp>
      <p:sp>
        <p:nvSpPr>
          <p:cNvPr id="6" name="内容占位符 5"/>
          <p:cNvSpPr>
            <a:spLocks noGrp="1"/>
          </p:cNvSpPr>
          <p:nvPr>
            <p:ph idx="1"/>
          </p:nvPr>
        </p:nvSpPr>
        <p:spPr>
          <a:xfrm>
            <a:off x="514078" y="1441483"/>
            <a:ext cx="10676274" cy="4657501"/>
          </a:xfrm>
        </p:spPr>
        <p:txBody>
          <a:bodyPr/>
          <a:p>
            <a:r>
              <a:rPr lang="zh-CN" altLang="en-US"/>
              <a:t>板型</a:t>
            </a:r>
            <a:endParaRPr lang="en-US" altLang="zh-CN"/>
          </a:p>
          <a:p>
            <a:pPr lvl="1"/>
            <a:r>
              <a:rPr lang="zh-CN" altLang="en-US">
                <a:solidFill>
                  <a:schemeClr val="tx1"/>
                </a:solidFill>
                <a:ea typeface="Source Han Sans CN" charset="0"/>
              </a:rPr>
              <a:t>标准ATX主板</a:t>
            </a:r>
            <a:endParaRPr lang="zh-CN" altLang="en-US"/>
          </a:p>
          <a:p>
            <a:r>
              <a:rPr lang="en-US" altLang="zh-CN">
                <a:solidFill>
                  <a:schemeClr val="tx1"/>
                </a:solidFill>
                <a:ea typeface="Source Han Sans CN" charset="0"/>
              </a:rPr>
              <a:t>CPU</a:t>
            </a:r>
            <a:r>
              <a:rPr lang="zh-CN" altLang="en-US">
                <a:solidFill>
                  <a:schemeClr val="tx1"/>
                </a:solidFill>
                <a:ea typeface="Source Han Sans CN" charset="0"/>
              </a:rPr>
              <a:t>、内存</a:t>
            </a:r>
            <a:endParaRPr lang="zh-CN" altLang="en-US">
              <a:solidFill>
                <a:schemeClr val="tx1"/>
              </a:solidFill>
              <a:ea typeface="Source Han Sans CN" charset="0"/>
            </a:endParaRPr>
          </a:p>
          <a:p>
            <a:pPr lvl="1"/>
            <a:r>
              <a:rPr lang="zh-CN" altLang="en-US">
                <a:solidFill>
                  <a:schemeClr val="tx1"/>
                </a:solidFill>
                <a:ea typeface="Source Han Sans CN" charset="0"/>
              </a:rPr>
              <a:t>板载龙芯</a:t>
            </a:r>
            <a:r>
              <a:rPr lang="en-US" altLang="zh-CN">
                <a:solidFill>
                  <a:schemeClr val="tx1"/>
                </a:solidFill>
                <a:ea typeface="Source Han Sans CN" charset="0"/>
              </a:rPr>
              <a:t>3B6000（</a:t>
            </a:r>
            <a:r>
              <a:rPr lang="zh-CN" altLang="en-US">
                <a:solidFill>
                  <a:schemeClr val="tx1"/>
                </a:solidFill>
                <a:ea typeface="Source Han Sans CN" charset="0"/>
              </a:rPr>
              <a:t>最高</a:t>
            </a:r>
            <a:r>
              <a:rPr lang="en-US" altLang="zh-CN">
                <a:solidFill>
                  <a:schemeClr val="tx1"/>
                </a:solidFill>
                <a:ea typeface="Source Han Sans CN" charset="0"/>
              </a:rPr>
              <a:t>12</a:t>
            </a:r>
            <a:r>
              <a:rPr lang="zh-CN" altLang="en-US">
                <a:solidFill>
                  <a:schemeClr val="tx1"/>
                </a:solidFill>
                <a:ea typeface="Source Han Sans CN" charset="0"/>
              </a:rPr>
              <a:t>核</a:t>
            </a:r>
            <a:r>
              <a:rPr lang="zh-CN" altLang="en-US">
                <a:solidFill>
                  <a:schemeClr val="tx1"/>
                </a:solidFill>
                <a:ea typeface="Source Han Sans CN" charset="0"/>
              </a:rPr>
              <a:t>），四条</a:t>
            </a:r>
            <a:r>
              <a:rPr lang="en-US" altLang="zh-CN">
                <a:solidFill>
                  <a:schemeClr val="tx1"/>
                </a:solidFill>
                <a:ea typeface="Source Han Sans CN" charset="0"/>
              </a:rPr>
              <a:t>DIMM4</a:t>
            </a:r>
            <a:r>
              <a:rPr lang="zh-CN" altLang="en-US">
                <a:solidFill>
                  <a:schemeClr val="tx1"/>
                </a:solidFill>
                <a:ea typeface="Source Han Sans CN" charset="0"/>
              </a:rPr>
              <a:t>（</a:t>
            </a:r>
            <a:r>
              <a:rPr lang="en-US" altLang="zh-CN">
                <a:solidFill>
                  <a:schemeClr val="tx1"/>
                </a:solidFill>
                <a:ea typeface="Source Han Sans CN" charset="0"/>
              </a:rPr>
              <a:t>2CH 2DPC</a:t>
            </a:r>
            <a:r>
              <a:rPr lang="zh-CN" altLang="en-US">
                <a:solidFill>
                  <a:schemeClr val="tx1"/>
                </a:solidFill>
                <a:ea typeface="Source Han Sans CN" charset="0"/>
              </a:rPr>
              <a:t>）</a:t>
            </a:r>
            <a:endParaRPr lang="zh-CN" altLang="en-US">
              <a:solidFill>
                <a:schemeClr val="tx1"/>
              </a:solidFill>
              <a:ea typeface="Source Han Sans CN" charset="0"/>
            </a:endParaRPr>
          </a:p>
          <a:p>
            <a:r>
              <a:rPr lang="zh-CN" altLang="en-US">
                <a:solidFill>
                  <a:schemeClr val="tx1"/>
                </a:solidFill>
                <a:ea typeface="Source Han Sans CN" charset="0"/>
              </a:rPr>
              <a:t>供电</a:t>
            </a:r>
            <a:endParaRPr lang="zh-CN" altLang="en-US">
              <a:solidFill>
                <a:schemeClr val="tx1"/>
              </a:solidFill>
              <a:ea typeface="Source Han Sans CN" charset="0"/>
            </a:endParaRPr>
          </a:p>
          <a:p>
            <a:pPr lvl="1"/>
            <a:r>
              <a:rPr lang="zh-CN" altLang="en-US">
                <a:solidFill>
                  <a:schemeClr val="tx1"/>
                </a:solidFill>
                <a:ea typeface="Source Han Sans CN" charset="0"/>
              </a:rPr>
              <a:t>24+8</a:t>
            </a:r>
            <a:r>
              <a:rPr lang="en-US" altLang="zh-CN">
                <a:solidFill>
                  <a:schemeClr val="tx1"/>
                </a:solidFill>
                <a:ea typeface="Source Han Sans CN" charset="0"/>
              </a:rPr>
              <a:t>P </a:t>
            </a:r>
            <a:r>
              <a:rPr lang="zh-CN" altLang="en-US">
                <a:solidFill>
                  <a:schemeClr val="tx1"/>
                </a:solidFill>
                <a:ea typeface="Source Han Sans CN" charset="0"/>
              </a:rPr>
              <a:t>标准</a:t>
            </a:r>
            <a:r>
              <a:rPr lang="en-US" altLang="zh-CN">
                <a:solidFill>
                  <a:schemeClr val="tx1"/>
                </a:solidFill>
                <a:ea typeface="Source Han Sans CN" charset="0"/>
              </a:rPr>
              <a:t>ATX</a:t>
            </a:r>
            <a:r>
              <a:rPr lang="zh-CN" altLang="en-US">
                <a:solidFill>
                  <a:schemeClr val="tx1"/>
                </a:solidFill>
                <a:ea typeface="Source Han Sans CN" charset="0"/>
              </a:rPr>
              <a:t>电源，</a:t>
            </a:r>
            <a:r>
              <a:rPr lang="en-US" altLang="zh-CN">
                <a:solidFill>
                  <a:schemeClr val="tx1"/>
                </a:solidFill>
                <a:ea typeface="Source Han Sans CN" charset="0"/>
              </a:rPr>
              <a:t>7</a:t>
            </a:r>
            <a:r>
              <a:rPr lang="zh-CN" altLang="en-US">
                <a:solidFill>
                  <a:schemeClr val="tx1"/>
                </a:solidFill>
                <a:ea typeface="Source Han Sans CN" charset="0"/>
              </a:rPr>
              <a:t>+</a:t>
            </a:r>
            <a:r>
              <a:rPr lang="en-US" altLang="zh-CN">
                <a:solidFill>
                  <a:schemeClr val="tx1"/>
                </a:solidFill>
                <a:ea typeface="Source Han Sans CN" charset="0"/>
              </a:rPr>
              <a:t>1</a:t>
            </a:r>
            <a:r>
              <a:rPr lang="zh-CN" altLang="en-US">
                <a:solidFill>
                  <a:schemeClr val="tx1"/>
                </a:solidFill>
                <a:ea typeface="Source Han Sans CN" charset="0"/>
              </a:rPr>
              <a:t>相</a:t>
            </a:r>
            <a:r>
              <a:rPr lang="en-US" altLang="zh-CN">
                <a:solidFill>
                  <a:schemeClr val="tx1"/>
                </a:solidFill>
                <a:ea typeface="Source Han Sans CN" charset="0"/>
              </a:rPr>
              <a:t>CPU</a:t>
            </a:r>
            <a:r>
              <a:rPr lang="zh-CN" altLang="en-US">
                <a:solidFill>
                  <a:schemeClr val="tx1"/>
                </a:solidFill>
                <a:ea typeface="Source Han Sans CN" charset="0"/>
              </a:rPr>
              <a:t>供电</a:t>
            </a:r>
            <a:endParaRPr lang="zh-CN" altLang="en-US">
              <a:solidFill>
                <a:schemeClr val="tx1"/>
              </a:solidFill>
              <a:ea typeface="Source Han Sans CN" charset="0"/>
            </a:endParaRPr>
          </a:p>
          <a:p>
            <a:r>
              <a:rPr lang="zh-CN" altLang="en-US">
                <a:solidFill>
                  <a:schemeClr val="tx1"/>
                </a:solidFill>
                <a:ea typeface="Source Han Sans CN" charset="0"/>
              </a:rPr>
              <a:t>外设</a:t>
            </a:r>
            <a:endParaRPr lang="zh-CN" altLang="en-US">
              <a:solidFill>
                <a:schemeClr val="tx1"/>
              </a:solidFill>
              <a:ea typeface="Source Han Sans CN" charset="0"/>
            </a:endParaRPr>
          </a:p>
          <a:p>
            <a:pPr lvl="1"/>
            <a:r>
              <a:rPr lang="zh-CN" altLang="en-US">
                <a:solidFill>
                  <a:schemeClr val="tx1"/>
                </a:solidFill>
                <a:ea typeface="Source Han Sans CN" charset="0"/>
              </a:rPr>
              <a:t>去掉</a:t>
            </a:r>
            <a:r>
              <a:rPr lang="en-US" altLang="zh-CN">
                <a:solidFill>
                  <a:schemeClr val="tx1"/>
                </a:solidFill>
                <a:ea typeface="Source Han Sans CN" charset="0"/>
              </a:rPr>
              <a:t>7A2000</a:t>
            </a:r>
            <a:r>
              <a:rPr lang="zh-CN" altLang="en-US">
                <a:solidFill>
                  <a:schemeClr val="tx1"/>
                </a:solidFill>
                <a:ea typeface="Source Han Sans CN" charset="0"/>
              </a:rPr>
              <a:t>，改用芯动科技</a:t>
            </a:r>
            <a:r>
              <a:rPr lang="en-US" altLang="zh-CN">
                <a:solidFill>
                  <a:schemeClr val="tx1"/>
                </a:solidFill>
                <a:ea typeface="Source Han Sans CN" charset="0"/>
              </a:rPr>
              <a:t>IX7012 PCIE</a:t>
            </a:r>
            <a:r>
              <a:rPr lang="zh-CN" altLang="en-US">
                <a:solidFill>
                  <a:schemeClr val="tx1"/>
                </a:solidFill>
                <a:ea typeface="Source Han Sans CN" charset="0"/>
              </a:rPr>
              <a:t>交换芯片</a:t>
            </a:r>
            <a:endParaRPr lang="zh-CN" altLang="en-US">
              <a:solidFill>
                <a:schemeClr val="tx1"/>
              </a:solidFill>
              <a:ea typeface="Source Han Sans CN" charset="0"/>
            </a:endParaRPr>
          </a:p>
          <a:p>
            <a:pPr marL="457200" lvl="1" indent="0">
              <a:buNone/>
            </a:pPr>
            <a:endParaRPr lang="zh-CN" altLang="en-US">
              <a:solidFill>
                <a:schemeClr val="tx1"/>
              </a:solidFill>
              <a:ea typeface="Source Han Sans CN" charset="0"/>
            </a:endParaRPr>
          </a:p>
          <a:p>
            <a:pPr marL="0" indent="0">
              <a:buNone/>
            </a:pPr>
            <a:endParaRPr lang="zh-CN" altLang="en-US">
              <a:ea typeface="Source Han Sans CN" charset="0"/>
            </a:endParaRPr>
          </a:p>
        </p:txBody>
      </p:sp>
      <p:sp>
        <p:nvSpPr>
          <p:cNvPr id="7" name="文本占位符 6"/>
          <p:cNvSpPr>
            <a:spLocks noGrp="1"/>
          </p:cNvSpPr>
          <p:nvPr>
            <p:ph type="body" idx="10"/>
          </p:nvPr>
        </p:nvSpPr>
        <p:spPr/>
        <p:txBody>
          <a:bodyPr/>
          <a:p>
            <a:r>
              <a:rPr lang="en-US" altLang="zh-CN"/>
              <a:t>wszqkzqk</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solidFill>
                  <a:schemeClr val="tx1"/>
                </a:solidFill>
                <a:ea typeface="Source Han Sans CN" charset="0"/>
              </a:rPr>
              <a:t>外设与接口</a:t>
            </a:r>
            <a:endParaRPr lang="zh-CN" altLang="en-US"/>
          </a:p>
        </p:txBody>
      </p:sp>
      <p:sp>
        <p:nvSpPr>
          <p:cNvPr id="6" name="内容占位符 5"/>
          <p:cNvSpPr>
            <a:spLocks noGrp="1"/>
          </p:cNvSpPr>
          <p:nvPr>
            <p:ph idx="1"/>
          </p:nvPr>
        </p:nvSpPr>
        <p:spPr>
          <a:xfrm>
            <a:off x="514078" y="1441483"/>
            <a:ext cx="10676274" cy="4657501"/>
          </a:xfrm>
        </p:spPr>
        <p:txBody>
          <a:bodyPr/>
          <a:p>
            <a:r>
              <a:rPr lang="zh-CN" altLang="en-US"/>
              <a:t>前面板</a:t>
            </a:r>
            <a:endParaRPr lang="zh-CN" altLang="en-US"/>
          </a:p>
          <a:p>
            <a:pPr lvl="1"/>
            <a:r>
              <a:rPr lang="en-US" altLang="zh-CN"/>
              <a:t>USB3.0x2 + USB2.0x2，3.5mm</a:t>
            </a:r>
            <a:r>
              <a:rPr lang="zh-CN" altLang="en-US"/>
              <a:t>耳机接口</a:t>
            </a:r>
            <a:endParaRPr lang="zh-CN" altLang="en-US"/>
          </a:p>
          <a:p>
            <a:r>
              <a:rPr lang="zh-CN" altLang="en-US">
                <a:solidFill>
                  <a:schemeClr val="tx1"/>
                </a:solidFill>
                <a:ea typeface="Source Han Sans CN" charset="0"/>
              </a:rPr>
              <a:t>后置IO</a:t>
            </a:r>
            <a:endParaRPr lang="zh-CN" altLang="en-US">
              <a:solidFill>
                <a:schemeClr val="tx1"/>
              </a:solidFill>
              <a:ea typeface="Source Han Sans CN" charset="0"/>
            </a:endParaRPr>
          </a:p>
          <a:p>
            <a:pPr lvl="1"/>
            <a:r>
              <a:rPr lang="en-US" altLang="zh-CN">
                <a:solidFill>
                  <a:schemeClr val="tx1"/>
                </a:solidFill>
                <a:ea typeface="Source Han Sans CN" charset="0"/>
              </a:rPr>
              <a:t>USB3.0x4 </a:t>
            </a:r>
            <a:r>
              <a:rPr lang="zh-CN" altLang="en-US">
                <a:solidFill>
                  <a:schemeClr val="tx1"/>
                </a:solidFill>
                <a:ea typeface="Source Han Sans CN" charset="0"/>
              </a:rPr>
              <a:t>+ </a:t>
            </a:r>
            <a:r>
              <a:rPr lang="en-US" altLang="zh-CN">
                <a:solidFill>
                  <a:schemeClr val="tx1"/>
                </a:solidFill>
                <a:ea typeface="Source Han Sans CN" charset="0"/>
              </a:rPr>
              <a:t>USB2.0x3</a:t>
            </a:r>
            <a:r>
              <a:rPr lang="zh-CN" altLang="en-US">
                <a:solidFill>
                  <a:schemeClr val="tx1"/>
                </a:solidFill>
                <a:ea typeface="Source Han Sans CN" charset="0"/>
              </a:rPr>
              <a:t>，</a:t>
            </a:r>
            <a:r>
              <a:rPr lang="en-US" altLang="zh-CN">
                <a:solidFill>
                  <a:schemeClr val="tx1"/>
                </a:solidFill>
                <a:ea typeface="Source Han Sans CN" charset="0"/>
              </a:rPr>
              <a:t>7.1</a:t>
            </a:r>
            <a:r>
              <a:rPr lang="zh-CN" altLang="en-US">
                <a:solidFill>
                  <a:schemeClr val="tx1"/>
                </a:solidFill>
                <a:ea typeface="Source Han Sans CN" charset="0"/>
              </a:rPr>
              <a:t>音频接口，</a:t>
            </a:r>
            <a:r>
              <a:rPr lang="en-US" altLang="zh-CN">
                <a:solidFill>
                  <a:schemeClr val="tx1"/>
                </a:solidFill>
                <a:ea typeface="Source Han Sans CN" charset="0"/>
              </a:rPr>
              <a:t>2.5G RJ45</a:t>
            </a:r>
            <a:r>
              <a:rPr lang="zh-CN" altLang="en-US">
                <a:solidFill>
                  <a:schemeClr val="tx1"/>
                </a:solidFill>
                <a:ea typeface="Source Han Sans CN" charset="0"/>
              </a:rPr>
              <a:t>网口</a:t>
            </a:r>
            <a:r>
              <a:rPr lang="en-US" altLang="zh-CN">
                <a:solidFill>
                  <a:schemeClr val="tx1"/>
                </a:solidFill>
                <a:ea typeface="Source Han Sans CN" charset="0"/>
              </a:rPr>
              <a:t>x2</a:t>
            </a:r>
            <a:r>
              <a:rPr lang="zh-CN" altLang="en-US">
                <a:solidFill>
                  <a:schemeClr val="tx1"/>
                </a:solidFill>
                <a:ea typeface="Source Han Sans CN" charset="0"/>
              </a:rPr>
              <a:t>，</a:t>
            </a:r>
            <a:r>
              <a:rPr lang="en-US" altLang="zh-CN">
                <a:solidFill>
                  <a:schemeClr val="tx1"/>
                </a:solidFill>
                <a:ea typeface="Source Han Sans CN" charset="0"/>
              </a:rPr>
              <a:t>DB9 RS232</a:t>
            </a:r>
            <a:r>
              <a:rPr lang="zh-CN" altLang="en-US">
                <a:solidFill>
                  <a:schemeClr val="tx1"/>
                </a:solidFill>
                <a:ea typeface="Source Han Sans CN" charset="0"/>
              </a:rPr>
              <a:t>，  立式</a:t>
            </a:r>
            <a:r>
              <a:rPr lang="en-US" altLang="zh-CN">
                <a:solidFill>
                  <a:schemeClr val="tx1"/>
                </a:solidFill>
                <a:ea typeface="Source Han Sans CN" charset="0"/>
              </a:rPr>
              <a:t>M2 E</a:t>
            </a:r>
            <a:r>
              <a:rPr lang="zh-CN" altLang="en-US">
                <a:solidFill>
                  <a:schemeClr val="tx1"/>
                </a:solidFill>
                <a:ea typeface="Source Han Sans CN" charset="0"/>
              </a:rPr>
              <a:t>-</a:t>
            </a:r>
            <a:r>
              <a:rPr lang="en-US" altLang="zh-CN">
                <a:solidFill>
                  <a:schemeClr val="tx1"/>
                </a:solidFill>
                <a:ea typeface="Source Han Sans CN" charset="0"/>
              </a:rPr>
              <a:t>KEY</a:t>
            </a:r>
            <a:r>
              <a:rPr lang="zh-CN" altLang="en-US">
                <a:solidFill>
                  <a:schemeClr val="tx1"/>
                </a:solidFill>
                <a:ea typeface="Source Han Sans CN" charset="0"/>
              </a:rPr>
              <a:t>无线网卡</a:t>
            </a:r>
            <a:endParaRPr lang="zh-CN" altLang="en-US">
              <a:solidFill>
                <a:schemeClr val="tx1"/>
              </a:solidFill>
              <a:ea typeface="Source Han Sans CN" charset="0"/>
            </a:endParaRPr>
          </a:p>
          <a:p>
            <a:r>
              <a:rPr lang="zh-CN" altLang="en-US">
                <a:solidFill>
                  <a:schemeClr val="tx1"/>
                </a:solidFill>
                <a:ea typeface="Source Han Sans CN" charset="0"/>
              </a:rPr>
              <a:t>内部接口</a:t>
            </a:r>
            <a:endParaRPr lang="zh-CN" altLang="en-US">
              <a:solidFill>
                <a:schemeClr val="tx1"/>
              </a:solidFill>
              <a:ea typeface="Source Han Sans CN" charset="0"/>
            </a:endParaRPr>
          </a:p>
          <a:p>
            <a:pPr lvl="1"/>
            <a:r>
              <a:rPr lang="en-US" altLang="zh-CN">
                <a:solidFill>
                  <a:schemeClr val="tx1"/>
                </a:solidFill>
                <a:ea typeface="Source Han Sans CN" charset="0"/>
              </a:rPr>
              <a:t>CPU</a:t>
            </a:r>
            <a:r>
              <a:rPr lang="zh-CN" altLang="en-US">
                <a:solidFill>
                  <a:schemeClr val="tx1"/>
                </a:solidFill>
                <a:ea typeface="Source Han Sans CN" charset="0"/>
              </a:rPr>
              <a:t>直连接口：一条</a:t>
            </a:r>
            <a:r>
              <a:rPr lang="en-US" altLang="zh-CN">
                <a:solidFill>
                  <a:schemeClr val="tx1"/>
                </a:solidFill>
                <a:ea typeface="Source Han Sans CN" charset="0"/>
              </a:rPr>
              <a:t>PCIE x16 CEM</a:t>
            </a:r>
            <a:r>
              <a:rPr lang="zh-CN" altLang="en-US">
                <a:solidFill>
                  <a:schemeClr val="tx1"/>
                </a:solidFill>
                <a:ea typeface="Source Han Sans CN" charset="0"/>
              </a:rPr>
              <a:t>，一条</a:t>
            </a:r>
            <a:r>
              <a:rPr lang="en-US" altLang="zh-CN">
                <a:solidFill>
                  <a:schemeClr val="tx1"/>
                </a:solidFill>
                <a:ea typeface="Source Han Sans CN" charset="0"/>
              </a:rPr>
              <a:t>PCIEx8 CEM</a:t>
            </a:r>
            <a:r>
              <a:rPr lang="zh-CN" altLang="en-US">
                <a:solidFill>
                  <a:schemeClr val="tx1"/>
                </a:solidFill>
                <a:ea typeface="Source Han Sans CN" charset="0"/>
              </a:rPr>
              <a:t>，一条</a:t>
            </a:r>
            <a:r>
              <a:rPr lang="en-US" altLang="zh-CN">
                <a:solidFill>
                  <a:schemeClr val="tx1"/>
                </a:solidFill>
                <a:ea typeface="Source Han Sans CN" charset="0"/>
              </a:rPr>
              <a:t>PCIEx4 NVME</a:t>
            </a:r>
            <a:endParaRPr lang="en-US" altLang="zh-CN">
              <a:solidFill>
                <a:schemeClr val="tx1"/>
              </a:solidFill>
              <a:ea typeface="Source Han Sans CN" charset="0"/>
            </a:endParaRPr>
          </a:p>
          <a:p>
            <a:pPr lvl="1"/>
            <a:r>
              <a:rPr lang="en-US" altLang="zh-CN">
                <a:solidFill>
                  <a:schemeClr val="tx1"/>
                </a:solidFill>
                <a:ea typeface="Source Han Sans CN" charset="0"/>
              </a:rPr>
              <a:t>PLX</a:t>
            </a:r>
            <a:r>
              <a:rPr lang="zh-CN" altLang="en-US">
                <a:solidFill>
                  <a:schemeClr val="tx1"/>
                </a:solidFill>
                <a:ea typeface="Source Han Sans CN" charset="0"/>
              </a:rPr>
              <a:t>桥接端口：一条</a:t>
            </a:r>
            <a:r>
              <a:rPr lang="en-US" altLang="zh-CN">
                <a:solidFill>
                  <a:schemeClr val="tx1"/>
                </a:solidFill>
                <a:ea typeface="Source Han Sans CN" charset="0"/>
              </a:rPr>
              <a:t>PCIEx2 NVME(</a:t>
            </a:r>
            <a:r>
              <a:rPr lang="zh-CN" altLang="en-US">
                <a:solidFill>
                  <a:schemeClr val="tx1"/>
                </a:solidFill>
                <a:ea typeface="Source Han Sans CN" charset="0"/>
              </a:rPr>
              <a:t>注</a:t>
            </a:r>
            <a:r>
              <a:rPr lang="en-US" altLang="zh-CN">
                <a:solidFill>
                  <a:schemeClr val="tx1"/>
                </a:solidFill>
                <a:ea typeface="Source Han Sans CN" charset="0"/>
              </a:rPr>
              <a:t>: </a:t>
            </a:r>
            <a:r>
              <a:rPr lang="zh-CN" altLang="en-US">
                <a:solidFill>
                  <a:schemeClr val="tx1"/>
                </a:solidFill>
                <a:ea typeface="Source Han Sans CN" charset="0"/>
              </a:rPr>
              <a:t>此接口可通过配置直连</a:t>
            </a:r>
            <a:r>
              <a:rPr lang="en-US" altLang="zh-CN">
                <a:solidFill>
                  <a:schemeClr val="tx1"/>
                </a:solidFill>
                <a:ea typeface="Source Han Sans CN" charset="0"/>
              </a:rPr>
              <a:t>CPU PCIEx4)</a:t>
            </a:r>
            <a:endParaRPr lang="zh-CN" altLang="en-US">
              <a:solidFill>
                <a:schemeClr val="tx1"/>
              </a:solidFill>
              <a:ea typeface="Source Han Sans CN" charset="0"/>
            </a:endParaRPr>
          </a:p>
          <a:p>
            <a:pPr marL="0" indent="0">
              <a:buNone/>
            </a:pPr>
            <a:endParaRPr lang="zh-CN" altLang="en-US">
              <a:ea typeface="Source Han Sans CN" charset="0"/>
            </a:endParaRPr>
          </a:p>
        </p:txBody>
      </p:sp>
      <p:sp>
        <p:nvSpPr>
          <p:cNvPr id="7" name="文本占位符 6"/>
          <p:cNvSpPr>
            <a:spLocks noGrp="1"/>
          </p:cNvSpPr>
          <p:nvPr>
            <p:ph type="body" idx="10"/>
          </p:nvPr>
        </p:nvSpPr>
        <p:spPr/>
        <p:txBody>
          <a:bodyPr/>
          <a:p>
            <a:r>
              <a:rPr lang="en-US" altLang="zh-CN"/>
              <a:t>wszqkzqk</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85424" y="63154"/>
            <a:ext cx="9452278" cy="758458"/>
          </a:xfrm>
        </p:spPr>
        <p:txBody>
          <a:bodyPr/>
          <a:p>
            <a:r>
              <a:rPr lang="en-US" altLang="zh-CN"/>
              <a:t>System</a:t>
            </a:r>
            <a:r>
              <a:rPr lang="zh-CN" altLang="en-US"/>
              <a:t> </a:t>
            </a:r>
            <a:r>
              <a:rPr lang="en-US" altLang="zh-CN"/>
              <a:t>Block Diagram</a:t>
            </a:r>
            <a:endParaRPr lang="zh-CN" altLang="en-US"/>
          </a:p>
        </p:txBody>
      </p:sp>
      <p:sp>
        <p:nvSpPr>
          <p:cNvPr id="2" name="内容占位符 1"/>
          <p:cNvSpPr/>
          <p:nvPr>
            <p:ph idx="1"/>
          </p:nvPr>
        </p:nvSpPr>
        <p:spPr/>
        <p:txBody>
          <a:bodyPr/>
          <a:p>
            <a:endParaRPr lang="zh-CN" altLang="en-US"/>
          </a:p>
        </p:txBody>
      </p:sp>
      <p:sp>
        <p:nvSpPr>
          <p:cNvPr id="7" name="文本占位符 6"/>
          <p:cNvSpPr>
            <a:spLocks noGrp="1"/>
          </p:cNvSpPr>
          <p:nvPr>
            <p:ph type="body" idx="10"/>
          </p:nvPr>
        </p:nvSpPr>
        <p:spPr/>
        <p:txBody>
          <a:bodyPr/>
          <a:p>
            <a:r>
              <a:rPr lang="en-US" altLang="zh-CN"/>
              <a:t>wszqkzqk</a:t>
            </a:r>
            <a:endParaRPr lang="zh-CN" altLang="en-US"/>
          </a:p>
        </p:txBody>
      </p:sp>
      <p:pic>
        <p:nvPicPr>
          <p:cNvPr id="4" name="图片 3" descr="post_object_image_864349696"/>
          <p:cNvPicPr>
            <a:picLocks noChangeAspect="1"/>
          </p:cNvPicPr>
          <p:nvPr/>
        </p:nvPicPr>
        <p:blipFill>
          <a:blip r:embed="rId1"/>
          <a:stretch>
            <a:fillRect/>
          </a:stretch>
        </p:blipFill>
        <p:spPr>
          <a:xfrm>
            <a:off x="1080071" y="821627"/>
            <a:ext cx="10031857" cy="58048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问答环节</a:t>
            </a:r>
            <a:endParaRPr lang="zh-CN" altLang="en-US"/>
          </a:p>
        </p:txBody>
      </p:sp>
      <p:sp>
        <p:nvSpPr>
          <p:cNvPr id="2" name="副标题 1"/>
          <p:cNvSpPr/>
          <p:nvPr>
            <p:ph type="subTitle" idx="1"/>
          </p:nvPr>
        </p:nvSpPr>
        <p:spPr>
          <a:xfrm>
            <a:off x="2420684" y="3294697"/>
            <a:ext cx="4418126" cy="497923"/>
          </a:xfrm>
        </p:spPr>
        <p:txBody>
          <a:bodyPr/>
          <a:p>
            <a:r>
              <a:rPr lang="zh-CN" altLang="en-US" sz="2800"/>
              <a:t>社区问答及意见反馈</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53" name=""/>
        <p:cNvGrpSpPr/>
        <p:nvPr/>
      </p:nvGrpSpPr>
      <p:grpSpPr/>
      <p:pic>
        <p:nvPicPr>
          <p:cNvPr id="2097155" name="图片 3" descr="upload_post_object_v2_3573890905"/>
          <p:cNvPicPr>
            <a:picLocks noChangeAspect="1"/>
          </p:cNvPicPr>
          <p:nvPr/>
        </p:nvPicPr>
        <p:blipFill>
          <a:blip r:embed="rId2"/>
          <a:srcRect l="9880" t="30263" r="9431" b="26132"/>
          <a:stretch>
            <a:fillRect/>
          </a:stretch>
        </p:blipFill>
        <p:spPr>
          <a:xfrm>
            <a:off x="8997890" y="2529078"/>
            <a:ext cx="1847344" cy="1800000"/>
          </a:xfrm>
          <a:prstGeom prst="rect">
            <a:avLst/>
          </a:prstGeom>
        </p:spPr>
      </p:pic>
      <p:pic>
        <p:nvPicPr>
          <p:cNvPr id="2097156" name="图片 6" descr="upload_post_object_v2_423861644"/>
          <p:cNvPicPr>
            <a:picLocks noChangeAspect="1"/>
          </p:cNvPicPr>
          <p:nvPr/>
        </p:nvPicPr>
        <p:blipFill>
          <a:blip r:embed="rId3"/>
          <a:stretch>
            <a:fillRect/>
          </a:stretch>
        </p:blipFill>
        <p:spPr>
          <a:xfrm>
            <a:off x="6771600" y="2529000"/>
            <a:ext cx="1932320" cy="180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ea typeface="Source Han Sans CN" charset="0"/>
              </a:rPr>
              <a:t>会前注意事项</a:t>
            </a:r>
            <a:endParaRPr lang="zh-CN" altLang="en-US"/>
          </a:p>
        </p:txBody>
      </p:sp>
      <p:sp>
        <p:nvSpPr>
          <p:cNvPr id="2" name="副标题 1"/>
          <p:cNvSpPr/>
          <p:nvPr>
            <p:ph type="subTitle" idx="1"/>
          </p:nvPr>
        </p:nvSpPr>
        <p:spPr>
          <a:xfrm>
            <a:off x="2420684" y="3294697"/>
            <a:ext cx="4418126" cy="497923"/>
          </a:xfrm>
        </p:spPr>
        <p:txBody>
          <a:bodyPr/>
          <a:p>
            <a:endParaRPr lang="zh-CN" altLang="en-US" sz="36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p:sp>
        <p:nvSpPr>
          <p:cNvPr id="6" name="标题 5"/>
          <p:cNvSpPr>
            <a:spLocks noGrp="1"/>
          </p:cNvSpPr>
          <p:nvPr>
            <p:ph type="title"/>
          </p:nvPr>
        </p:nvSpPr>
        <p:spPr>
          <a:xfrm>
            <a:off x="514049" y="727831"/>
            <a:ext cx="9452278" cy="758458"/>
          </a:xfrm>
        </p:spPr>
        <p:txBody>
          <a:bodyPr/>
          <a:p>
            <a:r>
              <a:rPr lang="zh-CN" altLang="en-US"/>
              <a:t>会前注意事项</a:t>
            </a:r>
            <a:endParaRPr lang="zh-CN" altLang="en-US"/>
          </a:p>
        </p:txBody>
      </p:sp>
      <p:sp>
        <p:nvSpPr>
          <p:cNvPr id="3" name="Content Placeholder 2"/>
          <p:cNvSpPr>
            <a:spLocks noGrp="1"/>
          </p:cNvSpPr>
          <p:nvPr>
            <p:ph idx="1"/>
          </p:nvPr>
        </p:nvSpPr>
        <p:spPr>
          <a:xfrm>
            <a:off x="513999" y="1545512"/>
            <a:ext cx="11395627" cy="4657501"/>
          </a:xfrm>
        </p:spPr>
        <p:txBody>
          <a:bodyPr/>
          <a:p>
            <a:pPr>
              <a:lnSpc>
                <a:spcPct val="110000"/>
              </a:lnSpc>
            </a:pPr>
            <a:r>
              <a:rPr lang="en-US">
                <a:solidFill>
                  <a:schemeClr val="tx1"/>
                </a:solidFill>
                <a:latin typeface="Source Han Sans CN" charset="0"/>
                <a:ea typeface="Source Han Sans CN" charset="0"/>
              </a:rPr>
              <a:t>本次会议仅涉及</a:t>
            </a:r>
            <a:r>
              <a:rPr lang="zh-CN" altLang="en-US">
                <a:solidFill>
                  <a:schemeClr val="tx1"/>
                </a:solidFill>
                <a:latin typeface="Source Han Sans CN" charset="0"/>
                <a:ea typeface="Source Han Sans CN" charset="0"/>
              </a:rPr>
              <a:t>软件</a:t>
            </a:r>
            <a:r>
              <a:rPr lang="en-US">
                <a:solidFill>
                  <a:schemeClr val="tx1"/>
                </a:solidFill>
                <a:latin typeface="Source Han Sans CN" charset="0"/>
                <a:ea typeface="Source Han Sans CN" charset="0"/>
              </a:rPr>
              <a:t>技术</a:t>
            </a:r>
            <a:r>
              <a:rPr lang="zh-CN" altLang="en-US">
                <a:solidFill>
                  <a:schemeClr val="tx1"/>
                </a:solidFill>
                <a:latin typeface="Source Han Sans CN" charset="0"/>
                <a:ea typeface="Source Han Sans CN" charset="0"/>
              </a:rPr>
              <a:t>课题</a:t>
            </a:r>
            <a:endParaRPr lang="zh-CN" altLang="en-US">
              <a:solidFill>
                <a:schemeClr val="tx1"/>
              </a:solidFill>
              <a:latin typeface="Source Han Sans CN" charset="0"/>
              <a:ea typeface="Source Han Sans CN" charset="0"/>
            </a:endParaRPr>
          </a:p>
          <a:p>
            <a:pPr lvl="1">
              <a:lnSpc>
                <a:spcPct val="110000"/>
              </a:lnSpc>
            </a:pPr>
            <a:r>
              <a:rPr lang="en-US">
                <a:solidFill>
                  <a:schemeClr val="tx1"/>
                </a:solidFill>
                <a:latin typeface="Source Han Sans CN" charset="0"/>
                <a:ea typeface="Source Han Sans CN" charset="0"/>
              </a:rPr>
              <a:t>关于龙芯相关的硬件产品</a:t>
            </a:r>
            <a:r>
              <a:rPr lang="zh-CN" altLang="en-US">
                <a:solidFill>
                  <a:schemeClr val="tx1"/>
                </a:solidFill>
                <a:latin typeface="Source Han Sans CN" charset="0"/>
                <a:ea typeface="Source Han Sans CN" charset="0"/>
              </a:rPr>
              <a:t>，除官方层面已解禁的消息及本文档内</a:t>
            </a:r>
            <a:br>
              <a:rPr lang="zh-CN" altLang="en-US">
                <a:solidFill>
                  <a:schemeClr val="tx1"/>
                </a:solidFill>
                <a:latin typeface="Source Han Sans CN" charset="0"/>
                <a:ea typeface="Source Han Sans CN" charset="0"/>
              </a:rPr>
            </a:br>
            <a:r>
              <a:rPr lang="zh-CN" altLang="en-US">
                <a:solidFill>
                  <a:schemeClr val="tx1"/>
                </a:solidFill>
                <a:latin typeface="Source Han Sans CN" charset="0"/>
                <a:ea typeface="Source Han Sans CN" charset="0"/>
              </a:rPr>
              <a:t>可公开的消息外，</a:t>
            </a:r>
            <a:r>
              <a:rPr lang="zh-CN" altLang="en-US" b="1" u="sng">
                <a:solidFill>
                  <a:schemeClr val="tx1"/>
                </a:solidFill>
                <a:latin typeface="Source Han Sans CN" charset="0"/>
                <a:ea typeface="Source Han Sans CN" charset="0"/>
              </a:rPr>
              <a:t>其他均不作任何回应</a:t>
            </a:r>
            <a:endParaRPr lang="zh-CN" altLang="en-US" b="1" u="sng">
              <a:solidFill>
                <a:schemeClr val="tx1"/>
              </a:solidFill>
              <a:latin typeface="Source Han Sans CN" charset="0"/>
              <a:ea typeface="Source Han Sans CN" charset="0"/>
            </a:endParaRPr>
          </a:p>
          <a:p>
            <a:pPr>
              <a:lnSpc>
                <a:spcPct val="110000"/>
              </a:lnSpc>
            </a:pPr>
            <a:r>
              <a:rPr lang="zh-CN" altLang="en-US"/>
              <a:t>本次会议</a:t>
            </a:r>
            <a:r>
              <a:rPr lang="zh-CN" altLang="en-US" b="1" u="sng"/>
              <a:t>与股市无关</a:t>
            </a:r>
            <a:r>
              <a:rPr lang="zh-CN" altLang="en-US"/>
              <a:t>，不构成任何投资建议</a:t>
            </a:r>
            <a:endParaRPr lang="zh-CN" altLang="en-US"/>
          </a:p>
          <a:p>
            <a:pPr marL="0" indent="0">
              <a:lnSpc>
                <a:spcPct val="110000"/>
              </a:lnSpc>
              <a:buNone/>
            </a:pPr>
            <a:endParaRPr lang="en-US"/>
          </a:p>
          <a:p>
            <a:pPr marL="0" indent="0">
              <a:lnSpc>
                <a:spcPct val="110000"/>
              </a:lnSpc>
              <a:buNone/>
            </a:pPr>
            <a:r>
              <a:rPr lang="zh-CN" altLang="en-US" b="1"/>
              <a:t>倡议：龙架构双周会及附属群组主要为社区开发者提供技术沟通和协调渠道，而非投资者交流或政治、商业讨论，请自觉控制话题及占用时长，更不要主动引发甚至煽动厂商间对立、饭圈争议等非建设性议题</a:t>
            </a:r>
            <a:endParaRPr lang="zh-CN" altLang="en-US" b="1"/>
          </a:p>
          <a:p>
            <a:pPr marL="0" indent="0" algn="r">
              <a:lnSpc>
                <a:spcPct val="110000"/>
              </a:lnSpc>
              <a:buNone/>
            </a:pPr>
            <a:r>
              <a:rPr lang="zh-CN" altLang="en-US" sz="1400"/>
              <a:t>（白铭骢）		</a:t>
            </a:r>
            <a:endParaRPr lang="en-US" sz="1400"/>
          </a:p>
        </p:txBody>
      </p:sp>
      <p:sp>
        <p:nvSpPr>
          <p:cNvPr id="7" name="文本占位符 6"/>
          <p:cNvSpPr>
            <a:spLocks noGrp="1"/>
          </p:cNvSpPr>
          <p:nvPr>
            <p:ph type="body" idx="10"/>
          </p:nvPr>
        </p:nvSpPr>
        <p:spPr/>
        <p:txBody>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39" name=""/>
        <p:cNvGrpSpPr/>
        <p:nvPr/>
      </p:nvGrpSpPr>
      <p:grpSpPr/>
      <p:sp>
        <p:nvSpPr>
          <p:cNvPr id="1048607" name="标题 1"/>
          <p:cNvSpPr>
            <a:spLocks noGrp="1"/>
          </p:cNvSpPr>
          <p:nvPr>
            <p:ph type="ctrTitle"/>
          </p:nvPr>
        </p:nvSpPr>
        <p:spPr>
          <a:xfrm>
            <a:off x="2420631" y="2236332"/>
            <a:ext cx="9923769" cy="1229761"/>
          </a:xfrm>
        </p:spPr>
        <p:txBody>
          <a:bodyPr/>
          <a:p>
            <a:r>
              <a:rPr lang="zh-CN" altLang="en-US" sz="7200">
                <a:solidFill>
                  <a:schemeClr val="tx1"/>
                </a:solidFill>
              </a:rPr>
              <a:t>快速报告</a:t>
            </a:r>
            <a:endParaRPr lang="zh-CN" altLang="en-US"/>
          </a:p>
        </p:txBody>
      </p:sp>
      <p:sp>
        <p:nvSpPr>
          <p:cNvPr id="2" name="副标题 1"/>
          <p:cNvSpPr/>
          <p:nvPr>
            <p:ph type="subTitle" idx="1"/>
          </p:nvPr>
        </p:nvSpPr>
        <p:spPr>
          <a:xfrm>
            <a:off x="2420684" y="3294697"/>
            <a:ext cx="4418126" cy="497923"/>
          </a:xfrm>
        </p:spPr>
        <p:txBody>
          <a:bodyPr/>
          <a:p>
            <a:r>
              <a:rPr lang="zh-CN" altLang="en-US" sz="2800"/>
              <a:t>龙架构上游动向</a:t>
            </a:r>
            <a:endParaRPr lang="zh-CN" altLang="en-US" sz="2800"/>
          </a:p>
        </p:txBody>
      </p:sp>
      <p:sp>
        <p:nvSpPr>
          <p:cNvPr id="1048609" name="文本占位符 3"/>
          <p:cNvSpPr>
            <a:spLocks noGrp="1"/>
          </p:cNvSpPr>
          <p:nvPr>
            <p:ph type="body" idx="10"/>
          </p:nvPr>
        </p:nvSpPr>
        <p:spPr>
          <a:xfrm>
            <a:off x="1652905" y="6353175"/>
            <a:ext cx="2215247" cy="367665"/>
          </a:xfrm>
        </p:spPr>
        <p:txBody>
          <a:bodyPr/>
          <a:p>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tx1"/>
                </a:solidFill>
                <a:ea typeface="Source Han Sans CN" charset="0"/>
              </a:rPr>
              <a:t>G</a:t>
            </a:r>
            <a:r>
              <a:rPr lang="en-US" altLang="zh-CN">
                <a:solidFill>
                  <a:schemeClr val="tx1"/>
                </a:solidFill>
                <a:ea typeface="Source Han Sans CN" charset="0"/>
              </a:rPr>
              <a:t>NU </a:t>
            </a:r>
            <a:r>
              <a:rPr lang="zh-CN" altLang="en-US">
                <a:solidFill>
                  <a:schemeClr val="tx1"/>
                </a:solidFill>
                <a:ea typeface="Source Han Sans CN" charset="0"/>
              </a:rPr>
              <a:t>工具链</a:t>
            </a:r>
            <a:endParaRPr lang="zh-CN" altLang="en-US"/>
          </a:p>
        </p:txBody>
      </p:sp>
      <p:sp>
        <p:nvSpPr>
          <p:cNvPr id="3" name="内容占位符 2"/>
          <p:cNvSpPr>
            <a:spLocks noGrp="1"/>
          </p:cNvSpPr>
          <p:nvPr>
            <p:ph idx="1"/>
          </p:nvPr>
        </p:nvSpPr>
        <p:spPr/>
        <p:txBody>
          <a:bodyPr/>
          <a:p>
            <a:r>
              <a:rPr lang="en-US" altLang="zh-CN"/>
              <a:t>WANG Rui </a:t>
            </a:r>
            <a:r>
              <a:rPr lang="zh-CN" altLang="en-US"/>
              <a:t>的 </a:t>
            </a:r>
            <a:r>
              <a:rPr lang="en-US" altLang="zh-CN"/>
              <a:t>glibc </a:t>
            </a:r>
            <a:r>
              <a:rPr lang="zh-CN" altLang="en-US"/>
              <a:t>代码段对齐到大页边界补丁更新到</a:t>
            </a:r>
            <a:r>
              <a:rPr lang="zh-CN" altLang="en-US">
                <a:hlinkClick r:id="rId1"/>
              </a:rPr>
              <a:t>第 </a:t>
            </a:r>
            <a:r>
              <a:rPr lang="en-US" altLang="zh-CN">
                <a:hlinkClick r:id="rId1"/>
              </a:rPr>
              <a:t>8 </a:t>
            </a:r>
            <a:r>
              <a:rPr lang="zh-CN" altLang="en-US">
                <a:hlinkClick r:id="rId1"/>
              </a:rPr>
              <a:t>版</a:t>
            </a:r>
            <a:r>
              <a:rPr lang="zh-CN" altLang="en-US"/>
              <a:t>，仍存在争论</a:t>
            </a:r>
            <a:endParaRPr lang="zh-CN" altLang="en-US"/>
          </a:p>
          <a:p>
            <a:r>
              <a:rPr lang="en-US" altLang="zh-CN"/>
              <a:t>Lulu</a:t>
            </a:r>
            <a:r>
              <a:rPr lang="zh-CN" altLang="en-US"/>
              <a:t> </a:t>
            </a:r>
            <a:r>
              <a:rPr lang="en-US" altLang="zh-CN"/>
              <a:t>Cheng</a:t>
            </a:r>
            <a:r>
              <a:rPr lang="zh-CN" altLang="en-US"/>
              <a:t> </a:t>
            </a:r>
            <a:r>
              <a:rPr lang="zh-CN" altLang="en-US">
                <a:hlinkClick r:id="rId2"/>
              </a:rPr>
              <a:t>使得</a:t>
            </a:r>
            <a:r>
              <a:rPr lang="zh-CN" altLang="en-US"/>
              <a:t> </a:t>
            </a:r>
            <a:r>
              <a:rPr lang="en-US" altLang="zh-CN"/>
              <a:t>GCC </a:t>
            </a:r>
            <a:r>
              <a:rPr lang="zh-CN" altLang="en-US"/>
              <a:t>对一些无效的 </a:t>
            </a:r>
            <a:r>
              <a:rPr lang="en-US" altLang="zh-CN"/>
              <a:t>target_clone </a:t>
            </a:r>
            <a:r>
              <a:rPr lang="zh-CN" altLang="en-US"/>
              <a:t>属性值产生警告而非错误，以解决“一些兼容性问题”（可能是指存量代码？）</a:t>
            </a:r>
            <a:endParaRPr lang="zh-CN" altLang="en-US"/>
          </a:p>
          <a:p>
            <a:r>
              <a:rPr lang="en-US" altLang="zh-CN"/>
              <a:t>Rigo</a:t>
            </a:r>
            <a:r>
              <a:rPr lang="en-US" altLang="zh-CN">
                <a:solidFill>
                  <a:schemeClr val="tx1"/>
                </a:solidFill>
                <a:ea typeface="Source Han Sans CN" charset="0"/>
              </a:rPr>
              <a:t>L</a:t>
            </a:r>
            <a:r>
              <a:rPr lang="en-US" altLang="zh-CN"/>
              <a:t>igo </a:t>
            </a:r>
            <a:r>
              <a:rPr lang="zh-CN" altLang="en-US">
                <a:hlinkClick r:id="rId3"/>
              </a:rPr>
              <a:t>修复</a:t>
            </a:r>
            <a:r>
              <a:rPr lang="zh-CN" altLang="en-US"/>
              <a:t> </a:t>
            </a:r>
            <a:r>
              <a:rPr lang="en-US" altLang="zh-CN"/>
              <a:t>GCC </a:t>
            </a:r>
            <a:r>
              <a:rPr lang="zh-CN" altLang="en-US"/>
              <a:t>无法为龙架构 </a:t>
            </a:r>
            <a:r>
              <a:rPr lang="en-US" altLang="zh-CN"/>
              <a:t>bare metal </a:t>
            </a:r>
            <a:r>
              <a:rPr lang="en-US" altLang="zh-CN">
                <a:solidFill>
                  <a:schemeClr val="tx1"/>
                </a:solidFill>
                <a:ea typeface="Source Han Sans CN" charset="0"/>
              </a:rPr>
              <a:t>目标构建的</a:t>
            </a:r>
            <a:r>
              <a:rPr lang="zh-CN" altLang="en-US">
                <a:solidFill>
                  <a:schemeClr val="tx1"/>
                </a:solidFill>
                <a:ea typeface="Source Han Sans CN" charset="0"/>
              </a:rPr>
              <a:t>问题</a:t>
            </a:r>
            <a:endParaRPr lang="en-US" altLang="zh-CN">
              <a:ea typeface="Source Han Sans CN" charset="0"/>
            </a:endParaRPr>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固件</a:t>
            </a:r>
            <a:endParaRPr lang="zh-CN" altLang="en-US"/>
          </a:p>
        </p:txBody>
      </p:sp>
      <p:sp>
        <p:nvSpPr>
          <p:cNvPr id="3" name="内容占位符 2"/>
          <p:cNvSpPr>
            <a:spLocks noGrp="1"/>
          </p:cNvSpPr>
          <p:nvPr>
            <p:ph idx="1"/>
          </p:nvPr>
        </p:nvSpPr>
        <p:spPr>
          <a:xfrm>
            <a:off x="513999" y="1259762"/>
            <a:ext cx="9628211" cy="4657501"/>
          </a:xfrm>
        </p:spPr>
        <p:txBody>
          <a:bodyPr/>
          <a:p>
            <a:r>
              <a:rPr lang="en-US" altLang="zh-CN"/>
              <a:t>202</a:t>
            </a:r>
            <a:r>
              <a:rPr lang="en-US" altLang="zh-CN">
                <a:cs typeface="Arial" panose="020B0604020202020204" pitchFamily="34" charset="0"/>
              </a:rPr>
              <a:t>602 </a:t>
            </a:r>
            <a:r>
              <a:rPr lang="zh-CN" altLang="en-US">
                <a:cs typeface="Arial" panose="020B0604020202020204" pitchFamily="34" charset="0"/>
              </a:rPr>
              <a:t>版固件已为龙芯自行研制的 </a:t>
            </a:r>
            <a:r>
              <a:rPr lang="en-US" altLang="zh-CN">
                <a:cs typeface="Arial" panose="020B0604020202020204" pitchFamily="34" charset="0"/>
              </a:rPr>
              <a:t>LA664 </a:t>
            </a:r>
            <a:r>
              <a:rPr lang="zh-CN" altLang="en-US">
                <a:cs typeface="Arial" panose="020B0604020202020204" pitchFamily="34" charset="0"/>
              </a:rPr>
              <a:t>和 </a:t>
            </a:r>
            <a:r>
              <a:rPr lang="en-US" altLang="zh-CN">
                <a:cs typeface="Arial" panose="020B0604020202020204" pitchFamily="34" charset="0"/>
              </a:rPr>
              <a:t>LA364E </a:t>
            </a:r>
            <a:r>
              <a:rPr lang="zh-CN" altLang="en-US">
                <a:cs typeface="Arial" panose="020B0604020202020204" pitchFamily="34" charset="0"/>
              </a:rPr>
              <a:t>板卡产品</a:t>
            </a:r>
            <a:r>
              <a:rPr lang="zh-CN" altLang="en-US">
                <a:cs typeface="Arial" panose="020B0604020202020204" pitchFamily="34" charset="0"/>
                <a:hlinkClick r:id="rId1"/>
              </a:rPr>
              <a:t>发布</a:t>
            </a:r>
            <a:endParaRPr lang="zh-CN" altLang="en-US">
              <a:cs typeface="Arial" panose="020B0604020202020204" pitchFamily="34" charset="0"/>
            </a:endParaRPr>
          </a:p>
          <a:p>
            <a:pPr lvl="1"/>
            <a:r>
              <a:rPr lang="zh-CN" altLang="en-US"/>
              <a:t>修复了 </a:t>
            </a:r>
            <a:r>
              <a:rPr lang="en-US" altLang="zh-CN"/>
              <a:t>LA364E sc.q </a:t>
            </a:r>
            <a:r>
              <a:rPr lang="en-US" altLang="zh-CN">
                <a:solidFill>
                  <a:schemeClr val="tx1"/>
                </a:solidFill>
                <a:ea typeface="Source Han Sans CN" charset="0"/>
              </a:rPr>
              <a:t>写入错误</a:t>
            </a:r>
            <a:r>
              <a:rPr lang="zh-CN" altLang="en-US">
                <a:solidFill>
                  <a:schemeClr val="tx1"/>
                </a:solidFill>
                <a:ea typeface="Source Han Sans CN" charset="0"/>
              </a:rPr>
              <a:t>数据</a:t>
            </a:r>
            <a:r>
              <a:rPr lang="zh-CN" altLang="en-US"/>
              <a:t>问题</a:t>
            </a:r>
            <a:endParaRPr lang="zh-CN" altLang="en-US"/>
          </a:p>
          <a:p>
            <a:pPr lvl="1"/>
            <a:r>
              <a:rPr lang="zh-CN" altLang="en-US"/>
              <a:t>修复了内存训练过于保守导致跑分降低的问题</a:t>
            </a:r>
            <a:endParaRPr lang="zh-CN" altLang="en-US"/>
          </a:p>
          <a:p>
            <a:pPr lvl="1"/>
            <a:r>
              <a:rPr lang="zh-CN" altLang="en-US"/>
              <a:t>将 </a:t>
            </a:r>
            <a:r>
              <a:rPr lang="en-US" altLang="zh-CN"/>
              <a:t>XB612B0 V1.2 </a:t>
            </a:r>
            <a:r>
              <a:rPr lang="zh-CN" altLang="en-US"/>
              <a:t>的第 </a:t>
            </a:r>
            <a:r>
              <a:rPr lang="en-US" altLang="zh-CN"/>
              <a:t>2 PCIe </a:t>
            </a:r>
            <a:r>
              <a:rPr lang="zh-CN" altLang="en-US"/>
              <a:t>插槽（</a:t>
            </a:r>
            <a:r>
              <a:rPr lang="en-US" altLang="zh-CN"/>
              <a:t>x16 </a:t>
            </a:r>
            <a:r>
              <a:rPr lang="zh-CN" altLang="en-US"/>
              <a:t>尺寸，</a:t>
            </a:r>
            <a:r>
              <a:rPr lang="en-US" altLang="zh-CN"/>
              <a:t>x8 </a:t>
            </a:r>
            <a:r>
              <a:rPr lang="zh-CN" altLang="en-US"/>
              <a:t>信号）由 </a:t>
            </a:r>
            <a:r>
              <a:rPr lang="en-US" altLang="zh-CN"/>
              <a:t>PCIe 4.0 </a:t>
            </a:r>
            <a:r>
              <a:rPr lang="zh-CN" altLang="en-US"/>
              <a:t>降级到 </a:t>
            </a:r>
            <a:r>
              <a:rPr lang="en-US" altLang="zh-CN"/>
              <a:t>PCIe 3.0</a:t>
            </a:r>
            <a:endParaRPr lang="en-US" altLang="zh-CN"/>
          </a:p>
          <a:p>
            <a:pPr lvl="2"/>
            <a:r>
              <a:rPr lang="zh-CN" altLang="en-US"/>
              <a:t>根本原因不明，不确定后续会不会恢复</a:t>
            </a:r>
            <a:endParaRPr lang="en-US" altLang="zh-CN"/>
          </a:p>
          <a:p>
            <a:pPr lvl="1"/>
            <a:r>
              <a:rPr lang="zh-CN" altLang="en-US"/>
              <a:t>似乎降低了</a:t>
            </a:r>
            <a:r>
              <a:rPr lang="en-US" altLang="zh-CN"/>
              <a:t> GPU reset </a:t>
            </a:r>
            <a:r>
              <a:rPr lang="zh-CN" altLang="en-US"/>
              <a:t>的概率</a:t>
            </a:r>
            <a:endParaRPr lang="zh-CN" altLang="en-US"/>
          </a:p>
          <a:p>
            <a:pPr lvl="2"/>
            <a:r>
              <a:rPr lang="zh-CN" altLang="en-US"/>
              <a:t>但还是会 </a:t>
            </a:r>
            <a:r>
              <a:rPr lang="en-US" altLang="zh-CN"/>
              <a:t>reset</a:t>
            </a:r>
            <a:endParaRPr lang="zh-CN" altLang="en-US"/>
          </a:p>
          <a:p>
            <a:pPr lvl="1"/>
            <a:r>
              <a:rPr lang="zh-CN" altLang="en-US"/>
              <a:t>仍未解决 </a:t>
            </a:r>
            <a:r>
              <a:rPr lang="en-US" altLang="zh-CN"/>
              <a:t>LA364E </a:t>
            </a:r>
            <a:r>
              <a:rPr lang="zh-CN" altLang="en-US"/>
              <a:t>引导 </a:t>
            </a:r>
            <a:r>
              <a:rPr lang="en-US" altLang="zh-CN"/>
              <a:t>4 KiB </a:t>
            </a:r>
            <a:r>
              <a:rPr lang="zh-CN" altLang="en-US"/>
              <a:t>页面内核问题</a:t>
            </a:r>
            <a:endParaRPr lang="zh-CN" altLang="en-US"/>
          </a:p>
          <a:p>
            <a:pPr lvl="2"/>
            <a:r>
              <a:rPr lang="zh-CN" altLang="en-US"/>
              <a:t>据说 </a:t>
            </a:r>
            <a:r>
              <a:rPr lang="en-US" altLang="zh-CN"/>
              <a:t>202605 </a:t>
            </a:r>
            <a:r>
              <a:rPr lang="zh-CN" altLang="en-US"/>
              <a:t>版会解决或规避</a:t>
            </a:r>
            <a:endParaRPr lang="zh-CN" altLang="en-US"/>
          </a:p>
        </p:txBody>
      </p:sp>
      <p:sp>
        <p:nvSpPr>
          <p:cNvPr id="4" name="文本占位符 3"/>
          <p:cNvSpPr>
            <a:spLocks noGrp="1"/>
          </p:cNvSpPr>
          <p:nvPr>
            <p:ph type="body" idx="10"/>
          </p:nvPr>
        </p:nvSpPr>
        <p:spPr/>
        <p:txBody>
          <a:bodyPr/>
          <a:p>
            <a:endParaRPr lang="zh-CN" altLang="en-US"/>
          </a:p>
        </p:txBody>
      </p:sp>
      <p:sp>
        <p:nvSpPr>
          <p:cNvPr id="5" name="文本框 4"/>
          <p:cNvSpPr txBox="1"/>
          <p:nvPr userDrawn="1"/>
        </p:nvSpPr>
        <p:spPr>
          <a:xfrm>
            <a:off x="2219325" y="7908925"/>
            <a:ext cx="309880" cy="368300"/>
          </a:xfrm>
          <a:prstGeom prst="rect">
            <a:avLst/>
          </a:prstGeom>
        </p:spPr>
        <p:txBody>
          <a:bodyPr wrap="none" rtlCol="0">
            <a:spAutoFit/>
          </a:bodyPr>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固件：</a:t>
            </a:r>
            <a:r>
              <a:rPr lang="en-US" altLang="zh-CN"/>
              <a:t>FPDT</a:t>
            </a:r>
            <a:endParaRPr lang="zh-CN" altLang="en-US"/>
          </a:p>
        </p:txBody>
      </p:sp>
      <p:sp>
        <p:nvSpPr>
          <p:cNvPr id="3" name="内容占位符 2"/>
          <p:cNvSpPr>
            <a:spLocks noGrp="1"/>
          </p:cNvSpPr>
          <p:nvPr>
            <p:ph idx="1"/>
          </p:nvPr>
        </p:nvSpPr>
        <p:spPr/>
        <p:txBody>
          <a:bodyPr/>
          <a:p>
            <a:r>
              <a:rPr lang="en-US" altLang="zh-CN"/>
              <a:t>FPDT </a:t>
            </a:r>
            <a:r>
              <a:rPr lang="zh-CN" altLang="en-US"/>
              <a:t>是由固件在运行时动态生成的，记录启动阶段性能数据的 </a:t>
            </a:r>
            <a:r>
              <a:rPr lang="en-US" altLang="zh-CN"/>
              <a:t>ACPI </a:t>
            </a:r>
            <a:r>
              <a:rPr lang="zh-CN" altLang="en-US"/>
              <a:t>表</a:t>
            </a:r>
            <a:endParaRPr lang="zh-CN" altLang="en-US"/>
          </a:p>
          <a:p>
            <a:pPr lvl="1"/>
            <a:r>
              <a:rPr lang="zh-CN" altLang="en-US"/>
              <a:t>找一台 </a:t>
            </a:r>
            <a:r>
              <a:rPr lang="en-US" altLang="zh-CN"/>
              <a:t>x86 </a:t>
            </a:r>
            <a:r>
              <a:rPr lang="zh-CN" altLang="en-US"/>
              <a:t>机器，运行 </a:t>
            </a:r>
            <a:r>
              <a:rPr lang="en-US" altLang="zh-CN"/>
              <a:t>systemd</a:t>
            </a:r>
            <a:r>
              <a:rPr lang="zh-CN" altLang="en-US"/>
              <a:t>-</a:t>
            </a:r>
            <a:r>
              <a:rPr lang="en-US" altLang="zh-CN"/>
              <a:t>analyze</a:t>
            </a:r>
            <a:r>
              <a:rPr lang="zh-CN" altLang="en-US"/>
              <a:t>，可以看到固件和引导器阶段消耗的时间，这就是 </a:t>
            </a:r>
            <a:r>
              <a:rPr lang="en-US" altLang="zh-CN"/>
              <a:t>FPDT </a:t>
            </a:r>
            <a:r>
              <a:rPr lang="zh-CN" altLang="en-US"/>
              <a:t>的基本应用</a:t>
            </a:r>
            <a:endParaRPr lang="zh-CN" altLang="en-US"/>
          </a:p>
          <a:p>
            <a:r>
              <a:rPr lang="en-US" altLang="zh-CN"/>
              <a:t>Zixing Liu </a:t>
            </a:r>
            <a:r>
              <a:rPr lang="zh-CN" altLang="en-US"/>
              <a:t>为龙架构虚拟机所用的 </a:t>
            </a:r>
            <a:r>
              <a:rPr lang="en-US" altLang="zh-CN"/>
              <a:t>EDK2 OVMF </a:t>
            </a:r>
            <a:r>
              <a:rPr lang="zh-CN" altLang="en-US"/>
              <a:t>固件</a:t>
            </a:r>
            <a:r>
              <a:rPr lang="zh-CN" altLang="en-US">
                <a:hlinkClick r:id="rId1"/>
              </a:rPr>
              <a:t>启用</a:t>
            </a:r>
            <a:r>
              <a:rPr lang="zh-CN" altLang="en-US"/>
              <a:t>生成该表的功能</a:t>
            </a:r>
            <a:endParaRPr lang="zh-CN" altLang="en-US"/>
          </a:p>
          <a:p>
            <a:r>
              <a:rPr lang="zh-CN" altLang="en-US"/>
              <a:t>正在和龙芯官方沟通为龙芯板卡固件加入 </a:t>
            </a:r>
            <a:r>
              <a:rPr lang="en-US" altLang="zh-CN"/>
              <a:t>FPDT </a:t>
            </a:r>
            <a:r>
              <a:rPr lang="zh-CN" altLang="en-US"/>
              <a:t>生成事宜</a:t>
            </a:r>
            <a:endParaRPr lang="zh-CN" altLang="en-US"/>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Linux </a:t>
            </a:r>
            <a:r>
              <a:rPr lang="en-US" altLang="zh-CN">
                <a:cs typeface="Arial" panose="020B0604020202020204" pitchFamily="34" charset="0"/>
              </a:rPr>
              <a:t>Kernel</a:t>
            </a:r>
            <a:endParaRPr lang="zh-CN" altLang="en-US"/>
          </a:p>
        </p:txBody>
      </p:sp>
      <p:sp>
        <p:nvSpPr>
          <p:cNvPr id="3" name="内容占位符 2"/>
          <p:cNvSpPr>
            <a:spLocks noGrp="1"/>
          </p:cNvSpPr>
          <p:nvPr>
            <p:ph idx="1"/>
          </p:nvPr>
        </p:nvSpPr>
        <p:spPr>
          <a:xfrm>
            <a:off x="513999" y="1259762"/>
            <a:ext cx="9698584" cy="4657501"/>
          </a:xfrm>
        </p:spPr>
        <p:txBody>
          <a:bodyPr/>
          <a:p>
            <a:r>
              <a:rPr lang="en-US" altLang="zh-CN" sz="2400"/>
              <a:t>Greg KH </a:t>
            </a:r>
            <a:r>
              <a:rPr lang="zh-CN" altLang="en-US" sz="2400"/>
              <a:t>和 </a:t>
            </a:r>
            <a:r>
              <a:rPr lang="en-US" altLang="zh-CN" sz="2400"/>
              <a:t>Huacai Chen </a:t>
            </a:r>
            <a:r>
              <a:rPr lang="zh-CN" altLang="en-US" sz="2400"/>
              <a:t>指出现有龙架构硬件受到 </a:t>
            </a:r>
            <a:r>
              <a:rPr lang="en-US" altLang="zh-CN" sz="2400"/>
              <a:t>Spectre V1 </a:t>
            </a:r>
            <a:r>
              <a:rPr lang="zh-CN" altLang="en-US" sz="2400"/>
              <a:t>波及，为内核</a:t>
            </a:r>
            <a:r>
              <a:rPr lang="zh-CN" altLang="en-US" sz="2400">
                <a:hlinkClick r:id="rId1"/>
              </a:rPr>
              <a:t>加入</a:t>
            </a:r>
            <a:r>
              <a:rPr lang="zh-CN" altLang="en-US" sz="2400"/>
              <a:t>针对其的 </a:t>
            </a:r>
            <a:r>
              <a:rPr lang="en-US" altLang="zh-CN" sz="2400"/>
              <a:t>mitigation</a:t>
            </a:r>
            <a:r>
              <a:rPr lang="zh-CN" altLang="en-US" sz="2400"/>
              <a:t>，并</a:t>
            </a:r>
            <a:r>
              <a:rPr lang="zh-CN" altLang="en-US" sz="2400">
                <a:solidFill>
                  <a:schemeClr val="tx1"/>
                </a:solidFill>
                <a:ea typeface="Source Han Sans CN" charset="0"/>
                <a:hlinkClick r:id="rId2"/>
              </a:rPr>
              <a:t>更正</a:t>
            </a:r>
            <a:r>
              <a:rPr lang="zh-CN" altLang="en-US" sz="2400"/>
              <a:t> </a:t>
            </a:r>
            <a:r>
              <a:rPr lang="en-US" altLang="zh-CN" sz="2400"/>
              <a:t>sysfs </a:t>
            </a:r>
            <a:r>
              <a:rPr lang="zh-CN" altLang="en-US" sz="2400"/>
              <a:t>中对其的报告</a:t>
            </a:r>
            <a:endParaRPr lang="zh-CN" altLang="en-US" sz="2400"/>
          </a:p>
          <a:p>
            <a:r>
              <a:rPr lang="en-US" altLang="zh-CN" sz="2400"/>
              <a:t>Lisa</a:t>
            </a:r>
            <a:r>
              <a:rPr lang="zh-CN" altLang="en-US" sz="2400"/>
              <a:t> </a:t>
            </a:r>
            <a:r>
              <a:rPr lang="en-US" altLang="zh-CN" sz="2400"/>
              <a:t>Robinson</a:t>
            </a:r>
            <a:r>
              <a:rPr lang="zh-CN" altLang="en-US" sz="2400"/>
              <a:t> 将进程上下文中的 </a:t>
            </a:r>
            <a:r>
              <a:rPr lang="en-US" altLang="zh-CN" sz="2400"/>
              <a:t>fpureg </a:t>
            </a:r>
            <a:r>
              <a:rPr lang="zh-CN" altLang="en-US" sz="2400"/>
              <a:t>字段</a:t>
            </a:r>
            <a:r>
              <a:rPr lang="zh-CN" altLang="en-US" sz="2400">
                <a:hlinkClick r:id="rId3"/>
              </a:rPr>
              <a:t>对齐</a:t>
            </a:r>
            <a:r>
              <a:rPr lang="zh-CN" altLang="en-US" sz="2400"/>
              <a:t>到 </a:t>
            </a:r>
            <a:r>
              <a:rPr lang="en-US" altLang="zh-CN" sz="2400"/>
              <a:t>32 </a:t>
            </a:r>
            <a:r>
              <a:rPr lang="zh-CN" altLang="en-US" sz="2400"/>
              <a:t>字节边界，以保证保存</a:t>
            </a:r>
            <a:r>
              <a:rPr lang="en-US" altLang="zh-CN" sz="2400"/>
              <a:t>/</a:t>
            </a:r>
            <a:r>
              <a:rPr lang="zh-CN" altLang="en-US" sz="2400"/>
              <a:t>恢复 </a:t>
            </a:r>
            <a:r>
              <a:rPr lang="en-US" altLang="zh-CN" sz="2400"/>
              <a:t>LASX </a:t>
            </a:r>
            <a:r>
              <a:rPr lang="zh-CN" altLang="en-US" sz="2400"/>
              <a:t>上下文时访存操作都是对齐的，避免性能损失</a:t>
            </a:r>
            <a:endParaRPr lang="zh-CN" altLang="en-US" sz="2400"/>
          </a:p>
          <a:p>
            <a:r>
              <a:rPr lang="en-US" altLang="zh-CN" sz="2400"/>
              <a:t>Youling Tang </a:t>
            </a:r>
            <a:r>
              <a:rPr lang="zh-CN" altLang="en-US" sz="2400"/>
              <a:t>将内核中 </a:t>
            </a:r>
            <a:r>
              <a:rPr lang="en-US" altLang="zh-CN" sz="2400"/>
              <a:t>jump_label </a:t>
            </a:r>
            <a:r>
              <a:rPr lang="zh-CN" altLang="en-US" sz="2400"/>
              <a:t>相关的代码修改操作所需的“</a:t>
            </a:r>
            <a:r>
              <a:rPr lang="en-US" altLang="zh-CN" sz="2400"/>
              <a:t>icache </a:t>
            </a:r>
            <a:r>
              <a:rPr lang="zh-CN" altLang="en-US" sz="2400"/>
              <a:t>刷新”由每次修改后都进行</a:t>
            </a:r>
            <a:r>
              <a:rPr lang="zh-CN" altLang="en-US" sz="2400">
                <a:hlinkClick r:id="rId4"/>
              </a:rPr>
              <a:t>改为</a:t>
            </a:r>
            <a:r>
              <a:rPr lang="zh-CN" altLang="en-US" sz="2400"/>
              <a:t>仅最后一次修改后进行</a:t>
            </a:r>
            <a:endParaRPr lang="zh-CN" altLang="en-US" sz="2400"/>
          </a:p>
          <a:p>
            <a:r>
              <a:rPr lang="en-US" altLang="zh-CN" sz="2400"/>
              <a:t>Xi</a:t>
            </a:r>
            <a:r>
              <a:rPr lang="zh-CN" altLang="en-US" sz="2400"/>
              <a:t> </a:t>
            </a:r>
            <a:r>
              <a:rPr lang="en-US" altLang="zh-CN" sz="2400"/>
              <a:t>Ruoyao</a:t>
            </a:r>
            <a:r>
              <a:rPr lang="zh-CN" altLang="en-US" sz="2400"/>
              <a:t> </a:t>
            </a:r>
            <a:r>
              <a:rPr lang="zh-CN" altLang="en-US" sz="2400">
                <a:hlinkClick r:id="rId5"/>
              </a:rPr>
              <a:t>提出</a:t>
            </a:r>
            <a:r>
              <a:rPr lang="zh-CN" altLang="en-US" sz="2400"/>
              <a:t>针对 </a:t>
            </a:r>
            <a:r>
              <a:rPr lang="en-US" altLang="zh-CN" sz="2400"/>
              <a:t>2K3000/3B6000M </a:t>
            </a:r>
            <a:r>
              <a:rPr lang="zh-CN" altLang="en-US" sz="2400"/>
              <a:t>使用早期版本固件时 </a:t>
            </a:r>
            <a:r>
              <a:rPr lang="en-US" altLang="zh-CN" sz="2400"/>
              <a:t>sc.q </a:t>
            </a:r>
            <a:r>
              <a:rPr lang="zh-CN" altLang="en-US" sz="2400"/>
              <a:t>指令</a:t>
            </a:r>
            <a:r>
              <a:rPr lang="zh-CN" altLang="en-US" sz="2400">
                <a:solidFill>
                  <a:schemeClr val="tx1"/>
                </a:solidFill>
                <a:ea typeface="Source Han Sans CN" charset="0"/>
              </a:rPr>
              <a:t>写入错误数据</a:t>
            </a:r>
            <a:r>
              <a:rPr lang="zh-CN" altLang="en-US" sz="2400"/>
              <a:t>的绕过措施</a:t>
            </a:r>
            <a:endParaRPr lang="zh-CN" altLang="en-US" sz="2400"/>
          </a:p>
        </p:txBody>
      </p:sp>
      <p:sp>
        <p:nvSpPr>
          <p:cNvPr id="4" name="文本占位符 3"/>
          <p:cNvSpPr>
            <a:spLocks noGrp="1"/>
          </p:cNvSpPr>
          <p:nvPr>
            <p:ph type="body" idx="10"/>
          </p:nvPr>
        </p:nvSpPr>
        <p:spPr/>
        <p:txBody>
          <a:bodyPr/>
          <a:p>
            <a:endParaRPr lang="zh-CN" altLang="en-US"/>
          </a:p>
        </p:txBody>
      </p:sp>
    </p:spTree>
  </p:cSld>
  <p:clrMapOvr>
    <a:masterClrMapping/>
  </p:clrMapOvr>
</p:sld>
</file>

<file path=ppt/theme/theme1.xml><?xml version="1.0" encoding="utf-8"?>
<a:theme xmlns:a="http://schemas.openxmlformats.org/drawingml/2006/main" name="龙架构双周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spect">
      <a:maj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Source Han Sans CN"/>
        <a:ea typeface=""/>
        <a:cs typeface=""/>
        <a:font script="Jpan" typeface="ＭＳ ゴシック"/>
        <a:font script="Hang" typeface="굴림"/>
        <a:font script="Hans" typeface="Source Han Sans CN"/>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ource Sans 3"/>
        <a:ea typeface=""/>
        <a:cs typeface=""/>
        <a:font script="Jpan" typeface="ＭＳ Ｐゴシック"/>
        <a:font script="Hang" typeface="맑은 고딕"/>
        <a:font script="Hans" typeface="宋体"/>
        <a:font script="Hant" typeface="新細明體"/>
        <a:font script="Arab" typeface="Source Sans 3"/>
        <a:font script="Hebr" typeface="Source Sans 3"/>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Source Sans 3"/>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4977</Words>
  <Application>WPS Office WWO_wpscloud_20260409124150-2e61b06350</Application>
  <PresentationFormat/>
  <Paragraphs>233</Paragraphs>
  <Slides>26</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Source Sans 3</vt:lpstr>
      <vt:lpstr>Noto Sans Thai</vt:lpstr>
      <vt:lpstr>Source Han Sans CN</vt:lpstr>
      <vt:lpstr>Noto Sans Mono CJK JP</vt:lpstr>
      <vt:lpstr>微软雅黑</vt:lpstr>
      <vt:lpstr>汉仪旗黑KW 55S</vt:lpstr>
      <vt:lpstr>Fira Code</vt:lpstr>
      <vt:lpstr>Source Han Sans CN</vt:lpstr>
      <vt:lpstr>汉仪书宋二KW</vt:lpstr>
      <vt:lpstr>Kingsoft Confetti</vt:lpstr>
      <vt:lpstr>宋体</vt:lpstr>
      <vt:lpstr>MS PGothic</vt:lpstr>
      <vt:lpstr>龙架构双周会</vt:lpstr>
      <vt:lpstr>欢迎参加龙架构双周会</vt:lpstr>
      <vt:lpstr>龙架构双周会</vt:lpstr>
      <vt:lpstr>会前注意事项</vt:lpstr>
      <vt:lpstr>会前注意事项</vt:lpstr>
      <vt:lpstr>快速报告</vt:lpstr>
      <vt:lpstr>GNU 工具链</vt:lpstr>
      <vt:lpstr>固件</vt:lpstr>
      <vt:lpstr>固件：FPDT</vt:lpstr>
      <vt:lpstr>Linux Kernel</vt:lpstr>
      <vt:lpstr>Linux Kernel（其他补丁）</vt:lpstr>
      <vt:lpstr>Linux Kernel（其他补丁）</vt:lpstr>
      <vt:lpstr>Skia</vt:lpstr>
      <vt:lpstr>Skia</vt:lpstr>
      <vt:lpstr>快速报告</vt:lpstr>
      <vt:lpstr>发行版维护贴士</vt:lpstr>
      <vt:lpstr>Arch Linux for Loong64</vt:lpstr>
      <vt:lpstr>Arch Linux for Loong64</vt:lpstr>
      <vt:lpstr>Arch Linux for Loong64</vt:lpstr>
      <vt:lpstr>安同 OS</vt:lpstr>
      <vt:lpstr>安同 OS</vt:lpstr>
      <vt:lpstr>快速报告</vt:lpstr>
      <vt:lpstr>简介</vt:lpstr>
      <vt:lpstr>外设与接口</vt:lpstr>
      <vt:lpstr>System Block Diagram</vt:lpstr>
      <vt:lpstr>问答环节</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欢迎参加龙架构双周会</dc:title>
  <dc:creator>DBY2-W00</dc:creator>
  <cp:lastModifiedBy>yang</cp:lastModifiedBy>
  <dcterms:created xsi:type="dcterms:W3CDTF">2026-04-12T05:55:58Z</dcterms:created>
  <dcterms:modified xsi:type="dcterms:W3CDTF">2026-04-12T05:55:58Z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2052-12.9.0.25970</vt:lpwstr>
  </property>
  <property fmtid="{D5CDD505-2E9C-101B-9397-08002B2CF9AE}" pid="3" name="ICV">
    <vt:lpwstr>47B5133B91E7D92B8904E1676A1AE32D_43</vt:lpwstr>
  </property>
</Properties>
</file>