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6"/>
  </p:handoutMasterIdLst>
  <p:sldIdLst>
    <p:sldId id="257" r:id="rId3"/>
    <p:sldId id="258" r:id="rId4"/>
    <p:sldId id="364" r:id="rId5"/>
    <p:sldId id="349" r:id="rId6"/>
    <p:sldId id="363" r:id="rId8"/>
    <p:sldId id="421" r:id="rId9"/>
    <p:sldId id="423" r:id="rId10"/>
    <p:sldId id="428" r:id="rId11"/>
    <p:sldId id="431" r:id="rId12"/>
    <p:sldId id="430" r:id="rId13"/>
    <p:sldId id="365" r:id="rId14"/>
    <p:sldId id="427" r:id="rId15"/>
    <p:sldId id="429" r:id="rId16"/>
    <p:sldId id="433" r:id="rId17"/>
    <p:sldId id="434" r:id="rId18"/>
    <p:sldId id="419" r:id="rId19"/>
    <p:sldId id="424" r:id="rId20"/>
    <p:sldId id="435" r:id="rId21"/>
    <p:sldId id="386" r:id="rId22"/>
    <p:sldId id="426" r:id="rId23"/>
    <p:sldId id="368" r:id="rId24"/>
    <p:sldId id="275" r:id="rId25"/>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lore.kernel.org/loongarch/20260317071327.3588013-1-chenhuacai@loongson.cn/"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loongson-community/ls2k0300-hal"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lore.kernel.org/loongarch/20260328042908.3184541-1-chenhuacai@loongson.cn/" TargetMode="External"/><Relationship Id="rId6" Type="http://schemas.openxmlformats.org/officeDocument/2006/relationships/hyperlink" Target="https://lore.kernel.org/loongarch/20260328225916.51802-2-xtex@envs.net/" TargetMode="External"/><Relationship Id="rId5" Type="http://schemas.openxmlformats.org/officeDocument/2006/relationships/hyperlink" Target="https://lore.kernel.org/loongarch/20260325011852.19079-1-wanghongliang@loongson.cn/" TargetMode="External"/><Relationship Id="rId4" Type="http://schemas.openxmlformats.org/officeDocument/2006/relationships/hyperlink" Target="https://lore.kernel.org/loongarch/2026032541-rental-sizably-48bd@gregkh/" TargetMode="External"/><Relationship Id="rId3" Type="http://schemas.openxmlformats.org/officeDocument/2006/relationships/hyperlink" Target="https://lore.kernel.org/loongarch/20260317071327.3588013-1-chenhuacai@loongson.cn/" TargetMode="External"/><Relationship Id="rId2" Type="http://schemas.openxmlformats.org/officeDocument/2006/relationships/hyperlink" Target="https://lore.kernel.org/loongarch/cover.1773991081.git.zhoubinbin@loongson.cn/" TargetMode="External"/><Relationship Id="rId1" Type="http://schemas.openxmlformats.org/officeDocument/2006/relationships/hyperlink" Target="https://lore.kernel.org/loongarch/" TargetMode="Externa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lore.kernel.org/loongarch/20260316072850.467995-1-namcao@linutronix.de/" TargetMode="External"/><Relationship Id="rId7" Type="http://schemas.openxmlformats.org/officeDocument/2006/relationships/hyperlink" Target="https://lore.kernel.org/loongarch/20260320053934.2306138-1-lijun01@kylinos.cn/" TargetMode="External"/><Relationship Id="rId6" Type="http://schemas.openxmlformats.org/officeDocument/2006/relationships/hyperlink" Target="https://lore.kernel.org/loongarch/20260324031506.264062-1-maobibo@loongson.cn/" TargetMode="External"/><Relationship Id="rId5" Type="http://schemas.openxmlformats.org/officeDocument/2006/relationships/hyperlink" Target="https://lore.kernel.org/loongarch/20260323034034.3465072-1-maobibo@loongson.cn/" TargetMode="External"/><Relationship Id="rId4" Type="http://schemas.openxmlformats.org/officeDocument/2006/relationships/hyperlink" Target="https://lore.kernel.org/loongarch/20260323025613.3260876-1-maobibo@loongson.cn/" TargetMode="External"/><Relationship Id="rId3" Type="http://schemas.openxmlformats.org/officeDocument/2006/relationships/hyperlink" Target="https://lore.kernel.org/loongarch/20260324091521.2338235-1-gaosong@loongson.cn/" TargetMode="External"/><Relationship Id="rId2" Type="http://schemas.openxmlformats.org/officeDocument/2006/relationships/hyperlink" Target="https://lore.kernel.org/loongarch/20260322135346.3720577-1-chenhuacai@loongson.cn/" TargetMode="External"/><Relationship Id="rId1" Type="http://schemas.openxmlformats.org/officeDocument/2006/relationships/hyperlink" Target="https://lore.kernel.org/loong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二进制翻译</a:t>
            </a:r>
            <a:endParaRPr lang="zh-CN" altLang="en-US"/>
          </a:p>
        </p:txBody>
      </p:sp>
      <p:sp>
        <p:nvSpPr>
          <p:cNvPr id="3" name="内容占位符 2"/>
          <p:cNvSpPr>
            <a:spLocks noGrp="1"/>
          </p:cNvSpPr>
          <p:nvPr>
            <p:ph idx="1"/>
          </p:nvPr>
        </p:nvSpPr>
        <p:spPr/>
        <p:txBody>
          <a:bodyPr/>
          <a:p>
            <a:r>
              <a:rPr lang="en-US" altLang="zh-CN"/>
              <a:t>Box64</a:t>
            </a:r>
            <a:endParaRPr lang="en-US" altLang="zh-CN"/>
          </a:p>
          <a:p>
            <a:pPr lvl="1"/>
            <a:r>
              <a:rPr lang="zh-CN" altLang="en-US">
                <a:solidFill>
                  <a:schemeClr val="tx1"/>
                </a:solidFill>
                <a:ea typeface="Source Han Sans CN" charset="0"/>
              </a:rPr>
              <a:t>重构 AVX 基础设施，需进一步测试，暂未默认开启</a:t>
            </a:r>
            <a:endParaRPr lang="zh-CN" altLang="en-US">
              <a:solidFill>
                <a:schemeClr val="tx1"/>
              </a:solidFill>
              <a:ea typeface="Source Han Sans CN" charset="0"/>
            </a:endParaRPr>
          </a:p>
          <a:p>
            <a:pPr lvl="1"/>
            <a:r>
              <a:rPr lang="zh-CN" altLang="en-US"/>
              <a:t>修复十几处 </a:t>
            </a:r>
            <a:r>
              <a:rPr lang="en-US" altLang="zh-CN"/>
              <a:t>DynaRec </a:t>
            </a:r>
            <a:r>
              <a:rPr lang="zh-CN" altLang="en-US"/>
              <a:t>和解释器中的翻译错误</a:t>
            </a:r>
            <a:endParaRPr lang="zh-CN" altLang="en-US"/>
          </a:p>
          <a:p>
            <a:pPr lvl="1"/>
            <a:r>
              <a:rPr lang="en-US" altLang="zh-CN"/>
              <a:t>Linux Steam</a:t>
            </a:r>
            <a:r>
              <a:rPr lang="zh-CN" altLang="en-US"/>
              <a:t> </a:t>
            </a:r>
            <a:r>
              <a:rPr lang="en-US" altLang="zh-CN"/>
              <a:t>RT3</a:t>
            </a:r>
            <a:r>
              <a:rPr lang="zh-CN" altLang="en-US"/>
              <a:t>（纯 </a:t>
            </a:r>
            <a:r>
              <a:rPr lang="en-US" altLang="zh-CN"/>
              <a:t>64 </a:t>
            </a:r>
            <a:r>
              <a:rPr lang="zh-CN" altLang="en-US"/>
              <a:t>位 </a:t>
            </a:r>
            <a:r>
              <a:rPr lang="en-US" altLang="zh-CN"/>
              <a:t>Steam </a:t>
            </a:r>
            <a:r>
              <a:rPr lang="zh-CN" altLang="en-US"/>
              <a:t>客户端）支持</a:t>
            </a:r>
            <a:endParaRPr lang="zh-CN" altLang="en-US"/>
          </a:p>
          <a:p>
            <a:pPr lvl="1"/>
            <a:r>
              <a:rPr lang="zh-CN" altLang="en-US"/>
              <a:t>《崩坏：星穹铁道》跑起来了</a:t>
            </a:r>
            <a:endParaRPr lang="zh-CN" altLang="en-US"/>
          </a:p>
        </p:txBody>
      </p:sp>
      <p:sp>
        <p:nvSpPr>
          <p:cNvPr id="4" name="文本占位符 3"/>
          <p:cNvSpPr>
            <a:spLocks noGrp="1"/>
          </p:cNvSpPr>
          <p:nvPr>
            <p:ph type="body" idx="10"/>
          </p:nvPr>
        </p:nvSpPr>
        <p:spPr/>
        <p:txBody>
          <a:bodyPr/>
          <a:p>
            <a:r>
              <a:rPr lang="zh-CN" altLang="en-US"/>
              <a:t>刘阳</a:t>
            </a:r>
            <a:endParaRPr lang="zh-CN" altLang="en-US"/>
          </a:p>
        </p:txBody>
      </p:sp>
      <p:pic>
        <p:nvPicPr>
          <p:cNvPr id="5" name="图片 4" descr="post_object_image_2391667972"/>
          <p:cNvPicPr>
            <a:picLocks noChangeAspect="1"/>
          </p:cNvPicPr>
          <p:nvPr/>
        </p:nvPicPr>
        <p:blipFill>
          <a:blip r:embed="rId1"/>
          <a:stretch>
            <a:fillRect/>
          </a:stretch>
        </p:blipFill>
        <p:spPr>
          <a:xfrm>
            <a:off x="5541020" y="3133365"/>
            <a:ext cx="5664245" cy="3240385"/>
          </a:xfrm>
          <a:prstGeom prst="rect">
            <a:avLst/>
          </a:prstGeom>
          <a:effectLst>
            <a:outerShdw blurRad="190500" dist="63500" dir="2700000" algn="tl" rotWithShape="0">
              <a:srgbClr val="000000">
                <a:alpha val="3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龙架构发行版动向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发行版维护贴士</a:t>
            </a:r>
            <a:endParaRPr lang="zh-CN" altLang="en-US"/>
          </a:p>
        </p:txBody>
      </p:sp>
      <p:sp>
        <p:nvSpPr>
          <p:cNvPr id="3" name="内容占位符 2"/>
          <p:cNvSpPr>
            <a:spLocks noGrp="1"/>
          </p:cNvSpPr>
          <p:nvPr>
            <p:ph idx="1"/>
          </p:nvPr>
        </p:nvSpPr>
        <p:spPr>
          <a:xfrm>
            <a:off x="513999" y="1259762"/>
            <a:ext cx="11074371" cy="4657501"/>
          </a:xfrm>
        </p:spPr>
        <p:txBody>
          <a:bodyPr/>
          <a:p>
            <a:r>
              <a:rPr lang="en-US" altLang="zh-CN" sz="2400" b="1">
                <a:solidFill>
                  <a:srgbClr val="E60013"/>
                </a:solidFill>
              </a:rPr>
              <a:t>glibc</a:t>
            </a:r>
            <a:r>
              <a:rPr lang="zh-CN" altLang="en-US" sz="2400" b="1">
                <a:solidFill>
                  <a:srgbClr val="E60013"/>
                </a:solidFill>
              </a:rPr>
              <a:t> 修复 </a:t>
            </a:r>
            <a:r>
              <a:rPr lang="en-US" altLang="zh-CN" sz="2400" b="1">
                <a:solidFill>
                  <a:srgbClr val="E60013"/>
                </a:solidFill>
              </a:rPr>
              <a:t>DNS </a:t>
            </a:r>
            <a:r>
              <a:rPr lang="zh-CN" altLang="en-US" sz="2400" b="1">
                <a:solidFill>
                  <a:srgbClr val="E60013"/>
                </a:solidFill>
              </a:rPr>
              <a:t>解析代码中安全问题两处 (</a:t>
            </a:r>
            <a:r>
              <a:rPr lang="en-US" altLang="zh-CN" sz="2400" b="1">
                <a:solidFill>
                  <a:srgbClr val="E60013"/>
                </a:solidFill>
              </a:rPr>
              <a:t>CVE-2026-4437、CVE-2026-4438)，</a:t>
            </a:r>
            <a:r>
              <a:rPr lang="zh-CN" altLang="en-US" sz="2400" b="1">
                <a:solidFill>
                  <a:srgbClr val="E60013"/>
                </a:solidFill>
              </a:rPr>
              <a:t>请各发行版使用包含修复的稳定分支或自行应用修复</a:t>
            </a:r>
            <a:endParaRPr lang="zh-CN" altLang="en-US" sz="2400" b="1">
              <a:solidFill>
                <a:srgbClr val="E60013"/>
              </a:solidFill>
            </a:endParaRPr>
          </a:p>
          <a:p>
            <a:r>
              <a:rPr lang="zh-CN" altLang="en-US" sz="2400">
                <a:solidFill>
                  <a:srgbClr val="000000"/>
                </a:solidFill>
              </a:rPr>
              <a:t>请求测试上游 </a:t>
            </a:r>
            <a:r>
              <a:rPr lang="en-US" altLang="zh-CN" sz="2400">
                <a:solidFill>
                  <a:srgbClr val="000000"/>
                </a:solidFill>
              </a:rPr>
              <a:t>Linux </a:t>
            </a:r>
            <a:r>
              <a:rPr lang="zh-CN" altLang="en-US" sz="2400">
                <a:solidFill>
                  <a:srgbClr val="000000"/>
                </a:solidFill>
              </a:rPr>
              <a:t>内核补丁：规避 </a:t>
            </a:r>
            <a:r>
              <a:rPr lang="en-US" altLang="zh-CN" sz="2400">
                <a:solidFill>
                  <a:srgbClr val="000000"/>
                </a:solidFill>
              </a:rPr>
              <a:t>LG110/120 </a:t>
            </a:r>
            <a:r>
              <a:rPr lang="zh-CN" altLang="en-US" sz="2400">
                <a:solidFill>
                  <a:srgbClr val="000000"/>
                </a:solidFill>
              </a:rPr>
              <a:t>及 </a:t>
            </a:r>
            <a:r>
              <a:rPr lang="en-US" altLang="zh-CN" sz="2400">
                <a:solidFill>
                  <a:srgbClr val="000000"/>
                </a:solidFill>
              </a:rPr>
              <a:t>LG200 </a:t>
            </a:r>
            <a:r>
              <a:rPr lang="zh-CN" altLang="en-US" sz="2400">
                <a:solidFill>
                  <a:srgbClr val="000000"/>
                </a:solidFill>
              </a:rPr>
              <a:t>在重启或 </a:t>
            </a:r>
            <a:r>
              <a:rPr lang="en-US" altLang="zh-CN" sz="2400">
                <a:solidFill>
                  <a:srgbClr val="000000"/>
                </a:solidFill>
              </a:rPr>
              <a:t>S3/S4 </a:t>
            </a:r>
            <a:r>
              <a:rPr lang="zh-CN" altLang="en-US" sz="2400">
                <a:solidFill>
                  <a:srgbClr val="000000"/>
                </a:solidFill>
              </a:rPr>
              <a:t>唤醒时的 </a:t>
            </a:r>
            <a:r>
              <a:rPr lang="en-US" altLang="zh-CN" sz="2400">
                <a:solidFill>
                  <a:srgbClr val="000000"/>
                </a:solidFill>
              </a:rPr>
              <a:t>DMA </a:t>
            </a:r>
            <a:r>
              <a:rPr lang="zh-CN" altLang="en-US" sz="2400">
                <a:solidFill>
                  <a:srgbClr val="000000"/>
                </a:solidFill>
              </a:rPr>
              <a:t>锁死问题（</a:t>
            </a:r>
            <a:r>
              <a:rPr lang="zh-CN" altLang="en-US" sz="2400">
                <a:solidFill>
                  <a:srgbClr val="000000"/>
                </a:solidFill>
                <a:hlinkClick r:id="rId1"/>
              </a:rPr>
              <a:t>第 1 版</a:t>
            </a:r>
            <a:r>
              <a:rPr lang="zh-CN" altLang="en-US" sz="2400">
                <a:solidFill>
                  <a:srgbClr val="000000"/>
                </a:solidFill>
              </a:rPr>
              <a:t>）</a:t>
            </a:r>
            <a:endParaRPr lang="zh-CN" altLang="en-US" sz="2400">
              <a:solidFill>
                <a:srgbClr val="000000"/>
              </a:solidFill>
            </a:endParaRPr>
          </a:p>
          <a:p>
            <a:pPr lvl="1"/>
            <a:r>
              <a:rPr lang="zh-CN" altLang="en-US">
                <a:solidFill>
                  <a:srgbClr val="000000"/>
                </a:solidFill>
              </a:rPr>
              <a:t>您在什么设备组合上遇到过该问题，症状如何？</a:t>
            </a:r>
            <a:endParaRPr lang="zh-CN" altLang="en-US">
              <a:solidFill>
                <a:srgbClr val="000000"/>
              </a:solidFill>
            </a:endParaRPr>
          </a:p>
          <a:p>
            <a:pPr lvl="1"/>
            <a:r>
              <a:rPr lang="zh-CN" altLang="en-US">
                <a:solidFill>
                  <a:srgbClr val="000000"/>
                </a:solidFill>
              </a:rPr>
              <a:t>如有，补丁是否解决问题？</a:t>
            </a:r>
            <a:endParaRPr lang="zh-CN" altLang="en-US" sz="2055">
              <a:solidFill>
                <a:srgbClr val="000000"/>
              </a:solidFill>
            </a:endParaRPr>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marL="228600" lvl="0">
              <a:buFont typeface="Arial" panose="020B0604020202020204" pitchFamily="34" charset="0"/>
              <a:buChar char="•"/>
            </a:pPr>
            <a:r>
              <a:rPr lang="en-US" altLang="zh-CN" sz="1800" b="1">
                <a:solidFill>
                  <a:srgbClr val="E60013"/>
                </a:solidFill>
              </a:rPr>
              <a:t>2026 年 3 月发行</a:t>
            </a:r>
            <a:r>
              <a:rPr lang="zh-CN" altLang="en-US" sz="1800" b="1">
                <a:solidFill>
                  <a:srgbClr val="E60013"/>
                </a:solidFill>
              </a:rPr>
              <a:t>更新（修订 </a:t>
            </a:r>
            <a:r>
              <a:rPr lang="en-US" altLang="zh-CN" sz="1800" b="1">
                <a:solidFill>
                  <a:srgbClr val="E60013"/>
                </a:solidFill>
              </a:rPr>
              <a:t>1</a:t>
            </a:r>
            <a:r>
              <a:rPr lang="zh-CN" altLang="en-US" sz="1800" b="1">
                <a:solidFill>
                  <a:srgbClr val="E60013"/>
                </a:solidFill>
              </a:rPr>
              <a:t>）已发布</a:t>
            </a:r>
            <a:endParaRPr lang="zh-CN" altLang="en-US" sz="1800" b="1">
              <a:solidFill>
                <a:srgbClr val="E60013"/>
              </a:solidFill>
            </a:endParaRPr>
          </a:p>
          <a:p>
            <a:pPr marL="685800" lvl="1">
              <a:buFont typeface="Arial" panose="020B0604020202020204" pitchFamily="34" charset="0"/>
              <a:buChar char="•"/>
            </a:pPr>
            <a:r>
              <a:rPr lang="zh-CN" altLang="en-US" sz="1800"/>
              <a:t>修复启动带格兰菲 </a:t>
            </a:r>
            <a:r>
              <a:rPr lang="en-US" altLang="zh-CN" sz="1800"/>
              <a:t>Arise </a:t>
            </a:r>
            <a:r>
              <a:rPr lang="zh-CN" altLang="en-US" sz="1800"/>
              <a:t>显卡驱动的安装环境时意外启动至桌面试用环境的问题</a:t>
            </a:r>
            <a:endParaRPr lang="zh-CN" altLang="en-US" sz="1800"/>
          </a:p>
          <a:p>
            <a:pPr marL="685800" lvl="1">
              <a:buFont typeface="Arial" panose="020B0604020202020204" pitchFamily="34" charset="0"/>
              <a:buChar char="•"/>
            </a:pPr>
            <a:r>
              <a:rPr lang="zh-CN" altLang="en-US" sz="1800"/>
              <a:t>包含至 </a:t>
            </a:r>
            <a:r>
              <a:rPr lang="en-US" altLang="zh-CN" sz="1800"/>
              <a:t>2026</a:t>
            </a:r>
            <a:r>
              <a:rPr lang="zh-CN" altLang="en-US" sz="1800"/>
              <a:t> 年 </a:t>
            </a:r>
            <a:r>
              <a:rPr lang="en-US" altLang="zh-CN" sz="1800"/>
              <a:t>3</a:t>
            </a:r>
            <a:r>
              <a:rPr lang="zh-CN" altLang="en-US" sz="1800"/>
              <a:t> 月 </a:t>
            </a:r>
            <a:r>
              <a:rPr lang="en-US" altLang="zh-CN" sz="1800"/>
              <a:t>26</a:t>
            </a:r>
            <a:r>
              <a:rPr lang="zh-CN" altLang="en-US" sz="1800"/>
              <a:t> 日止的所有系统更新</a:t>
            </a:r>
            <a:endParaRPr lang="zh-CN" altLang="en-US" sz="1800"/>
          </a:p>
          <a:p>
            <a:pPr marL="228600" lvl="0">
              <a:buFont typeface="Arial" panose="020B0604020202020204" pitchFamily="34" charset="0"/>
              <a:buChar char="•"/>
            </a:pPr>
            <a:r>
              <a:rPr lang="zh-CN" altLang="en-US" sz="1800" b="1">
                <a:solidFill>
                  <a:schemeClr val="tx1"/>
                </a:solidFill>
                <a:ea typeface="Source Han Sans CN" charset="0"/>
              </a:rPr>
              <a:t>ProtonPlus：</a:t>
            </a:r>
            <a:r>
              <a:rPr lang="en-US" altLang="zh-CN" sz="1800" b="1">
                <a:solidFill>
                  <a:schemeClr val="tx1"/>
                </a:solidFill>
                <a:ea typeface="Source Han Sans CN" charset="0"/>
              </a:rPr>
              <a:t>Steam/Heroic Launcher </a:t>
            </a:r>
            <a:r>
              <a:rPr lang="zh-CN" altLang="en-US" sz="1800" b="1">
                <a:solidFill>
                  <a:schemeClr val="tx1"/>
                </a:solidFill>
                <a:ea typeface="Source Han Sans CN" charset="0"/>
              </a:rPr>
              <a:t>兼容性工具管理器</a:t>
            </a:r>
            <a:endParaRPr lang="zh-CN" altLang="en-US" sz="1800" b="1"/>
          </a:p>
          <a:p>
            <a:pPr marL="685800" lvl="1">
              <a:buFont typeface="Arial" panose="020B0604020202020204" pitchFamily="34" charset="0"/>
              <a:buChar char="•"/>
            </a:pPr>
            <a:r>
              <a:rPr lang="en-US" altLang="zh-CN" sz="1800">
                <a:solidFill>
                  <a:schemeClr val="tx1"/>
                </a:solidFill>
                <a:ea typeface="Source Han Sans CN" charset="0"/>
              </a:rPr>
              <a:t>一站式管理各类游戏使用的兼容运行时、选项等</a:t>
            </a:r>
            <a:endParaRPr lang="en-US" altLang="zh-CN" sz="1800"/>
          </a:p>
          <a:p>
            <a:pPr marL="685800" lvl="1">
              <a:buFont typeface="Arial" panose="020B0604020202020204" pitchFamily="34" charset="0"/>
              <a:buChar char="•"/>
            </a:pPr>
            <a:r>
              <a:rPr lang="en-US" altLang="zh-CN" sz="1800" b="1">
                <a:solidFill>
                  <a:srgbClr val="E60013"/>
                </a:solidFill>
              </a:rPr>
              <a:t>oma</a:t>
            </a:r>
            <a:r>
              <a:rPr lang="zh-CN" altLang="en-US" sz="1800" b="1">
                <a:solidFill>
                  <a:srgbClr val="E60013"/>
                </a:solidFill>
              </a:rPr>
              <a:t> </a:t>
            </a:r>
            <a:r>
              <a:rPr lang="en-US" altLang="zh-CN" sz="1800" b="1">
                <a:solidFill>
                  <a:srgbClr val="E60013"/>
                </a:solidFill>
              </a:rPr>
              <a:t>install</a:t>
            </a:r>
            <a:r>
              <a:rPr lang="zh-CN" altLang="en-US" sz="1800" b="1">
                <a:solidFill>
                  <a:srgbClr val="E60013"/>
                </a:solidFill>
              </a:rPr>
              <a:t> </a:t>
            </a:r>
            <a:r>
              <a:rPr lang="en-US" altLang="zh-CN" sz="1800" b="1">
                <a:solidFill>
                  <a:srgbClr val="E60013"/>
                </a:solidFill>
              </a:rPr>
              <a:t>protonplus</a:t>
            </a:r>
            <a:endParaRPr lang="zh-CN" altLang="en-US" sz="1800" b="1">
              <a:solidFill>
                <a:srgbClr val="E60013"/>
              </a:solidFill>
            </a:endParaRPr>
          </a:p>
          <a:p>
            <a:pPr marL="228600" lvl="0">
              <a:buFont typeface="Arial" panose="020B0604020202020204" pitchFamily="34" charset="0"/>
              <a:buChar char="•"/>
            </a:pPr>
            <a:r>
              <a:rPr lang="en-US" altLang="zh-CN" sz="1800" b="1">
                <a:solidFill>
                  <a:schemeClr val="tx1"/>
                </a:solidFill>
                <a:ea typeface="Source Han Sans CN" charset="0"/>
              </a:rPr>
              <a:t>eSearch</a:t>
            </a:r>
            <a:r>
              <a:rPr lang="zh-CN" altLang="en-US" sz="1800" b="1">
                <a:solidFill>
                  <a:schemeClr val="tx1"/>
                </a:solidFill>
                <a:ea typeface="Source Han Sans CN" charset="0"/>
              </a:rPr>
              <a:t>：桌面截图、录屏与内容识别软件</a:t>
            </a:r>
            <a:endParaRPr lang="zh-CN" altLang="en-US" sz="1800" b="1">
              <a:solidFill>
                <a:schemeClr val="tx1"/>
              </a:solidFill>
              <a:ea typeface="Source Han Sans CN" charset="0"/>
            </a:endParaRPr>
          </a:p>
          <a:p>
            <a:pPr marL="685800" lvl="1">
              <a:buFont typeface="Arial" panose="020B0604020202020204" pitchFamily="34" charset="0"/>
              <a:buChar char="•"/>
            </a:pPr>
            <a:r>
              <a:rPr lang="zh-CN" altLang="en-US" sz="1800">
                <a:solidFill>
                  <a:schemeClr val="tx1"/>
                </a:solidFill>
                <a:ea typeface="Source Han Sans CN" charset="0"/>
              </a:rPr>
              <a:t>非官方龙架构移植，基本可用，请求进一步测试</a:t>
            </a:r>
            <a:endParaRPr lang="zh-CN" altLang="en-US" sz="1540">
              <a:solidFill>
                <a:schemeClr val="tx1"/>
              </a:solidFill>
              <a:ea typeface="Source Han Sans CN" charset="0"/>
            </a:endParaRPr>
          </a:p>
          <a:p>
            <a:pPr marL="685800" lvl="1">
              <a:buFont typeface="Arial" panose="020B0604020202020204" pitchFamily="34" charset="0"/>
              <a:buChar char="•"/>
            </a:pPr>
            <a:r>
              <a:rPr lang="en-US" altLang="zh-CN" sz="1800" b="1">
                <a:solidFill>
                  <a:srgbClr val="E60013"/>
                </a:solidFill>
                <a:ea typeface="Source Han Sans CN" charset="0"/>
              </a:rPr>
              <a:t>oma</a:t>
            </a:r>
            <a:r>
              <a:rPr lang="zh-CN" altLang="en-US" sz="1800" b="1">
                <a:solidFill>
                  <a:srgbClr val="E60013"/>
                </a:solidFill>
                <a:ea typeface="Source Han Sans CN" charset="0"/>
              </a:rPr>
              <a:t> </a:t>
            </a:r>
            <a:r>
              <a:rPr lang="en-US" altLang="zh-CN" sz="1800" b="1">
                <a:solidFill>
                  <a:srgbClr val="E60013"/>
                </a:solidFill>
                <a:ea typeface="Source Han Sans CN" charset="0"/>
              </a:rPr>
              <a:t>install</a:t>
            </a:r>
            <a:r>
              <a:rPr lang="zh-CN" altLang="en-US" sz="1800" b="1">
                <a:solidFill>
                  <a:srgbClr val="E60013"/>
                </a:solidFill>
                <a:ea typeface="Source Han Sans CN" charset="0"/>
              </a:rPr>
              <a:t> </a:t>
            </a:r>
            <a:r>
              <a:rPr lang="en-US" altLang="zh-CN" sz="1800" b="1">
                <a:solidFill>
                  <a:srgbClr val="E60013"/>
                </a:solidFill>
                <a:ea typeface="Source Han Sans CN" charset="0"/>
              </a:rPr>
              <a:t>esearch</a:t>
            </a:r>
            <a:endParaRPr lang="zh-CN" altLang="en-US" sz="1540" b="1">
              <a:solidFill>
                <a:srgbClr val="E60013"/>
              </a:solidFill>
              <a:ea typeface="Source Han Sans CN" charset="0"/>
            </a:endParaRPr>
          </a:p>
          <a:p>
            <a:pPr marL="228600" lvl="0">
              <a:buFont typeface="Arial" panose="020B0604020202020204" pitchFamily="34" charset="0"/>
              <a:buChar char="•"/>
            </a:pPr>
            <a:r>
              <a:rPr lang="zh-CN" altLang="en-US" sz="1800" b="1">
                <a:solidFill>
                  <a:schemeClr val="tx1"/>
                </a:solidFill>
                <a:ea typeface="Source Han Sans CN" charset="0"/>
              </a:rPr>
              <a:t>C</a:t>
            </a:r>
            <a:r>
              <a:rPr lang="en-US" altLang="zh-CN" sz="1800" b="1">
                <a:solidFill>
                  <a:schemeClr val="tx1"/>
                </a:solidFill>
                <a:ea typeface="Source Han Sans CN" charset="0"/>
              </a:rPr>
              <a:t>OSMIC 1.0.8 </a:t>
            </a:r>
            <a:r>
              <a:rPr lang="zh-CN" altLang="en-US" sz="1800" b="1">
                <a:solidFill>
                  <a:schemeClr val="tx1"/>
                </a:solidFill>
                <a:ea typeface="Source Han Sans CN" charset="0"/>
              </a:rPr>
              <a:t>更新可用</a:t>
            </a:r>
            <a:endParaRPr lang="zh-CN" altLang="en-US" sz="1800"/>
          </a:p>
          <a:p>
            <a:pPr marL="685800" lvl="1">
              <a:buFont typeface="Arial" panose="020B0604020202020204" pitchFamily="34" charset="0"/>
              <a:buChar char="•"/>
            </a:pPr>
            <a:r>
              <a:rPr lang="en-US" altLang="zh-CN" sz="1800" b="1">
                <a:solidFill>
                  <a:srgbClr val="E60013"/>
                </a:solidFill>
              </a:rPr>
              <a:t>oma</a:t>
            </a:r>
            <a:r>
              <a:rPr lang="zh-CN" altLang="en-US" sz="1800" b="1">
                <a:solidFill>
                  <a:srgbClr val="E60013"/>
                </a:solidFill>
              </a:rPr>
              <a:t> </a:t>
            </a:r>
            <a:r>
              <a:rPr lang="en-US" altLang="zh-CN" sz="1800" b="1">
                <a:solidFill>
                  <a:srgbClr val="E60013"/>
                </a:solidFill>
              </a:rPr>
              <a:t>install</a:t>
            </a:r>
            <a:r>
              <a:rPr lang="zh-CN" altLang="en-US" sz="1800" b="1">
                <a:solidFill>
                  <a:srgbClr val="E60013"/>
                </a:solidFill>
              </a:rPr>
              <a:t> </a:t>
            </a:r>
            <a:r>
              <a:rPr lang="en-US" altLang="zh-CN" sz="1800" b="1">
                <a:solidFill>
                  <a:srgbClr val="E60013"/>
                </a:solidFill>
              </a:rPr>
              <a:t>cosmic</a:t>
            </a:r>
            <a:r>
              <a:rPr lang="zh-CN" altLang="en-US" sz="1800" b="1">
                <a:solidFill>
                  <a:srgbClr val="E60013"/>
                </a:solidFill>
              </a:rPr>
              <a:t>-</a:t>
            </a:r>
            <a:r>
              <a:rPr lang="en-US" altLang="zh-CN" sz="1800" b="1">
                <a:solidFill>
                  <a:srgbClr val="E60013"/>
                </a:solidFill>
              </a:rPr>
              <a:t>base</a:t>
            </a:r>
            <a:endParaRPr lang="en-US" altLang="zh-CN" sz="1800" b="1">
              <a:solidFill>
                <a:srgbClr val="E60013"/>
              </a:solidFill>
            </a:endParaRPr>
          </a:p>
          <a:p>
            <a:pPr marL="228600" lvl="0">
              <a:buFont typeface="Arial" panose="020B0604020202020204" pitchFamily="34" charset="0"/>
              <a:buChar char="•"/>
            </a:pPr>
            <a:r>
              <a:rPr lang="zh-CN" altLang="en-US" sz="1800" b="1">
                <a:solidFill>
                  <a:srgbClr val="000000"/>
                </a:solidFill>
              </a:rPr>
              <a:t>小熊猫包管理 (</a:t>
            </a:r>
            <a:r>
              <a:rPr lang="en-US" altLang="zh-CN" sz="1800" b="1">
                <a:solidFill>
                  <a:srgbClr val="000000"/>
                </a:solidFill>
              </a:rPr>
              <a:t>oma) 1.25 </a:t>
            </a:r>
            <a:r>
              <a:rPr lang="zh-CN" altLang="en-US" sz="1800" b="1">
                <a:solidFill>
                  <a:srgbClr val="000000"/>
                </a:solidFill>
              </a:rPr>
              <a:t>已正式推送，包含 </a:t>
            </a:r>
            <a:r>
              <a:rPr lang="en-US" altLang="zh-CN" sz="1800" b="1">
                <a:solidFill>
                  <a:srgbClr val="000000"/>
                </a:solidFill>
              </a:rPr>
              <a:t>Y/N </a:t>
            </a:r>
            <a:r>
              <a:rPr lang="zh-CN" altLang="en-US" sz="1800" b="1">
                <a:solidFill>
                  <a:srgbClr val="000000"/>
                </a:solidFill>
              </a:rPr>
              <a:t>确认模式、进程锁改进等特性及改进</a:t>
            </a:r>
            <a:endParaRPr lang="zh-CN" altLang="en-US" sz="1800" b="1">
              <a:solidFill>
                <a:srgbClr val="000000"/>
              </a:solidFill>
            </a:endParaRPr>
          </a:p>
          <a:p>
            <a:pPr marL="685800" lvl="1">
              <a:buFont typeface="Arial" panose="020B0604020202020204" pitchFamily="34" charset="0"/>
              <a:buChar char="•"/>
            </a:pPr>
            <a:r>
              <a:rPr lang="zh-CN" altLang="en-US" sz="1800">
                <a:solidFill>
                  <a:srgbClr val="000000"/>
                </a:solidFill>
              </a:rPr>
              <a:t>更新系统即可</a:t>
            </a:r>
            <a:endParaRPr lang="zh-CN" altLang="en-US" sz="1800">
              <a:solidFill>
                <a:srgbClr val="000000"/>
              </a:solidFill>
            </a:endParaRPr>
          </a:p>
          <a:p>
            <a:pPr marL="228600" lvl="0">
              <a:buFont typeface="Arial" panose="020B0604020202020204" pitchFamily="34" charset="0"/>
              <a:buChar char="•"/>
            </a:pPr>
            <a:endParaRPr lang="en-US" altLang="zh-CN"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小熊猫包管理 </a:t>
            </a:r>
            <a:r>
              <a:rPr lang="en-US" altLang="zh-CN" sz="1800" b="1"/>
              <a:t>(oma) </a:t>
            </a:r>
            <a:r>
              <a:rPr lang="en-US" altLang="zh-CN" sz="1800" b="1">
                <a:cs typeface="Arial" panose="020B0604020202020204" pitchFamily="34" charset="0"/>
              </a:rPr>
              <a:t>1.25 </a:t>
            </a:r>
            <a:r>
              <a:rPr lang="zh-CN" altLang="en-US" sz="1800" b="1">
                <a:cs typeface="Arial" panose="020B0604020202020204" pitchFamily="34" charset="0"/>
              </a:rPr>
              <a:t>可供测试，包含 </a:t>
            </a:r>
            <a:r>
              <a:rPr lang="en-US" altLang="zh-CN" sz="1800" b="1">
                <a:cs typeface="Arial" panose="020B0604020202020204" pitchFamily="34" charset="0"/>
              </a:rPr>
              <a:t>Y/N </a:t>
            </a:r>
            <a:r>
              <a:rPr lang="zh-CN" altLang="en-US" sz="1800" b="1">
                <a:cs typeface="Arial" panose="020B0604020202020204" pitchFamily="34" charset="0"/>
              </a:rPr>
              <a:t>确认模式、进程锁改进等特性及改进</a:t>
            </a:r>
            <a:endParaRPr lang="zh-CN" altLang="en-US" sz="1800" b="1">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oma</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topics</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opt</a:t>
            </a:r>
            <a:r>
              <a:rPr lang="zh-CN" altLang="en-US" sz="1800" b="1">
                <a:solidFill>
                  <a:srgbClr val="E60013"/>
                </a:solidFill>
                <a:cs typeface="Arial" panose="020B0604020202020204" pitchFamily="34" charset="0"/>
              </a:rPr>
              <a:t>-</a:t>
            </a:r>
            <a:r>
              <a:rPr lang="en-US" altLang="zh-CN" sz="1800" b="1">
                <a:solidFill>
                  <a:srgbClr val="E60013"/>
                </a:solidFill>
                <a:cs typeface="Arial" panose="020B0604020202020204" pitchFamily="34" charset="0"/>
              </a:rPr>
              <a:t>in</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oma</a:t>
            </a:r>
            <a:r>
              <a:rPr lang="zh-CN" altLang="en-US" sz="1800" b="1">
                <a:solidFill>
                  <a:srgbClr val="E60013"/>
                </a:solidFill>
                <a:cs typeface="Arial" panose="020B0604020202020204" pitchFamily="34" charset="0"/>
              </a:rPr>
              <a:t>-</a:t>
            </a:r>
            <a:r>
              <a:rPr lang="en-US" altLang="zh-CN" sz="1800" b="1">
                <a:solidFill>
                  <a:srgbClr val="E60013"/>
                </a:solidFill>
                <a:cs typeface="Arial" panose="020B0604020202020204" pitchFamily="34" charset="0"/>
              </a:rPr>
              <a:t>preview</a:t>
            </a:r>
            <a:endParaRPr lang="zh-CN" altLang="en-US" sz="1800" b="1">
              <a:solidFill>
                <a:srgbClr val="E60013"/>
              </a:solidFill>
            </a:endParaRPr>
          </a:p>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en-US" altLang="zh-CN" sz="1800">
              <a:solidFill>
                <a:srgbClr val="000000"/>
              </a:solidFill>
              <a:ea typeface="Source Han Sans CN" charset="0"/>
            </a:endParaRPr>
          </a:p>
          <a:p>
            <a:pPr lvl="1"/>
            <a:r>
              <a:rPr lang="zh-CN" altLang="en-US" sz="1800" b="1">
                <a:solidFill>
                  <a:srgbClr val="E60013"/>
                </a:solidFill>
                <a:ea typeface="Source Han Sans CN" charset="0"/>
              </a:rPr>
              <a:t>安同 </a:t>
            </a:r>
            <a:r>
              <a:rPr lang="en-US" altLang="zh-CN" sz="1800" b="1">
                <a:solidFill>
                  <a:srgbClr val="E60013"/>
                </a:solidFill>
                <a:ea typeface="Source Han Sans CN" charset="0"/>
              </a:rPr>
              <a:t>OS </a:t>
            </a:r>
            <a:r>
              <a:rPr lang="zh-CN" altLang="en-US" sz="1800" b="1">
                <a:solidFill>
                  <a:srgbClr val="E60013"/>
                </a:solidFill>
                <a:ea typeface="Source Han Sans CN" charset="0"/>
              </a:rPr>
              <a:t>核心包，版本 13.</a:t>
            </a:r>
            <a:r>
              <a:rPr lang="en-US" altLang="zh-CN" sz="1800" b="1">
                <a:solidFill>
                  <a:srgbClr val="E60013"/>
                </a:solidFill>
                <a:ea typeface="Source Han Sans CN" charset="0"/>
              </a:rPr>
              <a:t>1.5</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 </a:t>
            </a:r>
            <a:r>
              <a:rPr lang="en-US" altLang="zh-CN" sz="1800">
                <a:solidFill>
                  <a:srgbClr val="000000"/>
                </a:solidFill>
                <a:ea typeface="Source Han Sans CN" charset="0"/>
              </a:rPr>
              <a:t>glibc </a:t>
            </a:r>
            <a:r>
              <a:rPr lang="zh-CN" altLang="en-US" sz="1800">
                <a:solidFill>
                  <a:srgbClr val="000000"/>
                </a:solidFill>
                <a:ea typeface="Source Han Sans CN" charset="0"/>
              </a:rPr>
              <a:t>第 </a:t>
            </a:r>
            <a:r>
              <a:rPr lang="en-US" altLang="zh-CN" sz="1800">
                <a:solidFill>
                  <a:srgbClr val="000000"/>
                </a:solidFill>
                <a:ea typeface="Source Han Sans CN" charset="0"/>
              </a:rPr>
              <a:t>GLIBC-SA-2026-0005 </a:t>
            </a:r>
            <a:r>
              <a:rPr lang="zh-CN" altLang="en-US" sz="1800">
                <a:solidFill>
                  <a:srgbClr val="000000"/>
                </a:solidFill>
                <a:ea typeface="Source Han Sans CN" charset="0"/>
              </a:rPr>
              <a:t>及第 </a:t>
            </a:r>
            <a:r>
              <a:rPr lang="en-US" altLang="zh-CN" sz="1800">
                <a:solidFill>
                  <a:srgbClr val="000000"/>
                </a:solidFill>
                <a:ea typeface="Source Han Sans CN" charset="0"/>
              </a:rPr>
              <a:t>GLIBC-SA-2026-0006 </a:t>
            </a:r>
            <a:r>
              <a:rPr lang="zh-CN" altLang="en-US" sz="1800">
                <a:solidFill>
                  <a:srgbClr val="000000"/>
                </a:solidFill>
                <a:ea typeface="Source Han Sans CN" charset="0"/>
              </a:rPr>
              <a:t>号安全公告中</a:t>
            </a:r>
            <a:br>
              <a:rPr lang="zh-CN" altLang="en-US" sz="1800">
                <a:solidFill>
                  <a:srgbClr val="000000"/>
                </a:solidFill>
                <a:ea typeface="Source Han Sans CN" charset="0"/>
              </a:rPr>
            </a:br>
            <a:r>
              <a:rPr lang="zh-CN" altLang="en-US" sz="1800">
                <a:solidFill>
                  <a:srgbClr val="000000"/>
                </a:solidFill>
                <a:ea typeface="Source Han Sans CN" charset="0"/>
              </a:rPr>
              <a:t>披露的 2 个安全漏洞（严重性：高）</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Firefox </a:t>
            </a:r>
            <a:r>
              <a:rPr lang="zh-CN" altLang="en-US" sz="1800" b="1">
                <a:solidFill>
                  <a:srgbClr val="E60013"/>
                </a:solidFill>
                <a:ea typeface="Source Han Sans CN" charset="0"/>
              </a:rPr>
              <a:t>及 </a:t>
            </a:r>
            <a:r>
              <a:rPr lang="en-US" altLang="zh-CN" sz="1800" b="1">
                <a:solidFill>
                  <a:srgbClr val="E60013"/>
                </a:solidFill>
                <a:ea typeface="Source Han Sans CN" charset="0"/>
              </a:rPr>
              <a:t>Thunderbird 149.0</a:t>
            </a:r>
            <a:endParaRPr lang="en-US" altLang="zh-CN" sz="1800" b="1">
              <a:solidFill>
                <a:srgbClr val="E60013"/>
              </a:solidFill>
              <a:ea typeface="Source Han Sans CN" charset="0"/>
            </a:endParaRPr>
          </a:p>
          <a:p>
            <a:pPr lvl="2"/>
            <a:r>
              <a:rPr lang="en-US" altLang="zh-CN" sz="1800">
                <a:solidFill>
                  <a:srgbClr val="000000"/>
                </a:solidFill>
                <a:ea typeface="Source Han Sans CN" charset="0"/>
              </a:rPr>
              <a:t>Firefox </a:t>
            </a:r>
            <a:r>
              <a:rPr lang="zh-CN" altLang="en-US" sz="1800">
                <a:solidFill>
                  <a:srgbClr val="000000"/>
                </a:solidFill>
                <a:ea typeface="Source Han Sans CN" charset="0"/>
              </a:rPr>
              <a:t>修复 </a:t>
            </a:r>
            <a:r>
              <a:rPr lang="en-US" altLang="zh-CN" sz="1800">
                <a:solidFill>
                  <a:srgbClr val="000000"/>
                </a:solidFill>
                <a:ea typeface="Source Han Sans CN" charset="0"/>
              </a:rPr>
              <a:t>Mozilla </a:t>
            </a:r>
            <a:r>
              <a:rPr lang="zh-CN" altLang="en-US" sz="1800">
                <a:solidFill>
                  <a:srgbClr val="000000"/>
                </a:solidFill>
                <a:ea typeface="Source Han Sans CN" charset="0"/>
              </a:rPr>
              <a:t>基金会第 2026-20 号安全公告中披露的 46 个安全漏洞（含</a:t>
            </a:r>
            <a:br>
              <a:rPr lang="zh-CN" altLang="en-US" sz="1800">
                <a:solidFill>
                  <a:srgbClr val="000000"/>
                </a:solidFill>
                <a:ea typeface="Source Han Sans CN" charset="0"/>
              </a:rPr>
            </a:br>
            <a:r>
              <a:rPr lang="zh-CN" altLang="en-US" sz="1800">
                <a:solidFill>
                  <a:srgbClr val="000000"/>
                </a:solidFill>
                <a:ea typeface="Source Han Sans CN" charset="0"/>
              </a:rPr>
              <a:t>19 个高危漏洞）；</a:t>
            </a:r>
            <a:r>
              <a:rPr lang="en-US" altLang="zh-CN" sz="1800">
                <a:solidFill>
                  <a:srgbClr val="000000"/>
                </a:solidFill>
                <a:ea typeface="Source Han Sans CN" charset="0"/>
              </a:rPr>
              <a:t>Thunderbird </a:t>
            </a:r>
            <a:r>
              <a:rPr lang="zh-CN" altLang="en-US" sz="1800">
                <a:solidFill>
                  <a:srgbClr val="000000"/>
                </a:solidFill>
                <a:ea typeface="Source Han Sans CN" charset="0"/>
              </a:rPr>
              <a:t>修复 </a:t>
            </a:r>
            <a:r>
              <a:rPr lang="en-US" altLang="zh-CN" sz="1800">
                <a:solidFill>
                  <a:srgbClr val="000000"/>
                </a:solidFill>
                <a:ea typeface="Source Han Sans CN" charset="0"/>
              </a:rPr>
              <a:t>Mozilla </a:t>
            </a:r>
            <a:r>
              <a:rPr lang="zh-CN" altLang="en-US" sz="1800">
                <a:solidFill>
                  <a:srgbClr val="000000"/>
                </a:solidFill>
                <a:ea typeface="Source Han Sans CN" charset="0"/>
              </a:rPr>
              <a:t>基金会第 2026-23 号安全公告中</a:t>
            </a:r>
            <a:br>
              <a:rPr lang="zh-CN" altLang="en-US" sz="1800">
                <a:solidFill>
                  <a:srgbClr val="000000"/>
                </a:solidFill>
                <a:ea typeface="Source Han Sans CN" charset="0"/>
              </a:rPr>
            </a:br>
            <a:r>
              <a:rPr lang="zh-CN" altLang="en-US" sz="1800">
                <a:solidFill>
                  <a:srgbClr val="000000"/>
                </a:solidFill>
                <a:ea typeface="Source Han Sans CN" charset="0"/>
              </a:rPr>
              <a:t>披露的 48 个安全漏洞（含 21 个高危漏洞）</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Net-SNMP 5.9.5.2</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修复一个缓冲区溢出漏洞，漏洞编号 </a:t>
            </a:r>
            <a:r>
              <a:rPr lang="en-US" altLang="zh-CN" sz="1800">
                <a:solidFill>
                  <a:srgbClr val="000000"/>
                </a:solidFill>
                <a:ea typeface="Source Han Sans CN" charset="0"/>
              </a:rPr>
              <a:t>CVE-2025-68615（</a:t>
            </a:r>
            <a:r>
              <a:rPr lang="zh-CN" altLang="en-US" sz="1800">
                <a:solidFill>
                  <a:srgbClr val="000000"/>
                </a:solidFill>
                <a:ea typeface="Source Han Sans CN" charset="0"/>
              </a:rPr>
              <a:t>严重性：严重）</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Perl XML::Parser 2.51</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修复一个堆缓冲区溢出 (</a:t>
            </a:r>
            <a:r>
              <a:rPr lang="en-US" altLang="zh-CN" sz="1800">
                <a:solidFill>
                  <a:srgbClr val="000000"/>
                </a:solidFill>
                <a:ea typeface="Source Han Sans CN" charset="0"/>
              </a:rPr>
              <a:t>Heap-based Buffer Overflow) </a:t>
            </a:r>
            <a:r>
              <a:rPr lang="zh-CN" altLang="en-US" sz="1800">
                <a:solidFill>
                  <a:srgbClr val="000000"/>
                </a:solidFill>
                <a:ea typeface="Source Han Sans CN" charset="0"/>
              </a:rPr>
              <a:t>及 </a:t>
            </a:r>
            <a:r>
              <a:rPr lang="en-US" altLang="zh-CN" sz="1800">
                <a:solidFill>
                  <a:srgbClr val="000000"/>
                </a:solidFill>
                <a:ea typeface="Source Han Sans CN" charset="0"/>
              </a:rPr>
              <a:t>Unicode </a:t>
            </a:r>
            <a:r>
              <a:rPr lang="zh-CN" altLang="en-US" sz="1800">
                <a:solidFill>
                  <a:srgbClr val="000000"/>
                </a:solidFill>
                <a:ea typeface="Source Han Sans CN" charset="0"/>
              </a:rPr>
              <a:t>编码处理</a:t>
            </a:r>
            <a:br>
              <a:rPr lang="zh-CN" altLang="en-US" sz="1800">
                <a:solidFill>
                  <a:srgbClr val="000000"/>
                </a:solidFill>
                <a:ea typeface="Source Han Sans CN" charset="0"/>
              </a:rPr>
            </a:br>
            <a:r>
              <a:rPr lang="zh-CN" altLang="en-US" sz="1800">
                <a:solidFill>
                  <a:srgbClr val="000000"/>
                </a:solidFill>
                <a:ea typeface="Source Han Sans CN" charset="0"/>
              </a:rPr>
              <a:t>不当漏洞，漏洞编号 </a:t>
            </a:r>
            <a:r>
              <a:rPr lang="en-US" altLang="zh-CN" sz="1800">
                <a:solidFill>
                  <a:srgbClr val="000000"/>
                </a:solidFill>
                <a:ea typeface="Source Han Sans CN" charset="0"/>
              </a:rPr>
              <a:t>CVE-2006-10002（</a:t>
            </a:r>
            <a:r>
              <a:rPr lang="zh-CN" altLang="en-US" sz="1800">
                <a:solidFill>
                  <a:srgbClr val="000000"/>
                </a:solidFill>
                <a:ea typeface="Source Han Sans CN" charset="0"/>
              </a:rPr>
              <a:t>严重性：严重）</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PostgreSQL 13.23/14.22/15.17/16.13/17.9/18.3</a:t>
            </a:r>
            <a:endParaRPr lang="en-US" altLang="zh-CN" sz="1800" b="1">
              <a:solidFill>
                <a:srgbClr val="E60013"/>
              </a:solidFill>
              <a:ea typeface="Source Han Sans CN" charset="0"/>
            </a:endParaRPr>
          </a:p>
          <a:p>
            <a:pPr lvl="2"/>
            <a:r>
              <a:rPr lang="zh-CN" altLang="en-US" sz="1800">
                <a:solidFill>
                  <a:srgbClr val="000000"/>
                </a:solidFill>
                <a:ea typeface="Source Han Sans CN" charset="0"/>
              </a:rPr>
              <a:t>修复多个高危漏洞</a:t>
            </a:r>
            <a:endParaRPr lang="en-US" altLang="zh-CN" sz="1800">
              <a:solidFill>
                <a:srgbClr val="000000"/>
              </a:solidFill>
              <a:ea typeface="Source Han Sans CN" charset="0"/>
            </a:endParaRPr>
          </a:p>
          <a:p>
            <a:pPr lvl="1"/>
            <a:r>
              <a:rPr lang="en-US" altLang="zh-CN" sz="1800" b="1">
                <a:solidFill>
                  <a:schemeClr val="tx1"/>
                </a:solidFill>
                <a:ea typeface="Source Han Sans CN" charset="0"/>
              </a:rPr>
              <a:t>Cap'n Proto 1.4.0</a:t>
            </a:r>
            <a:endParaRPr lang="en-US" altLang="zh-CN" sz="1800" b="1">
              <a:solidFill>
                <a:schemeClr val="tx1"/>
              </a:solidFill>
              <a:ea typeface="Source Han Sans CN" charset="0"/>
            </a:endParaRPr>
          </a:p>
          <a:p>
            <a:pPr lvl="2"/>
            <a:r>
              <a:rPr lang="zh-CN" altLang="en-US" sz="1800">
                <a:solidFill>
                  <a:schemeClr val="tx1"/>
                </a:solidFill>
                <a:ea typeface="Source Han Sans CN" charset="0"/>
              </a:rPr>
              <a:t>修复两个 </a:t>
            </a:r>
            <a:r>
              <a:rPr lang="en-US" altLang="zh-CN" sz="1800">
                <a:solidFill>
                  <a:schemeClr val="tx1"/>
                </a:solidFill>
                <a:ea typeface="Source Han Sans CN" charset="0"/>
              </a:rPr>
              <a:t>HTTP </a:t>
            </a:r>
            <a:r>
              <a:rPr lang="zh-CN" altLang="en-US" sz="1800">
                <a:solidFill>
                  <a:schemeClr val="tx1"/>
                </a:solidFill>
                <a:ea typeface="Source Han Sans CN" charset="0"/>
              </a:rPr>
              <a:t>请求响应走私漏洞，漏洞编号 </a:t>
            </a:r>
            <a:r>
              <a:rPr lang="en-US" altLang="zh-CN" sz="1800">
                <a:solidFill>
                  <a:schemeClr val="tx1"/>
                </a:solidFill>
                <a:ea typeface="Source Han Sans CN" charset="0"/>
              </a:rPr>
              <a:t>CVE-2026-32239、CVE-2026-</a:t>
            </a:r>
            <a:br>
              <a:rPr lang="en-US" altLang="zh-CN" sz="1800">
                <a:solidFill>
                  <a:schemeClr val="tx1"/>
                </a:solidFill>
                <a:ea typeface="Source Han Sans CN" charset="0"/>
              </a:rPr>
            </a:br>
            <a:r>
              <a:rPr lang="en-US" altLang="zh-CN" sz="1800">
                <a:solidFill>
                  <a:schemeClr val="tx1"/>
                </a:solidFill>
                <a:ea typeface="Source Han Sans CN" charset="0"/>
              </a:rPr>
              <a:t>32240（</a:t>
            </a:r>
            <a:r>
              <a:rPr lang="zh-CN" altLang="en-US" sz="1800">
                <a:solidFill>
                  <a:schemeClr val="tx1"/>
                </a:solidFill>
                <a:ea typeface="Source Han Sans CN" charset="0"/>
              </a:rPr>
              <a:t>严重性：中）</a:t>
            </a:r>
            <a:endParaRPr lang="en-US" altLang="zh-CN" sz="1800">
              <a:solidFill>
                <a:schemeClr val="tx1"/>
              </a:solidFill>
              <a:ea typeface="Source Han Sans CN" charset="0"/>
            </a:endParaRPr>
          </a:p>
          <a:p>
            <a:pPr lvl="1"/>
            <a:r>
              <a:rPr lang="en-US" altLang="zh-CN" sz="1800" b="1">
                <a:solidFill>
                  <a:schemeClr val="tx1"/>
                </a:solidFill>
                <a:ea typeface="Source Han Sans CN" charset="0"/>
              </a:rPr>
              <a:t>Expat 2.7.5</a:t>
            </a:r>
            <a:endParaRPr lang="en-US" altLang="zh-CN" sz="1800" b="1">
              <a:solidFill>
                <a:schemeClr val="tx1"/>
              </a:solidFill>
              <a:ea typeface="Source Han Sans CN" charset="0"/>
            </a:endParaRPr>
          </a:p>
          <a:p>
            <a:pPr lvl="2"/>
            <a:r>
              <a:rPr lang="zh-CN" altLang="en-US" sz="1800">
                <a:solidFill>
                  <a:schemeClr val="tx1"/>
                </a:solidFill>
                <a:ea typeface="Source Han Sans CN" charset="0"/>
              </a:rPr>
              <a:t>修复两个空指针解引用漏洞（</a:t>
            </a:r>
            <a:r>
              <a:rPr lang="en-US" altLang="zh-CN" sz="1800">
                <a:solidFill>
                  <a:schemeClr val="tx1"/>
                </a:solidFill>
                <a:ea typeface="Source Han Sans CN" charset="0"/>
              </a:rPr>
              <a:t>CVE-2026-32776，CVE-2026-32778，</a:t>
            </a:r>
            <a:r>
              <a:rPr lang="zh-CN" altLang="en-US" sz="1800">
                <a:solidFill>
                  <a:schemeClr val="tx1"/>
                </a:solidFill>
                <a:ea typeface="Source Han Sans CN" charset="0"/>
              </a:rPr>
              <a:t>严重性：中）</a:t>
            </a:r>
            <a:br>
              <a:rPr lang="zh-CN" altLang="en-US" sz="1800">
                <a:solidFill>
                  <a:schemeClr val="tx1"/>
                </a:solidFill>
                <a:ea typeface="Source Han Sans CN" charset="0"/>
              </a:rPr>
            </a:br>
            <a:r>
              <a:rPr lang="zh-CN" altLang="en-US" sz="1800">
                <a:solidFill>
                  <a:schemeClr val="tx1"/>
                </a:solidFill>
                <a:ea typeface="Source Han Sans CN" charset="0"/>
              </a:rPr>
              <a:t>和一个</a:t>
            </a:r>
            <a:r>
              <a:rPr lang="zh-CN" altLang="en-US" sz="1800">
                <a:solidFill>
                  <a:schemeClr val="tx1"/>
                </a:solidFill>
                <a:ea typeface="Source Han Sans CN" charset="0"/>
              </a:rPr>
              <a:t>无限循环漏洞（</a:t>
            </a:r>
            <a:r>
              <a:rPr lang="en-US" altLang="zh-CN" sz="1800">
                <a:solidFill>
                  <a:schemeClr val="tx1"/>
                </a:solidFill>
                <a:ea typeface="Source Han Sans CN" charset="0"/>
              </a:rPr>
              <a:t>CVE-2026-32777，</a:t>
            </a:r>
            <a:r>
              <a:rPr lang="zh-CN" altLang="en-US" sz="1800">
                <a:solidFill>
                  <a:schemeClr val="tx1"/>
                </a:solidFill>
                <a:ea typeface="Source Han Sans CN" charset="0"/>
              </a:rPr>
              <a:t>严重性：中）</a:t>
            </a:r>
            <a:endParaRPr lang="en-US" altLang="zh-CN" sz="1800">
              <a:solidFill>
                <a:schemeClr val="tx1"/>
              </a:solidFill>
              <a:ea typeface="Source Han Sans CN" charset="0"/>
            </a:endParaRPr>
          </a:p>
          <a:p>
            <a:pPr lvl="1"/>
            <a:r>
              <a:rPr lang="en-US" altLang="zh-CN" sz="1800" b="1">
                <a:solidFill>
                  <a:schemeClr val="tx1"/>
                </a:solidFill>
                <a:ea typeface="Source Han Sans CN" charset="0"/>
              </a:rPr>
              <a:t>libpcap 1.10.6</a:t>
            </a:r>
            <a:endParaRPr lang="en-US" altLang="zh-CN" sz="1800" b="1">
              <a:solidFill>
                <a:schemeClr val="tx1"/>
              </a:solidFill>
              <a:ea typeface="Source Han Sans CN" charset="0"/>
            </a:endParaRPr>
          </a:p>
          <a:p>
            <a:pPr lvl="2"/>
            <a:r>
              <a:rPr lang="zh-CN" altLang="en-US" sz="1800">
                <a:solidFill>
                  <a:schemeClr val="tx1"/>
                </a:solidFill>
                <a:ea typeface="Source Han Sans CN" charset="0"/>
              </a:rPr>
              <a:t>修复一个双重释放漏洞（</a:t>
            </a:r>
            <a:r>
              <a:rPr lang="en-US" altLang="zh-CN" sz="1800">
                <a:solidFill>
                  <a:schemeClr val="tx1"/>
                </a:solidFill>
                <a:ea typeface="Source Han Sans CN" charset="0"/>
              </a:rPr>
              <a:t>CVE-2023-7256，</a:t>
            </a:r>
            <a:r>
              <a:rPr lang="zh-CN" altLang="en-US" sz="1800">
                <a:solidFill>
                  <a:schemeClr val="tx1"/>
                </a:solidFill>
                <a:ea typeface="Source Han Sans CN" charset="0"/>
              </a:rPr>
              <a:t>严重性：中）和一个内存泄漏漏洞</a:t>
            </a:r>
            <a:br>
              <a:rPr lang="zh-CN" altLang="en-US" sz="1800">
                <a:solidFill>
                  <a:schemeClr val="tx1"/>
                </a:solidFill>
                <a:ea typeface="Source Han Sans CN" charset="0"/>
              </a:rPr>
            </a:br>
            <a:r>
              <a:rPr lang="zh-CN" altLang="en-US" sz="1800">
                <a:solidFill>
                  <a:schemeClr val="tx1"/>
                </a:solidFill>
                <a:ea typeface="Source Han Sans CN" charset="0"/>
              </a:rPr>
              <a:t>（</a:t>
            </a:r>
            <a:r>
              <a:rPr lang="en-US" altLang="zh-CN" sz="1800">
                <a:solidFill>
                  <a:schemeClr val="tx1"/>
                </a:solidFill>
                <a:ea typeface="Source Han Sans CN" charset="0"/>
              </a:rPr>
              <a:t>CVE-2024-</a:t>
            </a:r>
            <a:r>
              <a:rPr lang="en-US" altLang="zh-CN" sz="1800">
                <a:solidFill>
                  <a:schemeClr val="tx1"/>
                </a:solidFill>
                <a:ea typeface="Source Han Sans CN" charset="0"/>
              </a:rPr>
              <a:t>8006，</a:t>
            </a:r>
            <a:r>
              <a:rPr lang="zh-CN" altLang="en-US" sz="1800">
                <a:solidFill>
                  <a:schemeClr val="tx1"/>
                </a:solidFill>
                <a:ea typeface="Source Han Sans CN" charset="0"/>
              </a:rPr>
              <a:t>严重性：中）</a:t>
            </a:r>
            <a:endParaRPr lang="en-US" altLang="zh-CN" sz="1800">
              <a:solidFill>
                <a:schemeClr val="tx1"/>
              </a:solidFill>
              <a:ea typeface="Source Han Sans CN" charset="0"/>
            </a:endParaRPr>
          </a:p>
          <a:p>
            <a:pPr lvl="1"/>
            <a:r>
              <a:rPr lang="en-US" altLang="zh-CN" sz="1800" b="1">
                <a:solidFill>
                  <a:schemeClr val="tx1"/>
                </a:solidFill>
                <a:ea typeface="Source Han Sans CN" charset="0"/>
              </a:rPr>
              <a:t>Vim 9.2.0209</a:t>
            </a:r>
            <a:endParaRPr lang="en-US" altLang="zh-CN" sz="1800" b="1"/>
          </a:p>
          <a:p>
            <a:pPr lvl="2"/>
            <a:r>
              <a:rPr lang="zh-CN" altLang="en-US" sz="1800"/>
              <a:t>修复一个操作系统命令注入 (</a:t>
            </a:r>
            <a:r>
              <a:rPr lang="en-US" altLang="zh-CN" sz="1800"/>
              <a:t>OS Command Injection) </a:t>
            </a:r>
            <a:r>
              <a:rPr lang="zh-CN" altLang="en-US" sz="1800"/>
              <a:t>漏洞，漏洞编号 </a:t>
            </a:r>
            <a:r>
              <a:rPr lang="en-US" altLang="zh-CN" sz="1800"/>
              <a:t>CVE-2026-</a:t>
            </a:r>
            <a:br>
              <a:rPr lang="en-US" altLang="zh-CN" sz="1800"/>
            </a:br>
            <a:r>
              <a:rPr lang="en-US" altLang="zh-CN" sz="1800"/>
              <a:t>33412（</a:t>
            </a:r>
            <a:r>
              <a:rPr lang="zh-CN" altLang="en-US" sz="1800"/>
              <a:t>严重性：中）</a:t>
            </a:r>
            <a:endParaRPr lang="zh-CN" altLang="en-US" sz="1800"/>
          </a:p>
          <a:p>
            <a:pPr lvl="0">
              <a:buFont typeface="Arial" panose="020B0604020202020204" pitchFamily="34" charset="0"/>
              <a:buChar char="•"/>
            </a:pPr>
            <a:r>
              <a:rPr lang="zh-CN" altLang="en-US" sz="1800" b="1"/>
              <a:t>建议关注公众号</a:t>
            </a:r>
            <a:r>
              <a:rPr lang="en-US" altLang="zh-CN" sz="1800" b="1"/>
              <a:t>“</a:t>
            </a:r>
            <a:r>
              <a:rPr lang="zh-CN" altLang="en-US" sz="1800" b="1"/>
              <a:t>安同开源</a:t>
            </a:r>
            <a:r>
              <a:rPr lang="en-US" altLang="zh-CN" sz="1800" b="1"/>
              <a:t>”</a:t>
            </a:r>
            <a:r>
              <a:rPr lang="zh-CN" altLang="en-US" sz="1800" b="1"/>
              <a:t>或社区主页</a:t>
            </a:r>
            <a:r>
              <a:rPr lang="en-US" altLang="zh-CN" sz="1800" b="1"/>
              <a:t> (aosc.io) </a:t>
            </a:r>
            <a:r>
              <a:rPr lang="zh-CN" altLang="en-US" sz="1800" b="1"/>
              <a:t>新闻</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应用程序动向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2K0300 LSSIS </a:t>
            </a:r>
            <a:r>
              <a:rPr lang="en-US" altLang="zh-CN">
                <a:solidFill>
                  <a:schemeClr val="tx1"/>
                </a:solidFill>
                <a:ea typeface="Source Han Sans CN" charset="0"/>
              </a:rPr>
              <a:t>&amp;</a:t>
            </a:r>
            <a:r>
              <a:rPr lang="zh-CN" altLang="en-US"/>
              <a:t> </a:t>
            </a:r>
            <a:r>
              <a:rPr lang="en-US" altLang="zh-CN"/>
              <a:t>HAL </a:t>
            </a:r>
            <a:r>
              <a:rPr lang="zh-CN" altLang="en-US"/>
              <a:t>开发</a:t>
            </a:r>
            <a:endParaRPr lang="zh-CN" altLang="en-US"/>
          </a:p>
        </p:txBody>
      </p:sp>
      <p:sp>
        <p:nvSpPr>
          <p:cNvPr id="3" name="内容占位符 2"/>
          <p:cNvSpPr>
            <a:spLocks noGrp="1"/>
          </p:cNvSpPr>
          <p:nvPr>
            <p:ph idx="1"/>
          </p:nvPr>
        </p:nvSpPr>
        <p:spPr>
          <a:xfrm>
            <a:off x="513999" y="1259762"/>
            <a:ext cx="10247172" cy="4657501"/>
          </a:xfrm>
        </p:spPr>
        <p:txBody>
          <a:bodyPr/>
          <a:p>
            <a:r>
              <a:rPr lang="zh-CN" altLang="en-US"/>
              <a:t>参考业界成熟的 </a:t>
            </a:r>
            <a:r>
              <a:rPr lang="en-US" altLang="zh-CN"/>
              <a:t>STM32 CMSIS </a:t>
            </a:r>
            <a:r>
              <a:rPr lang="zh-CN" altLang="en-US"/>
              <a:t>和 </a:t>
            </a:r>
            <a:r>
              <a:rPr lang="en-US" altLang="zh-CN"/>
              <a:t>HAL </a:t>
            </a:r>
            <a:r>
              <a:rPr lang="zh-CN" altLang="en-US"/>
              <a:t>体系，为 </a:t>
            </a:r>
            <a:r>
              <a:rPr lang="en-US" altLang="zh-CN"/>
              <a:t>2K0300 </a:t>
            </a:r>
            <a:r>
              <a:rPr lang="zh-CN" altLang="en-US"/>
              <a:t>构建标准化的底层开发生态。</a:t>
            </a:r>
            <a:endParaRPr lang="zh-CN" altLang="en-US"/>
          </a:p>
          <a:p>
            <a:r>
              <a:rPr lang="en-US" altLang="zh-CN"/>
              <a:t>LSSIS </a:t>
            </a:r>
            <a:r>
              <a:rPr lang="en-US" altLang="zh-CN">
                <a:solidFill>
                  <a:schemeClr val="tx1"/>
                </a:solidFill>
                <a:ea typeface="Source Han Sans CN" charset="0"/>
              </a:rPr>
              <a:t>(</a:t>
            </a:r>
            <a:r>
              <a:rPr lang="zh-CN" altLang="en-US"/>
              <a:t>暂定名，</a:t>
            </a:r>
            <a:r>
              <a:rPr lang="en-US" altLang="zh-CN"/>
              <a:t>Loongarch SoC System Interface Standard</a:t>
            </a:r>
            <a:r>
              <a:rPr lang="en-US" altLang="zh-CN">
                <a:solidFill>
                  <a:schemeClr val="tx1"/>
                </a:solidFill>
                <a:ea typeface="Source Han Sans CN" charset="0"/>
              </a:rPr>
              <a:t>)</a:t>
            </a:r>
            <a:endParaRPr lang="zh-CN" altLang="en-US"/>
          </a:p>
          <a:p>
            <a:pPr lvl="1"/>
            <a:r>
              <a:rPr lang="zh-CN" altLang="en-US"/>
              <a:t>定义寄存器名称、布局</a:t>
            </a:r>
            <a:endParaRPr lang="zh-CN" altLang="en-US"/>
          </a:p>
          <a:p>
            <a:pPr lvl="1"/>
            <a:r>
              <a:rPr lang="zh-CN" altLang="en-US"/>
              <a:t>启动代码，中断向量表</a:t>
            </a:r>
            <a:endParaRPr lang="zh-CN" altLang="en-US"/>
          </a:p>
          <a:p>
            <a:pPr lvl="1"/>
            <a:r>
              <a:rPr lang="zh-CN" altLang="en-US"/>
              <a:t>……</a:t>
            </a:r>
            <a:endParaRPr lang="zh-CN" altLang="en-US"/>
          </a:p>
          <a:p>
            <a:r>
              <a:rPr lang="en-US" altLang="zh-CN"/>
              <a:t>HAL </a:t>
            </a:r>
            <a:r>
              <a:rPr lang="en-US" altLang="zh-CN">
                <a:solidFill>
                  <a:schemeClr val="tx1"/>
                </a:solidFill>
                <a:ea typeface="Source Han Sans CN" charset="0"/>
              </a:rPr>
              <a:t>(</a:t>
            </a:r>
            <a:r>
              <a:rPr lang="en-US" altLang="zh-CN"/>
              <a:t>Hardware Abstraction Layer</a:t>
            </a:r>
            <a:r>
              <a:rPr lang="en-US" altLang="zh-CN">
                <a:solidFill>
                  <a:schemeClr val="tx1"/>
                </a:solidFill>
                <a:ea typeface="Source Han Sans CN" charset="0"/>
              </a:rPr>
              <a:t>)</a:t>
            </a:r>
            <a:endParaRPr lang="zh-CN" altLang="en-US"/>
          </a:p>
          <a:p>
            <a:pPr lvl="1"/>
            <a:r>
              <a:rPr lang="zh-CN" altLang="en-US">
                <a:solidFill>
                  <a:schemeClr val="tx1"/>
                </a:solidFill>
                <a:ea typeface="Source Han Sans CN" charset="0"/>
              </a:rPr>
              <a:t>提供标准的外设控制 API</a:t>
            </a:r>
            <a:endParaRPr lang="zh-CN" altLang="en-US">
              <a:ea typeface="Source Han Sans CN" charset="0"/>
            </a:endParaRPr>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2K0300 LSSIS </a:t>
            </a:r>
            <a:r>
              <a:rPr lang="en-US" altLang="zh-CN">
                <a:solidFill>
                  <a:schemeClr val="tx1"/>
                </a:solidFill>
                <a:ea typeface="Source Han Sans CN" charset="0"/>
              </a:rPr>
              <a:t>&amp;</a:t>
            </a:r>
            <a:r>
              <a:rPr lang="zh-CN" altLang="en-US"/>
              <a:t> </a:t>
            </a:r>
            <a:r>
              <a:rPr lang="en-US" altLang="zh-CN"/>
              <a:t>HAL </a:t>
            </a:r>
            <a:r>
              <a:rPr lang="zh-CN" altLang="en-US"/>
              <a:t>开发</a:t>
            </a:r>
            <a:endParaRPr lang="zh-CN" altLang="en-US"/>
          </a:p>
        </p:txBody>
      </p:sp>
      <p:graphicFrame>
        <p:nvGraphicFramePr>
          <p:cNvPr id="5" name="内容占位符 4"/>
          <p:cNvGraphicFramePr/>
          <p:nvPr>
            <p:ph idx="1"/>
          </p:nvPr>
        </p:nvGraphicFramePr>
        <p:xfrm>
          <a:off x="972474" y="1272802"/>
          <a:ext cx="10246995" cy="3810000"/>
        </p:xfrm>
        <a:graphic>
          <a:graphicData uri="http://schemas.openxmlformats.org/drawingml/2006/table">
            <a:tbl>
              <a:tblPr firstRow="1" bandRow="1">
                <a:tableStyleId>{5940675A-B579-460E-94D1-54222C63F5DA}</a:tableStyleId>
              </a:tblPr>
              <a:tblGrid>
                <a:gridCol w="2561590"/>
                <a:gridCol w="2561590"/>
                <a:gridCol w="2562225"/>
                <a:gridCol w="2561590"/>
              </a:tblGrid>
              <a:tr h="381000">
                <a:tc rowSpan="2">
                  <a:txBody>
                    <a:bodyPr/>
                    <a:p>
                      <a:pPr algn="ctr">
                        <a:buNone/>
                      </a:pPr>
                      <a:r>
                        <a:rPr lang="zh-CN" altLang="en-US"/>
                        <a:t>外设</a:t>
                      </a:r>
                      <a:r>
                        <a:rPr lang="zh-CN" altLang="en-US">
                          <a:cs typeface="Arial" panose="020B0604020202020204" pitchFamily="34" charset="0"/>
                        </a:rPr>
                        <a:t>名称</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rowSpan="2">
                  <a:txBody>
                    <a:bodyPr/>
                    <a:p>
                      <a:pPr algn="ctr">
                        <a:buNone/>
                      </a:pPr>
                      <a:r>
                        <a:rPr lang="zh-CN" altLang="en-US"/>
                        <a:t>阻塞</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gridSpan="2">
                  <a:txBody>
                    <a:bodyPr/>
                    <a:p>
                      <a:pPr algn="ctr">
                        <a:buNone/>
                      </a:pPr>
                      <a:r>
                        <a:rPr lang="zh-CN" altLang="en-US"/>
                        <a:t>非阻塞</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hMerge="1">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vMerge="1">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vMerge="1">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中断</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en-US" altLang="zh-CN"/>
                        <a:t>DMA</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GPIO</a:t>
                      </a:r>
                      <a:r>
                        <a:rPr lang="zh-CN" altLang="en-US"/>
                        <a:t>及引脚复用</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ATIM/GTIM/BTIM</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sz="1800">
                          <a:solidFill>
                            <a:schemeClr val="tx1"/>
                          </a:solidFill>
                        </a:rPr>
                        <a:t>PWM 输出</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I2C</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成功驱动 </a:t>
                      </a:r>
                      <a:r>
                        <a:rPr lang="en-US" altLang="zh-CN"/>
                        <a:t>VL53L0X</a:t>
                      </a:r>
                      <a:endParaRPr lang="en-US" altLang="zh-CN"/>
                    </a:p>
                    <a:p>
                      <a:pPr algn="ctr">
                        <a:buNone/>
                      </a:pPr>
                      <a:r>
                        <a:rPr lang="zh-CN" altLang="en-US"/>
                        <a:t>激光测距模块</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SPI</a:t>
                      </a:r>
                      <a:r>
                        <a:rPr lang="zh-CN" altLang="en-US"/>
                        <a:t>-</a:t>
                      </a:r>
                      <a:r>
                        <a:rPr lang="en-US" altLang="zh-CN"/>
                        <a:t>Flash(SPI0/1)</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成功</a:t>
                      </a:r>
                      <a:r>
                        <a:rPr lang="zh-CN" altLang="en-US" sz="1800">
                          <a:solidFill>
                            <a:schemeClr val="tx1"/>
                          </a:solidFill>
                          <a:cs typeface="Arial" panose="020B0604020202020204" pitchFamily="34" charset="0"/>
                        </a:rPr>
                        <a:t>驱动</a:t>
                      </a:r>
                      <a:r>
                        <a:rPr lang="zh-CN" altLang="en-US"/>
                        <a:t> </a:t>
                      </a:r>
                      <a:r>
                        <a:rPr lang="en-US" altLang="zh-CN"/>
                        <a:t>ST7735</a:t>
                      </a:r>
                      <a:r>
                        <a:rPr lang="zh-CN" altLang="en-US"/>
                        <a:t> 屏幕</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该外设无此功能</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SPI</a:t>
                      </a:r>
                      <a:r>
                        <a:rPr lang="zh-CN" altLang="en-US"/>
                        <a:t>-</a:t>
                      </a:r>
                      <a:r>
                        <a:rPr lang="en-US" altLang="zh-CN"/>
                        <a:t>IO(SPI2/3)</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成功</a:t>
                      </a:r>
                      <a:r>
                        <a:rPr lang="zh-CN" altLang="en-US">
                          <a:cs typeface="Arial" panose="020B0604020202020204" pitchFamily="34" charset="0"/>
                        </a:rPr>
                        <a:t>驱动</a:t>
                      </a:r>
                      <a:r>
                        <a:rPr lang="zh-CN" altLang="en-US"/>
                        <a:t> </a:t>
                      </a:r>
                      <a:r>
                        <a:rPr lang="en-US" altLang="zh-CN"/>
                        <a:t>ST7735 </a:t>
                      </a:r>
                      <a:r>
                        <a:rPr lang="zh-CN" altLang="en-US"/>
                        <a:t>屏幕</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UART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ADC</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开发中</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381000">
                <a:tc>
                  <a:txBody>
                    <a:bodyPr/>
                    <a:p>
                      <a:pPr algn="ctr">
                        <a:buNone/>
                      </a:pPr>
                      <a:r>
                        <a:rPr lang="en-US" altLang="zh-CN"/>
                        <a:t>LIOINTC</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gridSpan="3">
                  <a:txBody>
                    <a:bodyPr/>
                    <a:p>
                      <a:pPr algn="ctr">
                        <a:buNone/>
                      </a:pPr>
                      <a:r>
                        <a:rPr lang="zh-CN" altLang="en-US"/>
                        <a:t>√</a:t>
                      </a:r>
                      <a:endParaRPr lang="zh-CN" altLang="en-US"/>
                    </a:p>
                  </a:txBody>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hMerge="1">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hMerge="1">
                  <a:tcPr anchor="ct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bl>
          </a:graphicData>
        </a:graphic>
      </p:graphicFrame>
      <p:sp>
        <p:nvSpPr>
          <p:cNvPr id="4" name="文本占位符 3"/>
          <p:cNvSpPr>
            <a:spLocks noGrp="1"/>
          </p:cNvSpPr>
          <p:nvPr>
            <p:ph type="body" idx="10"/>
          </p:nvPr>
        </p:nvSpPr>
        <p:spPr/>
        <p:txBody>
          <a:bodyPr/>
          <a:p>
            <a:endParaRPr lang="zh-CN" altLang="en-US"/>
          </a:p>
        </p:txBody>
      </p:sp>
      <p:sp>
        <p:nvSpPr>
          <p:cNvPr id="6" name="文本框 5"/>
          <p:cNvSpPr txBox="1"/>
          <p:nvPr userDrawn="1"/>
        </p:nvSpPr>
        <p:spPr>
          <a:xfrm>
            <a:off x="972445" y="5701559"/>
            <a:ext cx="7958342" cy="643890"/>
          </a:xfrm>
          <a:prstGeom prst="rect">
            <a:avLst/>
          </a:prstGeom>
        </p:spPr>
        <p:txBody>
          <a:bodyPr wrap="square" rtlCol="0" anchor="t">
            <a:noAutofit/>
          </a:bodyPr>
          <a:p>
            <a:r>
              <a:rPr lang="zh-CN" altLang="en-US"/>
              <a:t>仓库地址：</a:t>
            </a:r>
            <a:r>
              <a:rPr lang="en-US" altLang="zh-CN">
                <a:hlinkClick r:id="rId1"/>
              </a:rPr>
              <a:t>https://github.com/loongson-community/ls2k0300-hal</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社区事务</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a:t>
            </a:r>
            <a:r>
              <a:rPr lang="en-US" altLang="zh-CN" sz="4400" b="1">
                <a:solidFill>
                  <a:schemeClr val="bg1"/>
                </a:solidFill>
                <a:latin typeface="Source Han Sans CN" charset="0"/>
                <a:ea typeface="Source Han Sans CN" charset="0"/>
                <a:cs typeface="Arial" panose="020B0604020202020204" pitchFamily="34" charset="0"/>
              </a:rPr>
              <a:t>26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3 </a:t>
            </a:r>
            <a:r>
              <a:rPr lang="zh-CN" altLang="en-US" sz="4400" b="1">
                <a:solidFill>
                  <a:schemeClr val="bg1"/>
                </a:solidFill>
                <a:latin typeface="Source Han Sans CN" charset="0"/>
                <a:ea typeface="Source Han Sans CN" charset="0"/>
                <a:cs typeface="Source Han Sans CN" charset="0"/>
              </a:rPr>
              <a:t>月 </a:t>
            </a:r>
            <a:r>
              <a:rPr lang="en-US" altLang="zh-CN" sz="4400" b="1">
                <a:solidFill>
                  <a:schemeClr val="bg1"/>
                </a:solidFill>
                <a:latin typeface="Source Han Sans CN" charset="0"/>
                <a:ea typeface="Source Han Sans CN" charset="0"/>
                <a:cs typeface="Source Han Sans CN" charset="0"/>
              </a:rPr>
              <a:t>29</a:t>
            </a:r>
            <a:r>
              <a:rPr lang="zh-CN" altLang="en-US" sz="4400" b="1">
                <a:solidFill>
                  <a:schemeClr val="bg1"/>
                </a:solidFill>
                <a:latin typeface="Source Han Sans CN" charset="0"/>
                <a:ea typeface="Source Han Sans CN" charset="0"/>
                <a:cs typeface="Source Han Sans CN" charset="0"/>
              </a:rPr>
              <a:t>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33</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E</a:t>
            </a:r>
            <a:r>
              <a:rPr lang="en-US" altLang="zh-CN">
                <a:solidFill>
                  <a:schemeClr val="tx1"/>
                </a:solidFill>
                <a:ea typeface="Source Han Sans CN" charset="0"/>
              </a:rPr>
              <a:t>xpoElectronica </a:t>
            </a:r>
            <a:r>
              <a:rPr lang="zh-CN" altLang="en-US">
                <a:solidFill>
                  <a:schemeClr val="tx1"/>
                </a:solidFill>
                <a:ea typeface="Source Han Sans CN" charset="0"/>
              </a:rPr>
              <a:t>与 </a:t>
            </a:r>
            <a:r>
              <a:rPr lang="en-US" altLang="zh-CN">
                <a:solidFill>
                  <a:schemeClr val="tx1"/>
                </a:solidFill>
                <a:ea typeface="Source Han Sans CN" charset="0"/>
              </a:rPr>
              <a:t>Irtysh Day</a:t>
            </a:r>
            <a:endParaRPr lang="zh-CN" altLang="en-US"/>
          </a:p>
        </p:txBody>
      </p:sp>
      <p:sp>
        <p:nvSpPr>
          <p:cNvPr id="3" name="内容占位符 2"/>
          <p:cNvSpPr>
            <a:spLocks noGrp="1"/>
          </p:cNvSpPr>
          <p:nvPr>
            <p:ph idx="1"/>
          </p:nvPr>
        </p:nvSpPr>
        <p:spPr>
          <a:xfrm>
            <a:off x="513999" y="1259762"/>
            <a:ext cx="7855129" cy="4657501"/>
          </a:xfrm>
        </p:spPr>
        <p:txBody>
          <a:bodyPr/>
          <a:p>
            <a:r>
              <a:rPr lang="en-US" altLang="zh-CN" sz="2400"/>
              <a:t>4</a:t>
            </a:r>
            <a:r>
              <a:rPr lang="en-US" altLang="zh-CN" sz="2400">
                <a:cs typeface="Arial" panose="020B0604020202020204" pitchFamily="34" charset="0"/>
              </a:rPr>
              <a:t> </a:t>
            </a:r>
            <a:r>
              <a:rPr lang="zh-CN" altLang="en-US" sz="2400">
                <a:cs typeface="Arial" panose="020B0604020202020204" pitchFamily="34" charset="0"/>
              </a:rPr>
              <a:t>月 </a:t>
            </a:r>
            <a:r>
              <a:rPr lang="en-US" altLang="zh-CN" sz="2400">
                <a:cs typeface="Arial" panose="020B0604020202020204" pitchFamily="34" charset="0"/>
              </a:rPr>
              <a:t>14</a:t>
            </a:r>
            <a:r>
              <a:rPr lang="zh-CN" altLang="en-US" sz="2400">
                <a:cs typeface="Arial" panose="020B0604020202020204" pitchFamily="34" charset="0"/>
              </a:rPr>
              <a:t>-</a:t>
            </a:r>
            <a:r>
              <a:rPr lang="en-US" altLang="zh-CN" sz="2400">
                <a:cs typeface="Arial" panose="020B0604020202020204" pitchFamily="34" charset="0"/>
              </a:rPr>
              <a:t>16 </a:t>
            </a:r>
            <a:r>
              <a:rPr lang="zh-CN" altLang="en-US" sz="2400">
                <a:cs typeface="Arial" panose="020B0604020202020204" pitchFamily="34" charset="0"/>
              </a:rPr>
              <a:t>日，</a:t>
            </a:r>
            <a:r>
              <a:rPr lang="zh-CN" altLang="en-US" sz="2400"/>
              <a:t>俄式龙架构处理器 Иртыш（</a:t>
            </a:r>
            <a:r>
              <a:rPr lang="en-US" altLang="zh-CN" sz="2400"/>
              <a:t>Irtysh</a:t>
            </a:r>
            <a:r>
              <a:rPr lang="zh-CN" altLang="en-US" sz="2400"/>
              <a:t>，</a:t>
            </a:r>
            <a:br>
              <a:rPr lang="zh-CN" altLang="en-US" sz="2400"/>
            </a:br>
            <a:r>
              <a:rPr lang="zh-CN" altLang="en-US" sz="2400"/>
              <a:t>额尔齐斯河）将亮相莫斯科 </a:t>
            </a:r>
            <a:r>
              <a:rPr lang="en-US" altLang="zh-CN" sz="2400"/>
              <a:t>ExpoElectronica </a:t>
            </a:r>
            <a:r>
              <a:rPr lang="zh-CN" altLang="en-US" sz="2400"/>
              <a:t>展会</a:t>
            </a:r>
            <a:endParaRPr lang="zh-CN" altLang="en-US" sz="2400"/>
          </a:p>
          <a:p>
            <a:pPr lvl="1"/>
            <a:r>
              <a:rPr lang="zh-CN" altLang="en-US" sz="2400"/>
              <a:t>期间还有 </a:t>
            </a:r>
            <a:r>
              <a:rPr lang="en-US" altLang="zh-CN" sz="2400"/>
              <a:t>Irtysh Day </a:t>
            </a:r>
            <a:r>
              <a:rPr lang="zh-CN" altLang="en-US" sz="2400"/>
              <a:t>社区活动，爱好者社区成员</a:t>
            </a:r>
            <a:br>
              <a:rPr lang="zh-CN" altLang="en-US"/>
            </a:br>
            <a:r>
              <a:rPr lang="zh-CN" altLang="en-US" sz="2400"/>
              <a:t>白铭骢及刘阳将前去介绍龙架构社区建设情况与</a:t>
            </a:r>
            <a:br>
              <a:rPr lang="zh-CN" altLang="en-US"/>
            </a:br>
            <a:r>
              <a:rPr lang="zh-CN" altLang="en-US" sz="2400"/>
              <a:t>二进制翻译技术</a:t>
            </a:r>
            <a:endParaRPr lang="zh-CN" altLang="en-US" sz="2400"/>
          </a:p>
          <a:p>
            <a:pPr lvl="1"/>
            <a:r>
              <a:rPr lang="zh-CN" altLang="en-US" sz="2400"/>
              <a:t>有在莫斯科的朋友吗？欢迎参加！</a:t>
            </a:r>
            <a:endParaRPr lang="zh-CN" altLang="en-US" sz="2400"/>
          </a:p>
          <a:p>
            <a:pPr lvl="0"/>
            <a:r>
              <a:rPr lang="zh-CN" altLang="en-US" sz="2400"/>
              <a:t>有什么话想带给 </a:t>
            </a:r>
            <a:r>
              <a:rPr lang="en-US" altLang="zh-CN" sz="2400"/>
              <a:t>Irtysh </a:t>
            </a:r>
            <a:r>
              <a:rPr lang="zh-CN" altLang="en-US" sz="2400"/>
              <a:t>龙架构社区？有何关于社区间</a:t>
            </a:r>
            <a:br>
              <a:rPr lang="zh-CN" altLang="en-US" sz="2400"/>
            </a:br>
            <a:r>
              <a:rPr lang="zh-CN" altLang="en-US" sz="2400"/>
              <a:t>互动的建议和愿景？欢迎提出</a:t>
            </a:r>
            <a:endParaRPr lang="zh-CN" altLang="en-US" sz="2400"/>
          </a:p>
        </p:txBody>
      </p:sp>
      <p:sp>
        <p:nvSpPr>
          <p:cNvPr id="4" name="文本占位符 3"/>
          <p:cNvSpPr>
            <a:spLocks noGrp="1"/>
          </p:cNvSpPr>
          <p:nvPr>
            <p:ph type="body" idx="10"/>
          </p:nvPr>
        </p:nvSpPr>
        <p:spPr/>
        <p:txBody>
          <a:bodyPr/>
          <a:p>
            <a:endParaRPr lang="zh-CN" altLang="en-US"/>
          </a:p>
        </p:txBody>
      </p:sp>
      <p:pic>
        <p:nvPicPr>
          <p:cNvPr id="5" name="图片 4" descr="post_object_image_3006642016"/>
          <p:cNvPicPr>
            <a:picLocks noChangeAspect="1"/>
          </p:cNvPicPr>
          <p:nvPr/>
        </p:nvPicPr>
        <p:blipFill>
          <a:blip r:embed="rId1"/>
          <a:stretch>
            <a:fillRect/>
          </a:stretch>
        </p:blipFill>
        <p:spPr>
          <a:xfrm>
            <a:off x="8369110" y="1259826"/>
            <a:ext cx="3617911" cy="5093372"/>
          </a:xfrm>
          <a:prstGeom prst="rect">
            <a:avLst/>
          </a:prstGeom>
          <a:effectLst>
            <a:outerShdw blurRad="190500" dist="63500" dir="2700000" algn="tl" rotWithShape="0">
              <a:srgbClr val="000000">
                <a:alpha val="3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olidFill>
                  <a:schemeClr val="tx1"/>
                </a:solidFill>
                <a:ea typeface="Source Han Sans CN" charset="0"/>
              </a:rPr>
              <a:t>g</a:t>
            </a:r>
            <a:r>
              <a:rPr lang="en-US" altLang="zh-CN"/>
              <a:t>libc</a:t>
            </a:r>
            <a:endParaRPr lang="zh-CN" altLang="en-US"/>
          </a:p>
        </p:txBody>
      </p:sp>
      <p:sp>
        <p:nvSpPr>
          <p:cNvPr id="3" name="内容占位符 2"/>
          <p:cNvSpPr>
            <a:spLocks noGrp="1"/>
          </p:cNvSpPr>
          <p:nvPr>
            <p:ph idx="1"/>
          </p:nvPr>
        </p:nvSpPr>
        <p:spPr>
          <a:xfrm>
            <a:off x="513999" y="1259762"/>
            <a:ext cx="10830185" cy="4657501"/>
          </a:xfrm>
        </p:spPr>
        <p:txBody>
          <a:bodyPr/>
          <a:p>
            <a:r>
              <a:rPr lang="en-US" altLang="zh-CN"/>
              <a:t>xry111 </a:t>
            </a:r>
            <a:r>
              <a:rPr lang="zh-CN" altLang="en-US"/>
              <a:t>修复 </a:t>
            </a:r>
            <a:r>
              <a:rPr lang="en-US" altLang="zh-CN"/>
              <a:t>fdiv </a:t>
            </a:r>
            <a:r>
              <a:rPr lang="zh-CN" altLang="en-US"/>
              <a:t>等函数在浮点异常陷阱使能时未正确陷入的问题，并删除 </a:t>
            </a:r>
            <a:r>
              <a:rPr lang="en-US" altLang="zh-CN"/>
              <a:t>feclearexcept </a:t>
            </a:r>
            <a:r>
              <a:rPr lang="zh-CN" altLang="en-US"/>
              <a:t>函数中清理 </a:t>
            </a:r>
            <a:r>
              <a:rPr lang="en-US" altLang="zh-CN"/>
              <a:t>FCSR </a:t>
            </a:r>
            <a:r>
              <a:rPr lang="zh-CN" altLang="en-US"/>
              <a:t>的 </a:t>
            </a:r>
            <a:r>
              <a:rPr lang="en-US" altLang="zh-CN"/>
              <a:t>CAUSE </a:t>
            </a:r>
            <a:r>
              <a:rPr lang="zh-CN" altLang="en-US"/>
              <a:t>字段的无用代码</a:t>
            </a:r>
            <a:endParaRPr lang="zh-CN" altLang="en-US"/>
          </a:p>
          <a:p>
            <a:pPr lvl="1"/>
            <a:r>
              <a:rPr lang="zh-CN" altLang="en-US"/>
              <a:t>出现上述问题</a:t>
            </a:r>
            <a:r>
              <a:rPr lang="zh-CN" altLang="en-US" i="1"/>
              <a:t>大概</a:t>
            </a:r>
            <a:r>
              <a:rPr lang="zh-CN" altLang="en-US"/>
              <a:t>是因为做移植的时候照抄了 </a:t>
            </a:r>
            <a:r>
              <a:rPr lang="en-US" altLang="zh-CN"/>
              <a:t>MIPS </a:t>
            </a:r>
            <a:r>
              <a:rPr lang="zh-CN" altLang="en-US"/>
              <a:t>逻辑</a:t>
            </a:r>
            <a:endParaRPr lang="zh-CN" altLang="en-US"/>
          </a:p>
          <a:p>
            <a:r>
              <a:rPr lang="en-US" altLang="zh-CN" b="1">
                <a:solidFill>
                  <a:srgbClr val="E60013"/>
                </a:solidFill>
              </a:rPr>
              <a:t>LA32 </a:t>
            </a:r>
            <a:r>
              <a:rPr lang="zh-CN" altLang="en-US" b="1">
                <a:solidFill>
                  <a:srgbClr val="E60013"/>
                </a:solidFill>
              </a:rPr>
              <a:t>支持已合并</a:t>
            </a:r>
            <a:endParaRPr lang="zh-CN" altLang="en-US" b="1">
              <a:solidFill>
                <a:srgbClr val="E60013"/>
              </a:solidFill>
            </a:endParaRPr>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endParaRPr lang="zh-CN" altLang="en-US"/>
          </a:p>
        </p:txBody>
      </p:sp>
      <p:sp>
        <p:nvSpPr>
          <p:cNvPr id="3" name="内容占位符 2"/>
          <p:cNvSpPr>
            <a:spLocks noGrp="1"/>
          </p:cNvSpPr>
          <p:nvPr>
            <p:ph idx="1"/>
          </p:nvPr>
        </p:nvSpPr>
        <p:spPr/>
        <p:txBody>
          <a:bodyPr/>
          <a:p>
            <a:r>
              <a:rPr lang="en-US" altLang="zh-CN"/>
              <a:t>drm/loongson </a:t>
            </a:r>
            <a:r>
              <a:rPr lang="zh-CN" altLang="en-US"/>
              <a:t>移交 </a:t>
            </a:r>
            <a:r>
              <a:rPr lang="en-US" altLang="zh-CN"/>
              <a:t>Lv Jianmin </a:t>
            </a:r>
            <a:r>
              <a:rPr lang="zh-CN" altLang="en-US"/>
              <a:t>和 </a:t>
            </a:r>
            <a:r>
              <a:rPr lang="en-US" altLang="zh-CN"/>
              <a:t>Wu Qianhai </a:t>
            </a:r>
            <a:r>
              <a:rPr lang="zh-CN" altLang="en-US"/>
              <a:t>维护</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r>
              <a:rPr lang="zh-CN" altLang="en-US">
                <a:cs typeface="Arial" panose="020B0604020202020204" pitchFamily="34" charset="0"/>
              </a:rPr>
              <a:t>（</a:t>
            </a:r>
            <a:r>
              <a:rPr lang="en-US" altLang="zh-CN">
                <a:cs typeface="Arial" panose="020B0604020202020204" pitchFamily="34" charset="0"/>
                <a:hlinkClick r:id="rId1"/>
              </a:rPr>
              <a:t>loongarch</a:t>
            </a:r>
            <a:r>
              <a:rPr lang="en-US" altLang="zh-CN">
                <a:cs typeface="Arial" panose="020B0604020202020204" pitchFamily="34" charset="0"/>
              </a:rPr>
              <a:t> </a:t>
            </a:r>
            <a:r>
              <a:rPr lang="zh-CN" altLang="en-US">
                <a:cs typeface="Arial" panose="020B0604020202020204" pitchFamily="34" charset="0"/>
              </a:rPr>
              <a:t>列表）</a:t>
            </a:r>
            <a:endParaRPr lang="zh-CN" altLang="en-US"/>
          </a:p>
        </p:txBody>
      </p:sp>
      <p:sp>
        <p:nvSpPr>
          <p:cNvPr id="3" name="内容占位符 2"/>
          <p:cNvSpPr>
            <a:spLocks noGrp="1"/>
          </p:cNvSpPr>
          <p:nvPr>
            <p:ph idx="1"/>
          </p:nvPr>
        </p:nvSpPr>
        <p:spPr>
          <a:xfrm>
            <a:off x="513999" y="1259762"/>
            <a:ext cx="10987162" cy="4657501"/>
          </a:xfrm>
        </p:spPr>
        <p:txBody>
          <a:bodyPr/>
          <a:p>
            <a:r>
              <a:rPr lang="zh-CN" altLang="en-US" sz="2000"/>
              <a:t>平台支持：</a:t>
            </a:r>
            <a:r>
              <a:rPr lang="en-US" altLang="zh-CN" sz="2000"/>
              <a:t>2K0300</a:t>
            </a:r>
            <a:endParaRPr lang="en-US" altLang="zh-CN" sz="2000"/>
          </a:p>
          <a:p>
            <a:pPr lvl="1"/>
            <a:r>
              <a:rPr lang="en-US" altLang="zh-CN" sz="2000"/>
              <a:t>Binbin Zhou: 2K0300 I²C </a:t>
            </a:r>
            <a:r>
              <a:rPr lang="zh-CN" altLang="en-US" sz="2000"/>
              <a:t>控制器支持（</a:t>
            </a:r>
            <a:r>
              <a:rPr lang="zh-CN" altLang="en-US" sz="2000">
                <a:hlinkClick r:id="rId2"/>
              </a:rPr>
              <a:t>第 </a:t>
            </a:r>
            <a:r>
              <a:rPr lang="en-US" altLang="zh-CN" sz="2000">
                <a:hlinkClick r:id="rId2"/>
              </a:rPr>
              <a:t>6</a:t>
            </a:r>
            <a:r>
              <a:rPr lang="zh-CN" altLang="en-US" sz="2000">
                <a:hlinkClick r:id="rId2"/>
              </a:rPr>
              <a:t> 版</a:t>
            </a:r>
            <a:r>
              <a:rPr lang="zh-CN" altLang="en-US" sz="2000"/>
              <a:t>）</a:t>
            </a:r>
            <a:endParaRPr lang="zh-CN" altLang="en-US" sz="2000"/>
          </a:p>
          <a:p>
            <a:r>
              <a:rPr lang="zh-CN" altLang="en-US" sz="2000"/>
              <a:t>其他平台支持修改</a:t>
            </a:r>
            <a:endParaRPr lang="zh-CN" altLang="en-US" sz="2000"/>
          </a:p>
          <a:p>
            <a:pPr lvl="1"/>
            <a:r>
              <a:rPr lang="en-US" altLang="zh-CN" sz="2000"/>
              <a:t>Huacai</a:t>
            </a:r>
            <a:r>
              <a:rPr lang="zh-CN" altLang="en-US" sz="2000"/>
              <a:t> </a:t>
            </a:r>
            <a:r>
              <a:rPr lang="en-US" altLang="zh-CN" sz="2000"/>
              <a:t>Chen:</a:t>
            </a:r>
            <a:r>
              <a:rPr lang="zh-CN" altLang="en-US" sz="2000"/>
              <a:t> 规避 </a:t>
            </a:r>
            <a:r>
              <a:rPr lang="en-US" altLang="zh-CN" sz="2000"/>
              <a:t>LG110/120 </a:t>
            </a:r>
            <a:r>
              <a:rPr lang="zh-CN" altLang="en-US" sz="2000"/>
              <a:t>及 </a:t>
            </a:r>
            <a:r>
              <a:rPr lang="en-US" altLang="zh-CN" sz="2000"/>
              <a:t>LG200 </a:t>
            </a:r>
            <a:r>
              <a:rPr lang="zh-CN" altLang="en-US" sz="2000"/>
              <a:t>在重启或 </a:t>
            </a:r>
            <a:r>
              <a:rPr lang="en-US" altLang="zh-CN" sz="2000"/>
              <a:t>S3/S4 </a:t>
            </a:r>
            <a:r>
              <a:rPr lang="zh-CN" altLang="en-US" sz="2000"/>
              <a:t>唤醒时的 </a:t>
            </a:r>
            <a:r>
              <a:rPr lang="en-US" altLang="zh-CN" sz="2000"/>
              <a:t>DMA </a:t>
            </a:r>
            <a:r>
              <a:rPr lang="zh-CN" altLang="en-US" sz="2000"/>
              <a:t>锁死问题（</a:t>
            </a:r>
            <a:r>
              <a:rPr lang="zh-CN" altLang="en-US" sz="2000">
                <a:hlinkClick r:id="rId3"/>
              </a:rPr>
              <a:t>第 </a:t>
            </a:r>
            <a:r>
              <a:rPr lang="en-US" altLang="zh-CN" sz="2000">
                <a:hlinkClick r:id="rId3"/>
              </a:rPr>
              <a:t>1 </a:t>
            </a:r>
            <a:r>
              <a:rPr lang="zh-CN" altLang="en-US" sz="2000">
                <a:hlinkClick r:id="rId3"/>
              </a:rPr>
              <a:t>版</a:t>
            </a:r>
            <a:r>
              <a:rPr lang="zh-CN" altLang="en-US" sz="2000"/>
              <a:t>）</a:t>
            </a:r>
            <a:endParaRPr lang="zh-CN" altLang="en-US" sz="2000"/>
          </a:p>
          <a:p>
            <a:pPr lvl="1"/>
            <a:r>
              <a:rPr lang="en-US" altLang="zh-CN" sz="2000"/>
              <a:t>Greg K.H. (AI): </a:t>
            </a:r>
            <a:r>
              <a:rPr lang="zh-CN" altLang="en-US" sz="2000"/>
              <a:t>假设龙架构处理器受 </a:t>
            </a:r>
            <a:r>
              <a:rPr lang="en-US" altLang="zh-CN" sz="2000"/>
              <a:t>Spectre V1 </a:t>
            </a:r>
            <a:r>
              <a:rPr lang="zh-CN" altLang="en-US" sz="2000"/>
              <a:t>漏洞影响，并引入对应规避（</a:t>
            </a:r>
            <a:r>
              <a:rPr lang="zh-CN" altLang="en-US" sz="2000">
                <a:hlinkClick r:id="rId4"/>
              </a:rPr>
              <a:t>第 1 版</a:t>
            </a:r>
            <a:r>
              <a:rPr lang="zh-CN" altLang="en-US" sz="2000"/>
              <a:t>）</a:t>
            </a:r>
            <a:endParaRPr lang="zh-CN" altLang="en-US" sz="2000"/>
          </a:p>
          <a:p>
            <a:pPr lvl="2"/>
            <a:r>
              <a:rPr lang="zh-CN" altLang="en-US" sz="2000"/>
              <a:t>已有驳回意见，但 </a:t>
            </a:r>
            <a:r>
              <a:rPr lang="en-US" altLang="zh-CN" sz="2000"/>
              <a:t>Greg K.H. </a:t>
            </a:r>
            <a:r>
              <a:rPr lang="zh-CN" altLang="en-US" sz="2000"/>
              <a:t>表示看到有第三方 </a:t>
            </a:r>
            <a:r>
              <a:rPr lang="en-US" altLang="zh-CN" sz="2000"/>
              <a:t>PoC </a:t>
            </a:r>
            <a:r>
              <a:rPr lang="zh-CN" altLang="en-US" sz="2000"/>
              <a:t>分析认为龙架构受此波及，有待</a:t>
            </a:r>
            <a:br>
              <a:rPr lang="zh-CN" altLang="en-US" sz="2000"/>
            </a:br>
            <a:r>
              <a:rPr lang="zh-CN" altLang="en-US" sz="2000"/>
              <a:t>证实和进一步答复</a:t>
            </a:r>
            <a:endParaRPr lang="zh-CN" altLang="en-US" sz="2000"/>
          </a:p>
          <a:p>
            <a:pPr lvl="1"/>
            <a:r>
              <a:rPr lang="en-US" altLang="zh-CN" sz="2000"/>
              <a:t>Hongliang Wang: </a:t>
            </a:r>
            <a:r>
              <a:rPr lang="zh-CN" altLang="en-US" sz="2000"/>
              <a:t>支持不同平台上 </a:t>
            </a:r>
            <a:r>
              <a:rPr lang="en-US" altLang="zh-CN" sz="2000"/>
              <a:t>I²C </a:t>
            </a:r>
            <a:r>
              <a:rPr lang="zh-CN" altLang="en-US" sz="2000"/>
              <a:t>分频频率（</a:t>
            </a:r>
            <a:r>
              <a:rPr lang="zh-CN" altLang="en-US" sz="2000">
                <a:hlinkClick r:id="rId5"/>
              </a:rPr>
              <a:t>第 </a:t>
            </a:r>
            <a:r>
              <a:rPr lang="en-US" altLang="zh-CN" sz="2000">
                <a:hlinkClick r:id="rId5"/>
              </a:rPr>
              <a:t>2</a:t>
            </a:r>
            <a:r>
              <a:rPr lang="zh-CN" altLang="en-US" sz="2000">
                <a:hlinkClick r:id="rId5"/>
              </a:rPr>
              <a:t> 版</a:t>
            </a:r>
            <a:r>
              <a:rPr lang="zh-CN" altLang="en-US" sz="2000"/>
              <a:t>）</a:t>
            </a:r>
            <a:endParaRPr lang="zh-CN" altLang="en-US" sz="2000"/>
          </a:p>
          <a:p>
            <a:pPr lvl="1"/>
            <a:r>
              <a:rPr lang="en-US" altLang="zh-CN" sz="2000"/>
              <a:t>Bingwu</a:t>
            </a:r>
            <a:r>
              <a:rPr lang="zh-CN" altLang="en-US" sz="2000"/>
              <a:t> </a:t>
            </a:r>
            <a:r>
              <a:rPr lang="en-US" altLang="zh-CN" sz="2000"/>
              <a:t>Zhang: </a:t>
            </a:r>
            <a:r>
              <a:rPr lang="zh-CN" altLang="en-US" sz="2000"/>
              <a:t>提高 </a:t>
            </a:r>
            <a:r>
              <a:rPr lang="en-US" altLang="zh-CN" sz="2000"/>
              <a:t>MMAP </a:t>
            </a:r>
            <a:r>
              <a:rPr lang="zh-CN" altLang="en-US" sz="2000"/>
              <a:t>随机化位数到 </a:t>
            </a:r>
            <a:r>
              <a:rPr lang="en-US" altLang="zh-CN" sz="2000"/>
              <a:t>18 </a:t>
            </a:r>
            <a:r>
              <a:rPr lang="zh-CN" altLang="en-US" sz="2000"/>
              <a:t>位（原为 </a:t>
            </a:r>
            <a:r>
              <a:rPr lang="en-US" altLang="zh-CN" sz="2000"/>
              <a:t>12 </a:t>
            </a:r>
            <a:r>
              <a:rPr lang="zh-CN" altLang="en-US" sz="2000"/>
              <a:t>位）（</a:t>
            </a:r>
            <a:r>
              <a:rPr lang="zh-CN" altLang="en-US" sz="2000">
                <a:hlinkClick r:id="rId6"/>
              </a:rPr>
              <a:t>第 </a:t>
            </a:r>
            <a:r>
              <a:rPr lang="en-US" altLang="zh-CN" sz="2000">
                <a:hlinkClick r:id="rId6"/>
              </a:rPr>
              <a:t>1 </a:t>
            </a:r>
            <a:r>
              <a:rPr lang="zh-CN" altLang="en-US" sz="2000">
                <a:hlinkClick r:id="rId6"/>
              </a:rPr>
              <a:t>版</a:t>
            </a:r>
            <a:r>
              <a:rPr lang="zh-CN" altLang="en-US" sz="2000"/>
              <a:t>）</a:t>
            </a:r>
            <a:endParaRPr lang="zh-CN" altLang="en-US" sz="2000"/>
          </a:p>
          <a:p>
            <a:pPr lvl="0"/>
            <a:r>
              <a:rPr lang="en-US" altLang="zh-CN" sz="2000"/>
              <a:t>LA32/LA32R </a:t>
            </a:r>
            <a:r>
              <a:rPr lang="zh-CN" altLang="en-US" sz="2000"/>
              <a:t>支持</a:t>
            </a:r>
            <a:endParaRPr lang="zh-CN" altLang="en-US" sz="2000"/>
          </a:p>
          <a:p>
            <a:pPr lvl="1"/>
            <a:r>
              <a:rPr lang="en-US" altLang="zh-CN" sz="2000"/>
              <a:t>Huacai</a:t>
            </a:r>
            <a:r>
              <a:rPr lang="zh-CN" altLang="en-US" sz="2000"/>
              <a:t> </a:t>
            </a:r>
            <a:r>
              <a:rPr lang="en-US" altLang="zh-CN" sz="2000"/>
              <a:t>Chen:</a:t>
            </a:r>
            <a:r>
              <a:rPr lang="zh-CN" altLang="en-US" sz="2000"/>
              <a:t> </a:t>
            </a:r>
            <a:r>
              <a:rPr lang="en-US" altLang="zh-CN" sz="2000"/>
              <a:t>32 </a:t>
            </a:r>
            <a:r>
              <a:rPr lang="zh-CN" altLang="en-US" sz="2000"/>
              <a:t>位 </a:t>
            </a:r>
            <a:r>
              <a:rPr lang="en-US" altLang="zh-CN" sz="2000"/>
              <a:t>HIGHMEM </a:t>
            </a:r>
            <a:r>
              <a:rPr lang="zh-CN" altLang="en-US" sz="2000"/>
              <a:t>支持（</a:t>
            </a:r>
            <a:r>
              <a:rPr lang="zh-CN" altLang="en-US" sz="2000">
                <a:hlinkClick r:id="rId7"/>
              </a:rPr>
              <a:t>第 </a:t>
            </a:r>
            <a:r>
              <a:rPr lang="en-US" altLang="zh-CN" sz="2000">
                <a:hlinkClick r:id="rId7"/>
              </a:rPr>
              <a:t>1 </a:t>
            </a:r>
            <a:r>
              <a:rPr lang="zh-CN" altLang="en-US" sz="2000">
                <a:hlinkClick r:id="rId7"/>
              </a:rPr>
              <a:t>版</a:t>
            </a:r>
            <a:r>
              <a:rPr lang="zh-CN" altLang="en-US" sz="2000"/>
              <a:t>）</a:t>
            </a:r>
            <a:endParaRPr lang="en-US" altLang="zh-CN" sz="20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r>
              <a:rPr lang="zh-CN" altLang="en-US">
                <a:cs typeface="Arial" panose="020B0604020202020204" pitchFamily="34" charset="0"/>
              </a:rPr>
              <a:t>（</a:t>
            </a:r>
            <a:r>
              <a:rPr lang="en-US" altLang="zh-CN">
                <a:cs typeface="Arial" panose="020B0604020202020204" pitchFamily="34" charset="0"/>
                <a:hlinkClick r:id="rId1"/>
              </a:rPr>
              <a:t>loongarch</a:t>
            </a:r>
            <a:r>
              <a:rPr lang="en-US" altLang="zh-CN">
                <a:cs typeface="Arial" panose="020B0604020202020204" pitchFamily="34" charset="0"/>
              </a:rPr>
              <a:t> </a:t>
            </a:r>
            <a:r>
              <a:rPr lang="zh-CN" altLang="en-US">
                <a:cs typeface="Arial" panose="020B0604020202020204" pitchFamily="34" charset="0"/>
              </a:rPr>
              <a:t>列表）</a:t>
            </a:r>
            <a:endParaRPr lang="zh-CN" altLang="en-US"/>
          </a:p>
        </p:txBody>
      </p:sp>
      <p:sp>
        <p:nvSpPr>
          <p:cNvPr id="3" name="内容占位符 2"/>
          <p:cNvSpPr>
            <a:spLocks noGrp="1"/>
          </p:cNvSpPr>
          <p:nvPr>
            <p:ph idx="1"/>
          </p:nvPr>
        </p:nvSpPr>
        <p:spPr>
          <a:xfrm>
            <a:off x="513999" y="1259762"/>
            <a:ext cx="10987162" cy="4657501"/>
          </a:xfrm>
        </p:spPr>
        <p:txBody>
          <a:bodyPr/>
          <a:p>
            <a:r>
              <a:rPr lang="en-US" altLang="zh-CN" sz="1900"/>
              <a:t>KVM </a:t>
            </a:r>
            <a:r>
              <a:rPr lang="zh-CN" altLang="en-US" sz="1900"/>
              <a:t>子系统</a:t>
            </a:r>
            <a:endParaRPr lang="zh-CN" altLang="en-US" sz="1900"/>
          </a:p>
          <a:p>
            <a:pPr lvl="1"/>
            <a:r>
              <a:rPr lang="en-US" altLang="zh-CN" sz="1900"/>
              <a:t>Huacai Chen: </a:t>
            </a:r>
            <a:r>
              <a:rPr lang="zh-CN" altLang="en-US" sz="1900"/>
              <a:t>检查并禁止 </a:t>
            </a:r>
            <a:r>
              <a:rPr lang="en-US" altLang="zh-CN" sz="1900"/>
              <a:t>CPUID </a:t>
            </a:r>
            <a:r>
              <a:rPr lang="zh-CN" altLang="en-US" sz="1900"/>
              <a:t>为负数，提高 </a:t>
            </a:r>
            <a:r>
              <a:rPr lang="en-US" altLang="zh-CN" sz="1900"/>
              <a:t>kvm_get_vcpu_by_cpuid() </a:t>
            </a:r>
            <a:r>
              <a:rPr lang="zh-CN" altLang="en-US" sz="1900"/>
              <a:t>的</a:t>
            </a:r>
            <a:r>
              <a:rPr lang="zh-CN" altLang="en-US" sz="1900">
                <a:solidFill>
                  <a:schemeClr val="tx1"/>
                </a:solidFill>
                <a:ea typeface="Source Han Sans CN" charset="0"/>
              </a:rPr>
              <a:t>健壮</a:t>
            </a:r>
            <a:r>
              <a:rPr lang="zh-CN" altLang="en-US" sz="1900"/>
              <a:t>性（</a:t>
            </a:r>
            <a:r>
              <a:rPr lang="zh-CN" altLang="en-US" sz="1900">
                <a:hlinkClick r:id="rId2"/>
              </a:rPr>
              <a:t>第 </a:t>
            </a:r>
            <a:r>
              <a:rPr lang="en-US" altLang="zh-CN" sz="1900">
                <a:hlinkClick r:id="rId2"/>
              </a:rPr>
              <a:t>1 </a:t>
            </a:r>
            <a:r>
              <a:rPr lang="zh-CN" altLang="en-US" sz="1900">
                <a:hlinkClick r:id="rId2"/>
              </a:rPr>
              <a:t>版</a:t>
            </a:r>
            <a:r>
              <a:rPr lang="zh-CN" altLang="en-US" sz="1900"/>
              <a:t>）</a:t>
            </a:r>
            <a:endParaRPr lang="en-US" altLang="zh-CN" sz="1900"/>
          </a:p>
          <a:p>
            <a:pPr lvl="1"/>
            <a:r>
              <a:rPr lang="en-US" altLang="zh-CN" sz="1900"/>
              <a:t>Song Gao: DMSINTC </a:t>
            </a:r>
            <a:r>
              <a:rPr lang="zh-CN" altLang="en-US" sz="1900"/>
              <a:t>中断控制器支持（</a:t>
            </a:r>
            <a:r>
              <a:rPr lang="zh-CN" altLang="en-US" sz="1900">
                <a:hlinkClick r:id="rId3"/>
              </a:rPr>
              <a:t>第 </a:t>
            </a:r>
            <a:r>
              <a:rPr lang="en-US" altLang="zh-CN" sz="1900">
                <a:hlinkClick r:id="rId3"/>
              </a:rPr>
              <a:t>8</a:t>
            </a:r>
            <a:r>
              <a:rPr lang="zh-CN" altLang="en-US" sz="1900">
                <a:hlinkClick r:id="rId3"/>
              </a:rPr>
              <a:t> 版</a:t>
            </a:r>
            <a:r>
              <a:rPr lang="zh-CN" altLang="en-US" sz="1900"/>
              <a:t>）</a:t>
            </a:r>
            <a:endParaRPr lang="en-US" altLang="zh-CN" sz="1900"/>
          </a:p>
          <a:p>
            <a:pPr lvl="1"/>
            <a:r>
              <a:rPr lang="en-US" altLang="zh-CN" sz="1900"/>
              <a:t>Bibo</a:t>
            </a:r>
            <a:r>
              <a:rPr lang="zh-CN" altLang="en-US" sz="1900"/>
              <a:t> </a:t>
            </a:r>
            <a:r>
              <a:rPr lang="en-US" altLang="zh-CN" sz="1900"/>
              <a:t>Mao: </a:t>
            </a:r>
            <a:r>
              <a:rPr lang="zh-CN" altLang="en-US" sz="1900"/>
              <a:t>优化 </a:t>
            </a:r>
            <a:r>
              <a:rPr lang="en-US" altLang="zh-CN" sz="1900"/>
              <a:t>KVM </a:t>
            </a:r>
            <a:r>
              <a:rPr lang="zh-CN" altLang="en-US" sz="1900"/>
              <a:t>抢占探测等代码（</a:t>
            </a:r>
            <a:r>
              <a:rPr lang="zh-CN" altLang="en-US" sz="1900">
                <a:hlinkClick r:id="rId4"/>
              </a:rPr>
              <a:t>第 </a:t>
            </a:r>
            <a:r>
              <a:rPr lang="en-US" altLang="zh-CN" sz="1900">
                <a:hlinkClick r:id="rId4"/>
              </a:rPr>
              <a:t>3</a:t>
            </a:r>
            <a:r>
              <a:rPr lang="zh-CN" altLang="en-US" sz="1900">
                <a:hlinkClick r:id="rId4"/>
              </a:rPr>
              <a:t> 版</a:t>
            </a:r>
            <a:r>
              <a:rPr lang="zh-CN" altLang="en-US" sz="1900"/>
              <a:t>）</a:t>
            </a:r>
            <a:endParaRPr lang="zh-CN" altLang="en-US" sz="1900"/>
          </a:p>
          <a:p>
            <a:pPr lvl="1"/>
            <a:r>
              <a:rPr lang="en-US" altLang="zh-CN" sz="1900"/>
              <a:t>Bibo</a:t>
            </a:r>
            <a:r>
              <a:rPr lang="zh-CN" altLang="en-US" sz="1900"/>
              <a:t> </a:t>
            </a:r>
            <a:r>
              <a:rPr lang="en-US" altLang="zh-CN" sz="1900"/>
              <a:t>Mao: </a:t>
            </a:r>
            <a:r>
              <a:rPr lang="zh-CN" altLang="en-US" sz="1900"/>
              <a:t>更激进地提高 </a:t>
            </a:r>
            <a:r>
              <a:rPr lang="en-US" altLang="zh-CN" sz="1900"/>
              <a:t>FPU </a:t>
            </a:r>
            <a:r>
              <a:rPr lang="zh-CN" altLang="en-US" sz="1900"/>
              <a:t>位宽（无条件使用 </a:t>
            </a:r>
            <a:r>
              <a:rPr lang="en-US" altLang="zh-CN" sz="1900"/>
              <a:t>LASX </a:t>
            </a:r>
            <a:r>
              <a:rPr lang="zh-CN" altLang="en-US" sz="1900"/>
              <a:t>规格），优化上下文切换性能（</a:t>
            </a:r>
            <a:r>
              <a:rPr lang="zh-CN" altLang="en-US" sz="1900">
                <a:hlinkClick r:id="rId5"/>
              </a:rPr>
              <a:t>第 </a:t>
            </a:r>
            <a:r>
              <a:rPr lang="en-US" altLang="zh-CN" sz="1900">
                <a:hlinkClick r:id="rId5"/>
              </a:rPr>
              <a:t>1 </a:t>
            </a:r>
            <a:r>
              <a:rPr lang="zh-CN" altLang="en-US" sz="1900">
                <a:hlinkClick r:id="rId5"/>
              </a:rPr>
              <a:t>版</a:t>
            </a:r>
            <a:r>
              <a:rPr lang="zh-CN" altLang="en-US" sz="1900"/>
              <a:t>）</a:t>
            </a:r>
            <a:endParaRPr lang="zh-CN" altLang="en-US" sz="1900"/>
          </a:p>
          <a:p>
            <a:pPr lvl="1"/>
            <a:r>
              <a:rPr lang="en-US" altLang="zh-CN" sz="1900"/>
              <a:t>Bibo</a:t>
            </a:r>
            <a:r>
              <a:rPr lang="zh-CN" altLang="en-US" sz="1900"/>
              <a:t> </a:t>
            </a:r>
            <a:r>
              <a:rPr lang="en-US" altLang="zh-CN" sz="1900"/>
              <a:t>Mao:</a:t>
            </a:r>
            <a:r>
              <a:rPr lang="zh-CN" altLang="en-US" sz="1900"/>
              <a:t> 修复 </a:t>
            </a:r>
            <a:r>
              <a:rPr lang="en-US" altLang="zh-CN" sz="1900"/>
              <a:t>kvm_eiointc_regs_access() </a:t>
            </a:r>
            <a:r>
              <a:rPr lang="zh-CN" altLang="en-US" sz="1900"/>
              <a:t>对基地址的计算（</a:t>
            </a:r>
            <a:r>
              <a:rPr lang="zh-CN" altLang="en-US" sz="1900">
                <a:hlinkClick r:id="rId6"/>
              </a:rPr>
              <a:t>第 </a:t>
            </a:r>
            <a:r>
              <a:rPr lang="en-US" altLang="zh-CN" sz="1900">
                <a:hlinkClick r:id="rId6"/>
              </a:rPr>
              <a:t>1 </a:t>
            </a:r>
            <a:r>
              <a:rPr lang="zh-CN" altLang="en-US" sz="1900">
                <a:hlinkClick r:id="rId6"/>
              </a:rPr>
              <a:t>版</a:t>
            </a:r>
            <a:r>
              <a:rPr lang="zh-CN" altLang="en-US" sz="1900"/>
              <a:t>）</a:t>
            </a:r>
            <a:endParaRPr lang="zh-CN" altLang="en-US" sz="1900"/>
          </a:p>
          <a:p>
            <a:r>
              <a:rPr lang="zh-CN" altLang="en-US" sz="1900"/>
              <a:t>功能或代码修复</a:t>
            </a:r>
            <a:endParaRPr lang="zh-CN" altLang="en-US" sz="1900"/>
          </a:p>
          <a:p>
            <a:pPr lvl="1"/>
            <a:r>
              <a:rPr lang="en-US" altLang="zh-CN" sz="1900"/>
              <a:t>Jun Li: </a:t>
            </a:r>
            <a:r>
              <a:rPr lang="zh-CN" altLang="en-US" sz="1900"/>
              <a:t>为处理器型号探测逻辑中的 </a:t>
            </a:r>
            <a:r>
              <a:rPr lang="en-US" altLang="zh-CN" sz="1900"/>
              <a:t>kstrdup() </a:t>
            </a:r>
            <a:r>
              <a:rPr lang="zh-CN" altLang="en-US" sz="1900"/>
              <a:t>添加 </a:t>
            </a:r>
            <a:r>
              <a:rPr lang="en-US" altLang="zh-CN" sz="1900"/>
              <a:t>NULL </a:t>
            </a:r>
            <a:r>
              <a:rPr lang="zh-CN" altLang="en-US" sz="1900"/>
              <a:t>检查（</a:t>
            </a:r>
            <a:r>
              <a:rPr lang="zh-CN" altLang="en-US" sz="1900">
                <a:hlinkClick r:id="rId7"/>
              </a:rPr>
              <a:t>第 </a:t>
            </a:r>
            <a:r>
              <a:rPr lang="en-US" altLang="zh-CN" sz="1900">
                <a:hlinkClick r:id="rId7"/>
              </a:rPr>
              <a:t>4 </a:t>
            </a:r>
            <a:r>
              <a:rPr lang="zh-CN" altLang="en-US" sz="1900">
                <a:hlinkClick r:id="rId7"/>
              </a:rPr>
              <a:t>版</a:t>
            </a:r>
            <a:r>
              <a:rPr lang="zh-CN" altLang="en-US" sz="1900"/>
              <a:t>）</a:t>
            </a:r>
            <a:endParaRPr lang="zh-CN" altLang="en-US" sz="1900"/>
          </a:p>
          <a:p>
            <a:r>
              <a:rPr lang="zh-CN" altLang="en-US" sz="1900"/>
              <a:t>代码重构或清理</a:t>
            </a:r>
            <a:endParaRPr lang="zh-CN" altLang="en-US" sz="1900"/>
          </a:p>
          <a:p>
            <a:pPr lvl="1"/>
            <a:r>
              <a:rPr lang="en-US" altLang="zh-CN" sz="1900">
                <a:cs typeface="Arial" panose="020B0604020202020204" pitchFamily="34" charset="0"/>
              </a:rPr>
              <a:t>Nam Cao: </a:t>
            </a:r>
            <a:r>
              <a:rPr lang="zh-CN" altLang="en-US" sz="1900">
                <a:cs typeface="Arial" panose="020B0604020202020204" pitchFamily="34" charset="0"/>
              </a:rPr>
              <a:t>删除无须保留的 </a:t>
            </a:r>
            <a:r>
              <a:rPr lang="en-US" altLang="zh-CN" sz="1900"/>
              <a:t>IRQ_MATRIX_BITS </a:t>
            </a:r>
            <a:r>
              <a:rPr lang="zh-CN" altLang="en-US" sz="1900"/>
              <a:t>定义（近期更改已引入动态探测支持）（</a:t>
            </a:r>
            <a:r>
              <a:rPr lang="zh-CN" altLang="en-US" sz="1900">
                <a:hlinkClick r:id="rId8"/>
              </a:rPr>
              <a:t>第 </a:t>
            </a:r>
            <a:r>
              <a:rPr lang="en-US" altLang="zh-CN" sz="1900">
                <a:hlinkClick r:id="rId8"/>
              </a:rPr>
              <a:t>1 </a:t>
            </a:r>
            <a:r>
              <a:rPr lang="zh-CN" altLang="en-US" sz="1900">
                <a:hlinkClick r:id="rId8"/>
              </a:rPr>
              <a:t>版</a:t>
            </a:r>
            <a:r>
              <a:rPr lang="zh-CN" altLang="en-US" sz="1900"/>
              <a:t>）</a:t>
            </a:r>
            <a:endParaRPr lang="en-US" altLang="zh-CN" sz="19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3715</Words>
  <Application>WPS Office WWO_wpscloud_20260318230310-fb57003c44</Application>
  <PresentationFormat/>
  <Paragraphs>256</Paragraphs>
  <Slides>22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汉仪书宋二KW</vt:lpstr>
      <vt:lpstr>Kingsoft Confetti</vt:lpstr>
      <vt:lpstr>宋体</vt:lpstr>
      <vt:lpstr>MS PGothic</vt:lpstr>
      <vt:lpstr>龙架构双周会</vt:lpstr>
      <vt:lpstr>欢迎参加龙架构双周会</vt:lpstr>
      <vt:lpstr>龙架构双周会</vt:lpstr>
      <vt:lpstr>会前注意事项</vt:lpstr>
      <vt:lpstr>会前注意事项</vt:lpstr>
      <vt:lpstr>快速报告</vt:lpstr>
      <vt:lpstr>glibc</vt:lpstr>
      <vt:lpstr>Linux Kernel</vt:lpstr>
      <vt:lpstr>Linux Kernel</vt:lpstr>
      <vt:lpstr>Linux Kernel（loongarch 列表）</vt:lpstr>
      <vt:lpstr>二进制翻译</vt:lpstr>
      <vt:lpstr>快速报告</vt:lpstr>
      <vt:lpstr>ExpoElectronica 与 Irtysh Day</vt:lpstr>
      <vt:lpstr>安同 OS</vt:lpstr>
      <vt:lpstr>安同 OS</vt:lpstr>
      <vt:lpstr>安同 OS</vt:lpstr>
      <vt:lpstr>快速报告</vt:lpstr>
      <vt:lpstr>PowerPoint 演示文稿</vt:lpstr>
      <vt:lpstr>2K0300 LSSIS &amp; HAL 开发</vt:lpstr>
      <vt:lpstr>快速报告</vt:lpstr>
      <vt:lpstr>2K0300 LSSIS &amp; HAL 开发</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2026-03-29T06:04:22Z</dcterms:created>
  <dcterms:modified xsi:type="dcterms:W3CDTF">2026-03-29T06:04:22Z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2052-12.9.0.25853</vt:lpwstr>
  </property>
  <property fmtid="{D5CDD505-2E9C-101B-9397-08002B2CF9AE}" pid="3" name="ICV">
    <vt:lpwstr>47B5133B91E7D92B8904E1676A1AE32D_43</vt:lpwstr>
  </property>
</Properties>
</file>