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4"/>
  </p:handoutMasterIdLst>
  <p:sldIdLst>
    <p:sldId id="257" r:id="rId3"/>
    <p:sldId id="258" r:id="rId4"/>
    <p:sldId id="364" r:id="rId5"/>
    <p:sldId id="349" r:id="rId6"/>
    <p:sldId id="363" r:id="rId8"/>
    <p:sldId id="427" r:id="rId9"/>
    <p:sldId id="421" r:id="rId10"/>
    <p:sldId id="422" r:id="rId11"/>
    <p:sldId id="432" r:id="rId12"/>
    <p:sldId id="365" r:id="rId13"/>
    <p:sldId id="423" r:id="rId14"/>
    <p:sldId id="426" r:id="rId15"/>
    <p:sldId id="424" r:id="rId16"/>
    <p:sldId id="425" r:id="rId17"/>
    <p:sldId id="428" r:id="rId18"/>
    <p:sldId id="429" r:id="rId19"/>
    <p:sldId id="430" r:id="rId20"/>
    <p:sldId id="431" r:id="rId21"/>
    <p:sldId id="368" r:id="rId22"/>
    <p:sldId id="275" r:id="rId23"/>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lore.kernel.org/loongarch/20260306062805.1464383-2-xry111@xry111.site/" TargetMode="External"/><Relationship Id="rId1" Type="http://schemas.openxmlformats.org/officeDocument/2006/relationships/hyperlink" Target="https://github.com/nodejs/node/blob/9027f29e6d5de49842905d0ed082ad5907e80d78/common.gypi#L50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lcpu-club/loongarch-packages/pull/858" TargetMode="External"/><Relationship Id="rId1" Type="http://schemas.openxmlformats.org/officeDocument/2006/relationships/hyperlink" Target="https://github.com/lcpu-club/loongarch-packages/pull/866"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mborgerding/kissfft/pull/124" TargetMode="External"/><Relationship Id="rId1" Type="http://schemas.openxmlformats.org/officeDocument/2006/relationships/hyperlink" Target="https://github.com/lcpu-club/loongarch-packages/pull/851" TargetMode="Externa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github.com/wszqkzqk/PvZ-Portable" TargetMode="External"/><Relationship Id="rId3" Type="http://schemas.openxmlformats.org/officeDocument/2006/relationships/hyperlink" Target="https://wszqkzqk.github.io/pvz-portable-wasm/pvz-portable.html" TargetMode="External"/><Relationship Id="rId2" Type="http://schemas.openxmlformats.org/officeDocument/2006/relationships/hyperlink" Target="https://aur.archlinux.org/packages/qt-web-extractor" TargetMode="External"/><Relationship Id="rId1" Type="http://schemas.openxmlformats.org/officeDocument/2006/relationships/hyperlink" Target="https://github.com/wszqkzqk/qt-web-extractor"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hyperlink" Target="https://lore.kernel.org/loongarch/20260311031857.3591470-1-maobibo@loongson.cn/" TargetMode="External"/><Relationship Id="rId8" Type="http://schemas.openxmlformats.org/officeDocument/2006/relationships/hyperlink" Target="https://lore.kernel.org/loongarch/20260311085059.1040263-1-gaosong@loongson.cn/" TargetMode="External"/><Relationship Id="rId7" Type="http://schemas.openxmlformats.org/officeDocument/2006/relationships/hyperlink" Target="https://lore.kernel.org/loongarch/20260310092657.1023650-1-gaosong@loongson.cn/" TargetMode="External"/><Relationship Id="rId6" Type="http://schemas.openxmlformats.org/officeDocument/2006/relationships/hyperlink" Target="https://lore.kernel.org/loongarch/cover.1773107475.git.zhoubinbin@loongson.cn/" TargetMode="External"/><Relationship Id="rId5" Type="http://schemas.openxmlformats.org/officeDocument/2006/relationships/hyperlink" Target="https://lore.kernel.org/loongarch/cover.1772853681.git.zhoubinbin@loongson.cn/" TargetMode="External"/><Relationship Id="rId4" Type="http://schemas.openxmlformats.org/officeDocument/2006/relationships/hyperlink" Target="https://lore.kernel.org/loongarch/cover.1773142933.git.zhoubinbin@loongson.cn/" TargetMode="External"/><Relationship Id="rId3" Type="http://schemas.openxmlformats.org/officeDocument/2006/relationships/hyperlink" Target="https://lore.kernel.org/loongarch/cover.1772529875.git.zhoubinbin@loongson.cn/" TargetMode="External"/><Relationship Id="rId2" Type="http://schemas.openxmlformats.org/officeDocument/2006/relationships/hyperlink" Target="https://lore.kernel.org/loongarch/20260304011914.880120-1-wangming01@loongson.cn/" TargetMode="External"/><Relationship Id="rId11" Type="http://schemas.openxmlformats.org/officeDocument/2006/relationships/slideLayout" Target="../slideLayouts/slideLayout2.xml"/><Relationship Id="rId10" Type="http://schemas.openxmlformats.org/officeDocument/2006/relationships/hyperlink" Target="https://lore.kernel.org/loongarch/20260226065952.4082859-1-hengqi.chen@gmail.com/" TargetMode="External"/><Relationship Id="rId1" Type="http://schemas.openxmlformats.org/officeDocument/2006/relationships/hyperlink" Target="https://lore.kernel.org/loongarch/" TargetMode="Externa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lore.kernel.org/loongarch/20260303070642.2785715-1-zhoubinbin@loongson.cn/" TargetMode="External"/><Relationship Id="rId6" Type="http://schemas.openxmlformats.org/officeDocument/2006/relationships/hyperlink" Target="https://lore.kernel.org/loongarch/20260310064706.4985-1-yangtiezhu@loongson.cn/" TargetMode="External"/><Relationship Id="rId5" Type="http://schemas.openxmlformats.org/officeDocument/2006/relationships/hyperlink" Target="https://lore.kernel.org/loongarch/20260310065510.8189-1-yangtiezhu@loongson.cn/" TargetMode="External"/><Relationship Id="rId4" Type="http://schemas.openxmlformats.org/officeDocument/2006/relationships/hyperlink" Target="https://lore.kernel.org/loongarch/20260303084314.628311-1-xry111@xry111.site/" TargetMode="External"/><Relationship Id="rId3" Type="http://schemas.openxmlformats.org/officeDocument/2006/relationships/hyperlink" Target="https://lore.kernel.org/loongarch/20260312101440.772081-1-xry111@xry111.site/" TargetMode="External"/><Relationship Id="rId2" Type="http://schemas.openxmlformats.org/officeDocument/2006/relationships/hyperlink" Target="https://lore.kernel.org/loongarch/20260304013254.2543620-1-maobibo@loongson.cn/" TargetMode="External"/><Relationship Id="rId1" Type="http://schemas.openxmlformats.org/officeDocument/2006/relationships/hyperlink" Target="https://lore.kernel.org/loongar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发行版维护贴士</a:t>
            </a:r>
            <a:endParaRPr lang="zh-CN" altLang="en-US"/>
          </a:p>
        </p:txBody>
      </p:sp>
      <p:sp>
        <p:nvSpPr>
          <p:cNvPr id="3" name="Content Placeholder 2"/>
          <p:cNvSpPr>
            <a:spLocks noGrp="1"/>
          </p:cNvSpPr>
          <p:nvPr>
            <p:ph idx="1"/>
          </p:nvPr>
        </p:nvSpPr>
        <p:spPr>
          <a:xfrm>
            <a:off x="513999" y="1259762"/>
            <a:ext cx="9729773" cy="4657501"/>
          </a:xfrm>
        </p:spPr>
        <p:txBody>
          <a:bodyPr/>
          <a:p>
            <a:r>
              <a:rPr lang="en-US" altLang="zh-CN" sz="2000"/>
              <a:t>2K3000/3B6000M </a:t>
            </a:r>
            <a:r>
              <a:rPr lang="zh-CN" altLang="en-US" sz="2000"/>
              <a:t>可能无法启动 </a:t>
            </a:r>
            <a:r>
              <a:rPr lang="en-US" altLang="zh-CN" sz="2000"/>
              <a:t>4KiB </a:t>
            </a:r>
            <a:r>
              <a:rPr lang="zh-CN" altLang="en-US" sz="2000"/>
              <a:t>分页内核，问题正在排查中，猜测可能需要固件更新解决；此外，</a:t>
            </a:r>
            <a:r>
              <a:rPr lang="en-US" altLang="zh-CN" sz="2000"/>
              <a:t>Linux 7.0 </a:t>
            </a:r>
            <a:r>
              <a:rPr lang="zh-CN" altLang="en-US" sz="2000"/>
              <a:t>内核也可能无法启动</a:t>
            </a:r>
            <a:endParaRPr lang="zh-CN" altLang="en-US" sz="2000"/>
          </a:p>
          <a:p>
            <a:pPr lvl="1"/>
            <a:r>
              <a:rPr lang="zh-CN" altLang="en-US" sz="2000"/>
              <a:t>请等待 </a:t>
            </a:r>
            <a:r>
              <a:rPr lang="en-US" altLang="zh-CN" sz="2000"/>
              <a:t>202602 </a:t>
            </a:r>
            <a:r>
              <a:rPr lang="zh-CN" altLang="en-US" sz="2000"/>
              <a:t>版固件更新，如果您的开发板厂商没有跟进，请联系经销商或厂商代表（以上问题均非操作系统导致）</a:t>
            </a:r>
            <a:endParaRPr lang="zh-CN" altLang="en-US" sz="2000"/>
          </a:p>
          <a:p>
            <a:r>
              <a:rPr lang="en-US" altLang="zh-CN" sz="2000"/>
              <a:t>Node.js</a:t>
            </a:r>
            <a:r>
              <a:rPr lang="zh-CN" altLang="en-US" sz="2000"/>
              <a:t> </a:t>
            </a:r>
            <a:r>
              <a:rPr lang="en-US" altLang="zh-CN" sz="2000"/>
              <a:t>24</a:t>
            </a:r>
            <a:r>
              <a:rPr lang="zh-CN" altLang="en-US" sz="2000"/>
              <a:t> 在运行 </a:t>
            </a:r>
            <a:r>
              <a:rPr lang="en-US" altLang="zh-CN" sz="2000"/>
              <a:t>Wasm</a:t>
            </a:r>
            <a:r>
              <a:rPr lang="zh-CN" altLang="en-US" sz="2000"/>
              <a:t> 代码时可能段错误</a:t>
            </a:r>
            <a:r>
              <a:rPr lang="zh-CN" altLang="en-US" sz="2000">
                <a:solidFill>
                  <a:schemeClr val="tx1"/>
                </a:solidFill>
                <a:ea typeface="Source Han Sans CN" charset="0"/>
              </a:rPr>
              <a:t>：</a:t>
            </a:r>
            <a:r>
              <a:rPr lang="zh-CN" altLang="en-US" sz="2000"/>
              <a:t>该问题已确定是发行版维护工具开启</a:t>
            </a:r>
            <a:r>
              <a:rPr lang="en-US" altLang="zh-CN" sz="2000"/>
              <a:t> </a:t>
            </a:r>
            <a:r>
              <a:rPr lang="zh-CN" altLang="en-US" sz="2000"/>
              <a:t>-</a:t>
            </a:r>
            <a:r>
              <a:rPr lang="en-US" altLang="zh-CN" sz="2000"/>
              <a:t>fexceptions </a:t>
            </a:r>
            <a:r>
              <a:rPr lang="zh-CN" altLang="en-US" sz="2000"/>
              <a:t>选项，覆盖了</a:t>
            </a:r>
            <a:r>
              <a:rPr lang="zh-CN" altLang="en-US" sz="2000">
                <a:hlinkClick r:id="rId1"/>
              </a:rPr>
              <a:t>上游指定的 -</a:t>
            </a:r>
            <a:r>
              <a:rPr lang="en-US" altLang="zh-CN" sz="2000">
                <a:hlinkClick r:id="rId1"/>
              </a:rPr>
              <a:t>fno</a:t>
            </a:r>
            <a:r>
              <a:rPr lang="zh-CN" altLang="en-US" sz="2000">
                <a:hlinkClick r:id="rId1"/>
              </a:rPr>
              <a:t>-</a:t>
            </a:r>
            <a:r>
              <a:rPr lang="en-US" altLang="zh-CN" sz="2000">
                <a:hlinkClick r:id="rId1"/>
              </a:rPr>
              <a:t>exceptions</a:t>
            </a:r>
            <a:r>
              <a:rPr lang="en-US" altLang="zh-CN" sz="2000"/>
              <a:t> </a:t>
            </a:r>
            <a:r>
              <a:rPr lang="zh-CN" altLang="en-US" sz="2000"/>
              <a:t>造成的，但根本原因仍无定论 </a:t>
            </a:r>
            <a:r>
              <a:rPr lang="en-US" altLang="zh-CN" sz="2000"/>
              <a:t>Node.js 24.x </a:t>
            </a:r>
            <a:r>
              <a:rPr lang="zh-CN" altLang="en-US" sz="2000"/>
              <a:t>第一次出现）</a:t>
            </a:r>
            <a:endParaRPr lang="zh-CN" altLang="en-US" sz="2000"/>
          </a:p>
          <a:p>
            <a:pPr lvl="0"/>
            <a:r>
              <a:rPr lang="en-US" altLang="zh-CN" sz="2000"/>
              <a:t>Linux</a:t>
            </a:r>
            <a:r>
              <a:rPr lang="zh-CN" altLang="en-US" sz="2000"/>
              <a:t> 内核近期有用户报告 </a:t>
            </a:r>
            <a:r>
              <a:rPr lang="en-US" altLang="zh-CN" sz="2000"/>
              <a:t>AMD RDNA3 </a:t>
            </a:r>
            <a:r>
              <a:rPr lang="zh-CN" altLang="en-US" sz="2000"/>
              <a:t>显卡在多屏幕 + </a:t>
            </a:r>
            <a:r>
              <a:rPr lang="en-US" altLang="zh-CN" sz="2000"/>
              <a:t>Wayland </a:t>
            </a:r>
            <a:r>
              <a:rPr lang="zh-CN" altLang="en-US" sz="2000"/>
              <a:t>的配置下容易触发 </a:t>
            </a:r>
            <a:r>
              <a:rPr lang="en-US" altLang="zh-CN" sz="2000"/>
              <a:t>FPU </a:t>
            </a:r>
            <a:r>
              <a:rPr lang="zh-CN" altLang="en-US" sz="2000"/>
              <a:t>异常，经查是 </a:t>
            </a:r>
            <a:r>
              <a:rPr lang="en-US" altLang="zh-CN" sz="2000"/>
              <a:t>dcn32_override_min_req_memclk(dc, context); </a:t>
            </a:r>
            <a:r>
              <a:rPr lang="zh-CN" altLang="en-US" sz="2000"/>
              <a:t>函数未正确标记 </a:t>
            </a:r>
            <a:r>
              <a:rPr lang="en-US" altLang="zh-CN" sz="2000"/>
              <a:t>FPU </a:t>
            </a:r>
            <a:r>
              <a:rPr lang="zh-CN" altLang="en-US" sz="2000"/>
              <a:t>上下文导致的，已有</a:t>
            </a:r>
            <a:r>
              <a:rPr lang="zh-CN" altLang="en-US" sz="2000">
                <a:hlinkClick r:id="rId2"/>
              </a:rPr>
              <a:t>上游补丁</a:t>
            </a:r>
            <a:r>
              <a:rPr lang="zh-CN" altLang="en-US" sz="2000"/>
              <a:t>，可考虑摘取</a:t>
            </a:r>
            <a:endParaRPr lang="en-US" altLang="zh-CN" sz="2000"/>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发行版维护贴士</a:t>
            </a:r>
            <a:endParaRPr lang="zh-CN" altLang="en-US"/>
          </a:p>
        </p:txBody>
      </p:sp>
      <p:sp>
        <p:nvSpPr>
          <p:cNvPr id="3" name="Content Placeholder 2"/>
          <p:cNvSpPr>
            <a:spLocks noGrp="1"/>
          </p:cNvSpPr>
          <p:nvPr>
            <p:ph idx="1"/>
          </p:nvPr>
        </p:nvSpPr>
        <p:spPr>
          <a:xfrm>
            <a:off x="513999" y="1259762"/>
            <a:ext cx="9729773" cy="4657501"/>
          </a:xfrm>
        </p:spPr>
        <p:txBody>
          <a:bodyPr/>
          <a:p>
            <a:r>
              <a:rPr lang="zh-CN" altLang="en-US" sz="1985"/>
              <a:t>随银河麒麟 </a:t>
            </a:r>
            <a:r>
              <a:rPr lang="en-US" altLang="zh-CN" sz="1985"/>
              <a:t>V11 </a:t>
            </a:r>
            <a:r>
              <a:rPr lang="zh-CN" altLang="en-US" sz="1985"/>
              <a:t>桌面版发布的 </a:t>
            </a:r>
            <a:r>
              <a:rPr lang="en-US" altLang="zh-CN" sz="1985"/>
              <a:t>LoongGPU 1.0.2+0ky11.1~0.10 </a:t>
            </a:r>
            <a:r>
              <a:rPr lang="zh-CN" altLang="en-US" sz="1985"/>
              <a:t>蛮有意思！</a:t>
            </a:r>
            <a:endParaRPr lang="zh-CN" altLang="en-US" sz="1985"/>
          </a:p>
          <a:p>
            <a:pPr lvl="1"/>
            <a:r>
              <a:rPr lang="zh-CN" altLang="en-US" sz="1985"/>
              <a:t>该版驱动有初步 </a:t>
            </a:r>
            <a:r>
              <a:rPr lang="en-US" altLang="zh-CN" sz="1985"/>
              <a:t>Wayland </a:t>
            </a:r>
            <a:r>
              <a:rPr lang="zh-CN" altLang="en-US" sz="1985"/>
              <a:t>支持（但确实有点不稳定）</a:t>
            </a:r>
            <a:endParaRPr lang="zh-CN" altLang="en-US" sz="1985"/>
          </a:p>
          <a:p>
            <a:pPr lvl="1"/>
            <a:r>
              <a:rPr lang="zh-CN" altLang="en-US" sz="1985"/>
              <a:t>修复了 </a:t>
            </a:r>
            <a:r>
              <a:rPr lang="en-US" altLang="zh-CN" sz="1985"/>
              <a:t>DRM/KMS </a:t>
            </a:r>
            <a:r>
              <a:rPr lang="zh-CN" altLang="en-US" sz="1985"/>
              <a:t>显示下 </a:t>
            </a:r>
            <a:r>
              <a:rPr lang="en-US" altLang="zh-CN" sz="1985"/>
              <a:t>LG200 </a:t>
            </a:r>
            <a:r>
              <a:rPr lang="zh-CN" altLang="en-US" sz="1985"/>
              <a:t>渲染画面“花屏”的问题；</a:t>
            </a:r>
            <a:r>
              <a:rPr lang="en-US" altLang="zh-CN" sz="1985"/>
              <a:t>LG200 </a:t>
            </a:r>
            <a:r>
              <a:rPr lang="zh-CN" altLang="en-US" sz="1985"/>
              <a:t>可以抛去 </a:t>
            </a:r>
            <a:r>
              <a:rPr lang="en-US" altLang="zh-CN" sz="1985"/>
              <a:t>X.Org DDX </a:t>
            </a:r>
            <a:r>
              <a:rPr lang="zh-CN" altLang="en-US" sz="1985"/>
              <a:t>使用，渲染 </a:t>
            </a:r>
            <a:r>
              <a:rPr lang="en-US" altLang="zh-CN" sz="1985"/>
              <a:t>3D </a:t>
            </a:r>
            <a:r>
              <a:rPr lang="zh-CN" altLang="en-US" sz="1985"/>
              <a:t>画面时 </a:t>
            </a:r>
            <a:r>
              <a:rPr lang="en-US" altLang="zh-CN" sz="1985"/>
              <a:t>CPU </a:t>
            </a:r>
            <a:r>
              <a:rPr lang="zh-CN" altLang="en-US" sz="1985"/>
              <a:t>占用低了非常多；</a:t>
            </a:r>
            <a:endParaRPr lang="zh-CN" altLang="en-US" sz="1985"/>
          </a:p>
          <a:p>
            <a:pPr lvl="1"/>
            <a:r>
              <a:rPr lang="en-US" altLang="zh-CN" sz="1985"/>
              <a:t>/etc/loonggpu/loonggpu_driver.conf </a:t>
            </a:r>
            <a:r>
              <a:rPr lang="zh-CN" altLang="en-US" sz="1985"/>
              <a:t>中有个 </a:t>
            </a:r>
            <a:r>
              <a:rPr lang="en-US" altLang="zh-CN" sz="1985"/>
              <a:t>highPerformanceState</a:t>
            </a:r>
            <a:r>
              <a:rPr lang="zh-CN" altLang="en-US" sz="1985"/>
              <a:t>，实测在 </a:t>
            </a:r>
            <a:r>
              <a:rPr lang="en-US" altLang="zh-CN" sz="1985"/>
              <a:t>LG110 </a:t>
            </a:r>
            <a:r>
              <a:rPr lang="zh-CN" altLang="en-US" sz="1985"/>
              <a:t>下可以大幅度提高 </a:t>
            </a:r>
            <a:r>
              <a:rPr lang="en-US" altLang="zh-CN" sz="1985"/>
              <a:t>glmark2 </a:t>
            </a:r>
            <a:r>
              <a:rPr lang="zh-CN" altLang="en-US" sz="1985"/>
              <a:t>成绩 </a:t>
            </a:r>
            <a:r>
              <a:rPr lang="en-US" altLang="zh-CN" sz="1985"/>
              <a:t>(</a:t>
            </a:r>
            <a:r>
              <a:rPr lang="zh-CN" altLang="en-US" sz="1985"/>
              <a:t>+</a:t>
            </a:r>
            <a:r>
              <a:rPr lang="en-US" altLang="zh-CN" sz="1985"/>
              <a:t>50%)</a:t>
            </a:r>
            <a:r>
              <a:rPr lang="zh-CN" altLang="en-US" sz="1985"/>
              <a:t>，但实际</a:t>
            </a:r>
            <a:r>
              <a:rPr lang="zh-CN" altLang="en-US" sz="1985">
                <a:solidFill>
                  <a:schemeClr val="tx1"/>
                </a:solidFill>
                <a:ea typeface="Source Han Sans CN" charset="0"/>
              </a:rPr>
              <a:t>使用</a:t>
            </a:r>
            <a:r>
              <a:rPr lang="zh-CN" altLang="en-US" sz="1985"/>
              <a:t>体验没有明显变化，令人费解（</a:t>
            </a:r>
            <a:r>
              <a:rPr lang="en-US" altLang="zh-CN" sz="1985"/>
              <a:t>LG200 </a:t>
            </a:r>
            <a:r>
              <a:rPr lang="zh-CN" altLang="en-US" sz="1985"/>
              <a:t>完全无效果）</a:t>
            </a:r>
            <a:endParaRPr lang="zh-CN" altLang="en-US" sz="1985"/>
          </a:p>
          <a:p>
            <a:pPr lvl="1"/>
            <a:r>
              <a:rPr lang="zh-CN" altLang="en-US" sz="1985"/>
              <a:t>但总地说，这个驱动技术状态比之前 </a:t>
            </a:r>
            <a:r>
              <a:rPr lang="en-US" altLang="zh-CN" sz="1985"/>
              <a:t>Loongnix 25 </a:t>
            </a:r>
            <a:r>
              <a:rPr lang="zh-CN" altLang="en-US" sz="1985"/>
              <a:t>同步发布的版本新了三个月，推荐提供了 </a:t>
            </a:r>
            <a:r>
              <a:rPr lang="en-US" altLang="zh-CN" sz="1985"/>
              <a:t>LoongGPU </a:t>
            </a:r>
            <a:r>
              <a:rPr lang="zh-CN" altLang="en-US" sz="1985"/>
              <a:t>的发行版和第三方源跟进</a:t>
            </a:r>
            <a:endParaRPr lang="en-US" altLang="zh-CN" sz="1700"/>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marL="228600" lvl="0">
              <a:buFont typeface="Arial" panose="020B0604020202020204" pitchFamily="34" charset="0"/>
              <a:buChar char="•"/>
            </a:pPr>
            <a:r>
              <a:rPr lang="en-US" altLang="zh-CN" sz="1800" b="1">
                <a:solidFill>
                  <a:srgbClr val="E60013"/>
                </a:solidFill>
              </a:rPr>
              <a:t>2026 年 3 月发行</a:t>
            </a:r>
            <a:r>
              <a:rPr lang="zh-CN" altLang="en-US" sz="1800" b="1">
                <a:solidFill>
                  <a:srgbClr val="E60013"/>
                </a:solidFill>
              </a:rPr>
              <a:t>更新已发布</a:t>
            </a:r>
            <a:endParaRPr lang="zh-CN" altLang="en-US" sz="1800" b="1">
              <a:solidFill>
                <a:srgbClr val="E60013"/>
              </a:solidFill>
            </a:endParaRPr>
          </a:p>
          <a:p>
            <a:pPr marL="685800" lvl="1">
              <a:buFont typeface="Arial" panose="020B0604020202020204" pitchFamily="34" charset="0"/>
              <a:buChar char="•"/>
            </a:pPr>
            <a:r>
              <a:rPr lang="zh-CN" altLang="en-US" sz="1800"/>
              <a:t>加入了龙芯</a:t>
            </a:r>
            <a:r>
              <a:rPr lang="en-US" altLang="zh-CN" sz="1800"/>
              <a:t> 2K3000/3B6000M SoC </a:t>
            </a:r>
            <a:r>
              <a:rPr lang="zh-CN" altLang="en-US" sz="1800"/>
              <a:t>集成的</a:t>
            </a:r>
            <a:r>
              <a:rPr lang="en-US" altLang="zh-CN" sz="1800"/>
              <a:t> LoongGPU LG200 </a:t>
            </a:r>
            <a:r>
              <a:rPr lang="zh-CN" altLang="en-US" sz="1800"/>
              <a:t>的显卡驱动，</a:t>
            </a:r>
            <a:br>
              <a:rPr lang="zh-CN" altLang="en-US" sz="1800"/>
            </a:br>
            <a:r>
              <a:rPr lang="zh-CN" altLang="en-US" sz="1800"/>
              <a:t>并初步修缮了龙芯</a:t>
            </a:r>
            <a:r>
              <a:rPr lang="en-US" altLang="zh-CN" sz="1800"/>
              <a:t> 7A1000</a:t>
            </a:r>
            <a:r>
              <a:rPr lang="zh-CN" altLang="en-US" sz="1800"/>
              <a:t>集成显卡的支持</a:t>
            </a:r>
            <a:endParaRPr lang="zh-CN" altLang="en-US" sz="1800"/>
          </a:p>
          <a:p>
            <a:pPr marL="685800" lvl="1">
              <a:buFont typeface="Arial" panose="020B0604020202020204" pitchFamily="34" charset="0"/>
              <a:buChar char="•"/>
            </a:pPr>
            <a:r>
              <a:rPr lang="en-US" altLang="zh-CN" sz="1800"/>
              <a:t>YT6801 </a:t>
            </a:r>
            <a:r>
              <a:rPr lang="zh-CN" altLang="en-US" sz="1800"/>
              <a:t>主线驱动，性能更好更稳定</a:t>
            </a:r>
            <a:endParaRPr lang="zh-CN" altLang="en-US" sz="1800"/>
          </a:p>
          <a:p>
            <a:pPr marL="685800" lvl="1">
              <a:buFont typeface="Arial" panose="020B0604020202020204" pitchFamily="34" charset="0"/>
              <a:buChar char="•"/>
            </a:pPr>
            <a:r>
              <a:rPr lang="zh-CN" altLang="en-US" sz="1800"/>
              <a:t>更新</a:t>
            </a:r>
            <a:r>
              <a:rPr lang="en-US" altLang="zh-CN" sz="1800"/>
              <a:t> Memtest86+ </a:t>
            </a:r>
            <a:r>
              <a:rPr lang="zh-CN" altLang="en-US" sz="1800"/>
              <a:t>至</a:t>
            </a:r>
            <a:r>
              <a:rPr lang="en-US" altLang="zh-CN" sz="1800"/>
              <a:t> 8.00</a:t>
            </a:r>
            <a:r>
              <a:rPr lang="zh-CN" altLang="en-US" sz="1800"/>
              <a:t>，新增龙芯</a:t>
            </a:r>
            <a:r>
              <a:rPr lang="en-US" altLang="zh-CN" sz="1800"/>
              <a:t> 2K3000/3B6000M </a:t>
            </a:r>
            <a:r>
              <a:rPr lang="zh-CN" altLang="en-US" sz="1800"/>
              <a:t>平台支持，并修复</a:t>
            </a:r>
            <a:br>
              <a:rPr lang="zh-CN" altLang="en-US" sz="1800"/>
            </a:br>
            <a:r>
              <a:rPr lang="en-US" altLang="zh-CN" sz="1800"/>
              <a:t>L1/L2/L3 </a:t>
            </a:r>
            <a:r>
              <a:rPr lang="zh-CN" altLang="en-US" sz="1800"/>
              <a:t>带宽计算不准确的问题</a:t>
            </a:r>
            <a:endParaRPr lang="zh-CN" altLang="en-US" sz="1800"/>
          </a:p>
          <a:p>
            <a:pPr marL="685800" lvl="1">
              <a:buFont typeface="Arial" panose="020B0604020202020204" pitchFamily="34" charset="0"/>
              <a:buChar char="•"/>
            </a:pPr>
            <a:r>
              <a:rPr lang="zh-CN" altLang="en-US" sz="1800"/>
              <a:t>修复龙芯</a:t>
            </a:r>
            <a:r>
              <a:rPr lang="en-US" altLang="zh-CN" sz="1800"/>
              <a:t> 3B6000 </a:t>
            </a:r>
            <a:r>
              <a:rPr lang="zh-CN" altLang="en-US" sz="1800"/>
              <a:t>处理器拓扑报告错误</a:t>
            </a:r>
            <a:endParaRPr lang="zh-CN" altLang="en-US" sz="1800"/>
          </a:p>
          <a:p>
            <a:pPr marL="685800" lvl="1">
              <a:buFont typeface="Arial" panose="020B0604020202020204" pitchFamily="34" charset="0"/>
              <a:buChar char="•"/>
            </a:pPr>
            <a:r>
              <a:rPr lang="zh-CN" altLang="en-US" sz="1800"/>
              <a:t>修复龙架构平台使用</a:t>
            </a:r>
            <a:r>
              <a:rPr lang="en-US" altLang="zh-CN" sz="1800"/>
              <a:t> AMD RDNA 3 </a:t>
            </a:r>
            <a:r>
              <a:rPr lang="zh-CN" altLang="en-US" sz="1800"/>
              <a:t>显卡时偶发驱动崩溃的问题</a:t>
            </a:r>
            <a:endParaRPr lang="zh-CN" altLang="en-US" sz="1800"/>
          </a:p>
          <a:p>
            <a:pPr marL="685800" lvl="1">
              <a:buFont typeface="Arial" panose="020B0604020202020204" pitchFamily="34" charset="0"/>
              <a:buChar char="•"/>
            </a:pPr>
            <a:r>
              <a:rPr lang="zh-CN" altLang="en-US" sz="1800"/>
              <a:t>改善龙芯</a:t>
            </a:r>
            <a:r>
              <a:rPr lang="en-US" altLang="zh-CN" sz="1800"/>
              <a:t> 2K3000/3B6000M GPIO </a:t>
            </a:r>
            <a:r>
              <a:rPr lang="zh-CN" altLang="en-US" sz="1800"/>
              <a:t>及</a:t>
            </a:r>
            <a:r>
              <a:rPr lang="en-US" altLang="zh-CN" sz="1800"/>
              <a:t> Multi-Channel DMA </a:t>
            </a:r>
            <a:r>
              <a:rPr lang="zh-CN" altLang="en-US" sz="1800"/>
              <a:t>总线支持</a:t>
            </a:r>
            <a:endParaRPr lang="zh-CN" altLang="en-US" sz="1800"/>
          </a:p>
          <a:p>
            <a:pPr marL="228600" lvl="0">
              <a:buFont typeface="Arial" panose="020B0604020202020204" pitchFamily="34" charset="0"/>
              <a:buChar char="•"/>
            </a:pPr>
            <a:r>
              <a:rPr lang="zh-CN" altLang="en-US" sz="1800" b="1"/>
              <a:t>可以玩 </a:t>
            </a:r>
            <a:r>
              <a:rPr lang="en-US" altLang="zh-CN" sz="1800" b="1"/>
              <a:t>osu! (lazer) </a:t>
            </a:r>
            <a:r>
              <a:rPr lang="zh-CN" altLang="en-US" sz="1800" b="1"/>
              <a:t>了！感谢 </a:t>
            </a:r>
            <a:r>
              <a:rPr lang="en-US" altLang="zh-CN" sz="1800" b="1"/>
              <a:t>CattySteve </a:t>
            </a:r>
            <a:r>
              <a:rPr lang="zh-CN" altLang="en-US" sz="1800" b="1"/>
              <a:t>的指导</a:t>
            </a:r>
            <a:endParaRPr lang="zh-CN" altLang="en-US" sz="1800" b="1"/>
          </a:p>
          <a:p>
            <a:pPr marL="685800" lvl="1">
              <a:buFont typeface="Arial" panose="020B0604020202020204" pitchFamily="34" charset="0"/>
              <a:buChar char="•"/>
            </a:pPr>
            <a:r>
              <a:rPr lang="zh-CN" altLang="en-US" sz="1800"/>
              <a:t>该版本为非官方构建，使用问题等请直接联系安同</a:t>
            </a:r>
            <a:r>
              <a:rPr lang="en-US" altLang="zh-CN" sz="1800"/>
              <a:t> OS </a:t>
            </a:r>
            <a:r>
              <a:rPr lang="zh-CN" altLang="en-US" sz="1800"/>
              <a:t>维护者反馈，勿反馈到上游</a:t>
            </a:r>
            <a:endParaRPr lang="en-US" altLang="zh-CN" sz="1800"/>
          </a:p>
          <a:p>
            <a:pPr marL="685800" lvl="1">
              <a:buFont typeface="Arial" panose="020B0604020202020204" pitchFamily="34" charset="0"/>
              <a:buChar char="•"/>
            </a:pPr>
            <a:r>
              <a:rPr lang="en-US" altLang="zh-CN" sz="1800" b="1">
                <a:solidFill>
                  <a:srgbClr val="E60013"/>
                </a:solidFill>
              </a:rPr>
              <a:t>oma</a:t>
            </a:r>
            <a:r>
              <a:rPr lang="zh-CN" altLang="en-US" sz="1800" b="1">
                <a:solidFill>
                  <a:srgbClr val="E60013"/>
                </a:solidFill>
              </a:rPr>
              <a:t> </a:t>
            </a:r>
            <a:r>
              <a:rPr lang="en-US" altLang="zh-CN" sz="1800" b="1">
                <a:solidFill>
                  <a:srgbClr val="E60013"/>
                </a:solidFill>
              </a:rPr>
              <a:t>install</a:t>
            </a:r>
            <a:r>
              <a:rPr lang="zh-CN" altLang="en-US" sz="1800" b="1">
                <a:solidFill>
                  <a:srgbClr val="E60013"/>
                </a:solidFill>
              </a:rPr>
              <a:t> </a:t>
            </a:r>
            <a:r>
              <a:rPr lang="en-US" altLang="zh-CN" sz="1800" b="1">
                <a:solidFill>
                  <a:srgbClr val="E60013"/>
                </a:solidFill>
              </a:rPr>
              <a:t>osu</a:t>
            </a:r>
            <a:r>
              <a:rPr lang="zh-CN" altLang="en-US" sz="1800" b="1">
                <a:solidFill>
                  <a:srgbClr val="E60013"/>
                </a:solidFill>
              </a:rPr>
              <a:t>-</a:t>
            </a:r>
            <a:r>
              <a:rPr lang="en-US" altLang="zh-CN" sz="1800" b="1">
                <a:solidFill>
                  <a:srgbClr val="E60013"/>
                </a:solidFill>
              </a:rPr>
              <a:t>lazer</a:t>
            </a:r>
            <a:endParaRPr lang="zh-CN" altLang="en-US" sz="1800" b="1">
              <a:solidFill>
                <a:srgbClr val="E60013"/>
              </a:solidFill>
            </a:endParaRPr>
          </a:p>
          <a:p>
            <a:pPr marL="228600" lvl="0">
              <a:buFont typeface="Arial" panose="020B0604020202020204" pitchFamily="34" charset="0"/>
              <a:buChar char="•"/>
            </a:pPr>
            <a:r>
              <a:rPr lang="zh-CN" altLang="en-US" sz="1800" b="1"/>
              <a:t>新 </a:t>
            </a:r>
            <a:r>
              <a:rPr lang="en-US" altLang="zh-CN" sz="1800" b="1"/>
              <a:t>Linux </a:t>
            </a:r>
            <a:r>
              <a:rPr lang="zh-CN" altLang="en-US" sz="1800" b="1"/>
              <a:t>内核变种：</a:t>
            </a:r>
            <a:r>
              <a:rPr lang="en-US" altLang="zh-CN" sz="1800" b="1"/>
              <a:t>Vanilla RC</a:t>
            </a:r>
            <a:r>
              <a:rPr lang="zh-CN" altLang="en-US" sz="1800" b="1"/>
              <a:t>（无安同 </a:t>
            </a:r>
            <a:r>
              <a:rPr lang="en-US" altLang="zh-CN" sz="1800" b="1"/>
              <a:t>OS </a:t>
            </a:r>
            <a:r>
              <a:rPr lang="zh-CN" altLang="en-US" sz="1800" b="1"/>
              <a:t>补丁的 </a:t>
            </a:r>
            <a:r>
              <a:rPr lang="en-US" altLang="zh-CN" sz="1800" b="1"/>
              <a:t>RC </a:t>
            </a:r>
            <a:r>
              <a:rPr lang="zh-CN" altLang="en-US" sz="1800" b="1"/>
              <a:t>内核）</a:t>
            </a:r>
            <a:endParaRPr lang="zh-CN" altLang="en-US" sz="1800" b="1"/>
          </a:p>
          <a:p>
            <a:pPr marL="685800" lvl="1">
              <a:buFont typeface="Arial" panose="020B0604020202020204" pitchFamily="34" charset="0"/>
              <a:buChar char="•"/>
            </a:pPr>
            <a:r>
              <a:rPr lang="zh-CN" altLang="en-US" sz="1800"/>
              <a:t>仅供测试和问题验证用，不建议日用</a:t>
            </a:r>
            <a:endParaRPr lang="zh-CN" altLang="en-US" sz="1540"/>
          </a:p>
          <a:p>
            <a:pPr marL="685800" lvl="1">
              <a:buFont typeface="Arial" panose="020B0604020202020204" pitchFamily="34" charset="0"/>
              <a:buChar char="•"/>
            </a:pPr>
            <a:r>
              <a:rPr lang="en-US" altLang="zh-CN" sz="1800" b="1">
                <a:solidFill>
                  <a:srgbClr val="E60013"/>
                </a:solidFill>
              </a:rPr>
              <a:t>oma</a:t>
            </a:r>
            <a:r>
              <a:rPr lang="zh-CN" altLang="en-US" sz="1800" b="1">
                <a:solidFill>
                  <a:srgbClr val="E60013"/>
                </a:solidFill>
              </a:rPr>
              <a:t> </a:t>
            </a:r>
            <a:r>
              <a:rPr lang="en-US" altLang="zh-CN" sz="1800" b="1">
                <a:solidFill>
                  <a:srgbClr val="E60013"/>
                </a:solidFill>
              </a:rPr>
              <a:t>install</a:t>
            </a:r>
            <a:r>
              <a:rPr lang="zh-CN" altLang="en-US" sz="1800" b="1">
                <a:solidFill>
                  <a:srgbClr val="E60013"/>
                </a:solidFill>
              </a:rPr>
              <a:t> </a:t>
            </a:r>
            <a:r>
              <a:rPr lang="en-US" altLang="zh-CN" sz="1800" b="1">
                <a:solidFill>
                  <a:srgbClr val="E60013"/>
                </a:solidFill>
              </a:rPr>
              <a:t>linux</a:t>
            </a:r>
            <a:r>
              <a:rPr lang="zh-CN" altLang="en-US" sz="1800" b="1">
                <a:solidFill>
                  <a:srgbClr val="E60013"/>
                </a:solidFill>
              </a:rPr>
              <a:t>+</a:t>
            </a:r>
            <a:r>
              <a:rPr lang="en-US" altLang="zh-CN" sz="1800" b="1">
                <a:solidFill>
                  <a:srgbClr val="E60013"/>
                </a:solidFill>
              </a:rPr>
              <a:t>kernel</a:t>
            </a:r>
            <a:r>
              <a:rPr lang="zh-CN" altLang="en-US" sz="1800" b="1">
                <a:solidFill>
                  <a:srgbClr val="E60013"/>
                </a:solidFill>
              </a:rPr>
              <a:t>+</a:t>
            </a:r>
            <a:r>
              <a:rPr lang="en-US" altLang="zh-CN" sz="1800" b="1">
                <a:solidFill>
                  <a:srgbClr val="E60013"/>
                </a:solidFill>
              </a:rPr>
              <a:t>vanillarc</a:t>
            </a:r>
            <a:endParaRPr lang="zh-CN" altLang="en-US" sz="1800" b="1">
              <a:solidFill>
                <a:srgbClr val="E60013"/>
              </a:solidFill>
            </a:endParaRPr>
          </a:p>
          <a:p>
            <a:pPr marL="228600" lvl="0">
              <a:buFont typeface="Arial" panose="020B0604020202020204" pitchFamily="34" charset="0"/>
              <a:buChar char="•"/>
            </a:pPr>
            <a:endParaRPr lang="en-US" altLang="zh-CN" sz="21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小熊猫包管理 </a:t>
            </a:r>
            <a:r>
              <a:rPr lang="en-US" altLang="zh-CN" sz="1800" b="1"/>
              <a:t>(oma) </a:t>
            </a:r>
            <a:r>
              <a:rPr lang="en-US" altLang="zh-CN" sz="1800" b="1">
                <a:cs typeface="Arial" panose="020B0604020202020204" pitchFamily="34" charset="0"/>
              </a:rPr>
              <a:t>1.25 </a:t>
            </a:r>
            <a:r>
              <a:rPr lang="zh-CN" altLang="en-US" sz="1800" b="1">
                <a:cs typeface="Arial" panose="020B0604020202020204" pitchFamily="34" charset="0"/>
              </a:rPr>
              <a:t>可供测试，包含 </a:t>
            </a:r>
            <a:r>
              <a:rPr lang="en-US" altLang="zh-CN" sz="1800" b="1">
                <a:cs typeface="Arial" panose="020B0604020202020204" pitchFamily="34" charset="0"/>
              </a:rPr>
              <a:t>Y/N </a:t>
            </a:r>
            <a:r>
              <a:rPr lang="zh-CN" altLang="en-US" sz="1800" b="1">
                <a:cs typeface="Arial" panose="020B0604020202020204" pitchFamily="34" charset="0"/>
              </a:rPr>
              <a:t>确认模式、进程锁改进等特性及改进</a:t>
            </a:r>
            <a:endParaRPr lang="zh-CN" altLang="en-US" sz="1800" b="1">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oma</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topics</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opt</a:t>
            </a:r>
            <a:r>
              <a:rPr lang="zh-CN" altLang="en-US" sz="1800" b="1">
                <a:solidFill>
                  <a:srgbClr val="E60013"/>
                </a:solidFill>
                <a:cs typeface="Arial" panose="020B0604020202020204" pitchFamily="34" charset="0"/>
              </a:rPr>
              <a:t>-</a:t>
            </a:r>
            <a:r>
              <a:rPr lang="en-US" altLang="zh-CN" sz="1800" b="1">
                <a:solidFill>
                  <a:srgbClr val="E60013"/>
                </a:solidFill>
                <a:cs typeface="Arial" panose="020B0604020202020204" pitchFamily="34" charset="0"/>
              </a:rPr>
              <a:t>in</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oma</a:t>
            </a:r>
            <a:r>
              <a:rPr lang="zh-CN" altLang="en-US" sz="1800" b="1">
                <a:solidFill>
                  <a:srgbClr val="E60013"/>
                </a:solidFill>
                <a:cs typeface="Arial" panose="020B0604020202020204" pitchFamily="34" charset="0"/>
              </a:rPr>
              <a:t>-</a:t>
            </a:r>
            <a:r>
              <a:rPr lang="en-US" altLang="zh-CN" sz="1800" b="1">
                <a:solidFill>
                  <a:srgbClr val="E60013"/>
                </a:solidFill>
                <a:cs typeface="Arial" panose="020B0604020202020204" pitchFamily="34" charset="0"/>
              </a:rPr>
              <a:t>preview</a:t>
            </a:r>
            <a:endParaRPr lang="zh-CN" altLang="en-US" sz="1540" b="1">
              <a:solidFill>
                <a:srgbClr val="E60013"/>
              </a:solidFill>
            </a:endParaRPr>
          </a:p>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curl 8.19.0</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a:t>
            </a:r>
            <a:r>
              <a:rPr lang="en-US" altLang="zh-CN" sz="1800">
                <a:solidFill>
                  <a:srgbClr val="000000"/>
                </a:solidFill>
                <a:ea typeface="Source Han Sans CN" charset="0"/>
              </a:rPr>
              <a:t> 3 </a:t>
            </a:r>
            <a:r>
              <a:rPr lang="zh-CN" altLang="en-US" sz="1800">
                <a:solidFill>
                  <a:srgbClr val="000000"/>
                </a:solidFill>
                <a:ea typeface="Source Han Sans CN" charset="0"/>
              </a:rPr>
              <a:t>个安全漏洞（含</a:t>
            </a:r>
            <a:r>
              <a:rPr lang="en-US" altLang="zh-CN" sz="1800">
                <a:solidFill>
                  <a:srgbClr val="000000"/>
                </a:solidFill>
                <a:ea typeface="Source Han Sans CN" charset="0"/>
              </a:rPr>
              <a:t> 1 </a:t>
            </a:r>
            <a:r>
              <a:rPr lang="zh-CN" altLang="en-US" sz="1800">
                <a:solidFill>
                  <a:srgbClr val="000000"/>
                </a:solidFill>
                <a:ea typeface="Source Han Sans CN" charset="0"/>
              </a:rPr>
              <a:t>个高危漏洞和</a:t>
            </a:r>
            <a:r>
              <a:rPr lang="en-US" altLang="zh-CN" sz="1800">
                <a:solidFill>
                  <a:srgbClr val="000000"/>
                </a:solidFill>
                <a:ea typeface="Source Han Sans CN" charset="0"/>
              </a:rPr>
              <a:t> 2 </a:t>
            </a:r>
            <a:r>
              <a:rPr lang="zh-CN" altLang="en-US" sz="1800">
                <a:solidFill>
                  <a:srgbClr val="000000"/>
                </a:solidFill>
                <a:ea typeface="Source Han Sans CN" charset="0"/>
              </a:rPr>
              <a:t>个中危漏洞）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GNU InetUtils 2.7-1</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修复一处远程鉴权绕过</a:t>
            </a:r>
            <a:r>
              <a:rPr lang="en-US" altLang="zh-CN" sz="1800">
                <a:solidFill>
                  <a:srgbClr val="000000"/>
                </a:solidFill>
                <a:ea typeface="Source Han Sans CN" charset="0"/>
              </a:rPr>
              <a:t> (Remote Authentication Bypass) </a:t>
            </a:r>
            <a:r>
              <a:rPr lang="zh-CN" altLang="en-US" sz="1800">
                <a:solidFill>
                  <a:srgbClr val="000000"/>
                </a:solidFill>
                <a:ea typeface="Source Han Sans CN" charset="0"/>
              </a:rPr>
              <a:t>漏洞，漏洞编号</a:t>
            </a:r>
            <a:br>
              <a:rPr lang="zh-CN" altLang="en-US" sz="1800">
                <a:solidFill>
                  <a:srgbClr val="000000"/>
                </a:solidFill>
                <a:ea typeface="Source Han Sans CN" charset="0"/>
              </a:rPr>
            </a:br>
            <a:r>
              <a:rPr lang="en-US" altLang="zh-CN" sz="1800">
                <a:solidFill>
                  <a:srgbClr val="000000"/>
                </a:solidFill>
                <a:ea typeface="Source Han Sans CN" charset="0"/>
              </a:rPr>
              <a:t>CVE-2026-28372</a:t>
            </a:r>
            <a:r>
              <a:rPr lang="zh-CN" altLang="en-US" sz="1800">
                <a:solidFill>
                  <a:srgbClr val="000000"/>
                </a:solidFill>
                <a:ea typeface="Source Han Sans CN" charset="0"/>
              </a:rPr>
              <a:t>（严重性：高）</a:t>
            </a:r>
            <a:endParaRPr lang="zh-CN" altLang="en-US" sz="1800">
              <a:solidFill>
                <a:srgbClr val="000000"/>
              </a:solidFill>
              <a:ea typeface="Source Han Sans CN" charset="0"/>
            </a:endParaRPr>
          </a:p>
          <a:p>
            <a:pPr lvl="1"/>
            <a:r>
              <a:rPr lang="en-US" altLang="zh-CN" sz="1800" b="1">
                <a:solidFill>
                  <a:srgbClr val="E60013"/>
                </a:solidFill>
                <a:ea typeface="Source Han Sans CN" charset="0"/>
              </a:rPr>
              <a:t>Perl Image::ExifTool 13.52</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修复一个操作系统命令注入漏洞，漏洞编号</a:t>
            </a:r>
            <a:r>
              <a:rPr lang="en-US" altLang="zh-CN" sz="1800">
                <a:solidFill>
                  <a:srgbClr val="000000"/>
                </a:solidFill>
                <a:ea typeface="Source Han Sans CN" charset="0"/>
              </a:rPr>
              <a:t> CVE-2026-3102</a:t>
            </a:r>
            <a:r>
              <a:rPr lang="zh-CN" altLang="en-US" sz="1800">
                <a:solidFill>
                  <a:srgbClr val="000000"/>
                </a:solidFill>
                <a:ea typeface="Source Han Sans CN" charset="0"/>
              </a:rPr>
              <a:t>（严重性：高）</a:t>
            </a:r>
            <a:endParaRPr lang="en-US" altLang="zh-CN" sz="1800">
              <a:solidFill>
                <a:srgbClr val="000000"/>
              </a:solidFill>
              <a:ea typeface="Source Han Sans CN" charset="0"/>
            </a:endParaRPr>
          </a:p>
          <a:p>
            <a:pPr lvl="1"/>
            <a:r>
              <a:rPr lang="en-US" altLang="zh-CN" sz="1800" b="1"/>
              <a:t>FreeType 2.14.2</a:t>
            </a:r>
            <a:endParaRPr lang="en-US" altLang="zh-CN" sz="1800" b="1"/>
          </a:p>
          <a:p>
            <a:pPr lvl="2"/>
            <a:r>
              <a:rPr lang="zh-CN" altLang="en-US" sz="1800"/>
              <a:t>修复了一个整型溢出漏洞（</a:t>
            </a:r>
            <a:r>
              <a:rPr lang="en-US" altLang="zh-CN" sz="1800"/>
              <a:t>CVE-2026-23865</a:t>
            </a:r>
            <a:r>
              <a:rPr lang="zh-CN" altLang="en-US" sz="1800"/>
              <a:t>，严重性：中等）</a:t>
            </a:r>
            <a:endParaRPr lang="zh-CN" altLang="en-US" sz="1800"/>
          </a:p>
          <a:p>
            <a:pPr lvl="0">
              <a:buFont typeface="Arial" panose="020B0604020202020204" pitchFamily="34" charset="0"/>
              <a:buChar char="•"/>
            </a:pPr>
            <a:r>
              <a:rPr lang="zh-CN" altLang="en-US" sz="1800" b="1"/>
              <a:t>建议关注公众号</a:t>
            </a:r>
            <a:r>
              <a:rPr lang="en-US" altLang="zh-CN" sz="1800" b="1"/>
              <a:t>“</a:t>
            </a:r>
            <a:r>
              <a:rPr lang="zh-CN" altLang="en-US" sz="1800" b="1"/>
              <a:t>安同开源</a:t>
            </a:r>
            <a:r>
              <a:rPr lang="en-US" altLang="zh-CN" sz="1800" b="1"/>
              <a:t>”</a:t>
            </a:r>
            <a:r>
              <a:rPr lang="zh-CN" altLang="en-US" sz="1800" b="1"/>
              <a:t>或社区主页</a:t>
            </a:r>
            <a:r>
              <a:rPr lang="en-US" altLang="zh-CN" sz="1800" b="1"/>
              <a:t> (aosc.io) </a:t>
            </a:r>
            <a:r>
              <a:rPr lang="zh-CN" altLang="en-US" sz="1800" b="1"/>
              <a:t>新闻</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Linux From Scratch</a:t>
            </a:r>
            <a:endParaRPr lang="zh-CN" altLang="en-US"/>
          </a:p>
        </p:txBody>
      </p:sp>
      <p:sp>
        <p:nvSpPr>
          <p:cNvPr id="3" name="Content Placeholder 2"/>
          <p:cNvSpPr>
            <a:spLocks noGrp="1"/>
          </p:cNvSpPr>
          <p:nvPr>
            <p:ph idx="1"/>
          </p:nvPr>
        </p:nvSpPr>
        <p:spPr/>
        <p:txBody>
          <a:bodyPr/>
          <a:p>
            <a:r>
              <a:rPr lang="en-US" altLang="zh-CN"/>
              <a:t>13.0 </a:t>
            </a:r>
            <a:r>
              <a:rPr lang="zh-CN" altLang="en-US"/>
              <a:t>龙架构版本已紧随 </a:t>
            </a:r>
            <a:r>
              <a:rPr lang="en-US" altLang="zh-CN"/>
              <a:t>x86 </a:t>
            </a:r>
            <a:r>
              <a:rPr lang="zh-CN" altLang="en-US"/>
              <a:t>原版手册，于 </a:t>
            </a:r>
            <a:r>
              <a:rPr lang="en-US" altLang="zh-CN"/>
              <a:t>3 </a:t>
            </a:r>
            <a:r>
              <a:rPr lang="zh-CN" altLang="en-US"/>
              <a:t>月 </a:t>
            </a:r>
            <a:r>
              <a:rPr lang="en-US" altLang="zh-CN"/>
              <a:t>5 </a:t>
            </a:r>
            <a:r>
              <a:rPr lang="zh-CN" altLang="en-US"/>
              <a:t>日发布</a:t>
            </a:r>
            <a:endParaRPr lang="zh-CN" altLang="en-US"/>
          </a:p>
          <a:p>
            <a:pPr lvl="1"/>
            <a:r>
              <a:rPr lang="zh-CN" altLang="en-US"/>
              <a:t>工具链更新到 </a:t>
            </a:r>
            <a:r>
              <a:rPr lang="en-US" altLang="zh-CN"/>
              <a:t>glibc 2.43 </a:t>
            </a:r>
            <a:r>
              <a:rPr lang="zh-CN" altLang="en-US"/>
              <a:t>和 </a:t>
            </a:r>
            <a:r>
              <a:rPr lang="en-US" altLang="zh-CN"/>
              <a:t>binutils 2.46.0</a:t>
            </a:r>
            <a:endParaRPr lang="en-US" altLang="zh-CN"/>
          </a:p>
          <a:p>
            <a:pPr lvl="1"/>
            <a:r>
              <a:rPr lang="zh-CN" altLang="en-US"/>
              <a:t>为 </a:t>
            </a:r>
            <a:r>
              <a:rPr lang="en-US" altLang="zh-CN"/>
              <a:t>GCC 15.2 </a:t>
            </a:r>
            <a:r>
              <a:rPr lang="zh-CN" altLang="en-US"/>
              <a:t>回合了以 </a:t>
            </a:r>
            <a:r>
              <a:rPr lang="en-US" altLang="zh-CN"/>
              <a:t>15.3 </a:t>
            </a:r>
            <a:r>
              <a:rPr lang="zh-CN" altLang="en-US"/>
              <a:t>为发布节点的一些补丁：</a:t>
            </a:r>
            <a:endParaRPr lang="zh-CN" altLang="en-US"/>
          </a:p>
          <a:p>
            <a:pPr lvl="2"/>
            <a:r>
              <a:rPr lang="zh-CN" altLang="en-US"/>
              <a:t>大多数龙架构补丁（仅排除了针对仅能用十分特殊的编译选项或 </a:t>
            </a:r>
            <a:r>
              <a:rPr lang="en-US" altLang="zh-CN"/>
              <a:t>attribute </a:t>
            </a:r>
            <a:r>
              <a:rPr lang="zh-CN" altLang="en-US"/>
              <a:t>触发问题的补丁）</a:t>
            </a:r>
            <a:endParaRPr lang="zh-CN" altLang="en-US"/>
          </a:p>
          <a:p>
            <a:pPr lvl="2"/>
            <a:r>
              <a:rPr lang="zh-CN" altLang="en-US"/>
              <a:t>少量对龙架构有较为显著影响的架构无关补丁</a:t>
            </a:r>
            <a:endParaRPr lang="zh-CN" altLang="en-US"/>
          </a:p>
          <a:p>
            <a:pPr lvl="1"/>
            <a:r>
              <a:rPr lang="zh-CN" altLang="en-US"/>
              <a:t>在安装内核模块时移除了其调试符号</a:t>
            </a:r>
            <a:endParaRPr lang="zh-CN" altLang="en-US"/>
          </a:p>
          <a:p>
            <a:pPr lvl="2"/>
            <a:r>
              <a:rPr lang="zh-CN" altLang="en-US"/>
              <a:t>否则会导致大型模块 </a:t>
            </a:r>
            <a:r>
              <a:rPr lang="en-US" altLang="zh-CN"/>
              <a:t>(amdgpu) </a:t>
            </a:r>
            <a:r>
              <a:rPr lang="zh-CN" altLang="en-US"/>
              <a:t>加载失败</a:t>
            </a:r>
            <a:endParaRPr lang="zh-CN" altLang="en-US"/>
          </a:p>
          <a:p>
            <a:pPr lvl="2"/>
            <a:r>
              <a:rPr lang="zh-CN" altLang="en-US"/>
              <a:t>原因待查，不确定是龙架构特有问题还是因龙架构模块体积较大暴露的架构无关问题</a:t>
            </a:r>
            <a:endParaRPr lang="en-US" altLang="zh-CN"/>
          </a:p>
          <a:p>
            <a:pPr lvl="1"/>
            <a:r>
              <a:rPr lang="zh-CN" altLang="en-US"/>
              <a:t>去除了 </a:t>
            </a:r>
            <a:r>
              <a:rPr lang="en-US" altLang="zh-CN"/>
              <a:t>SysVinit </a:t>
            </a:r>
            <a:r>
              <a:rPr lang="zh-CN" altLang="en-US"/>
              <a:t>支持</a:t>
            </a:r>
            <a:endParaRPr lang="zh-CN" altLang="en-US"/>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endParaRPr lang="zh-CN" altLang="en-US"/>
          </a:p>
        </p:txBody>
      </p:sp>
      <p:sp>
        <p:nvSpPr>
          <p:cNvPr id="3" name="内容占位符 2"/>
          <p:cNvSpPr>
            <a:spLocks noGrp="1"/>
          </p:cNvSpPr>
          <p:nvPr>
            <p:ph idx="1"/>
          </p:nvPr>
        </p:nvSpPr>
        <p:spPr>
          <a:xfrm>
            <a:off x="513999" y="1259762"/>
            <a:ext cx="9640919" cy="4657501"/>
          </a:xfrm>
        </p:spPr>
        <p:txBody>
          <a:bodyPr/>
          <a:p>
            <a:r>
              <a:rPr lang="en-US" altLang="zh-CN"/>
              <a:t>Chromium </a:t>
            </a:r>
            <a:r>
              <a:rPr lang="zh-CN" altLang="en-US"/>
              <a:t>构建方案修复更新</a:t>
            </a:r>
            <a:r>
              <a:rPr lang="en-US" altLang="zh-CN"/>
              <a:t> </a:t>
            </a:r>
            <a:r>
              <a:rPr lang="en-US" altLang="zh-CN">
                <a:solidFill>
                  <a:srgbClr val="00B0F0"/>
                </a:solidFill>
              </a:rPr>
              <a:t>(by wszqkzqk)</a:t>
            </a:r>
            <a:endParaRPr lang="en-US" altLang="zh-CN">
              <a:solidFill>
                <a:srgbClr val="00B0F0"/>
              </a:solidFill>
            </a:endParaRPr>
          </a:p>
          <a:p>
            <a:pPr lvl="1"/>
            <a:r>
              <a:rPr lang="en-US" altLang="zh-CN"/>
              <a:t>Chromium </a:t>
            </a:r>
            <a:r>
              <a:rPr lang="zh-CN" altLang="en-US"/>
              <a:t>升级至</a:t>
            </a:r>
            <a:r>
              <a:rPr lang="en-US" altLang="zh-CN"/>
              <a:t> 146.0.7680.71</a:t>
            </a:r>
            <a:endParaRPr lang="en-US" altLang="zh-CN"/>
          </a:p>
          <a:p>
            <a:pPr lvl="1"/>
            <a:r>
              <a:rPr lang="zh-CN" altLang="en-US"/>
              <a:t>依赖了不支持</a:t>
            </a:r>
            <a:r>
              <a:rPr lang="en-US" altLang="zh-CN"/>
              <a:t> loong64 </a:t>
            </a:r>
            <a:r>
              <a:rPr lang="zh-CN" altLang="en-US"/>
              <a:t>的 </a:t>
            </a:r>
            <a:r>
              <a:rPr lang="en-US" altLang="zh-CN"/>
              <a:t>rollup </a:t>
            </a:r>
            <a:r>
              <a:rPr lang="zh-CN" altLang="en-US"/>
              <a:t>和</a:t>
            </a:r>
            <a:r>
              <a:rPr lang="en-US" altLang="zh-CN"/>
              <a:t> esbuild </a:t>
            </a:r>
            <a:r>
              <a:rPr lang="zh-CN" altLang="en-US"/>
              <a:t>版本</a:t>
            </a:r>
            <a:endParaRPr lang="zh-CN" altLang="en-US"/>
          </a:p>
          <a:p>
            <a:pPr lvl="1"/>
            <a:r>
              <a:rPr lang="zh-CN" altLang="en-US"/>
              <a:t>采用了我们在</a:t>
            </a:r>
            <a:r>
              <a:rPr lang="en-US" altLang="zh-CN"/>
              <a:t> Electron </a:t>
            </a:r>
            <a:r>
              <a:rPr lang="zh-CN" altLang="en-US"/>
              <a:t>构建中长期使用的技巧</a:t>
            </a:r>
            <a:r>
              <a:rPr lang="en-US" altLang="zh-CN"/>
              <a:t>patch</a:t>
            </a:r>
            <a:r>
              <a:rPr lang="zh-CN" altLang="en-US"/>
              <a:t>依赖版本解决</a:t>
            </a:r>
            <a:endParaRPr lang="zh-CN" altLang="en-US"/>
          </a:p>
          <a:p>
            <a:pPr lvl="1"/>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packages/pull/866</a:t>
            </a:r>
            <a:endParaRPr lang="zh-CN" altLang="en-US"/>
          </a:p>
          <a:p>
            <a:r>
              <a:rPr lang="en-US" altLang="zh-CN"/>
              <a:t>x86_64 </a:t>
            </a:r>
            <a:r>
              <a:rPr lang="zh-CN" altLang="en-US"/>
              <a:t>交叉编译工具链更新</a:t>
            </a:r>
            <a:r>
              <a:rPr lang="en-US" altLang="zh-CN">
                <a:solidFill>
                  <a:srgbClr val="00B0F0"/>
                </a:solidFill>
              </a:rPr>
              <a:t> (by wszqkzqk)</a:t>
            </a:r>
            <a:endParaRPr lang="en-US" altLang="zh-CN">
              <a:solidFill>
                <a:srgbClr val="00B0F0"/>
              </a:solidFill>
            </a:endParaRPr>
          </a:p>
          <a:p>
            <a:pPr lvl="1"/>
            <a:r>
              <a:rPr lang="zh-CN" altLang="en-US">
                <a:solidFill>
                  <a:schemeClr val="tx1"/>
                </a:solidFill>
              </a:rPr>
              <a:t>使用更符合 </a:t>
            </a:r>
            <a:r>
              <a:rPr lang="en-US" altLang="zh-CN">
                <a:solidFill>
                  <a:schemeClr val="tx1"/>
                </a:solidFill>
              </a:rPr>
              <a:t>Arch Linux </a:t>
            </a:r>
            <a:r>
              <a:rPr lang="zh-CN" altLang="en-US">
                <a:solidFill>
                  <a:schemeClr val="tx1"/>
                </a:solidFill>
              </a:rPr>
              <a:t>交叉工具链构建习惯的方法</a:t>
            </a:r>
            <a:endParaRPr lang="zh-CN" altLang="en-US">
              <a:solidFill>
                <a:schemeClr val="tx1"/>
              </a:solidFill>
            </a:endParaRPr>
          </a:p>
          <a:p>
            <a:pPr lvl="1"/>
            <a:r>
              <a:rPr lang="zh-CN" altLang="en-US">
                <a:solidFill>
                  <a:schemeClr val="tx1"/>
                </a:solidFill>
              </a:rPr>
              <a:t>升级 </a:t>
            </a:r>
            <a:r>
              <a:rPr lang="en-US" altLang="zh-CN">
                <a:solidFill>
                  <a:schemeClr val="tx1"/>
                </a:solidFill>
              </a:rPr>
              <a:t>x86_64-linux-gnu-(binutils,glibc,gcc,linux</a:t>
            </a:r>
            <a:r>
              <a:rPr lang="zh-CN" altLang="en-US">
                <a:solidFill>
                  <a:schemeClr val="tx1"/>
                </a:solidFill>
              </a:rPr>
              <a:t>-</a:t>
            </a:r>
            <a:r>
              <a:rPr lang="en-US" altLang="zh-CN">
                <a:solidFill>
                  <a:schemeClr val="tx1"/>
                </a:solidFill>
              </a:rPr>
              <a:t>api</a:t>
            </a:r>
            <a:r>
              <a:rPr lang="zh-CN" altLang="en-US">
                <a:solidFill>
                  <a:schemeClr val="tx1"/>
                </a:solidFill>
              </a:rPr>
              <a:t>-</a:t>
            </a:r>
            <a:r>
              <a:rPr lang="en-US" altLang="zh-CN">
                <a:solidFill>
                  <a:schemeClr val="tx1"/>
                </a:solidFill>
              </a:rPr>
              <a:t>headers,gdb}</a:t>
            </a:r>
            <a:endParaRPr lang="en-US" altLang="zh-CN">
              <a:solidFill>
                <a:schemeClr val="tx1"/>
              </a:solidFill>
            </a:endParaRPr>
          </a:p>
          <a:p>
            <a:pPr lvl="1"/>
            <a:r>
              <a:rPr lang="en-US" altLang="zh-CN">
                <a:solidFill>
                  <a:schemeClr val="tx1"/>
                </a:solidFill>
                <a:hlinkClick r:id="rId2"/>
              </a:rPr>
              <a:t>https://github.com/lcpu</a:t>
            </a:r>
            <a:r>
              <a:rPr lang="zh-CN" altLang="en-US">
                <a:solidFill>
                  <a:schemeClr val="tx1"/>
                </a:solidFill>
                <a:hlinkClick r:id="rId2"/>
              </a:rPr>
              <a:t>-</a:t>
            </a:r>
            <a:r>
              <a:rPr lang="en-US" altLang="zh-CN">
                <a:solidFill>
                  <a:schemeClr val="tx1"/>
                </a:solidFill>
                <a:hlinkClick r:id="rId2"/>
              </a:rPr>
              <a:t>club/loongarch</a:t>
            </a:r>
            <a:r>
              <a:rPr lang="zh-CN" altLang="en-US">
                <a:solidFill>
                  <a:schemeClr val="tx1"/>
                </a:solidFill>
                <a:hlinkClick r:id="rId2"/>
              </a:rPr>
              <a:t>-</a:t>
            </a:r>
            <a:r>
              <a:rPr lang="en-US" altLang="zh-CN">
                <a:solidFill>
                  <a:schemeClr val="tx1"/>
                </a:solidFill>
                <a:hlinkClick r:id="rId2"/>
              </a:rPr>
              <a:t>packages/pull/858</a:t>
            </a:r>
            <a:endParaRPr lang="en-US" altLang="zh-CN">
              <a:solidFill>
                <a:schemeClr val="tx1"/>
              </a:solidFill>
            </a:endParaRPr>
          </a:p>
          <a:p>
            <a:endParaRPr lang="en-US" altLang="zh-CN"/>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endParaRPr lang="zh-CN" altLang="en-US"/>
          </a:p>
        </p:txBody>
      </p:sp>
      <p:sp>
        <p:nvSpPr>
          <p:cNvPr id="3" name="内容占位符 2"/>
          <p:cNvSpPr>
            <a:spLocks noGrp="1"/>
          </p:cNvSpPr>
          <p:nvPr>
            <p:ph idx="1"/>
          </p:nvPr>
        </p:nvSpPr>
        <p:spPr>
          <a:xfrm>
            <a:off x="513999" y="1259762"/>
            <a:ext cx="10368533" cy="4657501"/>
          </a:xfrm>
        </p:spPr>
        <p:txBody>
          <a:bodyPr/>
          <a:p>
            <a:r>
              <a:rPr lang="en-US" altLang="zh-CN"/>
              <a:t>Linux </a:t>
            </a:r>
            <a:r>
              <a:rPr lang="zh-CN" altLang="en-US"/>
              <a:t>内核</a:t>
            </a:r>
            <a:r>
              <a:rPr lang="zh-CN" altLang="en-US">
                <a:cs typeface="Arial" panose="020B0604020202020204" pitchFamily="34" charset="0"/>
              </a:rPr>
              <a:t>更新</a:t>
            </a:r>
            <a:r>
              <a:rPr lang="en-US" altLang="zh-CN">
                <a:cs typeface="Arial" panose="020B0604020202020204" pitchFamily="34" charset="0"/>
              </a:rPr>
              <a:t> </a:t>
            </a:r>
            <a:r>
              <a:rPr lang="en-US" altLang="zh-CN">
                <a:solidFill>
                  <a:srgbClr val="00B0F0"/>
                </a:solidFill>
                <a:cs typeface="Arial" panose="020B0604020202020204" pitchFamily="34" charset="0"/>
              </a:rPr>
              <a:t>(by wsqkzqk, Pluto Yang)</a:t>
            </a:r>
            <a:endParaRPr lang="en-US" altLang="zh-CN">
              <a:solidFill>
                <a:srgbClr val="00B0F0"/>
              </a:solidFill>
              <a:cs typeface="Arial" panose="020B0604020202020204" pitchFamily="34" charset="0"/>
            </a:endParaRPr>
          </a:p>
          <a:p>
            <a:pPr lvl="1"/>
            <a:r>
              <a:rPr lang="en-US" altLang="zh-CN"/>
              <a:t>linux/linux</a:t>
            </a:r>
            <a:r>
              <a:rPr lang="zh-CN" altLang="en-US"/>
              <a:t>-</a:t>
            </a:r>
            <a:r>
              <a:rPr lang="en-US" altLang="zh-CN"/>
              <a:t>zen </a:t>
            </a:r>
            <a:r>
              <a:rPr lang="zh-CN" altLang="en-US"/>
              <a:t>升级 </a:t>
            </a:r>
            <a:r>
              <a:rPr lang="en-US" altLang="zh-CN"/>
              <a:t>6.19</a:t>
            </a:r>
            <a:endParaRPr lang="en-US" altLang="zh-CN"/>
          </a:p>
          <a:p>
            <a:pPr lvl="1"/>
            <a:r>
              <a:rPr lang="en-US" altLang="zh-CN"/>
              <a:t>linux</a:t>
            </a:r>
            <a:r>
              <a:rPr lang="zh-CN" altLang="en-US"/>
              <a:t>-</a:t>
            </a:r>
            <a:r>
              <a:rPr lang="en-US" altLang="zh-CN"/>
              <a:t>lts/linux</a:t>
            </a:r>
            <a:r>
              <a:rPr lang="zh-CN" altLang="en-US"/>
              <a:t>-</a:t>
            </a:r>
            <a:r>
              <a:rPr lang="en-US" altLang="zh-CN"/>
              <a:t>hardened </a:t>
            </a:r>
            <a:r>
              <a:rPr lang="zh-CN" altLang="en-US"/>
              <a:t>升级 </a:t>
            </a:r>
            <a:r>
              <a:rPr lang="en-US" altLang="zh-CN"/>
              <a:t>6.18</a:t>
            </a:r>
            <a:endParaRPr lang="en-US" altLang="zh-CN"/>
          </a:p>
          <a:p>
            <a:pPr lvl="1"/>
            <a:r>
              <a:rPr lang="en-US" altLang="zh-CN"/>
              <a:t>linux</a:t>
            </a:r>
            <a:r>
              <a:rPr lang="zh-CN" altLang="en-US"/>
              <a:t>-</a:t>
            </a:r>
            <a:r>
              <a:rPr lang="en-US" altLang="zh-CN"/>
              <a:t>4k </a:t>
            </a:r>
            <a:r>
              <a:rPr lang="zh-CN" altLang="en-US"/>
              <a:t>基于 </a:t>
            </a:r>
            <a:r>
              <a:rPr lang="en-US" altLang="zh-CN"/>
              <a:t>linux</a:t>
            </a:r>
            <a:r>
              <a:rPr lang="zh-CN" altLang="en-US"/>
              <a:t>-</a:t>
            </a:r>
            <a:r>
              <a:rPr lang="en-US" altLang="zh-CN"/>
              <a:t>lts</a:t>
            </a:r>
            <a:r>
              <a:rPr lang="zh-CN" altLang="en-US"/>
              <a:t>，得以升级 </a:t>
            </a:r>
            <a:r>
              <a:rPr lang="en-US" altLang="zh-CN"/>
              <a:t>6.18</a:t>
            </a:r>
            <a:endParaRPr lang="en-US" altLang="zh-CN"/>
          </a:p>
          <a:p>
            <a:pPr lvl="2"/>
            <a:r>
              <a:rPr lang="zh-CN" altLang="en-US"/>
              <a:t>可能解决某些驱动问题</a:t>
            </a:r>
            <a:endParaRPr lang="zh-CN" altLang="en-US"/>
          </a:p>
          <a:p>
            <a:pPr lvl="2"/>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packages/pull/851</a:t>
            </a:r>
            <a:endParaRPr lang="en-US" altLang="zh-CN"/>
          </a:p>
          <a:p>
            <a:r>
              <a:rPr lang="en-US" altLang="zh-CN"/>
              <a:t>KissFFT </a:t>
            </a:r>
            <a:r>
              <a:rPr lang="zh-CN" altLang="en-US"/>
              <a:t>的 </a:t>
            </a:r>
            <a:r>
              <a:rPr lang="en-US" altLang="zh-CN"/>
              <a:t>SIMD </a:t>
            </a:r>
            <a:r>
              <a:rPr lang="zh-CN" altLang="en-US"/>
              <a:t>适配 </a:t>
            </a:r>
            <a:r>
              <a:rPr lang="en-US" altLang="zh-CN">
                <a:solidFill>
                  <a:srgbClr val="00B0F0"/>
                </a:solidFill>
              </a:rPr>
              <a:t>(by wszqkzqk)</a:t>
            </a:r>
            <a:endParaRPr lang="en-US" altLang="zh-CN">
              <a:solidFill>
                <a:srgbClr val="00B0F0"/>
              </a:solidFill>
            </a:endParaRPr>
          </a:p>
          <a:p>
            <a:pPr lvl="1"/>
            <a:r>
              <a:rPr lang="zh-CN" altLang="en-US"/>
              <a:t>快速傅里叶变换库，依赖</a:t>
            </a:r>
            <a:r>
              <a:rPr lang="en-US" altLang="zh-CN"/>
              <a:t>SSE</a:t>
            </a:r>
            <a:endParaRPr lang="en-US" altLang="zh-CN"/>
          </a:p>
          <a:p>
            <a:pPr lvl="1"/>
            <a:r>
              <a:rPr lang="zh-CN" altLang="en-US"/>
              <a:t>使用</a:t>
            </a:r>
            <a:r>
              <a:rPr lang="en-US" altLang="zh-CN"/>
              <a:t> SIMDE </a:t>
            </a:r>
            <a:r>
              <a:rPr lang="zh-CN" altLang="en-US"/>
              <a:t>适配本机向量化指令集，速度大概是标量运算</a:t>
            </a:r>
            <a:r>
              <a:rPr lang="en-US" altLang="zh-CN"/>
              <a:t>4x</a:t>
            </a:r>
            <a:endParaRPr lang="en-US" altLang="zh-CN"/>
          </a:p>
          <a:p>
            <a:pPr lvl="1"/>
            <a:r>
              <a:rPr lang="en-US" altLang="zh-CN">
                <a:hlinkClick r:id="rId2"/>
              </a:rPr>
              <a:t>https://github.com/mborgerding/kissfft/pull/124</a:t>
            </a:r>
            <a:r>
              <a:rPr lang="en-US" altLang="zh-CN"/>
              <a:t> </a:t>
            </a:r>
            <a:r>
              <a:rPr lang="zh-CN" altLang="en-US"/>
              <a:t>（上游暂未合并）</a:t>
            </a:r>
            <a:endParaRPr lang="en-US" altLang="zh-CN"/>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endParaRPr lang="zh-CN" altLang="en-US"/>
          </a:p>
        </p:txBody>
      </p:sp>
      <p:sp>
        <p:nvSpPr>
          <p:cNvPr id="3" name="内容占位符 2"/>
          <p:cNvSpPr>
            <a:spLocks noGrp="1"/>
          </p:cNvSpPr>
          <p:nvPr>
            <p:ph idx="1"/>
          </p:nvPr>
        </p:nvSpPr>
        <p:spPr>
          <a:xfrm>
            <a:off x="513999" y="1259762"/>
            <a:ext cx="10368533" cy="4657501"/>
          </a:xfrm>
        </p:spPr>
        <p:txBody>
          <a:bodyPr/>
          <a:p>
            <a:pPr lvl="0"/>
            <a:r>
              <a:rPr lang="zh-CN" altLang="en-US">
                <a:solidFill>
                  <a:srgbClr val="000000"/>
                </a:solidFill>
              </a:rPr>
              <a:t>新增适用的网页提取工具 </a:t>
            </a:r>
            <a:r>
              <a:rPr lang="en-US" altLang="zh-CN">
                <a:solidFill>
                  <a:srgbClr val="000000"/>
                </a:solidFill>
              </a:rPr>
              <a:t>(AUR) </a:t>
            </a:r>
            <a:r>
              <a:rPr lang="en-US" altLang="zh-CN">
                <a:solidFill>
                  <a:srgbClr val="00B0F0"/>
                </a:solidFill>
              </a:rPr>
              <a:t>(by wszqkzqk)</a:t>
            </a:r>
            <a:endParaRPr lang="en-US" altLang="zh-CN">
              <a:solidFill>
                <a:srgbClr val="00B0F0"/>
              </a:solidFill>
            </a:endParaRPr>
          </a:p>
          <a:p>
            <a:pPr lvl="1"/>
            <a:r>
              <a:rPr lang="en-US" altLang="zh-CN">
                <a:solidFill>
                  <a:srgbClr val="000000"/>
                </a:solidFill>
              </a:rPr>
              <a:t>OpenClaw </a:t>
            </a:r>
            <a:r>
              <a:rPr lang="zh-CN" altLang="en-US">
                <a:solidFill>
                  <a:srgbClr val="000000"/>
                </a:solidFill>
              </a:rPr>
              <a:t>等 </a:t>
            </a:r>
            <a:r>
              <a:rPr lang="en-US" altLang="zh-CN">
                <a:solidFill>
                  <a:srgbClr val="000000"/>
                </a:solidFill>
              </a:rPr>
              <a:t>Agent </a:t>
            </a:r>
            <a:r>
              <a:rPr lang="zh-CN" altLang="en-US">
                <a:solidFill>
                  <a:srgbClr val="000000"/>
                </a:solidFill>
              </a:rPr>
              <a:t>直接提取网页可能因缺 </a:t>
            </a:r>
            <a:r>
              <a:rPr lang="en-US" altLang="zh-CN">
                <a:solidFill>
                  <a:srgbClr val="000000"/>
                </a:solidFill>
              </a:rPr>
              <a:t>JS </a:t>
            </a:r>
            <a:r>
              <a:rPr lang="zh-CN" altLang="en-US">
                <a:solidFill>
                  <a:srgbClr val="000000"/>
                </a:solidFill>
              </a:rPr>
              <a:t>而失败</a:t>
            </a:r>
            <a:endParaRPr lang="zh-CN" altLang="en-US">
              <a:solidFill>
                <a:srgbClr val="000000"/>
              </a:solidFill>
            </a:endParaRPr>
          </a:p>
          <a:p>
            <a:pPr lvl="1"/>
            <a:r>
              <a:rPr lang="en-US" altLang="zh-CN">
                <a:solidFill>
                  <a:srgbClr val="000000"/>
                </a:solidFill>
              </a:rPr>
              <a:t>Playwrite</a:t>
            </a:r>
            <a:r>
              <a:rPr lang="zh-CN" altLang="en-US">
                <a:solidFill>
                  <a:srgbClr val="000000"/>
                </a:solidFill>
              </a:rPr>
              <a:t> 等工具要求下载官方浏览器二进制，</a:t>
            </a:r>
            <a:r>
              <a:rPr lang="en-US" altLang="zh-CN">
                <a:solidFill>
                  <a:srgbClr val="000000"/>
                </a:solidFill>
              </a:rPr>
              <a:t>loong64 </a:t>
            </a:r>
            <a:r>
              <a:rPr lang="zh-CN" altLang="en-US">
                <a:solidFill>
                  <a:srgbClr val="000000"/>
                </a:solidFill>
              </a:rPr>
              <a:t>上不可行</a:t>
            </a:r>
            <a:endParaRPr lang="zh-CN" altLang="en-US">
              <a:solidFill>
                <a:srgbClr val="000000"/>
              </a:solidFill>
            </a:endParaRPr>
          </a:p>
          <a:p>
            <a:pPr lvl="1"/>
            <a:r>
              <a:rPr lang="en-US" altLang="zh-CN">
                <a:solidFill>
                  <a:srgbClr val="000000"/>
                </a:solidFill>
              </a:rPr>
              <a:t>wsqkzqk</a:t>
            </a:r>
            <a:r>
              <a:rPr lang="zh-CN" altLang="en-US">
                <a:solidFill>
                  <a:srgbClr val="000000"/>
                </a:solidFill>
              </a:rPr>
              <a:t> 基于 </a:t>
            </a:r>
            <a:r>
              <a:rPr lang="en-US" altLang="zh-CN">
                <a:solidFill>
                  <a:srgbClr val="000000"/>
                </a:solidFill>
              </a:rPr>
              <a:t>Qt</a:t>
            </a:r>
            <a:r>
              <a:rPr lang="zh-CN" altLang="en-US">
                <a:solidFill>
                  <a:srgbClr val="000000"/>
                </a:solidFill>
              </a:rPr>
              <a:t> </a:t>
            </a:r>
            <a:r>
              <a:rPr lang="en-US" altLang="zh-CN">
                <a:solidFill>
                  <a:srgbClr val="000000"/>
                </a:solidFill>
              </a:rPr>
              <a:t>Webengine</a:t>
            </a:r>
            <a:r>
              <a:rPr lang="zh-CN" altLang="en-US">
                <a:solidFill>
                  <a:srgbClr val="000000"/>
                </a:solidFill>
              </a:rPr>
              <a:t> 开发了提取工具，轻量，仅依赖系统 </a:t>
            </a:r>
            <a:r>
              <a:rPr lang="en-US" altLang="zh-CN">
                <a:solidFill>
                  <a:srgbClr val="000000"/>
                </a:solidFill>
              </a:rPr>
              <a:t>Qt</a:t>
            </a:r>
            <a:endParaRPr lang="en-US" altLang="zh-CN">
              <a:solidFill>
                <a:srgbClr val="000000"/>
              </a:solidFill>
            </a:endParaRPr>
          </a:p>
          <a:p>
            <a:pPr lvl="1"/>
            <a:r>
              <a:rPr lang="en-US" altLang="zh-CN">
                <a:solidFill>
                  <a:srgbClr val="000000"/>
                </a:solidFill>
                <a:hlinkClick r:id="rId1"/>
              </a:rPr>
              <a:t>https://github.com/wszqkzqk/qt</a:t>
            </a:r>
            <a:r>
              <a:rPr lang="zh-CN" altLang="en-US">
                <a:solidFill>
                  <a:srgbClr val="000000"/>
                </a:solidFill>
                <a:hlinkClick r:id="rId1"/>
              </a:rPr>
              <a:t>-</a:t>
            </a:r>
            <a:r>
              <a:rPr lang="en-US" altLang="zh-CN">
                <a:solidFill>
                  <a:srgbClr val="000000"/>
                </a:solidFill>
                <a:hlinkClick r:id="rId1"/>
              </a:rPr>
              <a:t>web</a:t>
            </a:r>
            <a:r>
              <a:rPr lang="zh-CN" altLang="en-US">
                <a:solidFill>
                  <a:srgbClr val="000000"/>
                </a:solidFill>
                <a:hlinkClick r:id="rId1"/>
              </a:rPr>
              <a:t>-</a:t>
            </a:r>
            <a:r>
              <a:rPr lang="en-US" altLang="zh-CN">
                <a:solidFill>
                  <a:srgbClr val="000000"/>
                </a:solidFill>
                <a:hlinkClick r:id="rId1"/>
              </a:rPr>
              <a:t>extractor</a:t>
            </a:r>
            <a:endParaRPr lang="en-US" altLang="zh-CN">
              <a:solidFill>
                <a:srgbClr val="000000"/>
              </a:solidFill>
              <a:hlinkClick r:id="rId1"/>
            </a:endParaRPr>
          </a:p>
          <a:p>
            <a:pPr lvl="1"/>
            <a:r>
              <a:rPr lang="en-US" altLang="zh-CN">
                <a:solidFill>
                  <a:srgbClr val="000000"/>
                </a:solidFill>
                <a:hlinkClick r:id="rId2"/>
              </a:rPr>
              <a:t>https://aur.archlinux.org/packages/qt</a:t>
            </a:r>
            <a:r>
              <a:rPr lang="zh-CN" altLang="en-US">
                <a:solidFill>
                  <a:srgbClr val="000000"/>
                </a:solidFill>
                <a:hlinkClick r:id="rId2"/>
              </a:rPr>
              <a:t>-</a:t>
            </a:r>
            <a:r>
              <a:rPr lang="en-US" altLang="zh-CN">
                <a:solidFill>
                  <a:srgbClr val="000000"/>
                </a:solidFill>
                <a:hlinkClick r:id="rId2"/>
              </a:rPr>
              <a:t>web</a:t>
            </a:r>
            <a:r>
              <a:rPr lang="zh-CN" altLang="en-US">
                <a:solidFill>
                  <a:srgbClr val="000000"/>
                </a:solidFill>
                <a:hlinkClick r:id="rId2"/>
              </a:rPr>
              <a:t>-</a:t>
            </a:r>
            <a:r>
              <a:rPr lang="en-US" altLang="zh-CN">
                <a:solidFill>
                  <a:srgbClr val="000000"/>
                </a:solidFill>
                <a:hlinkClick r:id="rId2"/>
              </a:rPr>
              <a:t>extractor</a:t>
            </a:r>
            <a:endParaRPr lang="en-US" altLang="zh-CN">
              <a:solidFill>
                <a:srgbClr val="000000"/>
              </a:solidFill>
            </a:endParaRPr>
          </a:p>
          <a:p>
            <a:r>
              <a:rPr lang="en-US" altLang="zh-CN"/>
              <a:t>PvZ</a:t>
            </a:r>
            <a:r>
              <a:rPr lang="zh-CN" altLang="en-US"/>
              <a:t>-</a:t>
            </a:r>
            <a:r>
              <a:rPr lang="en-US" altLang="zh-CN"/>
              <a:t>Portable </a:t>
            </a:r>
            <a:r>
              <a:rPr lang="zh-CN" altLang="en-US"/>
              <a:t>适配旧世界？</a:t>
            </a:r>
            <a:r>
              <a:rPr lang="en-US" altLang="zh-CN">
                <a:solidFill>
                  <a:srgbClr val="00B0F0"/>
                </a:solidFill>
              </a:rPr>
              <a:t>(by wszqkzqk)</a:t>
            </a:r>
            <a:endParaRPr lang="en-US" altLang="zh-CN">
              <a:solidFill>
                <a:srgbClr val="00B0F0"/>
              </a:solidFill>
            </a:endParaRPr>
          </a:p>
          <a:p>
            <a:pPr lvl="1"/>
            <a:r>
              <a:rPr lang="zh-CN" altLang="en-US"/>
              <a:t>实现了</a:t>
            </a:r>
            <a:r>
              <a:rPr lang="en-US" altLang="zh-CN"/>
              <a:t>wasm</a:t>
            </a:r>
            <a:r>
              <a:rPr lang="zh-CN" altLang="en-US"/>
              <a:t>版</a:t>
            </a:r>
            <a:endParaRPr lang="zh-CN" altLang="en-US"/>
          </a:p>
          <a:p>
            <a:pPr lvl="1"/>
            <a:r>
              <a:rPr lang="en-US" altLang="zh-CN">
                <a:hlinkClick r:id="rId3"/>
              </a:rPr>
              <a:t>https://wszqkzqk.github.io/pvz</a:t>
            </a:r>
            <a:r>
              <a:rPr lang="zh-CN" altLang="en-US">
                <a:hlinkClick r:id="rId3"/>
              </a:rPr>
              <a:t>-</a:t>
            </a:r>
            <a:r>
              <a:rPr lang="en-US" altLang="zh-CN">
                <a:hlinkClick r:id="rId3"/>
              </a:rPr>
              <a:t>portable</a:t>
            </a:r>
            <a:r>
              <a:rPr lang="zh-CN" altLang="en-US">
                <a:hlinkClick r:id="rId3"/>
              </a:rPr>
              <a:t>-</a:t>
            </a:r>
            <a:r>
              <a:rPr lang="en-US" altLang="zh-CN">
                <a:hlinkClick r:id="rId3"/>
              </a:rPr>
              <a:t>wasm/pvz</a:t>
            </a:r>
            <a:r>
              <a:rPr lang="zh-CN" altLang="en-US">
                <a:hlinkClick r:id="rId3"/>
              </a:rPr>
              <a:t>-</a:t>
            </a:r>
            <a:r>
              <a:rPr lang="en-US" altLang="zh-CN">
                <a:hlinkClick r:id="rId3"/>
              </a:rPr>
              <a:t>portable.html</a:t>
            </a:r>
            <a:endParaRPr lang="en-US" altLang="zh-CN"/>
          </a:p>
          <a:p>
            <a:pPr lvl="1"/>
            <a:r>
              <a:rPr lang="en-US" altLang="zh-CN">
                <a:hlinkClick r:id="rId4"/>
              </a:rPr>
              <a:t>https://github.com/wszqkzqk/PvZ</a:t>
            </a:r>
            <a:r>
              <a:rPr lang="zh-CN" altLang="en-US">
                <a:hlinkClick r:id="rId4"/>
              </a:rPr>
              <a:t>-</a:t>
            </a:r>
            <a:r>
              <a:rPr lang="en-US" altLang="zh-CN">
                <a:hlinkClick r:id="rId4"/>
              </a:rPr>
              <a:t>Portable</a:t>
            </a:r>
            <a:endParaRPr lang="en-US" altLang="zh-CN"/>
          </a:p>
          <a:p>
            <a:endParaRPr lang="en-US" altLang="zh-CN"/>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3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15</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32</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Glibc</a:t>
            </a:r>
            <a:endParaRPr lang="zh-CN" altLang="en-US"/>
          </a:p>
        </p:txBody>
      </p:sp>
      <p:sp>
        <p:nvSpPr>
          <p:cNvPr id="3" name="Content Placeholder 2"/>
          <p:cNvSpPr>
            <a:spLocks noGrp="1"/>
          </p:cNvSpPr>
          <p:nvPr>
            <p:ph idx="1"/>
          </p:nvPr>
        </p:nvSpPr>
        <p:spPr/>
        <p:txBody>
          <a:bodyPr/>
          <a:p>
            <a:r>
              <a:rPr lang="en-US" altLang="zh-CN"/>
              <a:t>Meng Qinggang </a:t>
            </a:r>
            <a:r>
              <a:rPr lang="zh-CN" altLang="en-US"/>
              <a:t>将 </a:t>
            </a:r>
            <a:r>
              <a:rPr lang="en-US" altLang="zh-CN"/>
              <a:t>LA32 </a:t>
            </a:r>
            <a:r>
              <a:rPr lang="zh-CN" altLang="en-US"/>
              <a:t>支持更新到第 </a:t>
            </a:r>
            <a:r>
              <a:rPr lang="en-US" altLang="zh-CN"/>
              <a:t>6 </a:t>
            </a:r>
            <a:r>
              <a:rPr lang="zh-CN" altLang="en-US"/>
              <a:t>版</a:t>
            </a:r>
            <a:endParaRPr lang="zh-CN" altLang="en-US"/>
          </a:p>
          <a:p>
            <a:r>
              <a:rPr lang="en-US" altLang="zh-CN"/>
              <a:t>Wang Rui </a:t>
            </a:r>
            <a:r>
              <a:rPr lang="zh-CN" altLang="en-US"/>
              <a:t>将基于 </a:t>
            </a:r>
            <a:r>
              <a:rPr lang="en-US" altLang="zh-CN"/>
              <a:t>THP </a:t>
            </a:r>
            <a:r>
              <a:rPr lang="zh-CN" altLang="en-US"/>
              <a:t>的 </a:t>
            </a:r>
            <a:r>
              <a:rPr lang="en-US" altLang="zh-CN"/>
              <a:t>load segment </a:t>
            </a:r>
            <a:r>
              <a:rPr lang="zh-CN" altLang="en-US"/>
              <a:t>对齐优化更新到第 </a:t>
            </a:r>
            <a:r>
              <a:rPr lang="en-US" altLang="zh-CN"/>
              <a:t>6 </a:t>
            </a:r>
            <a:r>
              <a:rPr lang="zh-CN" altLang="en-US"/>
              <a:t>版</a:t>
            </a:r>
            <a:endParaRPr lang="zh-CN" altLang="en-US"/>
          </a:p>
          <a:p>
            <a:r>
              <a:rPr lang="en-US" altLang="zh-CN"/>
              <a:t>Deng Jianbo </a:t>
            </a:r>
            <a:r>
              <a:rPr lang="zh-CN" altLang="en-US"/>
              <a:t>通过使用 </a:t>
            </a:r>
            <a:r>
              <a:rPr lang="en-US" altLang="zh-CN"/>
              <a:t>FCSR1 </a:t>
            </a:r>
            <a:r>
              <a:rPr lang="zh-CN" altLang="en-US"/>
              <a:t>和 </a:t>
            </a:r>
            <a:r>
              <a:rPr lang="en-US" altLang="zh-CN"/>
              <a:t>FCSR3 </a:t>
            </a:r>
            <a:r>
              <a:rPr lang="zh-CN" altLang="en-US"/>
              <a:t>代替 </a:t>
            </a:r>
            <a:r>
              <a:rPr lang="en-US" altLang="zh-CN"/>
              <a:t>FCSR0</a:t>
            </a:r>
            <a:r>
              <a:rPr lang="zh-CN" altLang="en-US"/>
              <a:t>，去除了浮点环境控制操作中的一些按位与操作</a:t>
            </a:r>
            <a:endParaRPr lang="zh-CN" altLang="en-US"/>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Content Placeholder 2"/>
          <p:cNvSpPr>
            <a:spLocks noGrp="1"/>
          </p:cNvSpPr>
          <p:nvPr>
            <p:ph idx="1"/>
          </p:nvPr>
        </p:nvSpPr>
        <p:spPr>
          <a:xfrm>
            <a:off x="513999" y="1259762"/>
            <a:ext cx="11028975" cy="4657501"/>
          </a:xfrm>
        </p:spPr>
        <p:txBody>
          <a:bodyPr/>
          <a:p>
            <a:r>
              <a:rPr lang="zh-CN" altLang="en-US" sz="1800">
                <a:solidFill>
                  <a:schemeClr val="tx1"/>
                </a:solidFill>
                <a:ea typeface="Source Han Sans CN" charset="0"/>
              </a:rPr>
              <a:t>平台支持：</a:t>
            </a:r>
            <a:r>
              <a:rPr lang="en-US" altLang="zh-CN" sz="1800">
                <a:solidFill>
                  <a:schemeClr val="tx1"/>
                </a:solidFill>
                <a:ea typeface="Source Han Sans CN" charset="0"/>
              </a:rPr>
              <a:t>3B6000/3C6000</a:t>
            </a:r>
            <a:endParaRPr lang="en-US" altLang="zh-CN" sz="1800">
              <a:solidFill>
                <a:schemeClr val="tx1"/>
              </a:solidFill>
              <a:ea typeface="Source Han Sans CN" charset="0"/>
            </a:endParaRPr>
          </a:p>
          <a:p>
            <a:pPr lvl="1"/>
            <a:r>
              <a:rPr lang="en-US" altLang="zh-CN" sz="1800">
                <a:solidFill>
                  <a:schemeClr val="tx1"/>
                </a:solidFill>
                <a:ea typeface="Source Han Sans CN" charset="0"/>
              </a:rPr>
              <a:t>Ming Wang: </a:t>
            </a:r>
            <a:r>
              <a:rPr lang="zh-CN" altLang="en-US" sz="1800">
                <a:solidFill>
                  <a:schemeClr val="tx1"/>
                </a:solidFill>
                <a:ea typeface="Source Han Sans CN" charset="0"/>
              </a:rPr>
              <a:t>将 </a:t>
            </a:r>
            <a:r>
              <a:rPr lang="en-US" altLang="zh-CN" sz="1800">
                <a:solidFill>
                  <a:schemeClr val="tx1"/>
                </a:solidFill>
                <a:ea typeface="Source Han Sans CN" charset="0"/>
              </a:rPr>
              <a:t>MAX_MEMORY_RANGES</a:t>
            </a:r>
            <a:r>
              <a:rPr lang="zh-CN" altLang="en-US" sz="1800">
                <a:solidFill>
                  <a:schemeClr val="tx1"/>
                </a:solidFill>
                <a:ea typeface="Source Han Sans CN" charset="0"/>
              </a:rPr>
              <a:t>（最大内存范围数量）从 </a:t>
            </a:r>
            <a:r>
              <a:rPr lang="en-US" altLang="zh-CN" sz="1800">
                <a:solidFill>
                  <a:schemeClr val="tx1"/>
                </a:solidFill>
                <a:ea typeface="Source Han Sans CN" charset="0"/>
              </a:rPr>
              <a:t>64 </a:t>
            </a:r>
            <a:r>
              <a:rPr lang="zh-CN" altLang="en-US" sz="1800">
                <a:solidFill>
                  <a:schemeClr val="tx1"/>
                </a:solidFill>
                <a:ea typeface="Source Han Sans CN" charset="0"/>
              </a:rPr>
              <a:t>提高到 </a:t>
            </a:r>
            <a:r>
              <a:rPr lang="en-US" altLang="zh-CN" sz="1800">
                <a:solidFill>
                  <a:schemeClr val="tx1"/>
                </a:solidFill>
                <a:ea typeface="Source Han Sans CN" charset="0"/>
              </a:rPr>
              <a:t>1024 </a:t>
            </a:r>
            <a:r>
              <a:rPr lang="zh-CN" altLang="en-US" sz="1800">
                <a:solidFill>
                  <a:schemeClr val="tx1"/>
                </a:solidFill>
                <a:ea typeface="Source Han Sans CN" charset="0"/>
              </a:rPr>
              <a:t>以适应</a:t>
            </a:r>
            <a:br>
              <a:rPr lang="zh-CN" altLang="en-US" sz="1800">
                <a:solidFill>
                  <a:schemeClr val="tx1"/>
                </a:solidFill>
                <a:ea typeface="Source Han Sans CN" charset="0"/>
              </a:rPr>
            </a:br>
            <a:r>
              <a:rPr lang="zh-CN" altLang="en-US" sz="1800">
                <a:solidFill>
                  <a:schemeClr val="tx1"/>
                </a:solidFill>
                <a:ea typeface="Source Han Sans CN" charset="0"/>
              </a:rPr>
              <a:t>龙芯 </a:t>
            </a:r>
            <a:r>
              <a:rPr lang="en-US" altLang="zh-CN" sz="1800">
                <a:solidFill>
                  <a:schemeClr val="tx1"/>
                </a:solidFill>
                <a:ea typeface="Source Han Sans CN" charset="0"/>
              </a:rPr>
              <a:t>3C6000/D </a:t>
            </a:r>
            <a:r>
              <a:rPr lang="zh-CN" altLang="en-US" sz="1800">
                <a:solidFill>
                  <a:schemeClr val="tx1"/>
                </a:solidFill>
                <a:ea typeface="Source Han Sans CN" charset="0"/>
              </a:rPr>
              <a:t>等平台的需要（</a:t>
            </a:r>
            <a:r>
              <a:rPr lang="zh-CN" altLang="en-US" sz="1800">
                <a:solidFill>
                  <a:schemeClr val="tx1"/>
                </a:solidFill>
                <a:ea typeface="Source Han Sans CN" charset="0"/>
                <a:hlinkClick r:id="rId2"/>
              </a:rPr>
              <a:t>第 </a:t>
            </a:r>
            <a:r>
              <a:rPr lang="en-US" altLang="zh-CN" sz="1800">
                <a:solidFill>
                  <a:schemeClr val="tx1"/>
                </a:solidFill>
                <a:ea typeface="Source Han Sans CN" charset="0"/>
                <a:hlinkClick r:id="rId2"/>
              </a:rPr>
              <a:t>1 </a:t>
            </a:r>
            <a:r>
              <a:rPr lang="zh-CN" altLang="en-US" sz="1800">
                <a:solidFill>
                  <a:schemeClr val="tx1"/>
                </a:solidFill>
                <a:ea typeface="Source Han Sans CN" charset="0"/>
                <a:hlinkClick r:id="rId2"/>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0"/>
            <a:r>
              <a:rPr lang="zh-CN" altLang="en-US" sz="1800">
                <a:solidFill>
                  <a:schemeClr val="tx1"/>
                </a:solidFill>
                <a:ea typeface="Source Han Sans CN" charset="0"/>
              </a:rPr>
              <a:t>平台支持：</a:t>
            </a:r>
            <a:r>
              <a:rPr lang="en-US" altLang="zh-CN" sz="1800">
                <a:solidFill>
                  <a:schemeClr val="tx1"/>
                </a:solidFill>
                <a:ea typeface="Source Han Sans CN" charset="0"/>
              </a:rPr>
              <a:t>2K0300/2K3000</a:t>
            </a:r>
            <a:endParaRPr lang="en-US" altLang="zh-CN" sz="1800">
              <a:solidFill>
                <a:schemeClr val="tx1"/>
              </a:solidFill>
              <a:ea typeface="Source Han Sans CN" charset="0"/>
            </a:endParaRPr>
          </a:p>
          <a:p>
            <a:pPr lvl="1"/>
            <a:r>
              <a:rPr lang="en-US" altLang="zh-CN" sz="1800">
                <a:solidFill>
                  <a:schemeClr val="tx1"/>
                </a:solidFill>
                <a:ea typeface="Source Han Sans CN" charset="0"/>
              </a:rPr>
              <a:t>Binbin Zhou: 2K0300 SD/SDIO/eMMC </a:t>
            </a:r>
            <a:r>
              <a:rPr lang="zh-CN" altLang="en-US" sz="1800">
                <a:solidFill>
                  <a:schemeClr val="tx1"/>
                </a:solidFill>
                <a:ea typeface="Source Han Sans CN" charset="0"/>
              </a:rPr>
              <a:t>控制器支持（</a:t>
            </a:r>
            <a:r>
              <a:rPr lang="zh-CN" altLang="en-US" sz="1800">
                <a:solidFill>
                  <a:schemeClr val="tx1"/>
                </a:solidFill>
                <a:ea typeface="Source Han Sans CN" charset="0"/>
                <a:hlinkClick r:id="rId3"/>
              </a:rPr>
              <a:t>第 </a:t>
            </a:r>
            <a:r>
              <a:rPr lang="en-US" altLang="zh-CN" sz="1800">
                <a:solidFill>
                  <a:schemeClr val="tx1"/>
                </a:solidFill>
                <a:ea typeface="Source Han Sans CN" charset="0"/>
                <a:hlinkClick r:id="rId3"/>
              </a:rPr>
              <a:t>1 </a:t>
            </a:r>
            <a:r>
              <a:rPr lang="zh-CN" altLang="en-US" sz="1800">
                <a:solidFill>
                  <a:schemeClr val="tx1"/>
                </a:solidFill>
                <a:ea typeface="Source Han Sans CN" charset="0"/>
                <a:hlinkClick r:id="rId3"/>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Binbin</a:t>
            </a:r>
            <a:r>
              <a:rPr lang="zh-CN" altLang="en-US" sz="1800">
                <a:solidFill>
                  <a:schemeClr val="tx1"/>
                </a:solidFill>
                <a:ea typeface="Source Han Sans CN" charset="0"/>
              </a:rPr>
              <a:t> </a:t>
            </a:r>
            <a:r>
              <a:rPr lang="en-US" altLang="zh-CN" sz="1800">
                <a:solidFill>
                  <a:schemeClr val="tx1"/>
                </a:solidFill>
                <a:ea typeface="Source Han Sans CN" charset="0"/>
              </a:rPr>
              <a:t>Zhou:</a:t>
            </a:r>
            <a:r>
              <a:rPr lang="zh-CN" altLang="en-US" sz="1800">
                <a:solidFill>
                  <a:schemeClr val="tx1"/>
                </a:solidFill>
                <a:ea typeface="Source Han Sans CN" charset="0"/>
              </a:rPr>
              <a:t> </a:t>
            </a:r>
            <a:r>
              <a:rPr lang="en-US" altLang="zh-CN" sz="1800">
                <a:solidFill>
                  <a:schemeClr val="tx1"/>
                </a:solidFill>
                <a:ea typeface="Source Han Sans CN" charset="0"/>
              </a:rPr>
              <a:t>2K0300 I</a:t>
            </a:r>
            <a:r>
              <a:rPr lang="en-US" altLang="zh-CN" sz="1800" baseline="30000">
                <a:solidFill>
                  <a:schemeClr val="tx1"/>
                </a:solidFill>
                <a:ea typeface="Source Han Sans CN" charset="0"/>
              </a:rPr>
              <a:t>2</a:t>
            </a:r>
            <a:r>
              <a:rPr lang="en-US" altLang="zh-CN" sz="1800">
                <a:solidFill>
                  <a:schemeClr val="tx1"/>
                </a:solidFill>
                <a:ea typeface="Source Han Sans CN" charset="0"/>
              </a:rPr>
              <a:t>C </a:t>
            </a:r>
            <a:r>
              <a:rPr lang="zh-CN" altLang="en-US" sz="1800">
                <a:solidFill>
                  <a:schemeClr val="tx1"/>
                </a:solidFill>
                <a:ea typeface="Source Han Sans CN" charset="0"/>
              </a:rPr>
              <a:t>控制器支持（</a:t>
            </a:r>
            <a:r>
              <a:rPr lang="zh-CN" altLang="en-US" sz="1800">
                <a:solidFill>
                  <a:schemeClr val="tx1"/>
                </a:solidFill>
                <a:ea typeface="Source Han Sans CN" charset="0"/>
                <a:hlinkClick r:id="rId4"/>
              </a:rPr>
              <a:t>第 </a:t>
            </a:r>
            <a:r>
              <a:rPr lang="en-US" altLang="zh-CN" sz="1800">
                <a:solidFill>
                  <a:schemeClr val="tx1"/>
                </a:solidFill>
                <a:ea typeface="Source Han Sans CN" charset="0"/>
                <a:hlinkClick r:id="rId4"/>
              </a:rPr>
              <a:t>5 </a:t>
            </a:r>
            <a:r>
              <a:rPr lang="zh-CN" altLang="en-US" sz="1800">
                <a:solidFill>
                  <a:schemeClr val="tx1"/>
                </a:solidFill>
                <a:ea typeface="Source Han Sans CN" charset="0"/>
                <a:hlinkClick r:id="rId4"/>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Binbin Zhou: 2K0300/2K3000 </a:t>
            </a:r>
            <a:r>
              <a:rPr lang="zh-CN" altLang="en-US" sz="1800">
                <a:solidFill>
                  <a:schemeClr val="tx1"/>
                </a:solidFill>
                <a:ea typeface="Source Han Sans CN" charset="0"/>
              </a:rPr>
              <a:t>多通道</a:t>
            </a:r>
            <a:r>
              <a:rPr lang="en-US" altLang="zh-CN" sz="1800">
                <a:solidFill>
                  <a:schemeClr val="tx1"/>
                </a:solidFill>
                <a:ea typeface="Source Han Sans CN" charset="0"/>
              </a:rPr>
              <a:t> DMA </a:t>
            </a:r>
            <a:r>
              <a:rPr lang="zh-CN" altLang="en-US" sz="1800">
                <a:solidFill>
                  <a:schemeClr val="tx1"/>
                </a:solidFill>
                <a:ea typeface="Source Han Sans CN" charset="0"/>
              </a:rPr>
              <a:t>控制器支持（</a:t>
            </a:r>
            <a:r>
              <a:rPr lang="zh-CN" altLang="en-US" sz="1800">
                <a:solidFill>
                  <a:schemeClr val="tx1"/>
                </a:solidFill>
                <a:ea typeface="Source Han Sans CN" charset="0"/>
                <a:hlinkClick r:id="rId5"/>
              </a:rPr>
              <a:t>第</a:t>
            </a:r>
            <a:r>
              <a:rPr lang="en-US" altLang="zh-CN" sz="1800">
                <a:solidFill>
                  <a:schemeClr val="tx1"/>
                </a:solidFill>
                <a:ea typeface="Source Han Sans CN" charset="0"/>
                <a:hlinkClick r:id="rId5"/>
              </a:rPr>
              <a:t> 4 </a:t>
            </a:r>
            <a:r>
              <a:rPr lang="zh-CN" altLang="en-US" sz="1800">
                <a:solidFill>
                  <a:schemeClr val="tx1"/>
                </a:solidFill>
                <a:ea typeface="Source Han Sans CN" charset="0"/>
                <a:hlinkClick r:id="rId5"/>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Binbin Zhou: 2K0300 I</a:t>
            </a:r>
            <a:r>
              <a:rPr lang="en-US" altLang="zh-CN" sz="1800" baseline="30000">
                <a:solidFill>
                  <a:schemeClr val="tx1"/>
                </a:solidFill>
                <a:ea typeface="Source Han Sans CN" charset="0"/>
              </a:rPr>
              <a:t>2</a:t>
            </a:r>
            <a:r>
              <a:rPr lang="en-US" altLang="zh-CN" sz="1800">
                <a:solidFill>
                  <a:schemeClr val="tx1"/>
                </a:solidFill>
                <a:ea typeface="Source Han Sans CN" charset="0"/>
              </a:rPr>
              <a:t>S </a:t>
            </a:r>
            <a:r>
              <a:rPr lang="zh-CN" altLang="en-US" sz="1800">
                <a:solidFill>
                  <a:schemeClr val="tx1"/>
                </a:solidFill>
                <a:ea typeface="Source Han Sans CN" charset="0"/>
              </a:rPr>
              <a:t>控制器支持（</a:t>
            </a:r>
            <a:r>
              <a:rPr lang="zh-CN" altLang="en-US" sz="1800">
                <a:solidFill>
                  <a:schemeClr val="tx1"/>
                </a:solidFill>
                <a:ea typeface="Source Han Sans CN" charset="0"/>
                <a:hlinkClick r:id="rId6"/>
              </a:rPr>
              <a:t>第 </a:t>
            </a:r>
            <a:r>
              <a:rPr lang="en-US" altLang="zh-CN" sz="1800">
                <a:solidFill>
                  <a:schemeClr val="tx1"/>
                </a:solidFill>
                <a:ea typeface="Source Han Sans CN" charset="0"/>
                <a:hlinkClick r:id="rId6"/>
              </a:rPr>
              <a:t>1 </a:t>
            </a:r>
            <a:r>
              <a:rPr lang="zh-CN" altLang="en-US" sz="1800">
                <a:solidFill>
                  <a:schemeClr val="tx1"/>
                </a:solidFill>
                <a:ea typeface="Source Han Sans CN" charset="0"/>
                <a:hlinkClick r:id="rId6"/>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r>
              <a:rPr lang="en-US" altLang="zh-CN" sz="1800">
                <a:solidFill>
                  <a:schemeClr val="tx1"/>
                </a:solidFill>
                <a:ea typeface="Source Han Sans CN" charset="0"/>
              </a:rPr>
              <a:t>KVM</a:t>
            </a:r>
            <a:r>
              <a:rPr lang="zh-CN" altLang="en-US" sz="1800">
                <a:solidFill>
                  <a:schemeClr val="tx1"/>
                </a:solidFill>
                <a:ea typeface="Source Han Sans CN" charset="0"/>
              </a:rPr>
              <a:t> 子系统</a:t>
            </a:r>
            <a:endParaRPr lang="zh-CN" altLang="en-US" sz="1800">
              <a:solidFill>
                <a:schemeClr val="tx1"/>
              </a:solidFill>
              <a:ea typeface="Source Han Sans CN" charset="0"/>
            </a:endParaRPr>
          </a:p>
          <a:p>
            <a:pPr lvl="1"/>
            <a:r>
              <a:rPr lang="en-US" altLang="zh-CN" sz="1800"/>
              <a:t>Song Gao: </a:t>
            </a:r>
            <a:r>
              <a:rPr lang="zh-CN" altLang="en-US" sz="1800"/>
              <a:t>实现一系列 </a:t>
            </a:r>
            <a:r>
              <a:rPr lang="en-US" altLang="zh-CN" sz="1800"/>
              <a:t>PMU </a:t>
            </a:r>
            <a:r>
              <a:rPr lang="zh-CN" altLang="en-US" sz="1800"/>
              <a:t>测试（</a:t>
            </a:r>
            <a:r>
              <a:rPr lang="zh-CN" altLang="en-US" sz="1800">
                <a:hlinkClick r:id="rId7"/>
              </a:rPr>
              <a:t>第 </a:t>
            </a:r>
            <a:r>
              <a:rPr lang="en-US" altLang="zh-CN" sz="1800">
                <a:hlinkClick r:id="rId7"/>
              </a:rPr>
              <a:t>1 </a:t>
            </a:r>
            <a:r>
              <a:rPr lang="zh-CN" altLang="en-US" sz="1800">
                <a:hlinkClick r:id="rId7"/>
              </a:rPr>
              <a:t>版</a:t>
            </a:r>
            <a:r>
              <a:rPr lang="zh-CN" altLang="en-US" sz="1800"/>
              <a:t>）</a:t>
            </a:r>
            <a:endParaRPr lang="zh-CN" altLang="en-US" sz="1800"/>
          </a:p>
          <a:p>
            <a:pPr lvl="1"/>
            <a:r>
              <a:rPr lang="en-US" altLang="zh-CN" sz="1800"/>
              <a:t>Song</a:t>
            </a:r>
            <a:r>
              <a:rPr lang="zh-CN" altLang="en-US" sz="1800"/>
              <a:t> </a:t>
            </a:r>
            <a:r>
              <a:rPr lang="en-US" altLang="zh-CN" sz="1800"/>
              <a:t>Gao:</a:t>
            </a:r>
            <a:r>
              <a:rPr lang="zh-CN" altLang="en-US" sz="1800"/>
              <a:t> </a:t>
            </a:r>
            <a:r>
              <a:rPr lang="en-US" altLang="zh-CN" sz="1800"/>
              <a:t>DMSINTC</a:t>
            </a:r>
            <a:r>
              <a:rPr lang="zh-CN" altLang="en-US" sz="1800"/>
              <a:t> 中断控制器支持（</a:t>
            </a:r>
            <a:r>
              <a:rPr lang="zh-CN" altLang="en-US" sz="1800">
                <a:hlinkClick r:id="rId8"/>
              </a:rPr>
              <a:t>第 </a:t>
            </a:r>
            <a:r>
              <a:rPr lang="en-US" altLang="zh-CN" sz="1800">
                <a:hlinkClick r:id="rId8"/>
              </a:rPr>
              <a:t>7 </a:t>
            </a:r>
            <a:r>
              <a:rPr lang="zh-CN" altLang="en-US" sz="1800">
                <a:hlinkClick r:id="rId8"/>
              </a:rPr>
              <a:t>版</a:t>
            </a:r>
            <a:r>
              <a:rPr lang="zh-CN" altLang="en-US" sz="1800"/>
              <a:t>）</a:t>
            </a:r>
            <a:endParaRPr lang="zh-CN" altLang="en-US" sz="1800"/>
          </a:p>
          <a:p>
            <a:pPr lvl="1"/>
            <a:r>
              <a:rPr lang="en-US" altLang="zh-CN" sz="1800"/>
              <a:t>Bibo</a:t>
            </a:r>
            <a:r>
              <a:rPr lang="zh-CN" altLang="en-US" sz="1800"/>
              <a:t> </a:t>
            </a:r>
            <a:r>
              <a:rPr lang="en-US" altLang="zh-CN" sz="1800"/>
              <a:t>Mao:</a:t>
            </a:r>
            <a:r>
              <a:rPr lang="zh-CN" altLang="en-US" sz="1800"/>
              <a:t> 优化 </a:t>
            </a:r>
            <a:r>
              <a:rPr lang="en-US" altLang="zh-CN" sz="1800"/>
              <a:t>KVM</a:t>
            </a:r>
            <a:r>
              <a:rPr lang="zh-CN" altLang="en-US" sz="1800"/>
              <a:t> 抢占探测等代码（</a:t>
            </a:r>
            <a:r>
              <a:rPr lang="zh-CN" altLang="en-US" sz="1800">
                <a:hlinkClick r:id="rId9"/>
              </a:rPr>
              <a:t>第 </a:t>
            </a:r>
            <a:r>
              <a:rPr lang="en-US" altLang="zh-CN" sz="1800">
                <a:hlinkClick r:id="rId9"/>
              </a:rPr>
              <a:t>1 </a:t>
            </a:r>
            <a:r>
              <a:rPr lang="zh-CN" altLang="en-US" sz="1800">
                <a:hlinkClick r:id="rId9"/>
              </a:rPr>
              <a:t>版</a:t>
            </a:r>
            <a:r>
              <a:rPr lang="zh-CN" altLang="en-US" sz="1800"/>
              <a:t>）</a:t>
            </a:r>
            <a:endParaRPr lang="zh-CN" altLang="en-US" sz="1800"/>
          </a:p>
          <a:p>
            <a:pPr lvl="0"/>
            <a:r>
              <a:rPr lang="en-US" altLang="zh-CN" sz="1800">
                <a:solidFill>
                  <a:schemeClr val="tx1"/>
                </a:solidFill>
                <a:ea typeface="Source Han Sans CN" charset="0"/>
              </a:rPr>
              <a:t>BPF</a:t>
            </a:r>
            <a:r>
              <a:rPr lang="zh-CN" altLang="en-US" sz="1800">
                <a:solidFill>
                  <a:schemeClr val="tx1"/>
                </a:solidFill>
                <a:ea typeface="Source Han Sans CN" charset="0"/>
              </a:rPr>
              <a:t> 子系统</a:t>
            </a:r>
            <a:endParaRPr lang="zh-CN" altLang="en-US" sz="1800">
              <a:solidFill>
                <a:schemeClr val="tx1"/>
              </a:solidFill>
              <a:ea typeface="Source Han Sans CN" charset="0"/>
            </a:endParaRPr>
          </a:p>
          <a:p>
            <a:pPr lvl="1"/>
            <a:r>
              <a:rPr lang="en-US" altLang="zh-CN" sz="1800">
                <a:solidFill>
                  <a:schemeClr val="tx1"/>
                </a:solidFill>
                <a:ea typeface="Source Han Sans CN" charset="0"/>
              </a:rPr>
              <a:t>Hengqi</a:t>
            </a:r>
            <a:r>
              <a:rPr lang="zh-CN" altLang="en-US" sz="1800">
                <a:solidFill>
                  <a:schemeClr val="tx1"/>
                </a:solidFill>
                <a:ea typeface="Source Han Sans CN" charset="0"/>
              </a:rPr>
              <a:t> </a:t>
            </a:r>
            <a:r>
              <a:rPr lang="en-US" altLang="zh-CN" sz="1800">
                <a:solidFill>
                  <a:schemeClr val="tx1"/>
                </a:solidFill>
                <a:ea typeface="Source Han Sans CN" charset="0"/>
              </a:rPr>
              <a:t>Chen: </a:t>
            </a:r>
            <a:r>
              <a:rPr lang="zh-CN" altLang="en-US" sz="1800">
                <a:solidFill>
                  <a:schemeClr val="tx1"/>
                </a:solidFill>
                <a:ea typeface="Source Han Sans CN" charset="0"/>
              </a:rPr>
              <a:t>龙架构 </a:t>
            </a:r>
            <a:r>
              <a:rPr lang="en-US" altLang="zh-CN" sz="1800">
                <a:solidFill>
                  <a:schemeClr val="tx1"/>
                </a:solidFill>
                <a:ea typeface="Source Han Sans CN" charset="0"/>
              </a:rPr>
              <a:t>fsession </a:t>
            </a:r>
            <a:r>
              <a:rPr lang="zh-CN" altLang="en-US" sz="1800">
                <a:solidFill>
                  <a:schemeClr val="tx1"/>
                </a:solidFill>
                <a:ea typeface="Source Han Sans CN" charset="0"/>
              </a:rPr>
              <a:t>支持（</a:t>
            </a:r>
            <a:r>
              <a:rPr lang="zh-CN" altLang="en-US" sz="1800">
                <a:solidFill>
                  <a:schemeClr val="tx1"/>
                </a:solidFill>
                <a:ea typeface="Source Han Sans CN" charset="0"/>
                <a:hlinkClick r:id="rId10"/>
              </a:rPr>
              <a:t>第 </a:t>
            </a:r>
            <a:r>
              <a:rPr lang="en-US" altLang="zh-CN" sz="1800">
                <a:solidFill>
                  <a:schemeClr val="tx1"/>
                </a:solidFill>
                <a:ea typeface="Source Han Sans CN" charset="0"/>
                <a:hlinkClick r:id="rId10"/>
              </a:rPr>
              <a:t>1 </a:t>
            </a:r>
            <a:r>
              <a:rPr lang="zh-CN" altLang="en-US" sz="1800">
                <a:solidFill>
                  <a:schemeClr val="tx1"/>
                </a:solidFill>
                <a:ea typeface="Source Han Sans CN" charset="0"/>
                <a:hlinkClick r:id="rId10"/>
              </a:rPr>
              <a:t>版</a:t>
            </a:r>
            <a:r>
              <a:rPr lang="zh-CN" altLang="en-US" sz="1800">
                <a:solidFill>
                  <a:schemeClr val="tx1"/>
                </a:solidFill>
                <a:ea typeface="Source Han Sans CN" charset="0"/>
              </a:rPr>
              <a:t>）</a:t>
            </a:r>
            <a:endParaRPr lang="zh-CN" altLang="en-US" sz="1800"/>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Content Placeholder 2"/>
          <p:cNvSpPr>
            <a:spLocks noGrp="1"/>
          </p:cNvSpPr>
          <p:nvPr>
            <p:ph idx="1"/>
          </p:nvPr>
        </p:nvSpPr>
        <p:spPr>
          <a:xfrm>
            <a:off x="513999" y="1259762"/>
            <a:ext cx="11028975" cy="4657501"/>
          </a:xfrm>
        </p:spPr>
        <p:txBody>
          <a:bodyPr/>
          <a:p>
            <a:r>
              <a:rPr lang="zh-CN" altLang="en-US" sz="1800">
                <a:solidFill>
                  <a:schemeClr val="tx1"/>
                </a:solidFill>
                <a:ea typeface="Source Han Sans CN" charset="0"/>
              </a:rPr>
              <a:t>功能或代码修复</a:t>
            </a:r>
            <a:endParaRPr lang="zh-CN" altLang="en-US" sz="1800">
              <a:solidFill>
                <a:schemeClr val="tx1"/>
              </a:solidFill>
              <a:ea typeface="Source Han Sans CN" charset="0"/>
            </a:endParaRPr>
          </a:p>
          <a:p>
            <a:pPr lvl="1"/>
            <a:r>
              <a:rPr lang="en-US" altLang="zh-CN" sz="1800">
                <a:solidFill>
                  <a:schemeClr val="tx1"/>
                </a:solidFill>
                <a:ea typeface="Source Han Sans CN" charset="0"/>
              </a:rPr>
              <a:t>Bibo Mao: </a:t>
            </a:r>
            <a:r>
              <a:rPr lang="zh-CN" altLang="en-US" sz="1800">
                <a:solidFill>
                  <a:schemeClr val="tx1"/>
                </a:solidFill>
                <a:ea typeface="Source Han Sans CN" charset="0"/>
              </a:rPr>
              <a:t>修正 </a:t>
            </a:r>
            <a:r>
              <a:rPr lang="en-US" altLang="zh-CN" sz="1800">
                <a:solidFill>
                  <a:schemeClr val="tx1"/>
                </a:solidFill>
                <a:ea typeface="Source Han Sans CN" charset="0"/>
              </a:rPr>
              <a:t>kvm_vm_init_features() </a:t>
            </a:r>
            <a:r>
              <a:rPr lang="zh-CN" altLang="en-US" sz="1800">
                <a:solidFill>
                  <a:schemeClr val="tx1"/>
                </a:solidFill>
                <a:ea typeface="Source Han Sans CN" charset="0"/>
              </a:rPr>
              <a:t>中一处错误的操作标记（</a:t>
            </a:r>
            <a:r>
              <a:rPr lang="zh-CN" altLang="en-US" sz="1800">
                <a:solidFill>
                  <a:schemeClr val="tx1"/>
                </a:solidFill>
                <a:ea typeface="Source Han Sans CN" charset="0"/>
                <a:hlinkClick r:id="rId2"/>
              </a:rPr>
              <a:t>第 </a:t>
            </a:r>
            <a:r>
              <a:rPr lang="en-US" altLang="zh-CN" sz="1800">
                <a:solidFill>
                  <a:schemeClr val="tx1"/>
                </a:solidFill>
                <a:ea typeface="Source Han Sans CN" charset="0"/>
                <a:hlinkClick r:id="rId2"/>
              </a:rPr>
              <a:t>1 </a:t>
            </a:r>
            <a:r>
              <a:rPr lang="zh-CN" altLang="en-US" sz="1800">
                <a:solidFill>
                  <a:schemeClr val="tx1"/>
                </a:solidFill>
                <a:ea typeface="Source Han Sans CN" charset="0"/>
                <a:hlinkClick r:id="rId2"/>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Ruoyao</a:t>
            </a:r>
            <a:r>
              <a:rPr lang="zh-CN" altLang="en-US" sz="1800">
                <a:solidFill>
                  <a:schemeClr val="tx1"/>
                </a:solidFill>
                <a:ea typeface="Source Han Sans CN" charset="0"/>
              </a:rPr>
              <a:t> </a:t>
            </a:r>
            <a:r>
              <a:rPr lang="en-US" altLang="zh-CN" sz="1800">
                <a:solidFill>
                  <a:schemeClr val="tx1"/>
                </a:solidFill>
                <a:ea typeface="Source Han Sans CN" charset="0"/>
              </a:rPr>
              <a:t>Xi:</a:t>
            </a:r>
            <a:r>
              <a:rPr lang="zh-CN" altLang="en-US" sz="1800">
                <a:solidFill>
                  <a:schemeClr val="tx1"/>
                </a:solidFill>
                <a:ea typeface="Source Han Sans CN" charset="0"/>
              </a:rPr>
              <a:t> 修复 </a:t>
            </a:r>
            <a:r>
              <a:rPr lang="en-US" altLang="zh-CN" sz="1800">
                <a:solidFill>
                  <a:schemeClr val="tx1"/>
                </a:solidFill>
                <a:ea typeface="Source Han Sans CN" charset="0"/>
              </a:rPr>
              <a:t>GNU_EH_FRAME </a:t>
            </a:r>
            <a:r>
              <a:rPr lang="zh-CN" altLang="en-US" sz="1800">
                <a:solidFill>
                  <a:schemeClr val="tx1"/>
                </a:solidFill>
                <a:ea typeface="Source Han Sans CN" charset="0"/>
              </a:rPr>
              <a:t>生成（</a:t>
            </a:r>
            <a:r>
              <a:rPr lang="zh-CN" altLang="en-US" sz="1800">
                <a:solidFill>
                  <a:schemeClr val="tx1"/>
                </a:solidFill>
                <a:ea typeface="Source Han Sans CN" charset="0"/>
                <a:hlinkClick r:id="rId3"/>
              </a:rPr>
              <a:t>第 </a:t>
            </a:r>
            <a:r>
              <a:rPr lang="en-US" altLang="zh-CN" sz="1800">
                <a:solidFill>
                  <a:schemeClr val="tx1"/>
                </a:solidFill>
                <a:ea typeface="Source Han Sans CN" charset="0"/>
                <a:hlinkClick r:id="rId3"/>
              </a:rPr>
              <a:t>4 </a:t>
            </a:r>
            <a:r>
              <a:rPr lang="zh-CN" altLang="en-US" sz="1800">
                <a:solidFill>
                  <a:schemeClr val="tx1"/>
                </a:solidFill>
                <a:ea typeface="Source Han Sans CN" charset="0"/>
                <a:hlinkClick r:id="rId3"/>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Ruoyao</a:t>
            </a:r>
            <a:r>
              <a:rPr lang="zh-CN" altLang="en-US" sz="1800">
                <a:solidFill>
                  <a:schemeClr val="tx1"/>
                </a:solidFill>
                <a:ea typeface="Source Han Sans CN" charset="0"/>
              </a:rPr>
              <a:t> </a:t>
            </a:r>
            <a:r>
              <a:rPr lang="en-US" altLang="zh-CN" sz="1800">
                <a:solidFill>
                  <a:schemeClr val="tx1"/>
                </a:solidFill>
                <a:ea typeface="Source Han Sans CN" charset="0"/>
              </a:rPr>
              <a:t>Xi:</a:t>
            </a:r>
            <a:r>
              <a:rPr lang="zh-CN" altLang="en-US" sz="1800">
                <a:solidFill>
                  <a:schemeClr val="tx1"/>
                </a:solidFill>
                <a:ea typeface="Source Han Sans CN" charset="0"/>
              </a:rPr>
              <a:t> 修复抢占代码中错误引入 </a:t>
            </a:r>
            <a:r>
              <a:rPr lang="en-US" altLang="zh-CN" sz="1800">
                <a:solidFill>
                  <a:schemeClr val="tx1"/>
                </a:solidFill>
                <a:ea typeface="Source Han Sans CN" charset="0"/>
              </a:rPr>
              <a:t>smp_processor_id() </a:t>
            </a:r>
            <a:r>
              <a:rPr lang="zh-CN" altLang="en-US" sz="1800">
                <a:solidFill>
                  <a:schemeClr val="tx1"/>
                </a:solidFill>
                <a:ea typeface="Source Han Sans CN" charset="0"/>
              </a:rPr>
              <a:t>的问题（</a:t>
            </a:r>
            <a:r>
              <a:rPr lang="zh-CN" altLang="en-US" sz="1800">
                <a:solidFill>
                  <a:schemeClr val="tx1"/>
                </a:solidFill>
                <a:ea typeface="Source Han Sans CN" charset="0"/>
                <a:hlinkClick r:id="rId4"/>
              </a:rPr>
              <a:t>第 </a:t>
            </a:r>
            <a:r>
              <a:rPr lang="en-US" altLang="zh-CN" sz="1800">
                <a:solidFill>
                  <a:schemeClr val="tx1"/>
                </a:solidFill>
                <a:ea typeface="Source Han Sans CN" charset="0"/>
                <a:hlinkClick r:id="rId4"/>
              </a:rPr>
              <a:t>3 </a:t>
            </a:r>
            <a:r>
              <a:rPr lang="zh-CN" altLang="en-US" sz="1800">
                <a:solidFill>
                  <a:schemeClr val="tx1"/>
                </a:solidFill>
                <a:ea typeface="Source Han Sans CN" charset="0"/>
                <a:hlinkClick r:id="rId4"/>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r>
              <a:rPr lang="zh-CN" altLang="en-US" sz="1800">
                <a:solidFill>
                  <a:schemeClr val="tx1"/>
                </a:solidFill>
                <a:ea typeface="Source Han Sans CN" charset="0"/>
              </a:rPr>
              <a:t>代码重构</a:t>
            </a:r>
            <a:endParaRPr lang="zh-CN" altLang="en-US" sz="1800">
              <a:solidFill>
                <a:schemeClr val="tx1"/>
              </a:solidFill>
              <a:ea typeface="Source Han Sans CN" charset="0"/>
            </a:endParaRPr>
          </a:p>
          <a:p>
            <a:pPr lvl="1"/>
            <a:r>
              <a:rPr lang="en-US" altLang="zh-CN" sz="1800">
                <a:solidFill>
                  <a:schemeClr val="tx1"/>
                </a:solidFill>
                <a:ea typeface="Source Han Sans CN" charset="0"/>
              </a:rPr>
              <a:t>Tiezhu Yang: </a:t>
            </a:r>
            <a:r>
              <a:rPr lang="zh-CN" altLang="en-US" sz="1800">
                <a:solidFill>
                  <a:schemeClr val="tx1"/>
                </a:solidFill>
                <a:ea typeface="Source Han Sans CN" charset="0"/>
              </a:rPr>
              <a:t>清理 </a:t>
            </a:r>
            <a:r>
              <a:rPr lang="en-US" altLang="zh-CN" sz="1800">
                <a:solidFill>
                  <a:schemeClr val="tx1"/>
                </a:solidFill>
                <a:ea typeface="Source Han Sans CN" charset="0"/>
              </a:rPr>
              <a:t>BPF </a:t>
            </a:r>
            <a:r>
              <a:rPr lang="zh-CN" altLang="en-US" sz="1800">
                <a:solidFill>
                  <a:schemeClr val="tx1"/>
                </a:solidFill>
                <a:ea typeface="Source Han Sans CN" charset="0"/>
              </a:rPr>
              <a:t>子系统代码（</a:t>
            </a:r>
            <a:r>
              <a:rPr lang="zh-CN" altLang="en-US" sz="1800">
                <a:solidFill>
                  <a:schemeClr val="tx1"/>
                </a:solidFill>
                <a:ea typeface="Source Han Sans CN" charset="0"/>
                <a:hlinkClick r:id="rId5"/>
              </a:rPr>
              <a:t>第 </a:t>
            </a:r>
            <a:r>
              <a:rPr lang="en-US" altLang="zh-CN" sz="1800">
                <a:solidFill>
                  <a:schemeClr val="tx1"/>
                </a:solidFill>
                <a:ea typeface="Source Han Sans CN" charset="0"/>
                <a:hlinkClick r:id="rId5"/>
              </a:rPr>
              <a:t>1 </a:t>
            </a:r>
            <a:r>
              <a:rPr lang="zh-CN" altLang="en-US" sz="1800">
                <a:solidFill>
                  <a:schemeClr val="tx1"/>
                </a:solidFill>
                <a:ea typeface="Source Han Sans CN" charset="0"/>
                <a:hlinkClick r:id="rId5"/>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Tiezhu</a:t>
            </a:r>
            <a:r>
              <a:rPr lang="zh-CN" altLang="en-US" sz="1800">
                <a:solidFill>
                  <a:schemeClr val="tx1"/>
                </a:solidFill>
                <a:ea typeface="Source Han Sans CN" charset="0"/>
              </a:rPr>
              <a:t> </a:t>
            </a:r>
            <a:r>
              <a:rPr lang="en-US" altLang="zh-CN" sz="1800">
                <a:solidFill>
                  <a:schemeClr val="tx1"/>
                </a:solidFill>
                <a:ea typeface="Source Han Sans CN" charset="0"/>
              </a:rPr>
              <a:t>Yang: </a:t>
            </a:r>
            <a:r>
              <a:rPr lang="zh-CN" altLang="en-US" sz="1800">
                <a:solidFill>
                  <a:schemeClr val="tx1"/>
                </a:solidFill>
                <a:ea typeface="Source Han Sans CN" charset="0"/>
              </a:rPr>
              <a:t>让 </a:t>
            </a:r>
            <a:r>
              <a:rPr lang="en-US" altLang="zh-CN" sz="1800">
                <a:solidFill>
                  <a:schemeClr val="tx1"/>
                </a:solidFill>
                <a:ea typeface="Source Han Sans CN" charset="0"/>
              </a:rPr>
              <a:t>arch_protect_bpf_trampoline() </a:t>
            </a:r>
            <a:r>
              <a:rPr lang="zh-CN" altLang="en-US" sz="1800">
                <a:solidFill>
                  <a:schemeClr val="tx1"/>
                </a:solidFill>
                <a:ea typeface="Source Han Sans CN" charset="0"/>
              </a:rPr>
              <a:t>返回 </a:t>
            </a:r>
            <a:r>
              <a:rPr lang="en-US" altLang="zh-CN" sz="1800">
                <a:solidFill>
                  <a:schemeClr val="tx1"/>
                </a:solidFill>
                <a:ea typeface="Source Han Sans CN" charset="0"/>
              </a:rPr>
              <a:t>0</a:t>
            </a:r>
            <a:r>
              <a:rPr lang="zh-CN" altLang="en-US" sz="1800">
                <a:solidFill>
                  <a:schemeClr val="tx1"/>
                </a:solidFill>
                <a:ea typeface="Source Han Sans CN" charset="0"/>
              </a:rPr>
              <a:t>，规避一处竞态条件（</a:t>
            </a:r>
            <a:r>
              <a:rPr lang="zh-CN" altLang="en-US" sz="1800">
                <a:solidFill>
                  <a:schemeClr val="tx1"/>
                </a:solidFill>
                <a:ea typeface="Source Han Sans CN" charset="0"/>
                <a:hlinkClick r:id="rId6"/>
              </a:rPr>
              <a:t>第 </a:t>
            </a:r>
            <a:r>
              <a:rPr lang="en-US" altLang="zh-CN" sz="1800">
                <a:solidFill>
                  <a:schemeClr val="tx1"/>
                </a:solidFill>
                <a:ea typeface="Source Han Sans CN" charset="0"/>
                <a:hlinkClick r:id="rId6"/>
              </a:rPr>
              <a:t>1 </a:t>
            </a:r>
            <a:r>
              <a:rPr lang="zh-CN" altLang="en-US" sz="1800">
                <a:solidFill>
                  <a:schemeClr val="tx1"/>
                </a:solidFill>
                <a:ea typeface="Source Han Sans CN" charset="0"/>
                <a:hlinkClick r:id="rId6"/>
              </a:rPr>
              <a:t>版</a:t>
            </a:r>
            <a:r>
              <a:rPr lang="zh-CN" altLang="en-US" sz="1800">
                <a:solidFill>
                  <a:schemeClr val="tx1"/>
                </a:solidFill>
                <a:ea typeface="Source Han Sans CN" charset="0"/>
              </a:rPr>
              <a:t>）</a:t>
            </a:r>
            <a:endParaRPr lang="en-US" altLang="zh-CN" sz="1800">
              <a:solidFill>
                <a:schemeClr val="tx1"/>
              </a:solidFill>
              <a:ea typeface="Source Han Sans CN" charset="0"/>
            </a:endParaRPr>
          </a:p>
          <a:p>
            <a:pPr lvl="1"/>
            <a:r>
              <a:rPr lang="en-US" altLang="zh-CN" sz="1800">
                <a:solidFill>
                  <a:schemeClr val="tx1"/>
                </a:solidFill>
                <a:ea typeface="Source Han Sans CN" charset="0"/>
              </a:rPr>
              <a:t>Binbin Zhou: </a:t>
            </a:r>
            <a:r>
              <a:rPr lang="zh-CN" altLang="en-US" sz="1800">
                <a:solidFill>
                  <a:schemeClr val="tx1"/>
                </a:solidFill>
                <a:ea typeface="Source Han Sans CN" charset="0"/>
              </a:rPr>
              <a:t>在龙芯 </a:t>
            </a:r>
            <a:r>
              <a:rPr lang="en-US" altLang="zh-CN" sz="1800">
                <a:solidFill>
                  <a:schemeClr val="tx1"/>
                </a:solidFill>
                <a:ea typeface="Source Han Sans CN" charset="0"/>
              </a:rPr>
              <a:t>2 </a:t>
            </a:r>
            <a:r>
              <a:rPr lang="zh-CN" altLang="en-US" sz="1800">
                <a:solidFill>
                  <a:schemeClr val="tx1"/>
                </a:solidFill>
                <a:ea typeface="Source Han Sans CN" charset="0"/>
              </a:rPr>
              <a:t>号 </a:t>
            </a:r>
            <a:r>
              <a:rPr lang="en-US" altLang="zh-CN" sz="1800">
                <a:solidFill>
                  <a:schemeClr val="tx1"/>
                </a:solidFill>
                <a:ea typeface="Source Han Sans CN" charset="0"/>
              </a:rPr>
              <a:t>SoC </a:t>
            </a:r>
            <a:r>
              <a:rPr lang="zh-CN" altLang="en-US" sz="1800">
                <a:solidFill>
                  <a:schemeClr val="tx1"/>
                </a:solidFill>
                <a:ea typeface="Source Han Sans CN" charset="0"/>
              </a:rPr>
              <a:t>的 </a:t>
            </a:r>
            <a:r>
              <a:rPr lang="en-US" altLang="zh-CN" sz="1800">
                <a:solidFill>
                  <a:schemeClr val="tx1"/>
                </a:solidFill>
                <a:ea typeface="Source Han Sans CN" charset="0"/>
              </a:rPr>
              <a:t>GUTS </a:t>
            </a:r>
            <a:r>
              <a:rPr lang="zh-CN" altLang="en-US" sz="1800">
                <a:solidFill>
                  <a:schemeClr val="tx1"/>
                </a:solidFill>
                <a:ea typeface="Source Han Sans CN" charset="0"/>
              </a:rPr>
              <a:t>驱动中使用全局</a:t>
            </a:r>
            <a:r>
              <a:rPr lang="en-US" altLang="zh-CN" sz="1800">
                <a:solidFill>
                  <a:schemeClr val="tx1"/>
                </a:solidFill>
                <a:ea typeface="Source Han Sans CN" charset="0"/>
              </a:rPr>
              <a:t> of_root </a:t>
            </a:r>
            <a:r>
              <a:rPr lang="zh-CN" altLang="en-US" sz="1800">
                <a:solidFill>
                  <a:schemeClr val="tx1"/>
                </a:solidFill>
                <a:ea typeface="Source Han Sans CN" charset="0"/>
              </a:rPr>
              <a:t>引用（</a:t>
            </a:r>
            <a:r>
              <a:rPr lang="zh-CN" altLang="en-US" sz="1800">
                <a:solidFill>
                  <a:schemeClr val="tx1"/>
                </a:solidFill>
                <a:ea typeface="Source Han Sans CN" charset="0"/>
                <a:hlinkClick r:id="rId7"/>
              </a:rPr>
              <a:t>第 </a:t>
            </a:r>
            <a:r>
              <a:rPr lang="en-US" altLang="zh-CN" sz="1800">
                <a:solidFill>
                  <a:schemeClr val="tx1"/>
                </a:solidFill>
                <a:ea typeface="Source Han Sans CN" charset="0"/>
                <a:hlinkClick r:id="rId7"/>
              </a:rPr>
              <a:t>1 </a:t>
            </a:r>
            <a:r>
              <a:rPr lang="zh-CN" altLang="en-US" sz="1800">
                <a:solidFill>
                  <a:schemeClr val="tx1"/>
                </a:solidFill>
                <a:ea typeface="Source Han Sans CN" charset="0"/>
                <a:hlinkClick r:id="rId7"/>
              </a:rPr>
              <a:t>版</a:t>
            </a:r>
            <a:r>
              <a:rPr lang="zh-CN" altLang="en-US" sz="1800">
                <a:solidFill>
                  <a:schemeClr val="tx1"/>
                </a:solidFill>
                <a:ea typeface="Source Han Sans CN" charset="0"/>
              </a:rPr>
              <a:t>）</a:t>
            </a:r>
            <a:endParaRPr lang="zh-CN" altLang="en-US" sz="1800"/>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二进制翻译</a:t>
            </a:r>
            <a:endParaRPr lang="zh-CN" altLang="en-US"/>
          </a:p>
        </p:txBody>
      </p:sp>
      <p:sp>
        <p:nvSpPr>
          <p:cNvPr id="3" name="内容占位符 2"/>
          <p:cNvSpPr>
            <a:spLocks noGrp="1"/>
          </p:cNvSpPr>
          <p:nvPr>
            <p:ph idx="1"/>
          </p:nvPr>
        </p:nvSpPr>
        <p:spPr/>
        <p:txBody>
          <a:bodyPr/>
          <a:p>
            <a:r>
              <a:rPr lang="en-US" altLang="zh-CN"/>
              <a:t>DuckStation</a:t>
            </a:r>
            <a:r>
              <a:rPr lang="zh-CN" altLang="en-US"/>
              <a:t>（</a:t>
            </a:r>
            <a:r>
              <a:rPr lang="en-US" altLang="zh-CN"/>
              <a:t>PS1 </a:t>
            </a:r>
            <a:r>
              <a:rPr lang="zh-CN" altLang="en-US"/>
              <a:t>模拟器）龙架构支持推送上游</a:t>
            </a:r>
            <a:endParaRPr lang="zh-CN" altLang="en-US"/>
          </a:p>
          <a:p>
            <a:r>
              <a:rPr lang="en-US" altLang="zh-CN"/>
              <a:t>Play!</a:t>
            </a:r>
            <a:r>
              <a:rPr lang="zh-CN" altLang="en-US"/>
              <a:t>（</a:t>
            </a:r>
            <a:r>
              <a:rPr lang="en-US" altLang="zh-CN"/>
              <a:t>PS2 </a:t>
            </a:r>
            <a:r>
              <a:rPr lang="zh-CN" altLang="en-US"/>
              <a:t>模拟器）初步支持龙架构</a:t>
            </a:r>
            <a:endParaRPr lang="zh-CN" altLang="en-US"/>
          </a:p>
          <a:p>
            <a:r>
              <a:rPr lang="en-US" altLang="zh-CN"/>
              <a:t>Box64</a:t>
            </a:r>
            <a:endParaRPr lang="zh-CN" altLang="en-US"/>
          </a:p>
          <a:p>
            <a:pPr lvl="1"/>
            <a:r>
              <a:rPr lang="zh-CN" altLang="en-US"/>
              <a:t>发版 </a:t>
            </a:r>
            <a:r>
              <a:rPr lang="en-US" altLang="zh-CN"/>
              <a:t>v0.4.1</a:t>
            </a:r>
            <a:r>
              <a:rPr lang="zh-CN" altLang="en-US"/>
              <a:t>-</a:t>
            </a:r>
            <a:r>
              <a:rPr lang="en-US" altLang="zh-CN"/>
              <a:t>2</a:t>
            </a:r>
            <a:endParaRPr lang="en-US" altLang="zh-CN"/>
          </a:p>
          <a:p>
            <a:pPr lvl="1"/>
            <a:r>
              <a:rPr lang="zh-CN" altLang="en-US"/>
              <a:t>修复几处指令翻译错误</a:t>
            </a:r>
            <a:endParaRPr lang="zh-CN" altLang="en-US"/>
          </a:p>
          <a:p>
            <a:pPr lvl="1"/>
            <a:r>
              <a:rPr lang="zh-CN" altLang="en-US"/>
              <a:t>更多库包装和修复</a:t>
            </a:r>
            <a:endParaRPr lang="zh-CN" altLang="en-US"/>
          </a:p>
          <a:p>
            <a:endParaRPr lang="zh-CN" altLang="en-US"/>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4529</Words>
  <Application>WPS Office WWO_wpscloud_20260304171156-29335b6cb8</Application>
  <PresentationFormat/>
  <Paragraphs>189</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宋体</vt:lpstr>
      <vt:lpstr>汉仪书宋二KW</vt:lpstr>
      <vt:lpstr>MS PGothic</vt:lpstr>
      <vt:lpstr>Kingsoft Confetti</vt:lpstr>
      <vt:lpstr>龙架构双周会</vt:lpstr>
      <vt:lpstr>欢迎参加龙架构双周会</vt:lpstr>
      <vt:lpstr>龙架构双周会</vt:lpstr>
      <vt:lpstr>会前注意事项</vt:lpstr>
      <vt:lpstr>会前注意事项</vt:lpstr>
      <vt:lpstr>快速报告</vt:lpstr>
      <vt:lpstr>Glibc</vt:lpstr>
      <vt:lpstr>Linux 内核（loongarch 列表）</vt:lpstr>
      <vt:lpstr>Linux 内核（loongarch 列表）</vt:lpstr>
      <vt:lpstr>PowerPoint 演示文稿</vt:lpstr>
      <vt:lpstr>快速报告</vt:lpstr>
      <vt:lpstr>发行版维护贴士</vt:lpstr>
      <vt:lpstr>发行版维护贴士</vt:lpstr>
      <vt:lpstr>安同 OS</vt:lpstr>
      <vt:lpstr>安同 OS</vt:lpstr>
      <vt:lpstr>Linux From Scratch</vt:lpstr>
      <vt:lpstr>Arch Linux for Loong64</vt:lpstr>
      <vt:lpstr>Arch Linux for Loong64</vt:lpstr>
      <vt:lpstr>Arch Linux for Loong64</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2026-03-15T05:43:33Z</dcterms:created>
  <dcterms:modified xsi:type="dcterms:W3CDTF">2026-03-15T05:43:33Z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2052-12.9.0.25379</vt:lpwstr>
  </property>
  <property fmtid="{D5CDD505-2E9C-101B-9397-08002B2CF9AE}" pid="3" name="ICV">
    <vt:lpwstr>47B5133B91E7D92B8904E1676A1AE32D_43</vt:lpwstr>
  </property>
</Properties>
</file>