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2"/>
  </p:handoutMasterIdLst>
  <p:sldIdLst>
    <p:sldId id="257" r:id="rId3"/>
    <p:sldId id="258" r:id="rId4"/>
    <p:sldId id="436" r:id="rId5"/>
    <p:sldId id="364" r:id="rId6"/>
    <p:sldId id="349" r:id="rId7"/>
    <p:sldId id="440" r:id="rId9"/>
    <p:sldId id="363" r:id="rId10"/>
    <p:sldId id="438" r:id="rId11"/>
    <p:sldId id="420" r:id="rId12"/>
    <p:sldId id="421" r:id="rId13"/>
    <p:sldId id="439" r:id="rId14"/>
    <p:sldId id="429" r:id="rId15"/>
    <p:sldId id="426" r:id="rId16"/>
    <p:sldId id="427" r:id="rId17"/>
    <p:sldId id="365" r:id="rId18"/>
    <p:sldId id="422" r:id="rId19"/>
    <p:sldId id="430" r:id="rId20"/>
    <p:sldId id="424" r:id="rId21"/>
    <p:sldId id="425" r:id="rId22"/>
    <p:sldId id="428" r:id="rId23"/>
    <p:sldId id="431" r:id="rId24"/>
    <p:sldId id="432" r:id="rId25"/>
    <p:sldId id="433" r:id="rId26"/>
    <p:sldId id="386" r:id="rId27"/>
    <p:sldId id="434" r:id="rId28"/>
    <p:sldId id="437" r:id="rId29"/>
    <p:sldId id="368" r:id="rId30"/>
    <p:sldId id="275" r:id="rId31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843068" y="3727027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loongarch@whlug.cn" TargetMode="Externa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https://github.com/llvm/llvm-project/pull/178566" TargetMode="External"/><Relationship Id="rId8" Type="http://schemas.openxmlformats.org/officeDocument/2006/relationships/hyperlink" Target="https://github.com/llvm/llvm-project/pull/177904" TargetMode="External"/><Relationship Id="rId7" Type="http://schemas.openxmlformats.org/officeDocument/2006/relationships/hyperlink" Target="https://github.com/llvm/llvm-project/issues/177863" TargetMode="External"/><Relationship Id="rId6" Type="http://schemas.openxmlformats.org/officeDocument/2006/relationships/hyperlink" Target="https://github.com/llvm/llvm-project/pull/176874" TargetMode="External"/><Relationship Id="rId5" Type="http://schemas.openxmlformats.org/officeDocument/2006/relationships/hyperlink" Target="https://github.com/llvm/llvm-project/issues/176818" TargetMode="External"/><Relationship Id="rId4" Type="http://schemas.openxmlformats.org/officeDocument/2006/relationships/hyperlink" Target="https://github.com/llvm/llvm-project/issues/176647" TargetMode="External"/><Relationship Id="rId3" Type="http://schemas.openxmlformats.org/officeDocument/2006/relationships/hyperlink" Target="https://github.com/llvm/llvm-project/pull/177083" TargetMode="External"/><Relationship Id="rId2" Type="http://schemas.openxmlformats.org/officeDocument/2006/relationships/hyperlink" Target="https://github.com/llvm/llvm-project/issues/176839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github.com/llvm/llvm-project/issues?q=state%3Aclosed%20label%3Abackend%3Aloongarch%20sort%3Aupdated-desc" TargetMode="External"/><Relationship Id="rId1" Type="http://schemas.openxmlformats.org/officeDocument/2006/relationships/hyperlink" Target="https://github.com/llvm/llvm-project/pull/165523" TargetMode="Externa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s://lore.kernel.org/loongarch/20260121140840.2165381-1-hengqi.chen@gmail.com/" TargetMode="External"/><Relationship Id="rId8" Type="http://schemas.openxmlformats.org/officeDocument/2006/relationships/hyperlink" Target="https://lore.kernel.org/loongarch/20260109051054.188030-1-fearyncess@aosc.io/" TargetMode="External"/><Relationship Id="rId7" Type="http://schemas.openxmlformats.org/officeDocument/2006/relationships/hyperlink" Target="https://lore.kernel.org/loongarch/20260201023700.366531-1-chenhuacai@loongson.cn/" TargetMode="External"/><Relationship Id="rId6" Type="http://schemas.openxmlformats.org/officeDocument/2006/relationships/hyperlink" Target="https://lore.kernel.org/loongarch/51f52f21c3ce84dbb5b6b100186807adf146dde0.1769409559.git.zhoubinbin@loongson.cn/" TargetMode="External"/><Relationship Id="rId5" Type="http://schemas.openxmlformats.org/officeDocument/2006/relationships/hyperlink" Target="https://lore.kernel.org/loongarch/cover.1769476820.git.zhoubinbin@loongson.cn/" TargetMode="External"/><Relationship Id="rId4" Type="http://schemas.openxmlformats.org/officeDocument/2006/relationships/hyperlink" Target="https://lore.kernel.org/loongarch/cover.1768616276.git.zhoubinbin@loongson.cn/" TargetMode="External"/><Relationship Id="rId3" Type="http://schemas.openxmlformats.org/officeDocument/2006/relationships/hyperlink" Target="https://lore.kernel.org/loongarch/20260130025545.2140543-1-zhangtianyang@loongson.cn/" TargetMode="External"/><Relationship Id="rId2" Type="http://schemas.openxmlformats.org/officeDocument/2006/relationships/hyperlink" Target="https://lore.kernel.org/loongarch/20260121-loongson-pci1-v7-1-fc79c85a574d@uniontech.com/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lore.kernel.org/loongarch/" TargetMode="Externa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s://lore.kernel.org/loongarch/20260120092331.813-1-yangtiezhu@loongson.cn/" TargetMode="External"/><Relationship Id="rId8" Type="http://schemas.openxmlformats.org/officeDocument/2006/relationships/hyperlink" Target="https://lore.kernel.org/loongarch/e18efdbb.AXMAAIuqLC8AAAAAAAAAA-ma1qEAAYKJPtkAAAAAADNVAQBpc5ot@mailjet.com/" TargetMode="External"/><Relationship Id="rId7" Type="http://schemas.openxmlformats.org/officeDocument/2006/relationships/hyperlink" Target="https://lore.kernel.org/loongarch/20260127084430.1135547-1-chenhuacai@loongson.cn/" TargetMode="External"/><Relationship Id="rId6" Type="http://schemas.openxmlformats.org/officeDocument/2006/relationships/hyperlink" Target="https://lore.kernel.org/loongarch/20260126095504.473371-1-liushuyu@aosc.io/" TargetMode="External"/><Relationship Id="rId5" Type="http://schemas.openxmlformats.org/officeDocument/2006/relationships/hyperlink" Target="https://lore.kernel.org/loongarch/20260128030326.3377462-1-maobibo@loongson.cn/" TargetMode="External"/><Relationship Id="rId4" Type="http://schemas.openxmlformats.org/officeDocument/2006/relationships/hyperlink" Target="https://lore.kernel.org/loongarch/20260130031705.3929925-1-maobibo@loongson.cn/" TargetMode="External"/><Relationship Id="rId3" Type="http://schemas.openxmlformats.org/officeDocument/2006/relationships/hyperlink" Target="https://lore.kernel.org/loongarch/20260126024840.2308379-1-maobibo@loongson.cn/" TargetMode="External"/><Relationship Id="rId2" Type="http://schemas.openxmlformats.org/officeDocument/2006/relationships/hyperlink" Target="https://lore.kernel.org/loongarch/20260127125124.3234252-1-maobibo@loongson.cn/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lore.kernel.org/loongarch/20260122105636.89985-2-clopez@suse.de/" TargetMode="Externa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oongson/Firmware/" TargetMode="External"/><Relationship Id="rId1" Type="http://schemas.openxmlformats.org/officeDocument/2006/relationships/hyperlink" Target="https://lore.kernel.org/loongarch/e18efdbb.AXMAAIuqLC8AAAAAAAAAA-ma1qEAAYKJPtkAAAAAADNVAQBpc5ot@mailjet.com/" TargetMode="Externa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memtest86plus/memtest86plus/pull/578" TargetMode="External"/><Relationship Id="rId2" Type="http://schemas.openxmlformats.org/officeDocument/2006/relationships/hyperlink" Target="https://github.com/memtest86plus/memtest86plus/pull/589" TargetMode="External"/><Relationship Id="rId1" Type="http://schemas.openxmlformats.org/officeDocument/2006/relationships/hyperlink" Target="https://lore.kernel.org/loongarch/20260109051054.188030-1-fearyncess@aosc.i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cpu-club/loongarch-packages/commit/ee796083101daf431ecf18df9431cee579683a2a" TargetMode="External"/><Relationship Id="rId1" Type="http://schemas.openxmlformats.org/officeDocument/2006/relationships/hyperlink" Target="https://github.com/lcpu-club/loongarch-packages/pull/83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loongbbs.cn/d/454-arch-linux-for-loong64-%E6%9B%B4%E6%96%B0%E6%97%A5%E5%BF%9720260117-20260131" TargetMode="External"/><Relationship Id="rId1" Type="http://schemas.openxmlformats.org/officeDocument/2006/relationships/hyperlink" Target="https://github.com/lcpu-club/loongarch-packages/pull/837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wszqkzqk/PvZ-Portabl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loongfans.cn/devices/loongson-ac612a0-v1.0" TargetMode="External"/><Relationship Id="rId3" Type="http://schemas.openxmlformats.org/officeDocument/2006/relationships/image" Target="../media/image10.png"/><Relationship Id="rId2" Type="http://schemas.openxmlformats.org/officeDocument/2006/relationships/hyperlink" Target="https://loongfans.cn/intro" TargetMode="External"/><Relationship Id="rId1" Type="http://schemas.openxmlformats.org/officeDocument/2006/relationships/hyperlink" Target="https://loongfans.cn/pages/intro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cc.gnu.org/pipermail/gcc-patches/2026-January/707324.html" TargetMode="External"/><Relationship Id="rId4" Type="http://schemas.openxmlformats.org/officeDocument/2006/relationships/hyperlink" Target="https://gcc.gnu.org/r16-7162" TargetMode="External"/><Relationship Id="rId3" Type="http://schemas.openxmlformats.org/officeDocument/2006/relationships/hyperlink" Target="https://gcc.gnu.org/PR123766" TargetMode="External"/><Relationship Id="rId2" Type="http://schemas.openxmlformats.org/officeDocument/2006/relationships/hyperlink" Target="https://gcc.gnu.org/PR123807" TargetMode="External"/><Relationship Id="rId1" Type="http://schemas.openxmlformats.org/officeDocument/2006/relationships/hyperlink" Target="https://gcc.gnu.org/PR1175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2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2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2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Glibc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上次双周会提到的测试失败问题已查明根本原因（上次的原因分析经上游确认是正确的），补丁已更新到第 </a:t>
            </a:r>
            <a:r>
              <a:rPr lang="en-US" altLang="zh-CN"/>
              <a:t>4 </a:t>
            </a:r>
            <a:r>
              <a:rPr lang="zh-CN" altLang="en-US"/>
              <a:t>版，但很遗憾未能赶上 </a:t>
            </a:r>
            <a:r>
              <a:rPr lang="en-US" altLang="zh-CN"/>
              <a:t>2.43 </a:t>
            </a:r>
            <a:r>
              <a:rPr lang="zh-CN" altLang="en-US"/>
              <a:t>版本发布</a:t>
            </a:r>
            <a:endParaRPr lang="zh-CN" altLang="en-US"/>
          </a:p>
          <a:p>
            <a:r>
              <a:rPr lang="zh-CN" altLang="en-US"/>
              <a:t>关于 </a:t>
            </a:r>
            <a:r>
              <a:rPr lang="en-US" altLang="zh-CN"/>
              <a:t>2.43</a:t>
            </a:r>
            <a:r>
              <a:rPr lang="zh-CN" altLang="en-US"/>
              <a:t> 版本的注意事项将在发行版维护贴士环节讨论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LLVM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600"/>
              <a:t>ylzsx </a:t>
            </a:r>
            <a:r>
              <a:rPr lang="zh-CN" altLang="en-US" sz="2600"/>
              <a:t>把 </a:t>
            </a:r>
            <a:r>
              <a:rPr lang="en-US" altLang="zh-CN" sz="2600"/>
              <a:t>ld </a:t>
            </a:r>
            <a:r>
              <a:rPr lang="zh-CN" altLang="en-US" sz="2600"/>
              <a:t>+ </a:t>
            </a:r>
            <a:r>
              <a:rPr lang="en-US" altLang="zh-CN" sz="2600"/>
              <a:t>movgr2fr </a:t>
            </a:r>
            <a:r>
              <a:rPr lang="zh-CN" altLang="en-US" sz="2600">
                <a:hlinkClick r:id="rId1"/>
              </a:rPr>
              <a:t>优化为了</a:t>
            </a:r>
            <a:r>
              <a:rPr lang="zh-CN" altLang="en-US" sz="2600"/>
              <a:t>相应的 </a:t>
            </a:r>
            <a:r>
              <a:rPr lang="en-US" altLang="zh-CN" sz="2600"/>
              <a:t>fld</a:t>
            </a:r>
            <a:endParaRPr lang="en-US" altLang="zh-CN" sz="2600"/>
          </a:p>
          <a:p>
            <a:r>
              <a:rPr lang="en-US" altLang="zh-CN" sz="2600"/>
              <a:t>Zig </a:t>
            </a:r>
            <a:r>
              <a:rPr lang="zh-CN" altLang="en-US" sz="2600"/>
              <a:t>项目测试</a:t>
            </a:r>
            <a:r>
              <a:rPr lang="en-US" altLang="zh-CN" sz="2600"/>
              <a:t> LLVM 22 </a:t>
            </a:r>
            <a:r>
              <a:rPr lang="zh-CN" altLang="en-US" sz="2600"/>
              <a:t>发现了数个龙架构代码生成 </a:t>
            </a:r>
            <a:r>
              <a:rPr lang="en-US" altLang="zh-CN" sz="2600"/>
              <a:t>bugs</a:t>
            </a:r>
            <a:endParaRPr lang="en-US" altLang="zh-CN" sz="2600"/>
          </a:p>
          <a:p>
            <a:pPr lvl="1"/>
            <a:r>
              <a:rPr lang="zh-CN" altLang="en-US" sz="2200">
                <a:hlinkClick r:id="rId2"/>
              </a:rPr>
              <a:t>#</a:t>
            </a:r>
            <a:r>
              <a:rPr lang="en-US" altLang="zh-CN" sz="2200">
                <a:hlinkClick r:id="rId2"/>
              </a:rPr>
              <a:t>176839</a:t>
            </a:r>
            <a:r>
              <a:rPr lang="en-US" altLang="zh-CN" sz="2200"/>
              <a:t> (</a:t>
            </a:r>
            <a:r>
              <a:rPr lang="zh-CN" altLang="en-US" sz="2200"/>
              <a:t>崩溃</a:t>
            </a:r>
            <a:r>
              <a:rPr lang="en-US" altLang="zh-CN" sz="2200"/>
              <a:t>) </a:t>
            </a:r>
            <a:r>
              <a:rPr lang="zh-CN" altLang="en-US" sz="2200"/>
              <a:t>由 </a:t>
            </a:r>
            <a:r>
              <a:rPr lang="en-US" altLang="zh-CN" sz="2200"/>
              <a:t>zhaoqi5 </a:t>
            </a:r>
            <a:r>
              <a:rPr lang="zh-CN" altLang="en-US" sz="2200">
                <a:hlinkClick r:id="rId3"/>
              </a:rPr>
              <a:t>修复了</a:t>
            </a:r>
            <a:endParaRPr lang="zh-CN" altLang="en-US" sz="2200">
              <a:hlinkClick r:id="rId3"/>
            </a:endParaRPr>
          </a:p>
          <a:p>
            <a:pPr lvl="1"/>
            <a:r>
              <a:rPr lang="zh-CN" altLang="en-US" sz="2200">
                <a:hlinkClick r:id="rId4"/>
              </a:rPr>
              <a:t>#</a:t>
            </a:r>
            <a:r>
              <a:rPr lang="en-US" altLang="zh-CN" sz="2200">
                <a:hlinkClick r:id="rId4"/>
              </a:rPr>
              <a:t>176647</a:t>
            </a:r>
            <a:r>
              <a:rPr lang="zh-CN" altLang="en-US" sz="2200"/>
              <a:t> </a:t>
            </a:r>
            <a:r>
              <a:rPr lang="en-US" altLang="zh-CN" sz="2200"/>
              <a:t>(</a:t>
            </a:r>
            <a:r>
              <a:rPr lang="zh-CN" altLang="en-US" sz="2200"/>
              <a:t>生成错误代码</a:t>
            </a:r>
            <a:r>
              <a:rPr lang="en-US" altLang="zh-CN" sz="2200"/>
              <a:t>) </a:t>
            </a:r>
            <a:r>
              <a:rPr lang="zh-CN" altLang="en-US" sz="2200"/>
              <a:t>同 </a:t>
            </a:r>
            <a:r>
              <a:rPr lang="zh-CN" altLang="en-US" sz="2200">
                <a:hlinkClick r:id="rId5"/>
              </a:rPr>
              <a:t>#</a:t>
            </a:r>
            <a:r>
              <a:rPr lang="en-US" altLang="zh-CN" sz="2200">
                <a:hlinkClick r:id="rId5"/>
              </a:rPr>
              <a:t>176818</a:t>
            </a:r>
            <a:r>
              <a:rPr lang="zh-CN" altLang="en-US" sz="2200"/>
              <a:t>，由 </a:t>
            </a:r>
            <a:r>
              <a:rPr lang="en-US" altLang="zh-CN" sz="2200"/>
              <a:t>wangleiat </a:t>
            </a:r>
            <a:r>
              <a:rPr lang="zh-CN" altLang="en-US" sz="2200"/>
              <a:t>暂且</a:t>
            </a:r>
            <a:r>
              <a:rPr lang="zh-CN" altLang="en-US" sz="2200">
                <a:hlinkClick r:id="rId6"/>
              </a:rPr>
              <a:t>回退了</a:t>
            </a:r>
            <a:r>
              <a:rPr lang="zh-CN" altLang="en-US" sz="2200"/>
              <a:t>先前导致问题的一处优化</a:t>
            </a:r>
            <a:endParaRPr lang="zh-CN" altLang="en-US" sz="2200"/>
          </a:p>
          <a:p>
            <a:pPr lvl="0"/>
            <a:r>
              <a:rPr lang="en-US" altLang="zh-CN" sz="2600"/>
              <a:t>XChy</a:t>
            </a:r>
            <a:r>
              <a:rPr lang="zh-CN" altLang="en-US" sz="2600"/>
              <a:t> </a:t>
            </a:r>
            <a:r>
              <a:rPr lang="zh-CN" altLang="en-US" sz="2600">
                <a:hlinkClick r:id="rId7"/>
              </a:rPr>
              <a:t>发现了</a:t>
            </a:r>
            <a:r>
              <a:rPr lang="zh-CN" altLang="en-US" sz="2600"/>
              <a:t>一种暂未支持的向量操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作，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woruyu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 将其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  <a:hlinkClick r:id="rId8"/>
              </a:rPr>
              <a:t>实现了</a:t>
            </a:r>
            <a:endParaRPr lang="en-US" altLang="zh-CN" sz="2200"/>
          </a:p>
          <a:p>
            <a:r>
              <a:rPr lang="en-US" altLang="zh-CN" sz="2600"/>
              <a:t>heiher </a:t>
            </a:r>
            <a:r>
              <a:rPr lang="zh-CN" altLang="en-US" sz="2600">
                <a:hlinkClick r:id="rId9"/>
              </a:rPr>
              <a:t>支持了</a:t>
            </a:r>
            <a:r>
              <a:rPr lang="zh-CN" altLang="en-US" sz="2600"/>
              <a:t> </a:t>
            </a:r>
            <a:r>
              <a:rPr lang="en-US" altLang="zh-CN" sz="2600"/>
              <a:t>preserve_none </a:t>
            </a:r>
            <a:r>
              <a:rPr lang="zh-CN" altLang="en-US" sz="2600"/>
              <a:t>调用约定</a:t>
            </a:r>
            <a:endParaRPr lang="zh-CN" altLang="en-US" sz="2600"/>
          </a:p>
          <a:p>
            <a:pPr lvl="1"/>
            <a:r>
              <a:rPr lang="zh-CN" altLang="en-US" sz="2200"/>
              <a:t>特殊调用约定，几乎所有 </a:t>
            </a:r>
            <a:r>
              <a:rPr lang="en-US" altLang="zh-CN" sz="2200"/>
              <a:t>GPR </a:t>
            </a:r>
            <a:r>
              <a:rPr lang="zh-CN" altLang="en-US" sz="2200"/>
              <a:t>都可用来传参，先前仅 </a:t>
            </a:r>
            <a:r>
              <a:rPr lang="en-US" altLang="zh-CN" sz="2200"/>
              <a:t>x86_64 </a:t>
            </a:r>
            <a:r>
              <a:rPr lang="zh-CN" altLang="en-US" sz="2200"/>
              <a:t>与 </a:t>
            </a:r>
            <a:r>
              <a:rPr lang="en-US" altLang="zh-CN" sz="2200"/>
              <a:t>AArch64 </a:t>
            </a:r>
            <a:r>
              <a:rPr lang="zh-CN" altLang="en-US" sz="2200"/>
              <a:t>提供了</a:t>
            </a:r>
            <a:endParaRPr lang="zh-CN" altLang="en-US" sz="2200"/>
          </a:p>
          <a:p>
            <a:r>
              <a:rPr lang="zh-CN" altLang="en-US" sz="2600"/>
              <a:t>可在工单系统</a:t>
            </a:r>
            <a:r>
              <a:rPr lang="zh-CN" altLang="en-US" sz="2600">
                <a:hlinkClick r:id="rId10"/>
              </a:rPr>
              <a:t>搜索</a:t>
            </a:r>
            <a:r>
              <a:rPr lang="zh-CN" altLang="en-US" sz="2600"/>
              <a:t>更多 </a:t>
            </a:r>
            <a:r>
              <a:rPr lang="en-US" altLang="zh-CN" sz="2600"/>
              <a:t>LoongArch </a:t>
            </a:r>
            <a:r>
              <a:rPr lang="zh-CN" altLang="en-US" sz="2600"/>
              <a:t>相关内容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en-US" altLang="zh-CN">
                <a:cs typeface="Arial" panose="020B0604020202020204" pitchFamily="34" charset="0"/>
              </a:rPr>
              <a:t>Kernel</a:t>
            </a:r>
            <a:r>
              <a:rPr lang="zh-CN" altLang="en-US">
                <a:cs typeface="Arial" panose="020B0604020202020204" pitchFamily="34" charset="0"/>
              </a:rPr>
              <a:t>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84696" cy="4657501"/>
          </a:xfrm>
        </p:spPr>
        <p:txBody>
          <a:bodyPr/>
          <a:p>
            <a:r>
              <a:rPr lang="zh-CN" altLang="en-US" sz="1800"/>
              <a:t>平台</a:t>
            </a:r>
            <a:r>
              <a:rPr lang="zh-CN" altLang="en-US" sz="1800">
                <a:cs typeface="Arial" panose="020B0604020202020204" pitchFamily="34" charset="0"/>
              </a:rPr>
              <a:t>支持：</a:t>
            </a:r>
            <a:r>
              <a:rPr lang="en-US" altLang="zh-CN" sz="1800">
                <a:cs typeface="Arial" panose="020B0604020202020204" pitchFamily="34" charset="0"/>
              </a:rPr>
              <a:t>3B6000/3C6000</a:t>
            </a:r>
            <a:endParaRPr lang="en-US" altLang="zh-CN" sz="1800">
              <a:cs typeface="Arial" panose="020B0604020202020204" pitchFamily="34" charset="0"/>
            </a:endParaRPr>
          </a:p>
          <a:p>
            <a:pPr lvl="1"/>
            <a:r>
              <a:rPr lang="en-US" altLang="zh-CN" sz="1800"/>
              <a:t>Ziyao Li: </a:t>
            </a:r>
            <a:r>
              <a:rPr lang="zh-CN" altLang="en-US" sz="1800"/>
              <a:t>规避部分早期</a:t>
            </a:r>
            <a:r>
              <a:rPr lang="en-US" altLang="zh-CN" sz="1800"/>
              <a:t> 3B6000/3C6000 </a:t>
            </a:r>
            <a:r>
              <a:rPr lang="zh-CN" altLang="en-US" sz="1800"/>
              <a:t>步进中</a:t>
            </a:r>
            <a:r>
              <a:rPr lang="en-US" altLang="zh-CN" sz="1800"/>
              <a:t> PCIe </a:t>
            </a:r>
            <a:r>
              <a:rPr lang="zh-CN" altLang="en-US" sz="1800"/>
              <a:t>速率支持范围声明不正确的问题（</a:t>
            </a:r>
            <a:r>
              <a:rPr lang="zh-CN" altLang="en-US" sz="1800">
                <a:hlinkClick r:id="rId2"/>
              </a:rPr>
              <a:t>第</a:t>
            </a:r>
            <a:r>
              <a:rPr lang="en-US" altLang="zh-CN" sz="1800">
                <a:hlinkClick r:id="rId2"/>
              </a:rPr>
              <a:t> 7 </a:t>
            </a:r>
            <a:r>
              <a:rPr lang="zh-CN" altLang="en-US" sz="1800">
                <a:hlinkClick r:id="rId2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en-US" altLang="zh-CN" sz="1800"/>
              <a:t>Tianyang</a:t>
            </a:r>
            <a:r>
              <a:rPr lang="zh-CN" altLang="en-US" sz="1800"/>
              <a:t> </a:t>
            </a:r>
            <a:r>
              <a:rPr lang="en-US" altLang="zh-CN" sz="1800"/>
              <a:t>Zhang:</a:t>
            </a:r>
            <a:r>
              <a:rPr lang="zh-CN" altLang="en-US" sz="1800"/>
              <a:t> 龙架构 </a:t>
            </a:r>
            <a:r>
              <a:rPr lang="en-US" altLang="zh-CN" sz="1800"/>
              <a:t>IRQ </a:t>
            </a:r>
            <a:r>
              <a:rPr lang="zh-CN" altLang="en-US" sz="1800"/>
              <a:t>重定向控制器支持（</a:t>
            </a:r>
            <a:r>
              <a:rPr lang="zh-CN" altLang="en-US" sz="1800">
                <a:hlinkClick r:id="rId3"/>
              </a:rPr>
              <a:t>第 </a:t>
            </a:r>
            <a:r>
              <a:rPr lang="en-US" altLang="zh-CN" sz="1800">
                <a:hlinkClick r:id="rId3"/>
              </a:rPr>
              <a:t>9 </a:t>
            </a:r>
            <a:r>
              <a:rPr lang="zh-CN" altLang="en-US" sz="1800">
                <a:hlinkClick r:id="rId3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r>
              <a:rPr lang="zh-CN" altLang="en-US" sz="1800"/>
              <a:t>平台支持：</a:t>
            </a:r>
            <a:r>
              <a:rPr lang="en-US" altLang="zh-CN" sz="1800"/>
              <a:t>2K0300/2K0500</a:t>
            </a:r>
            <a:endParaRPr lang="en-US" altLang="zh-CN" sz="1800"/>
          </a:p>
          <a:p>
            <a:pPr lvl="1"/>
            <a:r>
              <a:rPr lang="en-US" altLang="zh-CN" sz="1800">
                <a:solidFill>
                  <a:schemeClr val="tx1"/>
                </a:solidFill>
                <a:ea typeface="Source Han Sans CN" charset="0"/>
              </a:rPr>
              <a:t>Binbin Zhou</a:t>
            </a:r>
            <a:r>
              <a:rPr lang="en-US" altLang="zh-CN" sz="1800"/>
              <a:t>: 2K0300 RTC </a:t>
            </a:r>
            <a:r>
              <a:rPr lang="zh-CN" altLang="en-US" sz="1800"/>
              <a:t>支持（</a:t>
            </a:r>
            <a:r>
              <a:rPr lang="zh-CN" altLang="en-US" sz="1800">
                <a:hlinkClick r:id="rId4"/>
              </a:rPr>
              <a:t>第 </a:t>
            </a:r>
            <a:r>
              <a:rPr lang="en-US" altLang="zh-CN" sz="1800">
                <a:hlinkClick r:id="rId4"/>
              </a:rPr>
              <a:t>3 </a:t>
            </a:r>
            <a:r>
              <a:rPr lang="zh-CN" altLang="en-US" sz="1800">
                <a:hlinkClick r:id="rId4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en-US" altLang="zh-CN" sz="1800"/>
              <a:t>Binbin Zhou: 2K0300 I</a:t>
            </a:r>
            <a:r>
              <a:rPr lang="en-US" altLang="en-US" sz="1800"/>
              <a:t>²</a:t>
            </a:r>
            <a:r>
              <a:rPr lang="en-US" altLang="zh-CN" sz="1800"/>
              <a:t>C </a:t>
            </a:r>
            <a:r>
              <a:rPr lang="zh-CN" altLang="en-US" sz="1800"/>
              <a:t>支持（</a:t>
            </a:r>
            <a:r>
              <a:rPr lang="zh-CN" altLang="en-US" sz="1800">
                <a:hlinkClick r:id="rId5"/>
              </a:rPr>
              <a:t>第 </a:t>
            </a:r>
            <a:r>
              <a:rPr lang="en-US" altLang="zh-CN" sz="1800">
                <a:hlinkClick r:id="rId5"/>
              </a:rPr>
              <a:t>2 </a:t>
            </a:r>
            <a:r>
              <a:rPr lang="zh-CN" altLang="en-US" sz="1800">
                <a:hlinkClick r:id="rId5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en-US" altLang="zh-CN" sz="1800"/>
              <a:t>Binbin</a:t>
            </a:r>
            <a:r>
              <a:rPr lang="zh-CN" altLang="en-US" sz="1800"/>
              <a:t> </a:t>
            </a:r>
            <a:r>
              <a:rPr lang="en-US" altLang="zh-CN" sz="1800"/>
              <a:t>Zhou:</a:t>
            </a:r>
            <a:r>
              <a:rPr lang="zh-CN" altLang="en-US" sz="1800"/>
              <a:t> </a:t>
            </a:r>
            <a:r>
              <a:rPr lang="en-US" altLang="zh-CN" sz="1800"/>
              <a:t>2K0500 NAND </a:t>
            </a:r>
            <a:r>
              <a:rPr lang="zh-CN" altLang="en-US" sz="1800"/>
              <a:t>控制器支持（</a:t>
            </a:r>
            <a:r>
              <a:rPr lang="zh-CN" altLang="en-US" sz="1800">
                <a:hlinkClick r:id="rId6"/>
              </a:rPr>
              <a:t>第 </a:t>
            </a:r>
            <a:r>
              <a:rPr lang="en-US" altLang="zh-CN" sz="1800">
                <a:hlinkClick r:id="rId6"/>
              </a:rPr>
              <a:t>1 </a:t>
            </a:r>
            <a:r>
              <a:rPr lang="zh-CN" altLang="en-US" sz="1800">
                <a:hlinkClick r:id="rId6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zh-CN" altLang="en-US" sz="1800"/>
              <a:t>平台支持：</a:t>
            </a:r>
            <a:r>
              <a:rPr lang="en-US" altLang="zh-CN" sz="1800"/>
              <a:t>7A1000/7A2000</a:t>
            </a:r>
            <a:endParaRPr lang="en-US" altLang="zh-CN" sz="1800"/>
          </a:p>
          <a:p>
            <a:pPr lvl="1"/>
            <a:r>
              <a:rPr lang="en-US" altLang="zh-CN" sz="1800"/>
              <a:t>Huacai Chen: </a:t>
            </a:r>
            <a:r>
              <a:rPr lang="zh-CN" altLang="en-US" sz="1800"/>
              <a:t>修正 </a:t>
            </a:r>
            <a:r>
              <a:rPr lang="en-US" altLang="zh-CN" sz="1800"/>
              <a:t>Loongson STMMAC </a:t>
            </a:r>
            <a:r>
              <a:rPr lang="zh-CN" altLang="en-US" sz="1800"/>
              <a:t>频率范围为 </a:t>
            </a:r>
            <a:r>
              <a:rPr lang="en-US" altLang="zh-CN" sz="1800"/>
              <a:t>100</a:t>
            </a:r>
            <a:r>
              <a:rPr lang="zh-CN" altLang="en-US" sz="1800"/>
              <a:t>-</a:t>
            </a:r>
            <a:r>
              <a:rPr lang="en-US" altLang="zh-CN" sz="1800"/>
              <a:t>150MHz</a:t>
            </a:r>
            <a:r>
              <a:rPr lang="zh-CN" altLang="en-US" sz="1800"/>
              <a:t>，原设定为 </a:t>
            </a:r>
            <a:r>
              <a:rPr lang="en-US" altLang="zh-CN" sz="1800"/>
              <a:t>20</a:t>
            </a:r>
            <a:r>
              <a:rPr lang="zh-CN" altLang="en-US" sz="1800"/>
              <a:t>-</a:t>
            </a:r>
            <a:r>
              <a:rPr lang="en-US" altLang="zh-CN" sz="1800"/>
              <a:t>35MHz</a:t>
            </a:r>
            <a:r>
              <a:rPr lang="zh-CN" altLang="en-US" sz="1800"/>
              <a:t>，</a:t>
            </a:r>
            <a:br>
              <a:rPr lang="zh-CN" altLang="en-US" sz="1800"/>
            </a:br>
            <a:r>
              <a:rPr lang="zh-CN" altLang="en-US" sz="1800"/>
              <a:t>而硬件规格为 </a:t>
            </a:r>
            <a:r>
              <a:rPr lang="en-US" altLang="zh-CN" sz="1800"/>
              <a:t>125MHz</a:t>
            </a:r>
            <a:r>
              <a:rPr lang="zh-CN" altLang="en-US" sz="1800"/>
              <a:t>（</a:t>
            </a:r>
            <a:r>
              <a:rPr lang="zh-CN" altLang="en-US" sz="1800">
                <a:hlinkClick r:id="rId7"/>
              </a:rPr>
              <a:t>第 </a:t>
            </a:r>
            <a:r>
              <a:rPr lang="en-US" altLang="zh-CN" sz="1800">
                <a:hlinkClick r:id="rId7"/>
              </a:rPr>
              <a:t>1 </a:t>
            </a:r>
            <a:r>
              <a:rPr lang="zh-CN" altLang="en-US" sz="1800">
                <a:hlinkClick r:id="rId7"/>
              </a:rPr>
              <a:t>版</a:t>
            </a:r>
            <a:r>
              <a:rPr lang="zh-CN" altLang="en-US" sz="1800"/>
              <a:t>）</a:t>
            </a:r>
            <a:endParaRPr lang="zh-CN" altLang="en-US" sz="1540"/>
          </a:p>
          <a:p>
            <a:pPr lvl="0"/>
            <a:r>
              <a:rPr lang="zh-CN" altLang="en-US" sz="1800"/>
              <a:t>架构专属特性更新</a:t>
            </a:r>
            <a:endParaRPr lang="zh-CN" altLang="en-US" sz="1800"/>
          </a:p>
          <a:p>
            <a:pPr lvl="1"/>
            <a:r>
              <a:rPr lang="en-US" altLang="zh-CN" sz="1800"/>
              <a:t>Lain Fearyncess Yang: </a:t>
            </a:r>
            <a:r>
              <a:rPr lang="zh-CN" altLang="en-US" sz="1800"/>
              <a:t>标记</a:t>
            </a:r>
            <a:r>
              <a:rPr lang="en-US" altLang="zh-CN" sz="1800"/>
              <a:t> memfd_secret() </a:t>
            </a:r>
            <a:r>
              <a:rPr lang="zh-CN" altLang="en-US" sz="1800"/>
              <a:t>支持（</a:t>
            </a:r>
            <a:r>
              <a:rPr lang="zh-CN" altLang="en-US" sz="1800">
                <a:hlinkClick r:id="rId8"/>
              </a:rPr>
              <a:t>第</a:t>
            </a:r>
            <a:r>
              <a:rPr lang="en-US" altLang="zh-CN" sz="1800">
                <a:hlinkClick r:id="rId8"/>
              </a:rPr>
              <a:t> 1 </a:t>
            </a:r>
            <a:r>
              <a:rPr lang="zh-CN" altLang="en-US" sz="1800">
                <a:hlinkClick r:id="rId8"/>
              </a:rPr>
              <a:t>版</a:t>
            </a:r>
            <a:r>
              <a:rPr lang="zh-CN" altLang="en-US" sz="1800"/>
              <a:t>）</a:t>
            </a:r>
            <a:endParaRPr lang="en-US" altLang="zh-CN" sz="1800"/>
          </a:p>
          <a:p>
            <a:pPr lvl="0"/>
            <a:r>
              <a:rPr lang="en-US" altLang="zh-CN" sz="1800"/>
              <a:t>eBPF </a:t>
            </a:r>
            <a:r>
              <a:rPr lang="zh-CN" altLang="en-US" sz="1800"/>
              <a:t>子系统</a:t>
            </a:r>
            <a:endParaRPr lang="zh-CN" altLang="en-US" sz="1800"/>
          </a:p>
          <a:p>
            <a:pPr lvl="1"/>
            <a:r>
              <a:rPr lang="en-US" altLang="zh-CN" sz="1800"/>
              <a:t>Hengqi Chen: </a:t>
            </a:r>
            <a:r>
              <a:rPr lang="zh-CN" altLang="en-US" sz="1800"/>
              <a:t>使用</a:t>
            </a:r>
            <a:r>
              <a:rPr lang="en-US" altLang="zh-CN" sz="1800"/>
              <a:t> bpf_jit_binary_pack_alloc() </a:t>
            </a:r>
            <a:r>
              <a:rPr lang="zh-CN" altLang="en-US" sz="1800"/>
              <a:t>优化 </a:t>
            </a:r>
            <a:r>
              <a:rPr lang="en-US" altLang="zh-CN" sz="1800"/>
              <a:t>BPF </a:t>
            </a:r>
            <a:r>
              <a:rPr lang="zh-CN" altLang="en-US" sz="1800"/>
              <a:t>二进制、</a:t>
            </a:r>
            <a:r>
              <a:rPr lang="en-US" altLang="zh-CN" sz="1800"/>
              <a:t>PROBE_MEM32 </a:t>
            </a:r>
            <a:r>
              <a:rPr lang="zh-CN" altLang="en-US" sz="1800"/>
              <a:t>及 </a:t>
            </a:r>
            <a:r>
              <a:rPr lang="en-US" altLang="zh-CN" sz="1800"/>
              <a:t>bpf_addr_space_cast</a:t>
            </a:r>
            <a:r>
              <a:rPr lang="zh-CN" altLang="en-US" sz="1800"/>
              <a:t>（伪）指令支持（</a:t>
            </a:r>
            <a:r>
              <a:rPr lang="zh-CN" altLang="en-US" sz="1800">
                <a:hlinkClick r:id="rId9"/>
              </a:rPr>
              <a:t>第 </a:t>
            </a:r>
            <a:r>
              <a:rPr lang="en-US" altLang="zh-CN" sz="1800">
                <a:hlinkClick r:id="rId9"/>
              </a:rPr>
              <a:t>1 </a:t>
            </a:r>
            <a:r>
              <a:rPr lang="zh-CN" altLang="en-US" sz="1800">
                <a:hlinkClick r:id="rId9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en-US" altLang="zh-CN">
                <a:cs typeface="Arial" panose="020B0604020202020204" pitchFamily="34" charset="0"/>
              </a:rPr>
              <a:t>Kernel</a:t>
            </a:r>
            <a:r>
              <a:rPr lang="zh-CN" altLang="en-US">
                <a:cs typeface="Arial" panose="020B0604020202020204" pitchFamily="34" charset="0"/>
              </a:rPr>
              <a:t>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84696" cy="4657501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altLang="zh-CN" sz="1800"/>
              <a:t>KVM</a:t>
            </a:r>
            <a:r>
              <a:rPr lang="zh-CN" altLang="en-US" sz="1800"/>
              <a:t> 子系统</a:t>
            </a:r>
            <a:endParaRPr lang="zh-CN" altLang="en-US" sz="1800"/>
          </a:p>
          <a:p>
            <a:pPr lvl="1"/>
            <a:r>
              <a:rPr lang="en-US" altLang="zh-CN" sz="1800"/>
              <a:t>Bibo Mao: </a:t>
            </a:r>
            <a:r>
              <a:rPr lang="zh-CN" altLang="en-US" sz="1800"/>
              <a:t>新增 </a:t>
            </a:r>
            <a:r>
              <a:rPr lang="en-US" altLang="zh-CN" sz="1800"/>
              <a:t>KVM </a:t>
            </a:r>
            <a:r>
              <a:rPr lang="zh-CN" altLang="en-US" sz="1800"/>
              <a:t>延迟载入支持（</a:t>
            </a:r>
            <a:r>
              <a:rPr lang="zh-CN" altLang="en-US" sz="1800">
                <a:hlinkClick r:id="rId2"/>
              </a:rPr>
              <a:t>第 </a:t>
            </a:r>
            <a:r>
              <a:rPr lang="en-US" altLang="zh-CN" sz="1800">
                <a:hlinkClick r:id="rId2"/>
              </a:rPr>
              <a:t>2 </a:t>
            </a:r>
            <a:r>
              <a:rPr lang="zh-CN" altLang="en-US" sz="1800">
                <a:hlinkClick r:id="rId2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en-US" altLang="zh-CN" sz="1800"/>
              <a:t>Bibo Mao: </a:t>
            </a:r>
            <a:r>
              <a:rPr lang="zh-CN" altLang="en-US" sz="1800"/>
              <a:t>新增 </a:t>
            </a:r>
            <a:r>
              <a:rPr lang="en-US" altLang="zh-CN" sz="1800"/>
              <a:t>LA664 </a:t>
            </a:r>
            <a:r>
              <a:rPr lang="zh-CN" altLang="en-US" sz="1800"/>
              <a:t>相关 </a:t>
            </a:r>
            <a:r>
              <a:rPr lang="en-US" altLang="zh-CN" sz="1800"/>
              <a:t>CPUCFG </a:t>
            </a:r>
            <a:r>
              <a:rPr lang="zh-CN" altLang="en-US" sz="1800"/>
              <a:t>掩码（</a:t>
            </a:r>
            <a:r>
              <a:rPr lang="zh-CN" altLang="en-US" sz="1800">
                <a:hlinkClick r:id="rId3"/>
              </a:rPr>
              <a:t>第 </a:t>
            </a:r>
            <a:r>
              <a:rPr lang="en-US" altLang="zh-CN" sz="1800">
                <a:hlinkClick r:id="rId3"/>
              </a:rPr>
              <a:t>2 </a:t>
            </a:r>
            <a:r>
              <a:rPr lang="zh-CN" altLang="en-US" sz="1800">
                <a:hlinkClick r:id="rId3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en-US" altLang="zh-CN" sz="1800"/>
              <a:t>Bibo</a:t>
            </a:r>
            <a:r>
              <a:rPr lang="zh-CN" altLang="en-US" sz="1800"/>
              <a:t> </a:t>
            </a:r>
            <a:r>
              <a:rPr lang="en-US" altLang="zh-CN" sz="1800"/>
              <a:t>Mao:</a:t>
            </a:r>
            <a:r>
              <a:rPr lang="zh-CN" altLang="en-US" sz="1800"/>
              <a:t> 为 </a:t>
            </a:r>
            <a:r>
              <a:rPr lang="en-US" altLang="zh-CN" sz="1800"/>
              <a:t>KVM I/O </a:t>
            </a:r>
            <a:r>
              <a:rPr lang="zh-CN" altLang="en-US" sz="1800"/>
              <a:t>总线操作设置默认返回值 </a:t>
            </a:r>
            <a:r>
              <a:rPr lang="en-US" altLang="zh-CN" sz="1800"/>
              <a:t>0 </a:t>
            </a:r>
            <a:r>
              <a:rPr lang="zh-CN" altLang="en-US" sz="1800"/>
              <a:t>— </a:t>
            </a:r>
            <a:r>
              <a:rPr lang="en-US" altLang="zh-CN" sz="1800"/>
              <a:t>VMM </a:t>
            </a:r>
            <a:r>
              <a:rPr lang="zh-CN" altLang="en-US" sz="1800"/>
              <a:t>无处理非 </a:t>
            </a:r>
            <a:r>
              <a:rPr lang="en-US" altLang="zh-CN" sz="1800"/>
              <a:t>0 </a:t>
            </a:r>
            <a:r>
              <a:rPr lang="zh-CN" altLang="en-US" sz="1800"/>
              <a:t>返回值的机制，而 </a:t>
            </a:r>
            <a:r>
              <a:rPr lang="en-US" altLang="zh-CN" sz="1800"/>
              <a:t>irqchip </a:t>
            </a:r>
            <a:r>
              <a:rPr lang="zh-CN" altLang="en-US" sz="1800"/>
              <a:t>驱动已提前处理了错误（</a:t>
            </a:r>
            <a:r>
              <a:rPr lang="zh-CN" altLang="en-US" sz="1800">
                <a:hlinkClick r:id="rId4"/>
              </a:rPr>
              <a:t>第 </a:t>
            </a:r>
            <a:r>
              <a:rPr lang="en-US" altLang="zh-CN" sz="1800">
                <a:hlinkClick r:id="rId4"/>
              </a:rPr>
              <a:t>2 </a:t>
            </a:r>
            <a:r>
              <a:rPr lang="zh-CN" altLang="en-US" sz="1800">
                <a:hlinkClick r:id="rId4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1"/>
            <a:r>
              <a:rPr lang="en-US" altLang="zh-CN" sz="1800"/>
              <a:t>Bibo</a:t>
            </a:r>
            <a:r>
              <a:rPr lang="zh-CN" altLang="en-US" sz="1800"/>
              <a:t> </a:t>
            </a:r>
            <a:r>
              <a:rPr lang="en-US" altLang="zh-CN" sz="1800"/>
              <a:t>Mao:</a:t>
            </a:r>
            <a:r>
              <a:rPr lang="zh-CN" altLang="en-US" sz="1800"/>
              <a:t> 清理 </a:t>
            </a:r>
            <a:r>
              <a:rPr lang="en-US" altLang="zh-CN" sz="1800"/>
              <a:t>KVM </a:t>
            </a:r>
            <a:r>
              <a:rPr lang="zh-CN" altLang="en-US" sz="1800"/>
              <a:t>特性探测代码（</a:t>
            </a:r>
            <a:r>
              <a:rPr lang="zh-CN" altLang="en-US" sz="1800">
                <a:hlinkClick r:id="rId5"/>
              </a:rPr>
              <a:t>第 </a:t>
            </a:r>
            <a:r>
              <a:rPr lang="en-US" altLang="zh-CN" sz="1800">
                <a:hlinkClick r:id="rId5"/>
              </a:rPr>
              <a:t>1 </a:t>
            </a:r>
            <a:r>
              <a:rPr lang="zh-CN" altLang="en-US" sz="1800">
                <a:hlinkClick r:id="rId5"/>
              </a:rPr>
              <a:t>版</a:t>
            </a:r>
            <a:r>
              <a:rPr lang="zh-CN" altLang="en-US" sz="1800"/>
              <a:t>）</a:t>
            </a:r>
            <a:endParaRPr lang="en-US" altLang="zh-CN" sz="1800"/>
          </a:p>
          <a:p>
            <a:pPr lvl="1"/>
            <a:r>
              <a:rPr lang="en-US" altLang="zh-CN" sz="1800"/>
              <a:t>Zixing</a:t>
            </a:r>
            <a:r>
              <a:rPr lang="zh-CN" altLang="en-US" sz="1800"/>
              <a:t> </a:t>
            </a:r>
            <a:r>
              <a:rPr lang="en-US" altLang="zh-CN" sz="1800"/>
              <a:t>Liu:</a:t>
            </a:r>
            <a:r>
              <a:rPr lang="zh-CN" altLang="en-US" sz="1800"/>
              <a:t> 实现 </a:t>
            </a:r>
            <a:r>
              <a:rPr lang="en-US" altLang="zh-CN" sz="1800"/>
              <a:t>KVM_GET_REG_LIST ioctl</a:t>
            </a:r>
            <a:r>
              <a:rPr lang="zh-CN" altLang="en-US" sz="1800"/>
              <a:t>，便利如 </a:t>
            </a:r>
            <a:r>
              <a:rPr lang="en-US" altLang="zh-CN" sz="1800"/>
              <a:t>rust</a:t>
            </a:r>
            <a:r>
              <a:rPr lang="zh-CN" altLang="en-US" sz="1800"/>
              <a:t>-</a:t>
            </a:r>
            <a:r>
              <a:rPr lang="en-US" altLang="zh-CN" sz="1800"/>
              <a:t>vmm </a:t>
            </a:r>
            <a:r>
              <a:rPr lang="zh-CN" altLang="en-US" sz="1800"/>
              <a:t>等非 </a:t>
            </a:r>
            <a:r>
              <a:rPr lang="en-US" altLang="zh-CN" sz="1800"/>
              <a:t>QEMU </a:t>
            </a:r>
            <a:r>
              <a:rPr lang="zh-CN" altLang="en-US" sz="1800"/>
              <a:t>虚拟机管理器的实现，为 </a:t>
            </a:r>
            <a:r>
              <a:rPr lang="en-US" altLang="zh-CN" sz="1800"/>
              <a:t>muvm </a:t>
            </a:r>
            <a:r>
              <a:rPr lang="zh-CN" altLang="en-US" sz="1800"/>
              <a:t>的龙架构移植作准备（</a:t>
            </a:r>
            <a:r>
              <a:rPr lang="zh-CN" altLang="en-US" sz="1800">
                <a:hlinkClick r:id="rId6"/>
              </a:rPr>
              <a:t>第 </a:t>
            </a:r>
            <a:r>
              <a:rPr lang="en-US" altLang="zh-CN" sz="1800">
                <a:hlinkClick r:id="rId6"/>
              </a:rPr>
              <a:t>2 </a:t>
            </a:r>
            <a:r>
              <a:rPr lang="zh-CN" altLang="en-US" sz="1800">
                <a:hlinkClick r:id="rId6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zh-CN" altLang="en-US" sz="1800"/>
              <a:t>功能修复</a:t>
            </a:r>
            <a:endParaRPr lang="zh-CN" altLang="en-US" sz="1800"/>
          </a:p>
          <a:p>
            <a:pPr lvl="1"/>
            <a:r>
              <a:rPr lang="en-US" altLang="zh-CN" sz="1800"/>
              <a:t>Huacai Chen: </a:t>
            </a:r>
            <a:r>
              <a:rPr lang="zh-CN" altLang="en-US" sz="1800"/>
              <a:t>修复 </a:t>
            </a:r>
            <a:r>
              <a:rPr lang="en-US" altLang="zh-CN" sz="1800"/>
              <a:t>KASAN </a:t>
            </a:r>
            <a:r>
              <a:rPr lang="zh-CN" altLang="en-US" sz="1800"/>
              <a:t>部分程序逻辑及在 </a:t>
            </a:r>
            <a:r>
              <a:rPr lang="en-US" altLang="zh-CN" sz="1800"/>
              <a:t>PTW </a:t>
            </a:r>
            <a:r>
              <a:rPr lang="zh-CN" altLang="en-US" sz="1800"/>
              <a:t>平台上的使用问题（</a:t>
            </a:r>
            <a:r>
              <a:rPr lang="zh-CN" altLang="en-US" sz="1800">
                <a:hlinkClick r:id="rId7"/>
              </a:rPr>
              <a:t>第 </a:t>
            </a:r>
            <a:r>
              <a:rPr lang="en-US" altLang="zh-CN" sz="1800">
                <a:hlinkClick r:id="rId7"/>
              </a:rPr>
              <a:t>1 </a:t>
            </a:r>
            <a:r>
              <a:rPr lang="zh-CN" altLang="en-US" sz="1800">
                <a:hlinkClick r:id="rId7"/>
              </a:rPr>
              <a:t>版</a:t>
            </a:r>
            <a:r>
              <a:rPr lang="zh-CN" altLang="en-US" sz="1800"/>
              <a:t>）</a:t>
            </a:r>
            <a:endParaRPr lang="en-US" altLang="zh-CN" sz="1800"/>
          </a:p>
          <a:p>
            <a:pPr lvl="1"/>
            <a:r>
              <a:rPr lang="en-US" altLang="zh-CN" sz="1800"/>
              <a:t>Rong Bao: </a:t>
            </a:r>
            <a:r>
              <a:rPr lang="zh-CN" altLang="en-US" sz="1800"/>
              <a:t>优先使用固件 </a:t>
            </a:r>
            <a:r>
              <a:rPr lang="en-US" altLang="zh-CN" sz="1800"/>
              <a:t>PPTT </a:t>
            </a:r>
            <a:r>
              <a:rPr lang="zh-CN" altLang="en-US" sz="1800"/>
              <a:t>表作为处理器拓扑参考，修复 </a:t>
            </a:r>
            <a:r>
              <a:rPr lang="en-US" altLang="zh-CN" sz="1800"/>
              <a:t>3B6000 </a:t>
            </a:r>
            <a:r>
              <a:rPr lang="zh-CN" altLang="en-US" sz="1800"/>
              <a:t>部分型号错误报告处理器插槽数为 </a:t>
            </a:r>
            <a:r>
              <a:rPr lang="en-US" altLang="zh-CN" sz="1800"/>
              <a:t>2 </a:t>
            </a:r>
            <a:r>
              <a:rPr lang="zh-CN" altLang="en-US" sz="1800"/>
              <a:t>且拓扑错误的问题（</a:t>
            </a:r>
            <a:r>
              <a:rPr lang="zh-CN" altLang="en-US" sz="1800">
                <a:hlinkClick r:id="rId8"/>
              </a:rPr>
              <a:t>第 </a:t>
            </a:r>
            <a:r>
              <a:rPr lang="en-US" altLang="zh-CN" sz="1800">
                <a:hlinkClick r:id="rId8"/>
              </a:rPr>
              <a:t>1 </a:t>
            </a:r>
            <a:r>
              <a:rPr lang="zh-CN" altLang="en-US" sz="1800">
                <a:hlinkClick r:id="rId8"/>
              </a:rPr>
              <a:t>版</a:t>
            </a:r>
            <a:r>
              <a:rPr lang="zh-CN" altLang="en-US" sz="1800"/>
              <a:t>）</a:t>
            </a:r>
            <a:endParaRPr lang="en-US" altLang="zh-CN" sz="1800"/>
          </a:p>
          <a:p>
            <a:pPr lvl="1"/>
            <a:r>
              <a:rPr lang="en-US" altLang="zh-CN" sz="1800"/>
              <a:t>Tiezhu Yang: </a:t>
            </a:r>
            <a:r>
              <a:rPr lang="zh-CN" altLang="en-US" sz="1800"/>
              <a:t>修复 </a:t>
            </a:r>
            <a:r>
              <a:rPr lang="en-US" altLang="zh-CN" sz="1800"/>
              <a:t>Unwinder </a:t>
            </a:r>
            <a:r>
              <a:rPr lang="zh-CN" altLang="en-US" sz="1800"/>
              <a:t>无法找到程序计数器 </a:t>
            </a:r>
            <a:r>
              <a:rPr lang="en-US" altLang="zh-CN" sz="1800"/>
              <a:t>(PC) </a:t>
            </a:r>
            <a:r>
              <a:rPr lang="zh-CN" altLang="en-US" sz="1800"/>
              <a:t>的问题（</a:t>
            </a:r>
            <a:r>
              <a:rPr lang="zh-CN" altLang="en-US" sz="1800">
                <a:hlinkClick r:id="rId9"/>
              </a:rPr>
              <a:t>第 </a:t>
            </a:r>
            <a:r>
              <a:rPr lang="en-US" altLang="zh-CN" sz="1800">
                <a:hlinkClick r:id="rId9"/>
              </a:rPr>
              <a:t>1 </a:t>
            </a:r>
            <a:r>
              <a:rPr lang="zh-CN" altLang="en-US" sz="1800">
                <a:hlinkClick r:id="rId9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  <a:p>
            <a:pPr lvl="0"/>
            <a:r>
              <a:rPr lang="zh-CN" altLang="en-US" sz="1800"/>
              <a:t>代码重构</a:t>
            </a:r>
            <a:endParaRPr lang="zh-CN" altLang="en-US" sz="1800"/>
          </a:p>
          <a:p>
            <a:pPr lvl="1"/>
            <a:r>
              <a:rPr lang="en-US" altLang="zh-CN" sz="1800"/>
              <a:t>Carlos L</a:t>
            </a:r>
            <a:r>
              <a:rPr lang="en-US" altLang="en-US" sz="1800"/>
              <a:t>ó</a:t>
            </a:r>
            <a:r>
              <a:rPr lang="en-US" altLang="zh-CN" sz="1800"/>
              <a:t>pez: </a:t>
            </a:r>
            <a:r>
              <a:rPr lang="zh-CN" altLang="en-US" sz="1800"/>
              <a:t>使用 </a:t>
            </a:r>
            <a:r>
              <a:rPr lang="en-US" altLang="zh-CN" sz="1800"/>
              <a:t>IS_ERR_PCPU() </a:t>
            </a:r>
            <a:r>
              <a:rPr lang="zh-CN" altLang="en-US" sz="1800"/>
              <a:t>宏简化 </a:t>
            </a:r>
            <a:r>
              <a:rPr lang="en-US" altLang="zh-CN" sz="1800"/>
              <a:t>kGDB </a:t>
            </a:r>
            <a:r>
              <a:rPr lang="zh-CN" altLang="en-US" sz="1800"/>
              <a:t>代码（</a:t>
            </a:r>
            <a:r>
              <a:rPr lang="zh-CN" altLang="en-US" sz="1800">
                <a:hlinkClick r:id="rId10"/>
              </a:rPr>
              <a:t>第 </a:t>
            </a:r>
            <a:r>
              <a:rPr lang="en-US" altLang="zh-CN" sz="1800">
                <a:hlinkClick r:id="rId10"/>
              </a:rPr>
              <a:t>1 </a:t>
            </a:r>
            <a:r>
              <a:rPr lang="zh-CN" altLang="en-US" sz="1800">
                <a:hlinkClick r:id="rId10"/>
              </a:rPr>
              <a:t>版</a:t>
            </a:r>
            <a:r>
              <a:rPr lang="zh-CN" altLang="en-US" sz="1800"/>
              <a:t>）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Box64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755826"/>
          </a:xfrm>
        </p:spPr>
        <p:txBody>
          <a:bodyPr/>
          <a:p>
            <a:r>
              <a:rPr lang="en-US" altLang="zh-CN" sz="2400"/>
              <a:t>v0.4.1</a:t>
            </a:r>
            <a:r>
              <a:rPr lang="zh-CN" altLang="en-US" sz="2400"/>
              <a:t>-</a:t>
            </a:r>
            <a:r>
              <a:rPr lang="en-US" altLang="zh-CN" sz="2400"/>
              <a:t>1 </a:t>
            </a:r>
            <a:r>
              <a:rPr lang="zh-CN" altLang="en-US" sz="2400"/>
              <a:t>发版，修复 </a:t>
            </a:r>
            <a:r>
              <a:rPr lang="en-US" altLang="zh-CN" sz="2400"/>
              <a:t>Steam </a:t>
            </a:r>
            <a:r>
              <a:rPr lang="zh-CN" altLang="en-US" sz="2400"/>
              <a:t>兼容性</a:t>
            </a:r>
            <a:endParaRPr lang="zh-CN" altLang="en-US" sz="2400"/>
          </a:p>
          <a:p>
            <a:r>
              <a:rPr lang="zh-CN" altLang="en-US" sz="2400"/>
              <a:t>初步支持 </a:t>
            </a:r>
            <a:r>
              <a:rPr lang="en-US" altLang="zh-CN" sz="2400"/>
              <a:t>Docker</a:t>
            </a:r>
            <a:r>
              <a:rPr lang="zh-CN" altLang="en-US" sz="2400"/>
              <a:t> 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运行 x86-64 镜像（@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yzewei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、@</a:t>
            </a:r>
            <a:r>
              <a:rPr lang="en-US" altLang="zh-CN" sz="2400">
                <a:solidFill>
                  <a:schemeClr val="tx1"/>
                </a:solidFill>
                <a:ea typeface="Source Han Sans CN" charset="0"/>
              </a:rPr>
              <a:t>ksco</a:t>
            </a:r>
            <a:r>
              <a:rPr lang="zh-CN" altLang="en-US" sz="2400">
                <a:solidFill>
                  <a:schemeClr val="tx1"/>
                </a:solidFill>
                <a:ea typeface="Source Han Sans CN" charset="0"/>
              </a:rPr>
              <a:t>）</a:t>
            </a:r>
            <a:endParaRPr lang="zh-CN" altLang="en-US" sz="2400"/>
          </a:p>
          <a:p>
            <a:r>
              <a:rPr lang="zh-CN" altLang="en-US" sz="2400"/>
              <a:t>支持 </a:t>
            </a:r>
            <a:r>
              <a:rPr lang="en-US" altLang="zh-CN" sz="2400"/>
              <a:t>Steam Vulkan</a:t>
            </a:r>
            <a:r>
              <a:rPr lang="zh-CN" altLang="en-US" sz="2400"/>
              <a:t> </a:t>
            </a:r>
            <a:r>
              <a:rPr lang="en-US" altLang="zh-CN" sz="2400"/>
              <a:t>Overlay</a:t>
            </a:r>
            <a:r>
              <a:rPr lang="zh-CN" altLang="en-US" sz="2400"/>
              <a:t>（@</a:t>
            </a:r>
            <a:r>
              <a:rPr lang="en-US" altLang="zh-CN" sz="2400"/>
              <a:t>ptitSeb</a:t>
            </a:r>
            <a:r>
              <a:rPr lang="zh-CN" altLang="en-US" sz="2400"/>
              <a:t>）</a:t>
            </a:r>
            <a:endParaRPr lang="zh-CN" altLang="en-US" sz="2400"/>
          </a:p>
          <a:p>
            <a:r>
              <a:rPr lang="zh-CN" altLang="en-US" sz="2400"/>
              <a:t>修复 </a:t>
            </a:r>
            <a:r>
              <a:rPr lang="en-US" altLang="zh-CN" sz="2400"/>
              <a:t>Steam </a:t>
            </a:r>
            <a:r>
              <a:rPr lang="zh-CN" altLang="en-US" sz="2400"/>
              <a:t>运行时高负载时随机崩溃问题（@</a:t>
            </a:r>
            <a:r>
              <a:rPr lang="en-US" altLang="zh-CN" sz="2400"/>
              <a:t>ksco</a:t>
            </a:r>
            <a:r>
              <a:rPr lang="zh-CN" altLang="en-US" sz="2400"/>
              <a:t>）</a:t>
            </a:r>
            <a:endParaRPr lang="zh-CN" altLang="en-US" sz="2400"/>
          </a:p>
          <a:p>
            <a:pPr lvl="1"/>
            <a:r>
              <a:rPr lang="zh-CN" altLang="en-US" sz="2000"/>
              <a:t>例如启动《赛博朋克</a:t>
            </a:r>
            <a:r>
              <a:rPr lang="en-US" altLang="zh-CN" sz="2000"/>
              <a:t> 2077</a:t>
            </a:r>
            <a:r>
              <a:rPr lang="zh-CN" altLang="en-US" sz="2000"/>
              <a:t>》</a:t>
            </a:r>
            <a:endParaRPr lang="zh-CN" altLang="en-US" sz="2000"/>
          </a:p>
          <a:p>
            <a:r>
              <a:rPr lang="zh-CN" altLang="en-US" sz="2400"/>
              <a:t>修复</a:t>
            </a:r>
            <a:r>
              <a:rPr lang="en-US" altLang="zh-CN" sz="2400"/>
              <a:t>/</a:t>
            </a:r>
            <a:r>
              <a:rPr lang="zh-CN" altLang="en-US" sz="2400"/>
              <a:t>优化若干指令翻译（@</a:t>
            </a:r>
            <a:r>
              <a:rPr lang="en-US" altLang="zh-CN" sz="2400"/>
              <a:t>ksco</a:t>
            </a:r>
            <a:r>
              <a:rPr lang="zh-CN" altLang="en-US" sz="2400"/>
              <a:t>）</a:t>
            </a:r>
            <a:endParaRPr lang="zh-CN" altLang="en-US" sz="2000">
              <a:highlight>
                <a:srgbClr val="FFFF00"/>
              </a:highlight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3254" y="4404900"/>
            <a:ext cx="5325433" cy="161070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7694295" y="4343203"/>
            <a:ext cx="3137535" cy="259572"/>
          </a:xfrm>
          <a:prstGeom prst="rect">
            <a:avLst/>
          </a:prstGeom>
          <a:noFill/>
          <a:ln w="2857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8039396" y="4034589"/>
            <a:ext cx="2316480" cy="306705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1400">
                <a:solidFill>
                  <a:srgbClr val="000000"/>
                </a:solidFill>
              </a:rPr>
              <a:t>Steam </a:t>
            </a: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Vulkan Overlay HUD</a:t>
            </a:r>
            <a:endParaRPr lang="zh-CN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发行版维护贴士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069202" cy="4657501"/>
          </a:xfrm>
        </p:spPr>
        <p:txBody>
          <a:bodyPr/>
          <a:p>
            <a:r>
              <a:rPr lang="en-US" altLang="zh-CN" sz="2000"/>
              <a:t>glibc 2.43 </a:t>
            </a:r>
            <a:r>
              <a:rPr lang="zh-CN" altLang="en-US" sz="2000"/>
              <a:t>修复了三项架构无关的安全问题：</a:t>
            </a:r>
            <a:r>
              <a:rPr lang="en-US" altLang="zh-CN" sz="2000"/>
              <a:t>CVE</a:t>
            </a:r>
            <a:r>
              <a:rPr lang="zh-CN" altLang="en-US" sz="2000"/>
              <a:t>-</a:t>
            </a:r>
            <a:r>
              <a:rPr lang="en-US" altLang="zh-CN" sz="2000"/>
              <a:t>2026</a:t>
            </a:r>
            <a:r>
              <a:rPr lang="zh-CN" altLang="en-US" sz="2000"/>
              <a:t>-</a:t>
            </a:r>
            <a:r>
              <a:rPr lang="en-US" altLang="zh-CN" sz="2000"/>
              <a:t>0861</a:t>
            </a:r>
            <a:r>
              <a:rPr lang="zh-CN" altLang="en-US" sz="2000"/>
              <a:t>（中危）</a:t>
            </a:r>
            <a:r>
              <a:rPr lang="en-US" altLang="zh-CN" sz="2000"/>
              <a:t>,</a:t>
            </a:r>
            <a:br>
              <a:rPr lang="en-US" altLang="zh-CN" sz="2000"/>
            </a:br>
            <a:r>
              <a:rPr lang="en-US" altLang="zh-CN" sz="2000"/>
              <a:t> CVE</a:t>
            </a:r>
            <a:r>
              <a:rPr lang="zh-CN" altLang="en-US" sz="2000"/>
              <a:t>-</a:t>
            </a:r>
            <a:r>
              <a:rPr lang="en-US" altLang="zh-CN" sz="2000"/>
              <a:t>2026</a:t>
            </a:r>
            <a:r>
              <a:rPr lang="zh-CN" altLang="en-US" sz="2000"/>
              <a:t>-</a:t>
            </a:r>
            <a:r>
              <a:rPr lang="en-US" altLang="zh-CN" sz="2000"/>
              <a:t>0915 </a:t>
            </a:r>
            <a:r>
              <a:rPr lang="zh-CN" altLang="en-US" sz="2000"/>
              <a:t>（中危）</a:t>
            </a:r>
            <a:r>
              <a:rPr lang="en-US" altLang="zh-CN" sz="2000"/>
              <a:t>, CVE</a:t>
            </a:r>
            <a:r>
              <a:rPr lang="zh-CN" altLang="en-US" sz="2000"/>
              <a:t>-</a:t>
            </a:r>
            <a:r>
              <a:rPr lang="en-US" altLang="zh-CN" sz="2000"/>
              <a:t>2025</a:t>
            </a:r>
            <a:r>
              <a:rPr lang="zh-CN" altLang="en-US" sz="2000"/>
              <a:t>-</a:t>
            </a:r>
            <a:r>
              <a:rPr lang="en-US" altLang="zh-CN" sz="2000"/>
              <a:t>15281</a:t>
            </a:r>
            <a:r>
              <a:rPr lang="zh-CN" altLang="en-US" sz="2000"/>
              <a:t>（低危），建议发行版尽快升级 </a:t>
            </a:r>
            <a:r>
              <a:rPr lang="en-US" altLang="zh-CN" sz="2000"/>
              <a:t>glibc </a:t>
            </a:r>
            <a:r>
              <a:rPr lang="zh-CN" altLang="en-US" sz="2000"/>
              <a:t>或应用相应安全补丁</a:t>
            </a:r>
            <a:endParaRPr lang="zh-CN" altLang="en-US" sz="2000"/>
          </a:p>
          <a:p>
            <a:pPr lvl="1"/>
            <a:r>
              <a:rPr lang="en-US" altLang="zh-CN" sz="2000"/>
              <a:t>glibc 2.43</a:t>
            </a:r>
            <a:r>
              <a:rPr lang="zh-CN" altLang="en-US" sz="2000"/>
              <a:t> 引入的 </a:t>
            </a:r>
            <a:r>
              <a:rPr lang="en-US" altLang="zh-CN" sz="2000"/>
              <a:t>C23</a:t>
            </a:r>
            <a:r>
              <a:rPr lang="zh-CN" altLang="en-US" sz="2000"/>
              <a:t> </a:t>
            </a:r>
            <a:r>
              <a:rPr lang="en-US" altLang="zh-CN" sz="2000"/>
              <a:t>const</a:t>
            </a:r>
            <a:r>
              <a:rPr lang="zh-CN" altLang="en-US" sz="2000"/>
              <a:t>-</a:t>
            </a:r>
            <a:r>
              <a:rPr lang="en-US" altLang="zh-CN" sz="2000"/>
              <a:t>preserving </a:t>
            </a:r>
            <a:r>
              <a:rPr lang="zh-CN" altLang="en-US" sz="2000"/>
              <a:t>宏和对 </a:t>
            </a:r>
            <a:r>
              <a:rPr lang="en-US" altLang="zh-CN" sz="2000"/>
              <a:t>stdlib.h </a:t>
            </a:r>
            <a:r>
              <a:rPr lang="zh-CN" altLang="en-US" sz="2000"/>
              <a:t>引入的 </a:t>
            </a:r>
            <a:r>
              <a:rPr lang="en-US" altLang="zh-CN" sz="2000"/>
              <a:t>call_once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机制</a:t>
            </a:r>
            <a:r>
              <a:rPr lang="zh-CN" altLang="en-US" sz="2000"/>
              <a:t>可能导致软件包构建失败，需进行针对性处理</a:t>
            </a:r>
            <a:endParaRPr lang="zh-CN" altLang="en-US" sz="2000"/>
          </a:p>
          <a:p>
            <a:pPr lvl="0"/>
            <a:r>
              <a:rPr lang="zh-CN" altLang="en-US" sz="2000"/>
              <a:t>运行</a:t>
            </a:r>
            <a:r>
              <a:rPr lang="en-US" altLang="zh-CN" sz="2000"/>
              <a:t> glibc </a:t>
            </a:r>
            <a:r>
              <a:rPr lang="zh-CN" altLang="en-US" sz="2000"/>
              <a:t>测试的发行版需要忽略 </a:t>
            </a:r>
            <a:r>
              <a:rPr lang="en-US" altLang="zh-CN" sz="2000"/>
              <a:t>tst-link-map-contiguous-ldso </a:t>
            </a:r>
            <a:r>
              <a:rPr lang="zh-CN" altLang="en-US" sz="2000"/>
              <a:t>失败</a:t>
            </a:r>
            <a:endParaRPr lang="zh-CN" altLang="en-US" sz="2000"/>
          </a:p>
          <a:p>
            <a:pPr lvl="0"/>
            <a:r>
              <a:rPr lang="en-US" altLang="zh-CN" sz="2000"/>
              <a:t>Box64 v0.4.1</a:t>
            </a:r>
            <a:r>
              <a:rPr lang="zh-CN" altLang="en-US" sz="2000"/>
              <a:t>-</a:t>
            </a:r>
            <a:r>
              <a:rPr lang="en-US" altLang="zh-CN" sz="2000"/>
              <a:t>1 </a:t>
            </a:r>
            <a:r>
              <a:rPr lang="zh-CN" altLang="en-US" sz="2000"/>
              <a:t>修复了 </a:t>
            </a:r>
            <a:r>
              <a:rPr lang="en-US" altLang="zh-CN" sz="2000"/>
              <a:t>Steam </a:t>
            </a:r>
            <a:r>
              <a:rPr lang="zh-CN" altLang="en-US" sz="2000"/>
              <a:t>兼容性，请考虑更新</a:t>
            </a:r>
            <a:endParaRPr lang="zh-CN" altLang="en-US" sz="2000"/>
          </a:p>
          <a:p>
            <a:pPr lvl="0"/>
            <a:r>
              <a:rPr lang="en-US" altLang="zh-CN" sz="2000"/>
              <a:t>Linux</a:t>
            </a:r>
            <a:r>
              <a:rPr lang="zh-CN" altLang="en-US" sz="2000"/>
              <a:t> 内核新增</a:t>
            </a:r>
            <a:r>
              <a:rPr lang="zh-CN" altLang="en-US" sz="2000">
                <a:hlinkClick r:id="rId1"/>
              </a:rPr>
              <a:t>一笔补丁</a:t>
            </a:r>
            <a:r>
              <a:rPr lang="zh-CN" altLang="en-US" sz="2000"/>
              <a:t>，优先使用固件</a:t>
            </a:r>
            <a:r>
              <a:rPr lang="en-US" altLang="zh-CN" sz="2000"/>
              <a:t> PPTT </a:t>
            </a:r>
            <a:r>
              <a:rPr lang="zh-CN" altLang="en-US" sz="2000"/>
              <a:t>表作为处理器拓扑参考，修复</a:t>
            </a:r>
            <a:r>
              <a:rPr lang="en-US" altLang="zh-CN" sz="2000"/>
              <a:t> 3B6000 </a:t>
            </a:r>
            <a:r>
              <a:rPr lang="zh-CN" altLang="en-US" sz="2000"/>
              <a:t>部分型号错误报告处理器插槽数为</a:t>
            </a:r>
            <a:r>
              <a:rPr lang="en-US" altLang="zh-CN" sz="2000"/>
              <a:t> 2 </a:t>
            </a:r>
            <a:r>
              <a:rPr lang="zh-CN" altLang="en-US" sz="2000"/>
              <a:t>且拓扑错误的问题，请考虑回合 </a:t>
            </a:r>
            <a:r>
              <a:rPr lang="en-US" altLang="zh-CN" sz="2000"/>
              <a:t>(backport)</a:t>
            </a:r>
            <a:endParaRPr lang="zh-CN" altLang="en-US" sz="2000"/>
          </a:p>
          <a:p>
            <a:pPr lvl="1"/>
            <a:r>
              <a:rPr lang="zh-CN" altLang="en-US" sz="2000"/>
              <a:t>该补丁已在 </a:t>
            </a:r>
            <a:r>
              <a:rPr lang="en-US" altLang="zh-CN" sz="2000"/>
              <a:t>2K2000</a:t>
            </a:r>
            <a:r>
              <a:rPr lang="zh-CN" altLang="en-US" sz="2000"/>
              <a:t>、</a:t>
            </a:r>
            <a:r>
              <a:rPr lang="en-US" altLang="zh-CN" sz="2000"/>
              <a:t>2K3000/3B6000M</a:t>
            </a:r>
            <a:r>
              <a:rPr lang="zh-CN" altLang="en-US" sz="2000"/>
              <a:t>、</a:t>
            </a:r>
            <a:r>
              <a:rPr lang="en-US" altLang="zh-CN" sz="2000"/>
              <a:t>3A6000</a:t>
            </a:r>
            <a:r>
              <a:rPr lang="zh-CN" altLang="en-US" sz="2000"/>
              <a:t>、</a:t>
            </a:r>
            <a:r>
              <a:rPr lang="en-US" altLang="zh-CN" sz="2000"/>
              <a:t>3B6000</a:t>
            </a:r>
            <a:r>
              <a:rPr lang="zh-CN" altLang="en-US" sz="2000"/>
              <a:t>、</a:t>
            </a:r>
            <a:r>
              <a:rPr lang="en-US" altLang="zh-CN" sz="2000"/>
              <a:t>3C6000/S </a:t>
            </a:r>
            <a:r>
              <a:rPr lang="zh-CN" altLang="en-US" sz="2000"/>
              <a:t>及 </a:t>
            </a:r>
            <a:r>
              <a:rPr lang="en-US" altLang="zh-CN" sz="2000"/>
              <a:t>3C6000/D </a:t>
            </a:r>
            <a:r>
              <a:rPr lang="zh-CN" altLang="en-US" sz="2000"/>
              <a:t>测试过，在固件 </a:t>
            </a:r>
            <a:r>
              <a:rPr lang="en-US" altLang="zh-CN" sz="2000"/>
              <a:t>PPTT </a:t>
            </a:r>
            <a:r>
              <a:rPr lang="zh-CN" altLang="en-US" sz="2000"/>
              <a:t>信息正确的情况下功能一切正常</a:t>
            </a:r>
            <a:endParaRPr lang="zh-CN" altLang="en-US" sz="2000"/>
          </a:p>
          <a:p>
            <a:pPr lvl="1"/>
            <a:r>
              <a:rPr lang="zh-CN" altLang="en-US" sz="2000"/>
              <a:t>但是，如果您在引入补丁后发现有处理器拓扑报告错误的情况（如 </a:t>
            </a:r>
            <a:r>
              <a:rPr lang="en-US" altLang="zh-CN" sz="2000"/>
              <a:t>TD622E0 </a:t>
            </a:r>
            <a:r>
              <a:rPr lang="zh-CN" altLang="en-US" sz="2000"/>
              <a:t>双路 </a:t>
            </a:r>
            <a:r>
              <a:rPr lang="en-US" altLang="zh-CN" sz="2000"/>
              <a:t>3C6000/D </a:t>
            </a:r>
            <a:r>
              <a:rPr lang="zh-CN" altLang="en-US" sz="2000"/>
              <a:t>服务器报告仅有单处理器插槽），这说明主板固件的 </a:t>
            </a:r>
            <a:r>
              <a:rPr lang="en-US" altLang="zh-CN" sz="2000"/>
              <a:t>PPTT </a:t>
            </a:r>
            <a:r>
              <a:rPr lang="zh-CN" altLang="en-US" sz="2000"/>
              <a:t>表错误，请通过 </a:t>
            </a:r>
            <a:r>
              <a:rPr lang="en-US" altLang="zh-CN" sz="2000">
                <a:hlinkClick r:id="rId2"/>
              </a:rPr>
              <a:t>loongson/Firmware</a:t>
            </a:r>
            <a:r>
              <a:rPr lang="en-US" altLang="zh-CN" sz="2000"/>
              <a:t> </a:t>
            </a:r>
            <a:r>
              <a:rPr lang="zh-CN" altLang="en-US" sz="2000"/>
              <a:t>报告问题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发行版维护贴士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069202" cy="4657501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altLang="zh-CN" sz="2000"/>
              <a:t>LoongGPU </a:t>
            </a:r>
            <a:r>
              <a:rPr lang="zh-CN" altLang="en-US" sz="2000"/>
              <a:t>及 </a:t>
            </a:r>
            <a:r>
              <a:rPr lang="en-US" altLang="zh-CN" sz="2000"/>
              <a:t>"loongson" DRM </a:t>
            </a:r>
            <a:r>
              <a:rPr lang="zh-CN" altLang="en-US" sz="2000"/>
              <a:t>内核模块的互操作有优化空间，可通过在</a:t>
            </a:r>
            <a:r>
              <a:rPr lang="en-US" altLang="zh-CN" sz="2000"/>
              <a:t> loongson </a:t>
            </a:r>
            <a:r>
              <a:rPr lang="zh-CN" altLang="en-US" sz="2000"/>
              <a:t>模块的 </a:t>
            </a:r>
            <a:r>
              <a:rPr lang="en-US" altLang="zh-CN" sz="2000"/>
              <a:t>modprobe.d </a:t>
            </a:r>
            <a:r>
              <a:rPr lang="zh-CN" altLang="en-US" sz="2000"/>
              <a:t>的配置（如 </a:t>
            </a:r>
            <a:r>
              <a:rPr lang="en-US" altLang="zh-CN" sz="2000"/>
              <a:t>/usr/lib/modprobe.d/loongson.conf</a:t>
            </a:r>
            <a:r>
              <a:rPr lang="zh-CN" altLang="en-US" sz="2000"/>
              <a:t>）中添加</a:t>
            </a:r>
            <a:br>
              <a:rPr lang="zh-CN" altLang="en-US" sz="2000"/>
            </a:br>
            <a:br>
              <a:rPr lang="zh-CN" altLang="en-US" sz="2000"/>
            </a:br>
            <a:r>
              <a:rPr lang="zh-CN" altLang="en-US" sz="2000">
                <a:solidFill>
                  <a:srgbClr val="E60013"/>
                </a:solidFill>
              </a:rPr>
              <a:t>	</a:t>
            </a:r>
            <a:r>
              <a:rPr lang="en-US" altLang="zh-CN" sz="2000" b="1">
                <a:solidFill>
                  <a:srgbClr val="E60013"/>
                </a:solidFill>
              </a:rPr>
              <a:t>softdep loongson pre: loonggpu</a:t>
            </a:r>
            <a:br>
              <a:rPr lang="en-US" altLang="zh-CN" sz="2000" b="1">
                <a:solidFill>
                  <a:srgbClr val="E60013"/>
                </a:solidFill>
              </a:rPr>
            </a:br>
            <a:br>
              <a:rPr lang="en-US" altLang="zh-CN" sz="2000"/>
            </a:br>
            <a:r>
              <a:rPr lang="zh-CN" altLang="en-US" sz="2000"/>
              <a:t>确保</a:t>
            </a:r>
            <a:r>
              <a:rPr lang="en-US" altLang="zh-CN" sz="2000"/>
              <a:t> loonggpu </a:t>
            </a:r>
            <a:r>
              <a:rPr lang="zh-CN" altLang="en-US" sz="2000"/>
              <a:t>在 </a:t>
            </a:r>
            <a:r>
              <a:rPr lang="en-US" altLang="zh-CN" sz="2000"/>
              <a:t>loongson </a:t>
            </a:r>
            <a:r>
              <a:rPr lang="zh-CN" altLang="en-US" sz="2000"/>
              <a:t>前载入，无须再附加针对 </a:t>
            </a:r>
            <a:r>
              <a:rPr lang="en-US" altLang="zh-CN" sz="2000"/>
              <a:t>loongson </a:t>
            </a:r>
            <a:r>
              <a:rPr lang="zh-CN" altLang="en-US" sz="2000"/>
              <a:t>模块的黑名单，简化打包</a:t>
            </a:r>
            <a:endParaRPr lang="zh-CN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/>
              <a:t>Bitwarden</a:t>
            </a:r>
            <a:r>
              <a:rPr lang="zh-CN" altLang="en-US" sz="2000"/>
              <a:t> 无法构建的问题已通过内核补丁解决，见 </a:t>
            </a:r>
            <a:r>
              <a:rPr lang="en-US" altLang="zh-CN" sz="2000">
                <a:hlinkClick r:id="rId1"/>
              </a:rPr>
              <a:t>[PATCH] loongarch: wire up memfd_secret system call</a:t>
            </a:r>
            <a:r>
              <a:rPr lang="zh-CN" altLang="en-US" sz="2000"/>
              <a:t>；请注意，您需要更新的不仅是内核本身，还有 </a:t>
            </a:r>
            <a:r>
              <a:rPr lang="en-US" altLang="zh-CN" sz="2000"/>
              <a:t>API </a:t>
            </a:r>
            <a:r>
              <a:rPr lang="zh-CN" altLang="en-US" sz="2000"/>
              <a:t>头文件包（比如 </a:t>
            </a:r>
            <a:r>
              <a:rPr lang="en-US" altLang="zh-CN" sz="2000"/>
              <a:t>Debian </a:t>
            </a:r>
            <a:r>
              <a:rPr lang="zh-CN" altLang="en-US" sz="2000"/>
              <a:t>的 </a:t>
            </a:r>
            <a:r>
              <a:rPr lang="en-US" altLang="zh-CN" sz="2000"/>
              <a:t>linux</a:t>
            </a:r>
            <a:r>
              <a:rPr lang="zh-CN" altLang="en-US" sz="2000"/>
              <a:t>-</a:t>
            </a:r>
            <a:r>
              <a:rPr lang="en-US" altLang="zh-CN" sz="2000"/>
              <a:t>libc</a:t>
            </a:r>
            <a:r>
              <a:rPr lang="zh-CN" altLang="en-US" sz="2000"/>
              <a:t>-</a:t>
            </a:r>
            <a:r>
              <a:rPr lang="en-US" altLang="zh-CN" sz="2000"/>
              <a:t>dev</a:t>
            </a:r>
            <a:r>
              <a:rPr lang="zh-CN" altLang="en-US" sz="2000"/>
              <a:t>、</a:t>
            </a:r>
            <a:r>
              <a:rPr lang="en-US" altLang="zh-CN" sz="2000"/>
              <a:t>Arch Linux </a:t>
            </a:r>
            <a:r>
              <a:rPr lang="zh-CN" altLang="en-US" sz="2000"/>
              <a:t>的 </a:t>
            </a:r>
            <a:r>
              <a:rPr lang="en-US" altLang="zh-CN" sz="2000"/>
              <a:t>linux</a:t>
            </a:r>
            <a:r>
              <a:rPr lang="zh-CN" altLang="en-US" sz="2000"/>
              <a:t>-</a:t>
            </a:r>
            <a:r>
              <a:rPr lang="en-US" altLang="zh-CN" sz="2000"/>
              <a:t>api</a:t>
            </a:r>
            <a:r>
              <a:rPr lang="zh-CN" altLang="en-US" sz="2000"/>
              <a:t>-</a:t>
            </a:r>
            <a:r>
              <a:rPr lang="en-US" altLang="zh-CN" sz="2000"/>
              <a:t>headers</a:t>
            </a:r>
            <a:r>
              <a:rPr lang="zh-CN" altLang="en-US" sz="2000"/>
              <a:t>，或安同 </a:t>
            </a:r>
            <a:r>
              <a:rPr lang="en-US" altLang="zh-CN" sz="2000"/>
              <a:t>OS </a:t>
            </a:r>
            <a:r>
              <a:rPr lang="zh-CN" altLang="en-US" sz="2000"/>
              <a:t>的 </a:t>
            </a:r>
            <a:r>
              <a:rPr lang="en-US" altLang="zh-CN" sz="2000"/>
              <a:t>linux</a:t>
            </a:r>
            <a:r>
              <a:rPr lang="zh-CN" altLang="en-US" sz="2000"/>
              <a:t>+</a:t>
            </a:r>
            <a:r>
              <a:rPr lang="en-US" altLang="zh-CN" sz="2000"/>
              <a:t>api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000"/>
              <a:t>Memtest86</a:t>
            </a:r>
            <a:r>
              <a:rPr lang="zh-CN" altLang="en-US" sz="2000"/>
              <a:t>+ </a:t>
            </a:r>
            <a:r>
              <a:rPr lang="en-US" altLang="zh-CN" sz="2000"/>
              <a:t>8.00 </a:t>
            </a:r>
            <a:r>
              <a:rPr lang="zh-CN" altLang="en-US" sz="2000"/>
              <a:t>版在龙架构存在如下问题，均已有修复，可考虑回合补丁</a:t>
            </a:r>
            <a:endParaRPr lang="zh-CN" altLang="en-US" sz="2000"/>
          </a:p>
          <a:p>
            <a:pPr lvl="1"/>
            <a:r>
              <a:rPr lang="en-US" altLang="zh-CN" sz="2000"/>
              <a:t>2K3000/3B6000M </a:t>
            </a:r>
            <a:r>
              <a:rPr lang="zh-CN" altLang="en-US" sz="2000"/>
              <a:t>显示错误且运行数秒后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显示不再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更新</a:t>
            </a:r>
            <a:r>
              <a:rPr lang="zh-CN" altLang="en-US" sz="2000"/>
              <a:t>，修复补丁 </a:t>
            </a:r>
            <a:r>
              <a:rPr lang="zh-CN" altLang="en-US" sz="2000">
                <a:hlinkClick r:id="rId2"/>
              </a:rPr>
              <a:t>#</a:t>
            </a:r>
            <a:r>
              <a:rPr lang="en-US" altLang="zh-CN" sz="2000">
                <a:hlinkClick r:id="rId2"/>
              </a:rPr>
              <a:t>589</a:t>
            </a:r>
            <a:endParaRPr lang="zh-CN" altLang="en-US" sz="2000"/>
          </a:p>
          <a:p>
            <a:pPr lvl="1"/>
            <a:r>
              <a:rPr lang="en-US" altLang="zh-CN" sz="2000"/>
              <a:t>L1/L2 </a:t>
            </a:r>
            <a:r>
              <a:rPr lang="zh-CN" altLang="en-US" sz="2000"/>
              <a:t>速率异常一致，修复补丁 </a:t>
            </a:r>
            <a:r>
              <a:rPr lang="zh-CN" altLang="en-US" sz="2000">
                <a:hlinkClick r:id="rId3"/>
              </a:rPr>
              <a:t>#</a:t>
            </a:r>
            <a:r>
              <a:rPr lang="en-US" altLang="zh-CN" sz="2000">
                <a:hlinkClick r:id="rId3"/>
              </a:rPr>
              <a:t>578</a:t>
            </a:r>
            <a:endParaRPr lang="en-US" altLang="zh-CN" sz="2000">
              <a:hlinkClick r:id="rId3"/>
            </a:endParaRPr>
          </a:p>
          <a:p>
            <a:pPr lvl="0"/>
            <a:r>
              <a:rPr lang="zh-CN" altLang="en-US" sz="2000"/>
              <a:t>如有用户反馈在</a:t>
            </a:r>
            <a:r>
              <a:rPr lang="en-US" altLang="zh-CN" sz="2000"/>
              <a:t> Clang </a:t>
            </a:r>
            <a:r>
              <a:rPr lang="zh-CN" altLang="en-US" sz="2000"/>
              <a:t>+</a:t>
            </a:r>
            <a:r>
              <a:rPr lang="en-US" altLang="zh-CN" sz="2000"/>
              <a:t> LTO </a:t>
            </a:r>
            <a:r>
              <a:rPr lang="zh-CN" altLang="en-US" sz="2000"/>
              <a:t>编译的</a:t>
            </a:r>
            <a:r>
              <a:rPr lang="en-US" altLang="zh-CN" sz="2000"/>
              <a:t> Firefox </a:t>
            </a:r>
            <a:r>
              <a:rPr lang="zh-CN" altLang="en-US" sz="2000"/>
              <a:t>上遇到卡死的问题，请确定是否为 </a:t>
            </a:r>
            <a:r>
              <a:rPr lang="en-US" altLang="zh-CN" sz="2000"/>
              <a:t>2K3000/</a:t>
            </a:r>
            <a:br>
              <a:rPr lang="en-US" altLang="zh-CN" sz="2000"/>
            </a:br>
            <a:r>
              <a:rPr lang="en-US" altLang="zh-CN" sz="2000"/>
              <a:t>3B6000M </a:t>
            </a:r>
            <a:r>
              <a:rPr lang="zh-CN" altLang="en-US" sz="2000"/>
              <a:t>平台，如果是，那么很可能是该平台缺少固件更新，请建议用户联系原厂获取支持</a:t>
            </a:r>
            <a:endParaRPr lang="zh-CN" altLang="en-US" sz="233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长期维护</a:t>
            </a:r>
            <a:r>
              <a:rPr lang="zh-CN" altLang="en-US">
                <a:cs typeface="Arial" panose="020B0604020202020204" pitchFamily="34" charset="0"/>
              </a:rPr>
              <a:t>状态平稳</a:t>
            </a:r>
            <a:endParaRPr lang="zh-CN" altLang="en-US">
              <a:cs typeface="Arial" panose="020B0604020202020204" pitchFamily="34" charset="0"/>
            </a:endParaRPr>
          </a:p>
          <a:p>
            <a:r>
              <a:rPr lang="en-US" altLang="zh-CN"/>
              <a:t>Thunderbird</a:t>
            </a:r>
            <a:r>
              <a:rPr lang="zh-CN" altLang="en-US"/>
              <a:t>构建修复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类似此前的</a:t>
            </a:r>
            <a:r>
              <a:rPr lang="en-US" altLang="zh-CN">
                <a:solidFill>
                  <a:schemeClr val="tx1"/>
                </a:solidFill>
              </a:rPr>
              <a:t>Firefox</a:t>
            </a:r>
            <a:r>
              <a:rPr lang="zh-CN" altLang="en-US">
                <a:solidFill>
                  <a:schemeClr val="tx1"/>
                </a:solidFill>
              </a:rPr>
              <a:t>修复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修复</a:t>
            </a:r>
            <a:r>
              <a:rPr lang="en-US" altLang="zh-CN">
                <a:solidFill>
                  <a:schemeClr val="tx1"/>
                </a:solidFill>
              </a:rPr>
              <a:t>Brotli</a:t>
            </a:r>
            <a:r>
              <a:rPr lang="zh-CN" altLang="en-US">
                <a:solidFill>
                  <a:schemeClr val="tx1"/>
                </a:solidFill>
              </a:rPr>
              <a:t>子模块构建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hlinkClick r:id="rId1"/>
              </a:rPr>
              <a:t>https://github.com/lcpu</a:t>
            </a:r>
            <a:r>
              <a:rPr lang="zh-CN" altLang="en-US">
                <a:solidFill>
                  <a:schemeClr val="tx1"/>
                </a:solidFill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1"/>
              </a:rPr>
              <a:t>club/loongarch</a:t>
            </a:r>
            <a:r>
              <a:rPr lang="zh-CN" altLang="en-US">
                <a:solidFill>
                  <a:schemeClr val="tx1"/>
                </a:solidFill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1"/>
              </a:rPr>
              <a:t>packages/pull/838</a:t>
            </a:r>
            <a:endParaRPr lang="zh-CN" altLang="en-US">
              <a:solidFill>
                <a:srgbClr val="00B0F0"/>
              </a:solidFill>
            </a:endParaRPr>
          </a:p>
          <a:p>
            <a:r>
              <a:rPr lang="en-US" altLang="zh-CN"/>
              <a:t>Glibc </a:t>
            </a:r>
            <a:r>
              <a:rPr lang="zh-CN" altLang="en-US"/>
              <a:t>测试问题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在</a:t>
            </a:r>
            <a:r>
              <a:rPr lang="en-US" altLang="zh-CN">
                <a:solidFill>
                  <a:schemeClr val="tx1"/>
                </a:solidFill>
              </a:rPr>
              <a:t>2.42+r47</a:t>
            </a:r>
            <a:r>
              <a:rPr lang="zh-CN" altLang="en-US">
                <a:solidFill>
                  <a:schemeClr val="tx1"/>
                </a:solidFill>
              </a:rPr>
              <a:t>升级到</a:t>
            </a:r>
            <a:r>
              <a:rPr lang="en-US" altLang="zh-CN">
                <a:solidFill>
                  <a:schemeClr val="tx1"/>
                </a:solidFill>
              </a:rPr>
              <a:t>2.42+r50</a:t>
            </a:r>
            <a:r>
              <a:rPr lang="zh-CN" altLang="en-US">
                <a:solidFill>
                  <a:schemeClr val="tx1"/>
                </a:solidFill>
              </a:rPr>
              <a:t>时发现</a:t>
            </a:r>
            <a:r>
              <a:rPr lang="zh-CN" altLang="en-US" b="1">
                <a:solidFill>
                  <a:schemeClr val="tx1"/>
                </a:solidFill>
              </a:rPr>
              <a:t>新出现</a:t>
            </a:r>
            <a:r>
              <a:rPr lang="en-US" altLang="zh-CN" b="1">
                <a:solidFill>
                  <a:schemeClr val="tx1"/>
                </a:solidFill>
              </a:rPr>
              <a:t>Test</a:t>
            </a:r>
            <a:r>
              <a:rPr lang="zh-CN" altLang="en-US" b="1">
                <a:solidFill>
                  <a:schemeClr val="tx1"/>
                </a:solidFill>
              </a:rPr>
              <a:t>超时</a:t>
            </a:r>
            <a:r>
              <a:rPr lang="zh-CN" altLang="en-US">
                <a:solidFill>
                  <a:schemeClr val="tx1"/>
                </a:solidFill>
              </a:rPr>
              <a:t>，原因未知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设置</a:t>
            </a:r>
            <a:r>
              <a:rPr lang="en-US" altLang="zh-CN">
                <a:solidFill>
                  <a:schemeClr val="tx1"/>
                </a:solidFill>
              </a:rPr>
              <a:t> TIMEOUTFACTOR=10</a:t>
            </a:r>
            <a:r>
              <a:rPr lang="zh-CN" altLang="en-US">
                <a:solidFill>
                  <a:schemeClr val="tx1"/>
                </a:solidFill>
              </a:rPr>
              <a:t>，确保所有测试用例能够通过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hlinkClick r:id="rId2"/>
              </a:rPr>
              <a:t>https://github.com/lcpu</a:t>
            </a:r>
            <a:r>
              <a:rPr lang="zh-CN" altLang="en-US">
                <a:solidFill>
                  <a:schemeClr val="tx1"/>
                </a:solidFill>
                <a:hlinkClick r:id="rId2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2"/>
              </a:rPr>
              <a:t>club/loongarch</a:t>
            </a:r>
            <a:r>
              <a:rPr lang="zh-CN" altLang="en-US">
                <a:solidFill>
                  <a:schemeClr val="tx1"/>
                </a:solidFill>
                <a:hlinkClick r:id="rId2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2"/>
              </a:rPr>
              <a:t>packages/commit/ee796083101daf431ecf18df9431cee579683a2a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Chromium 144</a:t>
            </a:r>
            <a:r>
              <a:rPr lang="zh-CN" altLang="en-US"/>
              <a:t>适配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hlinkClick r:id="rId1"/>
              </a:rPr>
              <a:t>https://github.com/lcpu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club/loongarch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packages/pull/837</a:t>
            </a:r>
            <a:endParaRPr lang="en-US" altLang="zh-CN"/>
          </a:p>
          <a:p>
            <a:pPr lvl="0"/>
            <a:r>
              <a:rPr lang="zh-CN" altLang="en-US"/>
              <a:t>其他清理修复</a:t>
            </a:r>
            <a:endParaRPr lang="zh-CN" altLang="en-US"/>
          </a:p>
          <a:p>
            <a:pPr lvl="1"/>
            <a:r>
              <a:rPr lang="en-US" altLang="zh-CN"/>
              <a:t>gemini-cli</a:t>
            </a:r>
            <a:r>
              <a:rPr lang="zh-CN" altLang="en-US"/>
              <a:t>测试超时处理</a:t>
            </a:r>
            <a:r>
              <a:rPr lang="zh-CN" altLang="en-US">
                <a:solidFill>
                  <a:srgbClr val="00B0F0"/>
                </a:solidFill>
              </a:rPr>
              <a:t>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QEMU</a:t>
            </a:r>
            <a:r>
              <a:rPr lang="zh-CN" altLang="en-US">
                <a:solidFill>
                  <a:schemeClr val="tx1"/>
                </a:solidFill>
              </a:rPr>
              <a:t>跳过构建不支持的</a:t>
            </a:r>
            <a:r>
              <a:rPr lang="en-US" altLang="zh-CN">
                <a:solidFill>
                  <a:schemeClr val="tx1"/>
                </a:solidFill>
              </a:rPr>
              <a:t>qemu-vmsr-helper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补丁移除清理和依赖修复等 </a:t>
            </a:r>
            <a:r>
              <a:rPr lang="en-US" altLang="zh-CN">
                <a:solidFill>
                  <a:srgbClr val="00B0F0"/>
                </a:solidFill>
              </a:rPr>
              <a:t>(by Pluto Yang,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跟进上游软件更新，详情见：</a:t>
            </a:r>
            <a:endParaRPr lang="en-US" altLang="zh-CN">
              <a:solidFill>
                <a:srgbClr val="000000"/>
              </a:solidFill>
              <a:hlinkClick r:id="rId2"/>
            </a:endParaRPr>
          </a:p>
          <a:p>
            <a:pPr lvl="1"/>
            <a:r>
              <a:rPr lang="en-US" altLang="zh-CN">
                <a:solidFill>
                  <a:srgbClr val="00B0F0"/>
                </a:solidFill>
                <a:hlinkClick r:id="rId2"/>
              </a:rPr>
              <a:t>https://www.loongbbs.cn/d/454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arch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linux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for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loong64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%E6%9B%B4%E6%96%B0%E6%97%A5%E5%BF%9720260117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20260131</a:t>
            </a:r>
            <a:endParaRPr lang="en-US" altLang="zh-CN">
              <a:solidFill>
                <a:srgbClr val="00B0F0"/>
              </a:solidFill>
            </a:endParaRPr>
          </a:p>
          <a:p>
            <a:pPr lvl="0"/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656626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Arial" panose="020B0604020202020204" pitchFamily="34" charset="0"/>
              </a:rPr>
              <a:t>26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30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彩蛋：原生游戏研究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在前人工作基础上，将社区重新开源实现的</a:t>
            </a:r>
            <a:r>
              <a:rPr lang="en-US" altLang="zh-CN">
                <a:solidFill>
                  <a:srgbClr val="000000"/>
                </a:solidFill>
              </a:rPr>
              <a:t>PvZ</a:t>
            </a:r>
            <a:r>
              <a:rPr lang="zh-CN" altLang="en-US">
                <a:solidFill>
                  <a:srgbClr val="000000"/>
                </a:solidFill>
              </a:rPr>
              <a:t>引擎</a:t>
            </a:r>
            <a:r>
              <a:rPr lang="zh-CN" altLang="en-US" b="1">
                <a:solidFill>
                  <a:srgbClr val="000000"/>
                </a:solidFill>
              </a:rPr>
              <a:t>重构</a:t>
            </a:r>
            <a:r>
              <a:rPr lang="zh-CN" altLang="en-US">
                <a:solidFill>
                  <a:srgbClr val="000000"/>
                </a:solidFill>
              </a:rPr>
              <a:t>成</a:t>
            </a:r>
            <a:r>
              <a:rPr lang="zh-CN" altLang="en-US" b="1">
                <a:solidFill>
                  <a:srgbClr val="000000"/>
                </a:solidFill>
              </a:rPr>
              <a:t>完全跨平台</a:t>
            </a:r>
            <a:r>
              <a:rPr lang="zh-CN" altLang="en-US">
                <a:solidFill>
                  <a:srgbClr val="000000"/>
                </a:solidFill>
              </a:rPr>
              <a:t>版本，复刻原版行为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开发</a:t>
            </a:r>
            <a:r>
              <a:rPr lang="zh-CN" altLang="en-US" b="1">
                <a:solidFill>
                  <a:srgbClr val="000000"/>
                </a:solidFill>
              </a:rPr>
              <a:t>新存档格式</a:t>
            </a:r>
            <a:r>
              <a:rPr lang="zh-CN" altLang="en-US">
                <a:solidFill>
                  <a:srgbClr val="000000"/>
                </a:solidFill>
              </a:rPr>
              <a:t>，支持跨架构</a:t>
            </a:r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zh-CN" altLang="en-US">
                <a:solidFill>
                  <a:srgbClr val="000000"/>
                </a:solidFill>
              </a:rPr>
              <a:t>操作系统存档共享等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 b="1">
                <a:solidFill>
                  <a:srgbClr val="000000"/>
                </a:solidFill>
              </a:rPr>
              <a:t>未上架</a:t>
            </a:r>
            <a:r>
              <a:rPr lang="zh-CN" altLang="en-US">
                <a:solidFill>
                  <a:srgbClr val="000000"/>
                </a:solidFill>
              </a:rPr>
              <a:t>发行版仓库，提供</a:t>
            </a:r>
            <a:r>
              <a:rPr lang="en-US" altLang="zh-CN" b="1">
                <a:solidFill>
                  <a:srgbClr val="000000"/>
                </a:solidFill>
              </a:rPr>
              <a:t>Arch Linux PKGBUILD</a:t>
            </a:r>
            <a:r>
              <a:rPr lang="zh-CN" altLang="en-US">
                <a:solidFill>
                  <a:srgbClr val="000000"/>
                </a:solidFill>
              </a:rPr>
              <a:t>，可一键构建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仅供研究学习，仅提供源码，资源包请自行购买正版获取</a:t>
            </a:r>
            <a:endParaRPr lang="zh-CN" altLang="en-US">
              <a:solidFill>
                <a:srgbClr val="000000"/>
              </a:solidFill>
            </a:endParaRPr>
          </a:p>
          <a:p>
            <a:pPr lvl="1"/>
            <a:r>
              <a:rPr lang="zh-CN" altLang="en-US">
                <a:solidFill>
                  <a:srgbClr val="000000"/>
                </a:solidFill>
              </a:rPr>
              <a:t>欢迎一起研究学习游戏的跨平台实现方法</a:t>
            </a:r>
            <a:endParaRPr lang="zh-CN" altLang="en-US">
              <a:solidFill>
                <a:srgbClr val="000000"/>
              </a:solidFill>
            </a:endParaRPr>
          </a:p>
          <a:p>
            <a:pPr lvl="0"/>
            <a:r>
              <a:rPr lang="en-US" altLang="zh-CN">
                <a:solidFill>
                  <a:srgbClr val="000000"/>
                </a:solidFill>
                <a:hlinkClick r:id="rId1"/>
              </a:rPr>
              <a:t>https://github.com/wszqkzqk/PvZ</a:t>
            </a:r>
            <a:r>
              <a:rPr lang="zh-CN" altLang="en-US">
                <a:solidFill>
                  <a:srgbClr val="000000"/>
                </a:solidFill>
                <a:hlinkClick r:id="rId1"/>
              </a:rPr>
              <a:t>-</a:t>
            </a:r>
            <a:r>
              <a:rPr lang="en-US" altLang="zh-CN">
                <a:solidFill>
                  <a:srgbClr val="000000"/>
                </a:solidFill>
                <a:hlinkClick r:id="rId1"/>
              </a:rPr>
              <a:t>Portable</a:t>
            </a:r>
            <a:endParaRPr lang="en-US" altLang="zh-CN">
              <a:solidFill>
                <a:srgbClr val="000000"/>
              </a:solidFill>
            </a:endParaRPr>
          </a:p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>
              <a:buFont typeface="Arial" panose="020B0604020202020204" pitchFamily="34" charset="0"/>
              <a:buChar char="•"/>
            </a:pPr>
            <a:r>
              <a:rPr lang="en-US" altLang="zh-CN" sz="2000"/>
              <a:t>Linux </a:t>
            </a:r>
            <a:r>
              <a:rPr lang="zh-CN" altLang="en-US" sz="2000"/>
              <a:t>内核：已推送 </a:t>
            </a:r>
            <a:r>
              <a:rPr lang="en-US" altLang="zh-CN" sz="2000"/>
              <a:t>6.18.7 </a:t>
            </a:r>
            <a:r>
              <a:rPr lang="zh-CN" altLang="en-US" sz="2000"/>
              <a:t>更新，除 </a:t>
            </a:r>
            <a:r>
              <a:rPr lang="en-US" altLang="zh-CN" sz="2000"/>
              <a:t>6.18 </a:t>
            </a:r>
            <a:r>
              <a:rPr lang="zh-CN" altLang="en-US" sz="2000"/>
              <a:t>本身带来的更新外，还新增了…</a:t>
            </a:r>
            <a:endParaRPr lang="zh-CN" altLang="en-US" sz="200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/>
              <a:t>2K3000/3B6000M</a:t>
            </a:r>
            <a:r>
              <a:rPr lang="zh-CN" altLang="en-US" sz="2000"/>
              <a:t> 平台 </a:t>
            </a:r>
            <a:r>
              <a:rPr lang="en-US" altLang="zh-CN" sz="2000"/>
              <a:t>CAN</a:t>
            </a:r>
            <a:r>
              <a:rPr lang="zh-CN" altLang="en-US" sz="2000"/>
              <a:t>-</a:t>
            </a:r>
            <a:r>
              <a:rPr lang="en-US" altLang="zh-CN" sz="2000"/>
              <a:t>FD </a:t>
            </a:r>
            <a:r>
              <a:rPr lang="zh-CN" altLang="en-US" sz="2000"/>
              <a:t>及多通道 </a:t>
            </a:r>
            <a:r>
              <a:rPr lang="en-US" altLang="zh-CN" sz="2000"/>
              <a:t>DMA </a:t>
            </a:r>
            <a:r>
              <a:rPr lang="zh-CN" altLang="en-US" sz="2000"/>
              <a:t>支持</a:t>
            </a:r>
            <a:endParaRPr lang="zh-CN" altLang="en-US" sz="200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/>
              <a:t>2K2000 </a:t>
            </a:r>
            <a:r>
              <a:rPr lang="zh-CN" altLang="en-US" sz="2000"/>
              <a:t>较老固件平台上由于 </a:t>
            </a:r>
            <a:r>
              <a:rPr lang="en-US" altLang="zh-CN" sz="2000"/>
              <a:t>PCIe </a:t>
            </a:r>
            <a:r>
              <a:rPr lang="zh-CN" altLang="en-US" sz="2000"/>
              <a:t>资源描述不正确、无法引导的修复</a:t>
            </a:r>
            <a:endParaRPr lang="zh-CN" altLang="en-US" sz="200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/>
              <a:t>3B6000</a:t>
            </a:r>
            <a:r>
              <a:rPr lang="zh-CN" altLang="en-US" sz="2000"/>
              <a:t> 部分型号处理器拓扑报告错误的问题修复</a:t>
            </a:r>
            <a:endParaRPr lang="zh-CN" altLang="en-US" sz="200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zh-CN" altLang="en-US" sz="2000"/>
              <a:t>上游化裕太微 </a:t>
            </a:r>
            <a:r>
              <a:rPr lang="en-US" altLang="zh-CN" sz="2000"/>
              <a:t>YT6801 </a:t>
            </a:r>
            <a:r>
              <a:rPr lang="zh-CN" altLang="en-US" sz="2000"/>
              <a:t>网卡支持，包含部分设备以太网错误协商为</a:t>
            </a:r>
            <a:br>
              <a:rPr lang="zh-CN" altLang="en-US" sz="2000"/>
            </a:br>
            <a:r>
              <a:rPr lang="en-US" altLang="zh-CN" sz="2000"/>
              <a:t>10/100Mbps </a:t>
            </a:r>
            <a:r>
              <a:rPr lang="zh-CN" altLang="en-US" sz="2000"/>
              <a:t>的问题修复</a:t>
            </a:r>
            <a:endParaRPr lang="zh-CN" altLang="en-US" sz="2000"/>
          </a:p>
          <a:p>
            <a:pPr marL="228600" lvl="0">
              <a:buFont typeface="Arial" panose="020B0604020202020204" pitchFamily="34" charset="0"/>
              <a:buChar char="•"/>
            </a:pPr>
            <a:r>
              <a:rPr lang="en-US" altLang="zh-CN" sz="2000"/>
              <a:t>Heroic Games Launcher </a:t>
            </a:r>
            <a:r>
              <a:rPr lang="zh-CN" altLang="en-US" sz="2000"/>
              <a:t>已完成初步移植，正在逐步推动上游化</a:t>
            </a:r>
            <a:endParaRPr lang="zh-CN" altLang="en-US" sz="2000"/>
          </a:p>
          <a:p>
            <a:pPr marL="228600" lvl="0">
              <a:buFont typeface="Arial" panose="020B0604020202020204" pitchFamily="34" charset="0"/>
              <a:buChar char="•"/>
            </a:pPr>
            <a:r>
              <a:rPr lang="en-US" altLang="zh-CN" sz="2000"/>
              <a:t>Wine </a:t>
            </a:r>
            <a:r>
              <a:rPr lang="zh-CN" altLang="en-US" sz="2000"/>
              <a:t>及 </a:t>
            </a:r>
            <a:r>
              <a:rPr lang="en-US" altLang="zh-CN" sz="2000"/>
              <a:t>Steam </a:t>
            </a:r>
            <a:r>
              <a:rPr lang="zh-CN" altLang="en-US" sz="2000"/>
              <a:t>打包改进</a:t>
            </a:r>
            <a:endParaRPr lang="zh-CN" altLang="en-US" sz="200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/>
              <a:t>Wine </a:t>
            </a:r>
            <a:r>
              <a:rPr lang="zh-CN" altLang="en-US" sz="2000"/>
              <a:t>解绑 </a:t>
            </a:r>
            <a:r>
              <a:rPr lang="en-US" altLang="zh-CN" sz="2000"/>
              <a:t>LATX </a:t>
            </a:r>
            <a:r>
              <a:rPr lang="zh-CN" altLang="en-US" sz="2000"/>
              <a:t>并更新到 </a:t>
            </a:r>
            <a:r>
              <a:rPr lang="en-US" altLang="zh-CN" sz="2000"/>
              <a:t>11.1</a:t>
            </a:r>
            <a:r>
              <a:rPr lang="zh-CN" altLang="en-US" sz="2000"/>
              <a:t>，默认启用 </a:t>
            </a:r>
            <a:r>
              <a:rPr lang="en-US" altLang="zh-CN" sz="2000"/>
              <a:t>NTSYNC</a:t>
            </a:r>
            <a:endParaRPr lang="en-US" altLang="zh-CN" sz="200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/>
              <a:t>Steam </a:t>
            </a:r>
            <a:r>
              <a:rPr lang="zh-CN" altLang="en-US" sz="2000"/>
              <a:t>亦默认带上了启用 </a:t>
            </a:r>
            <a:r>
              <a:rPr lang="en-US" altLang="zh-CN" sz="2000"/>
              <a:t>NTSYNC </a:t>
            </a:r>
            <a:r>
              <a:rPr lang="zh-CN" altLang="en-US" sz="2000"/>
              <a:t>的配置</a:t>
            </a:r>
            <a:endParaRPr lang="en-US" altLang="zh-CN" sz="2000" b="1">
              <a:solidFill>
                <a:srgbClr val="C00000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zh-CN" altLang="en-US" sz="2000"/>
              <a:t>更新后启动 </a:t>
            </a:r>
            <a:r>
              <a:rPr lang="en-US" altLang="zh-CN" sz="2000"/>
              <a:t>Wine </a:t>
            </a:r>
            <a:r>
              <a:rPr lang="zh-CN" altLang="en-US" sz="2000"/>
              <a:t>程序，运行 </a:t>
            </a:r>
            <a:r>
              <a:rPr lang="en-US" altLang="zh-CN" sz="2000"/>
              <a:t>lsof /dev/ntsync </a:t>
            </a:r>
            <a:r>
              <a:rPr lang="zh-CN" altLang="en-US" sz="2000"/>
              <a:t>即可确认 </a:t>
            </a:r>
            <a:r>
              <a:rPr lang="en-US" altLang="zh-CN" sz="2000"/>
              <a:t>NTSYNC </a:t>
            </a:r>
            <a:r>
              <a:rPr lang="zh-CN" altLang="en-US" sz="2000"/>
              <a:t>是否已启用，</a:t>
            </a:r>
            <a:br>
              <a:rPr lang="zh-CN" altLang="en-US" sz="2000"/>
            </a:br>
            <a:r>
              <a:rPr lang="zh-CN" altLang="en-US" sz="2000"/>
              <a:t>实测可大幅度改善《赛博朋克 </a:t>
            </a:r>
            <a:r>
              <a:rPr lang="en-US" altLang="zh-CN" sz="2000"/>
              <a:t>2077</a:t>
            </a:r>
            <a:r>
              <a:rPr lang="zh-CN" altLang="en-US" sz="2000"/>
              <a:t>》等游戏的性能</a:t>
            </a:r>
            <a:endParaRPr lang="en-US" altLang="zh-CN" sz="2000"/>
          </a:p>
          <a:p>
            <a:pPr marL="228600" lvl="0">
              <a:buFont typeface="Arial" panose="020B0604020202020204" pitchFamily="34" charset="0"/>
              <a:buChar char="•"/>
            </a:pPr>
            <a:r>
              <a:rPr lang="en-US" altLang="zh-CN" sz="2000"/>
              <a:t>ROCm</a:t>
            </a:r>
            <a:r>
              <a:rPr lang="zh-CN" altLang="en-US" sz="2000"/>
              <a:t> </a:t>
            </a:r>
            <a:r>
              <a:rPr lang="en-US" altLang="zh-CN" sz="2000"/>
              <a:t>7.2.0</a:t>
            </a:r>
            <a:r>
              <a:rPr lang="zh-CN" altLang="en-US" sz="2000"/>
              <a:t> 正在陆续推送</a:t>
            </a:r>
            <a:endParaRPr lang="zh-CN" altLang="en-US" sz="2000"/>
          </a:p>
          <a:p>
            <a:pPr marL="685800" lvl="1">
              <a:buFont typeface="Arial" panose="020B0604020202020204" pitchFamily="34" charset="0"/>
              <a:buChar char="•"/>
            </a:pPr>
            <a:endParaRPr lang="en-US" altLang="zh-CN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>
              <a:buFont typeface="Arial" panose="020B0604020202020204" pitchFamily="34" charset="0"/>
              <a:buChar char="•"/>
            </a:pPr>
            <a:r>
              <a:rPr lang="zh-CN" altLang="en-US" sz="1800" b="1"/>
              <a:t>本期安全更新</a:t>
            </a:r>
            <a:r>
              <a:rPr lang="zh-CN" altLang="en-US" sz="1800" b="1">
                <a:cs typeface="Arial" panose="020B0604020202020204" pitchFamily="34" charset="0"/>
              </a:rPr>
              <a:t>（非预装软件未列出）</a:t>
            </a:r>
            <a:endParaRPr lang="zh-CN" altLang="en-US" sz="1800" b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Expat 2.7.4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修复了一个拒绝服务漏洞（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CVE-2025-66382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，严重性：中等）、一个空指针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解引用漏洞（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CVE-2026-24515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，严重性：严重），以及一个整数溢出漏洞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CVE-2026-25210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，严重性：中等）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GNU InetUtils 2.7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修复一处远程鉴权绕过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(Remote Authentication Bypass)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漏洞（严重性：严重）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GnuPG 2.5.17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2.5.16: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修复了一处逻辑漏洞（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CVE-2025-68972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，严重性：中等）和一处越界写入漏洞（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CVE-2025-68973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，严重性：高）</a:t>
            </a:r>
            <a:endParaRPr lang="zh-CN" altLang="en-US" sz="1800">
              <a:solidFill>
                <a:srgbClr val="000000"/>
              </a:solidFill>
              <a:ea typeface="Source Han Sans CN" charset="0"/>
            </a:endParaRPr>
          </a:p>
          <a:p>
            <a:pPr lvl="2"/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2.5.17: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 修复了一处远程代码执行漏洞，漏洞编号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CVE-2026-24881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、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CVE-2026-24882</a:t>
            </a:r>
            <a:br>
              <a:rPr lang="en-US" altLang="zh-CN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及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CVE-2026-24883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（严重性：严重）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libgxps 0.3.2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修复一个空指针漏洞（严重性：高）、一个堆缓冲区溢出漏洞（严重性：中）和一个</a:t>
            </a:r>
            <a:br>
              <a:rPr lang="zh-CN" altLang="en-US" sz="18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栈缓冲区溢出漏洞（严重性：中）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>
              <a:buFont typeface="Arial" panose="020B0604020202020204" pitchFamily="34" charset="0"/>
              <a:buChar char="•"/>
            </a:pPr>
            <a:r>
              <a:rPr lang="zh-CN" altLang="en-US" sz="1800" b="1"/>
              <a:t>本期安全更新</a:t>
            </a:r>
            <a:r>
              <a:rPr lang="zh-CN" altLang="en-US" sz="1800" b="1">
                <a:cs typeface="Arial" panose="020B0604020202020204" pitchFamily="34" charset="0"/>
              </a:rPr>
              <a:t>（非预装软件未列出）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liblouis 3.36.0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zh-CN" altLang="en-US" sz="1650">
                <a:solidFill>
                  <a:srgbClr val="000000"/>
                </a:solidFill>
                <a:ea typeface="Source Han Sans CN" charset="0"/>
              </a:rPr>
              <a:t>修复一个缓冲区溢出漏洞，漏洞编号</a:t>
            </a:r>
            <a:r>
              <a:rPr lang="en-US" altLang="zh-CN" sz="1650">
                <a:solidFill>
                  <a:srgbClr val="000000"/>
                </a:solidFill>
                <a:ea typeface="Source Han Sans CN" charset="0"/>
              </a:rPr>
              <a:t> CVE-2022-26981</a:t>
            </a:r>
            <a:r>
              <a:rPr lang="zh-CN" altLang="en-US" sz="1650">
                <a:solidFill>
                  <a:srgbClr val="000000"/>
                </a:solidFill>
                <a:ea typeface="Source Han Sans CN" charset="0"/>
              </a:rPr>
              <a:t>（严重性：高）</a:t>
            </a:r>
            <a:endParaRPr lang="en-US" altLang="zh-CN" sz="165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libmicrohttpd 1.0.2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2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个空指针漏洞，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CVE-2025-59777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和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CVE-2025-62689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（严重性：高）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libp11 0.4.16: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修复一个缓冲区溢出漏洞，漏洞编号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CVE-2010-4523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（严重性：高）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OpenSSL 3.6.1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修复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OpenSSL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在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2026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年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1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月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27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日发布的安全公告中披露的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12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个安全漏洞（含</a:t>
            </a:r>
            <a:r>
              <a:rPr lang="en-US" altLang="zh-CN" sz="1800">
                <a:solidFill>
                  <a:srgbClr val="000000"/>
                </a:solidFill>
                <a:ea typeface="Source Han Sans CN" charset="0"/>
              </a:rPr>
              <a:t> 1 </a:t>
            </a:r>
            <a:r>
              <a:rPr lang="zh-CN" altLang="en-US" sz="1800">
                <a:solidFill>
                  <a:srgbClr val="000000"/>
                </a:solidFill>
                <a:ea typeface="Source Han Sans CN" charset="0"/>
              </a:rPr>
              <a:t>个高危漏洞）</a:t>
            </a:r>
            <a:endParaRPr lang="en-US" altLang="zh-CN" sz="18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1800" b="1">
                <a:solidFill>
                  <a:srgbClr val="E60013"/>
                </a:solidFill>
                <a:ea typeface="Source Han Sans CN" charset="0"/>
              </a:rPr>
              <a:t>Thunderbird 147.0</a:t>
            </a:r>
            <a:endParaRPr lang="en-US" altLang="zh-CN" sz="1800" b="1">
              <a:solidFill>
                <a:srgbClr val="E60013"/>
              </a:solidFill>
              <a:ea typeface="Source Han Sans CN" charset="0"/>
            </a:endParaRPr>
          </a:p>
          <a:p>
            <a:pPr lvl="2"/>
            <a:r>
              <a:rPr lang="zh-CN" altLang="en-US" sz="1800"/>
              <a:t>修复</a:t>
            </a:r>
            <a:r>
              <a:rPr lang="en-US" altLang="zh-CN" sz="1800"/>
              <a:t> Mozilla </a:t>
            </a:r>
            <a:r>
              <a:rPr lang="zh-CN" altLang="en-US" sz="1800"/>
              <a:t>基金会第</a:t>
            </a:r>
            <a:r>
              <a:rPr lang="en-US" altLang="zh-CN" sz="1800"/>
              <a:t> 2026-04 </a:t>
            </a:r>
            <a:r>
              <a:rPr lang="zh-CN" altLang="en-US" sz="1800"/>
              <a:t>号安全公告中披露的</a:t>
            </a:r>
            <a:r>
              <a:rPr lang="en-US" altLang="zh-CN" sz="1800"/>
              <a:t> 16 </a:t>
            </a:r>
            <a:r>
              <a:rPr lang="zh-CN" altLang="en-US" sz="1800"/>
              <a:t>个安全漏洞（含</a:t>
            </a:r>
            <a:r>
              <a:rPr lang="en-US" altLang="zh-CN" sz="1800"/>
              <a:t> 8 </a:t>
            </a:r>
            <a:r>
              <a:rPr lang="zh-CN" altLang="en-US" sz="1800"/>
              <a:t>个高危漏洞）</a:t>
            </a:r>
            <a:endParaRPr lang="zh-CN" altLang="en-US" sz="1800"/>
          </a:p>
          <a:p>
            <a:pPr lvl="1"/>
            <a:r>
              <a:rPr lang="en-US" altLang="zh-CN" sz="1800" b="1">
                <a:solidFill>
                  <a:srgbClr val="E60013"/>
                </a:solidFill>
              </a:rPr>
              <a:t>Xerces</a:t>
            </a:r>
            <a:r>
              <a:rPr lang="zh-CN" altLang="en-US" sz="1800" b="1">
                <a:solidFill>
                  <a:srgbClr val="E60013"/>
                </a:solidFill>
              </a:rPr>
              <a:t>-</a:t>
            </a:r>
            <a:r>
              <a:rPr lang="zh-CN" altLang="en-US" sz="1800" b="1">
                <a:solidFill>
                  <a:srgbClr val="E60013"/>
                </a:solidFill>
                <a:ea typeface="Source Han Sans CN" charset="0"/>
              </a:rPr>
              <a:t>C</a:t>
            </a:r>
            <a:r>
              <a:rPr lang="zh-CN" altLang="en-US" sz="1800" b="1">
                <a:solidFill>
                  <a:srgbClr val="E60013"/>
                </a:solidFill>
              </a:rPr>
              <a:t> </a:t>
            </a:r>
            <a:r>
              <a:rPr lang="en-US" altLang="zh-CN" sz="1800" b="1">
                <a:solidFill>
                  <a:srgbClr val="E60013"/>
                </a:solidFill>
              </a:rPr>
              <a:t>3.3.0</a:t>
            </a:r>
            <a:endParaRPr lang="en-US" altLang="zh-CN" sz="1800" b="1">
              <a:solidFill>
                <a:srgbClr val="E60013"/>
              </a:solidFill>
            </a:endParaRPr>
          </a:p>
          <a:p>
            <a:pPr lvl="2"/>
            <a:r>
              <a:rPr lang="zh-CN" altLang="en-US" sz="1795"/>
              <a:t>修复一个越界读取漏洞</a:t>
            </a:r>
            <a:r>
              <a:rPr lang="en-US" altLang="zh-CN" sz="1795"/>
              <a:t> (CVE-2023-37536</a:t>
            </a:r>
            <a:r>
              <a:rPr lang="zh-CN" altLang="en-US" sz="1795"/>
              <a:t>，严重性：高</a:t>
            </a:r>
            <a:r>
              <a:rPr lang="en-US" altLang="zh-CN" sz="1795"/>
              <a:t>) </a:t>
            </a:r>
            <a:r>
              <a:rPr lang="zh-CN" altLang="en-US" sz="1795"/>
              <a:t>和一个释放后使用漏洞</a:t>
            </a:r>
            <a:r>
              <a:rPr lang="en-US" altLang="zh-CN" sz="1795"/>
              <a:t> (CVE-2024-23807</a:t>
            </a:r>
            <a:r>
              <a:rPr lang="zh-CN" altLang="en-US" sz="1795"/>
              <a:t>，严重性：严重</a:t>
            </a:r>
            <a:r>
              <a:rPr lang="en-US" altLang="zh-CN" sz="1795"/>
              <a:t>)</a:t>
            </a:r>
            <a:endParaRPr lang="zh-CN" altLang="en-US" sz="1795"/>
          </a:p>
          <a:p>
            <a:pPr lvl="1"/>
            <a:r>
              <a:rPr lang="en-US" altLang="zh-CN" sz="1800" b="1"/>
              <a:t>libde265 1.0.16</a:t>
            </a:r>
            <a:r>
              <a:rPr lang="zh-CN" altLang="en-US" sz="1800" b="1"/>
              <a:t>、</a:t>
            </a:r>
            <a:r>
              <a:rPr lang="en-US" altLang="zh-CN" sz="1800" b="1"/>
              <a:t>libeconf 0.8.3 </a:t>
            </a:r>
            <a:r>
              <a:rPr lang="zh-CN" altLang="en-US" sz="1800" b="1"/>
              <a:t>及 </a:t>
            </a:r>
            <a:r>
              <a:rPr lang="en-US" altLang="zh-CN" sz="1800" b="1"/>
              <a:t>libsndfile 1.2.2: </a:t>
            </a:r>
            <a:r>
              <a:rPr lang="zh-CN" altLang="en-US" sz="1800">
                <a:solidFill>
                  <a:srgbClr val="000000"/>
                </a:solidFill>
              </a:rPr>
              <a:t>修复多个中等或以下危急度的安全漏洞</a:t>
            </a:r>
            <a:endParaRPr lang="zh-CN" altLang="en-US" sz="180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1800" b="1"/>
              <a:t>建议关注公众号</a:t>
            </a:r>
            <a:r>
              <a:rPr lang="en-US" altLang="zh-CN" sz="1800" b="1"/>
              <a:t>“</a:t>
            </a:r>
            <a:r>
              <a:rPr lang="zh-CN" altLang="en-US" sz="1800" b="1"/>
              <a:t>安同开源</a:t>
            </a:r>
            <a:r>
              <a:rPr lang="en-US" altLang="zh-CN" sz="1800" b="1"/>
              <a:t>”</a:t>
            </a:r>
            <a:r>
              <a:rPr lang="zh-CN" altLang="en-US" sz="1800" b="1"/>
              <a:t>或社区主页</a:t>
            </a:r>
            <a:r>
              <a:rPr lang="en-US" altLang="zh-CN" sz="1800" b="1"/>
              <a:t> (aosc.io) </a:t>
            </a:r>
            <a:r>
              <a:rPr lang="zh-CN" altLang="en-US" sz="1800" b="1"/>
              <a:t>新闻</a:t>
            </a:r>
            <a:endParaRPr lang="zh-CN" altLang="en-US" sz="18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社区事务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社区文化衫已发货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先前开订的社区文化衫已通过顺丰包邮发货</a:t>
            </a:r>
            <a:endParaRPr lang="zh-CN" altLang="en-US" sz="2000"/>
          </a:p>
          <a:p>
            <a:r>
              <a:rPr lang="zh-CN" altLang="en-US" sz="2000"/>
              <a:t>感谢本周五帮忙一起打包发货的朋友和同事们</a:t>
            </a:r>
            <a:endParaRPr lang="zh-CN" altLang="en-US" sz="2000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7" descr="post_object_image_3661810353"/>
          <p:cNvPicPr>
            <a:picLocks noChangeAspect="1"/>
          </p:cNvPicPr>
          <p:nvPr/>
        </p:nvPicPr>
        <p:blipFill>
          <a:blip r:embed="rId1"/>
          <a:srcRect t="15810" b="16497"/>
          <a:stretch>
            <a:fillRect/>
          </a:stretch>
        </p:blipFill>
        <p:spPr>
          <a:xfrm>
            <a:off x="646943" y="2216644"/>
            <a:ext cx="8029590" cy="40705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爱好者社区门户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999" y="1259762"/>
            <a:ext cx="5777072" cy="4657501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过去两周，社区开发者们推动了大量代码重构、修复和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CI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流程改进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r>
              <a:rPr lang="en-US" altLang="zh-CN" sz="2000">
                <a:ea typeface="Source Han Sans CN" charset="0"/>
              </a:rPr>
              <a:t>URL </a:t>
            </a:r>
            <a:r>
              <a:rPr lang="zh-CN" altLang="en-US" sz="2000">
                <a:ea typeface="Source Han Sans CN" charset="0"/>
              </a:rPr>
              <a:t>简化：</a:t>
            </a:r>
            <a:r>
              <a:rPr lang="en-US" altLang="zh-CN" sz="2000">
                <a:ea typeface="Source Han Sans CN" charset="0"/>
                <a:hlinkClick r:id="rId1"/>
              </a:rPr>
              <a:t>https://loongfans.cn/pages/intro.html</a:t>
            </a:r>
            <a:r>
              <a:rPr lang="en-US" altLang="zh-CN" sz="2000">
                <a:ea typeface="Source Han Sans CN" charset="0"/>
              </a:rPr>
              <a:t> </a:t>
            </a:r>
            <a:r>
              <a:rPr lang="zh-CN" altLang="en-US" sz="2000">
                <a:ea typeface="Source Han Sans CN" charset="0"/>
              </a:rPr>
              <a:t>=</a:t>
            </a:r>
            <a:r>
              <a:rPr lang="en-US" altLang="zh-CN" sz="2000">
                <a:ea typeface="Source Han Sans CN" charset="0"/>
              </a:rPr>
              <a:t>&gt; </a:t>
            </a:r>
            <a:r>
              <a:rPr lang="en-US" altLang="zh-CN" sz="2000">
                <a:ea typeface="Source Han Sans CN" charset="0"/>
                <a:hlinkClick r:id="rId2"/>
              </a:rPr>
              <a:t>https://loongfans.cn/intro</a:t>
            </a:r>
            <a:endParaRPr lang="en-US" altLang="zh-CN" sz="2000">
              <a:ea typeface="Source Han Sans CN" charset="0"/>
              <a:hlinkClick r:id="rId2"/>
            </a:endParaRPr>
          </a:p>
          <a:p>
            <a:r>
              <a:rPr lang="zh-CN" altLang="en-US" sz="2000">
                <a:ea typeface="Source Han Sans CN" charset="0"/>
              </a:rPr>
              <a:t>同步了 </a:t>
            </a:r>
            <a:r>
              <a:rPr lang="en-US" altLang="zh-CN" sz="2000">
                <a:ea typeface="Source Han Sans CN" charset="0"/>
              </a:rPr>
              <a:t>loongson/Firmware </a:t>
            </a:r>
            <a:r>
              <a:rPr lang="zh-CN" altLang="en-US" sz="2000">
                <a:ea typeface="Source Han Sans CN" charset="0"/>
              </a:rPr>
              <a:t>在 </a:t>
            </a:r>
            <a:r>
              <a:rPr lang="en-US" altLang="zh-CN" sz="2000">
                <a:ea typeface="Source Han Sans CN" charset="0"/>
              </a:rPr>
              <a:t>2025 </a:t>
            </a:r>
            <a:r>
              <a:rPr lang="zh-CN" altLang="en-US" sz="2000">
                <a:ea typeface="Source Han Sans CN" charset="0"/>
              </a:rPr>
              <a:t>年 </a:t>
            </a:r>
            <a:r>
              <a:rPr lang="en-US" altLang="zh-CN" sz="2000">
                <a:ea typeface="Source Han Sans CN" charset="0"/>
              </a:rPr>
              <a:t>12 </a:t>
            </a:r>
            <a:r>
              <a:rPr lang="zh-CN" altLang="en-US" sz="2000">
                <a:ea typeface="Source Han Sans CN" charset="0"/>
              </a:rPr>
              <a:t>月 </a:t>
            </a:r>
            <a:r>
              <a:rPr lang="en-US" altLang="zh-CN" sz="2000">
                <a:ea typeface="Source Han Sans CN" charset="0"/>
              </a:rPr>
              <a:t>31 </a:t>
            </a:r>
            <a:r>
              <a:rPr lang="zh-CN" altLang="en-US" sz="2000">
                <a:ea typeface="Source Han Sans CN" charset="0"/>
              </a:rPr>
              <a:t>日发布的新一批固件，并修整了更改日志</a:t>
            </a:r>
            <a:endParaRPr lang="zh-CN" altLang="en-US" sz="2000">
              <a:ea typeface="Source Han Sans CN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post_object_image_23432665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46" y="1259712"/>
            <a:ext cx="5560101" cy="3792004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444230" y="5177155"/>
            <a:ext cx="3098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91046" y="5051652"/>
            <a:ext cx="7315200" cy="306705"/>
          </a:xfrm>
          <a:prstGeom prst="rect">
            <a:avLst/>
          </a:prstGeom>
        </p:spPr>
        <p:txBody>
          <a:bodyPr rtlCol="0" anchor="t">
            <a:spAutoFit/>
          </a:bodyPr>
          <a:p>
            <a:r>
              <a:rPr lang="en-US" altLang="zh-CN" sz="1400">
                <a:hlinkClick r:id="rId4"/>
              </a:rPr>
              <a:t>https://loongfans.cn/devices/loongson-ac612a0-v1.0</a:t>
            </a:r>
            <a:endParaRPr lang="zh-CN" altLang="en-US"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656626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Arial" panose="020B0604020202020204" pitchFamily="34" charset="0"/>
              </a:rPr>
              <a:t>26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30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  <p:pic>
        <p:nvPicPr>
          <p:cNvPr id="2" name="图片 1" descr="post_object_image_1557800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5107"/>
            <a:ext cx="4707603" cy="4716962"/>
          </a:xfrm>
          <a:prstGeom prst="rect">
            <a:avLst/>
          </a:prstGeom>
          <a:ln w="127000" cmpd="sng">
            <a:noFill/>
            <a:prstDash val="solid"/>
            <a:miter lim="800000"/>
            <a:headEnd/>
            <a:tailEnd/>
          </a:ln>
          <a:effectLst>
            <a:outerShdw dist="76200" dir="2700000" algn="tl" rotWithShape="0">
              <a:schemeClr val="bg1">
                <a:alpha val="100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 sz="1400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春节休会——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第 31 次</a:t>
            </a:r>
            <a:r>
              <a:rPr lang="zh-CN" altLang="en-US">
                <a:solidFill>
                  <a:schemeClr val="tx1"/>
                </a:solidFill>
              </a:rPr>
              <a:t>双周会原定于 </a:t>
            </a:r>
            <a:r>
              <a:rPr lang="en-US" altLang="zh-CN">
                <a:solidFill>
                  <a:schemeClr val="tx1"/>
                </a:solidFill>
              </a:rPr>
              <a:t>2 </a:t>
            </a:r>
            <a:r>
              <a:rPr lang="zh-CN" altLang="en-US">
                <a:solidFill>
                  <a:schemeClr val="tx1"/>
                </a:solidFill>
              </a:rPr>
              <a:t>月 </a:t>
            </a:r>
            <a:r>
              <a:rPr lang="en-US" altLang="zh-CN">
                <a:solidFill>
                  <a:schemeClr val="tx1"/>
                </a:solidFill>
              </a:rPr>
              <a:t>15 </a:t>
            </a:r>
            <a:r>
              <a:rPr lang="zh-CN" altLang="en-US">
                <a:solidFill>
                  <a:schemeClr val="tx1"/>
                </a:solidFill>
              </a:rPr>
              <a:t>日（廿八）举办</a:t>
            </a:r>
            <a:endParaRPr lang="zh-CN" altLang="en-US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zh-CN" altLang="en-US">
                <a:solidFill>
                  <a:schemeClr val="tx1"/>
                </a:solidFill>
              </a:rPr>
              <a:t>放假喽—— 下次双周会暂停一次</a:t>
            </a:r>
            <a:endParaRPr lang="zh-CN" altLang="en-US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 月 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 日见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Binutils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GNU Binutils 2.46 </a:t>
            </a:r>
            <a:r>
              <a:rPr lang="zh-CN" altLang="en-US"/>
              <a:t>分支已于 </a:t>
            </a:r>
            <a:r>
              <a:rPr lang="en-US" altLang="zh-CN"/>
              <a:t>1 </a:t>
            </a:r>
            <a:r>
              <a:rPr lang="zh-CN" altLang="en-US"/>
              <a:t>月 </a:t>
            </a:r>
            <a:r>
              <a:rPr lang="en-US" altLang="zh-CN"/>
              <a:t>25 </a:t>
            </a:r>
            <a:r>
              <a:rPr lang="zh-CN" altLang="en-US"/>
              <a:t>日建立</a:t>
            </a:r>
            <a:endParaRPr lang="zh-CN" altLang="en-US"/>
          </a:p>
          <a:p>
            <a:pPr lvl="1"/>
            <a:r>
              <a:rPr lang="zh-CN" altLang="en-US"/>
              <a:t>预计 </a:t>
            </a:r>
            <a:r>
              <a:rPr lang="en-US" altLang="zh-CN"/>
              <a:t>2 </a:t>
            </a:r>
            <a:r>
              <a:rPr lang="zh-CN" altLang="en-US"/>
              <a:t>月 </a:t>
            </a:r>
            <a:r>
              <a:rPr lang="en-US" altLang="zh-CN"/>
              <a:t>8 </a:t>
            </a:r>
            <a:r>
              <a:rPr lang="zh-CN" altLang="en-US"/>
              <a:t>日正式发布</a:t>
            </a:r>
            <a:endParaRPr lang="zh-CN" altLang="en-US"/>
          </a:p>
          <a:p>
            <a:pPr lvl="1"/>
            <a:r>
              <a:rPr lang="zh-CN" altLang="en-US"/>
              <a:t>重要的龙架构相关变更：</a:t>
            </a:r>
            <a:r>
              <a:rPr lang="en-US" altLang="zh-CN"/>
              <a:t>ud </a:t>
            </a:r>
            <a:r>
              <a:rPr lang="zh-CN" altLang="en-US"/>
              <a:t>伪指令支持、</a:t>
            </a:r>
            <a:r>
              <a:rPr lang="en-US" altLang="zh-CN"/>
              <a:t>LA32 </a:t>
            </a:r>
            <a:r>
              <a:rPr lang="zh-CN" altLang="en-US"/>
              <a:t>支持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Cheng Lulu </a:t>
            </a:r>
            <a:r>
              <a:rPr lang="zh-CN" altLang="en-US"/>
              <a:t>修复两例构建 </a:t>
            </a:r>
            <a:r>
              <a:rPr lang="en-US" altLang="zh-CN"/>
              <a:t>SIMDE </a:t>
            </a:r>
            <a:r>
              <a:rPr lang="zh-CN" altLang="en-US"/>
              <a:t>测试时出现的编译器内部错误 </a:t>
            </a:r>
            <a:r>
              <a:rPr lang="en-US" altLang="zh-CN"/>
              <a:t>(ICE)</a:t>
            </a:r>
            <a:r>
              <a:rPr lang="zh-CN" altLang="en-US"/>
              <a:t>：</a:t>
            </a:r>
            <a:r>
              <a:rPr lang="en-US" altLang="zh-CN">
                <a:hlinkClick r:id="rId1"/>
              </a:rPr>
              <a:t>PR 117575</a:t>
            </a:r>
            <a:r>
              <a:rPr lang="zh-CN" altLang="en-US"/>
              <a:t>、</a:t>
            </a:r>
            <a:r>
              <a:rPr lang="en-US" altLang="zh-CN">
                <a:hlinkClick r:id="rId2"/>
              </a:rPr>
              <a:t>PR 123807</a:t>
            </a:r>
            <a:endParaRPr lang="en-US" altLang="zh-CN"/>
          </a:p>
          <a:p>
            <a:r>
              <a:rPr lang="en-US" altLang="zh-CN"/>
              <a:t>Cheng Lulu </a:t>
            </a:r>
            <a:r>
              <a:rPr lang="zh-CN" altLang="en-US"/>
              <a:t>修复向量写入内存 </a:t>
            </a:r>
            <a:r>
              <a:rPr lang="en-US" altLang="zh-CN"/>
              <a:t>intrinsic builtin </a:t>
            </a:r>
            <a:r>
              <a:rPr lang="zh-CN" altLang="en-US"/>
              <a:t>函数指针参数错误使用 </a:t>
            </a:r>
            <a:r>
              <a:rPr lang="en-US" altLang="zh-CN"/>
              <a:t>const </a:t>
            </a:r>
            <a:r>
              <a:rPr lang="zh-CN" altLang="en-US"/>
              <a:t>限定符的问题：</a:t>
            </a:r>
            <a:r>
              <a:rPr lang="en-US" altLang="zh-CN">
                <a:hlinkClick r:id="rId3"/>
              </a:rPr>
              <a:t>PR 123766</a:t>
            </a:r>
            <a:endParaRPr lang="en-US" altLang="zh-CN"/>
          </a:p>
          <a:p>
            <a:r>
              <a:rPr lang="en-US" altLang="zh-CN"/>
              <a:t>Meng Qinggang </a:t>
            </a:r>
            <a:r>
              <a:rPr lang="zh-CN" altLang="en-US">
                <a:hlinkClick r:id="rId4"/>
              </a:rPr>
              <a:t>修复</a:t>
            </a:r>
            <a:r>
              <a:rPr lang="zh-CN" altLang="en-US"/>
              <a:t>为无 </a:t>
            </a:r>
            <a:r>
              <a:rPr lang="en-US" altLang="zh-CN"/>
              <a:t>FPU </a:t>
            </a:r>
            <a:r>
              <a:rPr lang="zh-CN" altLang="en-US"/>
              <a:t>的 </a:t>
            </a:r>
            <a:r>
              <a:rPr lang="en-US" altLang="zh-CN"/>
              <a:t>LA32 </a:t>
            </a:r>
            <a:r>
              <a:rPr lang="zh-CN" altLang="en-US"/>
              <a:t>目标编译使用 </a:t>
            </a:r>
            <a:r>
              <a:rPr lang="en-US" altLang="zh-CN"/>
              <a:t>float </a:t>
            </a:r>
            <a:r>
              <a:rPr lang="zh-CN" altLang="en-US"/>
              <a:t>的代码时出现 </a:t>
            </a:r>
            <a:r>
              <a:rPr lang="en-US" altLang="zh-CN"/>
              <a:t>ICE </a:t>
            </a:r>
            <a:r>
              <a:rPr lang="zh-CN" altLang="en-US"/>
              <a:t>的问题</a:t>
            </a:r>
            <a:endParaRPr lang="zh-CN" altLang="en-US"/>
          </a:p>
          <a:p>
            <a:pPr lvl="1"/>
            <a:r>
              <a:rPr lang="en-US" altLang="zh-CN"/>
              <a:t>Xi</a:t>
            </a:r>
            <a:r>
              <a:rPr lang="zh-CN" altLang="en-US"/>
              <a:t> </a:t>
            </a:r>
            <a:r>
              <a:rPr lang="en-US" altLang="zh-CN"/>
              <a:t>Ruoyao</a:t>
            </a:r>
            <a:r>
              <a:rPr lang="zh-CN" altLang="en-US"/>
              <a:t> 怀疑为无 </a:t>
            </a:r>
            <a:r>
              <a:rPr lang="en-US" altLang="zh-CN"/>
              <a:t>FPU </a:t>
            </a:r>
            <a:r>
              <a:rPr lang="zh-CN" altLang="en-US"/>
              <a:t>的 </a:t>
            </a:r>
            <a:r>
              <a:rPr lang="en-US" altLang="zh-CN"/>
              <a:t>LA64 </a:t>
            </a:r>
            <a:r>
              <a:rPr lang="zh-CN" altLang="en-US"/>
              <a:t>目标编译时仍然可能出现问题，待研究</a:t>
            </a:r>
            <a:endParaRPr lang="zh-CN" altLang="en-US"/>
          </a:p>
          <a:p>
            <a:r>
              <a:rPr lang="en-US" altLang="zh-CN"/>
              <a:t>Xi Ruoyao </a:t>
            </a:r>
            <a:r>
              <a:rPr lang="zh-CN" altLang="en-US">
                <a:hlinkClick r:id="rId5"/>
              </a:rPr>
              <a:t>提出</a:t>
            </a:r>
            <a:r>
              <a:rPr lang="zh-CN" altLang="en-US"/>
              <a:t>重做向量 </a:t>
            </a:r>
            <a:r>
              <a:rPr lang="en-US" altLang="zh-CN"/>
              <a:t>copysign </a:t>
            </a:r>
            <a:r>
              <a:rPr lang="zh-CN" altLang="en-US"/>
              <a:t>和 </a:t>
            </a:r>
            <a:r>
              <a:rPr lang="en-US" altLang="zh-CN"/>
              <a:t>xorsign </a:t>
            </a:r>
            <a:r>
              <a:rPr lang="zh-CN" altLang="en-US"/>
              <a:t>操作的实现，以解决现有实现依赖 </a:t>
            </a:r>
            <a:r>
              <a:rPr lang="en-US" altLang="zh-CN"/>
              <a:t>GCC </a:t>
            </a:r>
            <a:r>
              <a:rPr lang="zh-CN" altLang="en-US"/>
              <a:t>内部文档不允许的操作且在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LLP64</a:t>
            </a:r>
            <a:r>
              <a:rPr lang="en-US" altLang="zh-CN"/>
              <a:t> </a:t>
            </a:r>
            <a:r>
              <a:rPr lang="zh-CN" altLang="en-US"/>
              <a:t>平台会触发未定义行为的问题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6302</Words>
  <Application>WPS Office WWO_wpscloud_20260121170420-4af9624cc4</Application>
  <PresentationFormat/>
  <Paragraphs>259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MS PGothic</vt:lpstr>
      <vt:lpstr>龙架构双周会</vt:lpstr>
      <vt:lpstr>欢迎参加龙架构双周会</vt:lpstr>
      <vt:lpstr>龙架构双周会</vt:lpstr>
      <vt:lpstr>龙架构双周会</vt:lpstr>
      <vt:lpstr>会前注意事项</vt:lpstr>
      <vt:lpstr>会前注意事项</vt:lpstr>
      <vt:lpstr>会前注意事项</vt:lpstr>
      <vt:lpstr>快速报告</vt:lpstr>
      <vt:lpstr>PowerPoint 演示文稿</vt:lpstr>
      <vt:lpstr>GCC</vt:lpstr>
      <vt:lpstr>Glibc</vt:lpstr>
      <vt:lpstr>PowerPoint 演示文稿</vt:lpstr>
      <vt:lpstr>Linux Kernel（loongarch 列表）</vt:lpstr>
      <vt:lpstr>Linux Kernel（loongarch 列表）</vt:lpstr>
      <vt:lpstr>Box64</vt:lpstr>
      <vt:lpstr>快速报告</vt:lpstr>
      <vt:lpstr>发行版维护贴士</vt:lpstr>
      <vt:lpstr>发行版维护贴士</vt:lpstr>
      <vt:lpstr>Arch Linux for Loong64</vt:lpstr>
      <vt:lpstr>Arch Linux for Loong64</vt:lpstr>
      <vt:lpstr>Arch Linux for Loong64</vt:lpstr>
      <vt:lpstr>安同 OS</vt:lpstr>
      <vt:lpstr>安同 OS</vt:lpstr>
      <vt:lpstr>安同 OS</vt:lpstr>
      <vt:lpstr>快速报告</vt:lpstr>
      <vt:lpstr>社区文化衫已发货</vt:lpstr>
      <vt:lpstr>爱好者社区门户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yang</cp:lastModifiedBy>
  <dcterms:created xsi:type="dcterms:W3CDTF">2026-02-01T06:37:26Z</dcterms:created>
  <dcterms:modified xsi:type="dcterms:W3CDTF">2026-02-01T06:37:26Z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2052-12.9.0.25189</vt:lpwstr>
  </property>
  <property fmtid="{D5CDD505-2E9C-101B-9397-08002B2CF9AE}" pid="3" name="ICV">
    <vt:lpwstr>47B5133B91E7D92B8904E1676A1AE32D_43</vt:lpwstr>
  </property>
</Properties>
</file>