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59" r:id="rId4"/>
    <p:sldId id="371" r:id="rId5"/>
    <p:sldId id="484" r:id="rId6"/>
    <p:sldId id="528" r:id="rId7"/>
    <p:sldId id="373" r:id="rId8"/>
    <p:sldId id="444" r:id="rId9"/>
    <p:sldId id="375" r:id="rId10"/>
    <p:sldId id="419" r:id="rId11"/>
    <p:sldId id="409" r:id="rId12"/>
    <p:sldId id="392" r:id="rId13"/>
    <p:sldId id="398" r:id="rId14"/>
    <p:sldId id="404" r:id="rId15"/>
    <p:sldId id="418" r:id="rId16"/>
    <p:sldId id="445" r:id="rId17"/>
    <p:sldId id="447" r:id="rId18"/>
    <p:sldId id="446" r:id="rId19"/>
    <p:sldId id="451" r:id="rId20"/>
    <p:sldId id="449" r:id="rId21"/>
    <p:sldId id="452" r:id="rId22"/>
    <p:sldId id="572" r:id="rId23"/>
    <p:sldId id="574" r:id="rId24"/>
    <p:sldId id="576" r:id="rId25"/>
    <p:sldId id="578" r:id="rId26"/>
    <p:sldId id="579" r:id="rId27"/>
    <p:sldId id="580" r:id="rId28"/>
    <p:sldId id="581" r:id="rId29"/>
    <p:sldId id="584" r:id="rId30"/>
    <p:sldId id="585" r:id="rId31"/>
    <p:sldId id="441" r:id="rId32"/>
    <p:sldId id="442" r:id="rId33"/>
    <p:sldId id="443" r:id="rId34"/>
    <p:sldId id="485" r:id="rId35"/>
    <p:sldId id="277"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 id="391" r:id="rId5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000"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4776" y="2141082"/>
            <a:ext cx="9923769" cy="1229761"/>
          </a:xfrm>
          <a:prstGeom prst="rect">
            <a:avLst/>
          </a:prstGeom>
        </p:spPr>
        <p:txBody>
          <a:bodyPr anchor="b"/>
          <a:lstStyle>
            <a:lvl1pPr algn="l">
              <a:defRPr sz="6000" b="1"/>
            </a:lvl1pPr>
          </a:lstStyle>
          <a:p>
            <a:r>
              <a:rPr lang="zh-CN" altLang="en-US"/>
              <a:t>单击此处编辑母版标题样式</a:t>
            </a:r>
            <a:endParaRPr lang="zh-CN" altLang="en-US"/>
          </a:p>
        </p:txBody>
      </p:sp>
      <p:sp>
        <p:nvSpPr>
          <p:cNvPr id="3" name="副标题 2"/>
          <p:cNvSpPr>
            <a:spLocks noGrp="1"/>
          </p:cNvSpPr>
          <p:nvPr>
            <p:ph type="subTitle" idx="1"/>
          </p:nvPr>
        </p:nvSpPr>
        <p:spPr>
          <a:xfrm>
            <a:off x="674793" y="3307292"/>
            <a:ext cx="4418126" cy="4979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标题 8"/>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 name="内容占位符 9"/>
          <p:cNvSpPr>
            <a:spLocks noGrp="1"/>
          </p:cNvSpPr>
          <p:nvPr>
            <p:ph idx="1"/>
          </p:nvPr>
        </p:nvSpPr>
        <p:spPr>
          <a:xfrm>
            <a:off x="513999" y="1259762"/>
            <a:ext cx="9452278" cy="4657501"/>
          </a:xfrm>
        </p:spPr>
        <p:txBody>
          <a:bodyPr/>
          <a:lstStyle>
            <a:lvl1pPr>
              <a:lnSpc>
                <a:spcPct val="100000"/>
              </a:lnSpc>
              <a:defRPr sz="2800"/>
            </a:lvl1pPr>
            <a:lvl2pPr>
              <a:lnSpc>
                <a:spcPct val="100000"/>
              </a:lnSpc>
              <a:defRPr/>
            </a:lvl2pPr>
            <a:lvl3pPr>
              <a:lnSpc>
                <a:spcPct val="100000"/>
              </a:lnSpc>
              <a:defRPr sz="2200"/>
            </a:lvl3pPr>
            <a:lvl4pPr>
              <a:lnSpc>
                <a:spcPct val="100000"/>
              </a:lnSpc>
              <a:defRPr sz="2200"/>
            </a:lvl4pPr>
            <a:lvl5pPr>
              <a:lnSpc>
                <a:spcPct val="100000"/>
              </a:lnSpc>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6" name="标题 5"/>
          <p:cNvSpPr>
            <a:spLocks noGrp="1"/>
          </p:cNvSpPr>
          <p:nvPr>
            <p:ph type="ctrTitle"/>
          </p:nvPr>
        </p:nvSpPr>
        <p:spPr>
          <a:xfrm>
            <a:off x="674776" y="2141082"/>
            <a:ext cx="9923769" cy="1229761"/>
          </a:xfrm>
          <a:prstGeom prst="rect">
            <a:avLst/>
          </a:prstGeom>
        </p:spPr>
        <p:txBody>
          <a:bodyPr anchor="b"/>
          <a:lstStyle>
            <a:lvl1pPr algn="l">
              <a:defRPr sz="6000" b="1"/>
            </a:lvl1pPr>
          </a:lstStyle>
          <a:p>
            <a:r>
              <a:rPr lang="zh-CN" altLang="en-US"/>
              <a:t>单击此处编辑母版标题样式</a:t>
            </a:r>
            <a:endParaRPr lang="zh-CN" altLang="en-US"/>
          </a:p>
        </p:txBody>
      </p:sp>
      <p:sp>
        <p:nvSpPr>
          <p:cNvPr id="7" name="副标题 6"/>
          <p:cNvSpPr>
            <a:spLocks noGrp="1"/>
          </p:cNvSpPr>
          <p:nvPr>
            <p:ph type="subTitle" idx="1"/>
          </p:nvPr>
        </p:nvSpPr>
        <p:spPr>
          <a:xfrm>
            <a:off x="674793" y="3307292"/>
            <a:ext cx="4418126" cy="4979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89210" y="334078"/>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stretch>
            <a:fillRect/>
          </a:stretch>
        </a:blipFill>
        <a:effectLst/>
      </p:bgPr>
    </p:bg>
    <p:spTree>
      <p:nvGrpSpPr>
        <p:cNvPr id="1" name=""/>
        <p:cNvGrpSpPr/>
        <p:nvPr/>
      </p:nvGrpSpPr>
      <p:grpSpPr>
        <a:xfrm>
          <a:off x="0" y="0"/>
          <a:ext cx="0" cy="0"/>
          <a:chOff x="0" y="0"/>
          <a:chExt cx="0" cy="0"/>
        </a:xfrm>
      </p:grpSpPr>
      <p:sp>
        <p:nvSpPr>
          <p:cNvPr id="12"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3"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loongarch@whlug.c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hub.com/lcpu-club/loongarch-packages/wiki" TargetMode="Externa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3" Type="http://schemas.openxmlformats.org/officeDocument/2006/relationships/slideLayout" Target="../slideLayouts/slideLayout2.xml"/><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hyperlink" Target="www.openloongson.org" TargetMode="Externa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loongros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a:xfrm>
            <a:off x="605442" y="606589"/>
            <a:ext cx="9452278" cy="758458"/>
          </a:xfrm>
          <a:prstGeom prst="rect">
            <a:avLst/>
          </a:prstGeom>
        </p:spPr>
        <p:txBody>
          <a:bodyPr/>
          <a:p>
            <a:r>
              <a:rPr lang="zh-CN" altLang="en-US"/>
              <a:t>欢迎参加</a:t>
            </a:r>
            <a:r>
              <a:rPr lang="zh-CN" altLang="en-US">
                <a:solidFill>
                  <a:schemeClr val="tx1"/>
                </a:solidFill>
                <a:latin typeface="微软雅黑" charset="0"/>
                <a:ea typeface="微软雅黑" charset="0"/>
              </a:rPr>
              <a:t>龙架构</a:t>
            </a:r>
            <a:r>
              <a:rPr lang="zh-CN" altLang="en-US"/>
              <a:t>双周会</a:t>
            </a:r>
            <a:endParaRPr lang="en-US" altLang="zh-CN"/>
          </a:p>
        </p:txBody>
      </p:sp>
      <p:sp>
        <p:nvSpPr>
          <p:cNvPr id="7" name="内容占位符 6"/>
          <p:cNvSpPr>
            <a:spLocks noGrp="1"/>
          </p:cNvSpPr>
          <p:nvPr>
            <p:ph idx="1"/>
          </p:nvPr>
        </p:nvSpPr>
        <p:spPr>
          <a:xfrm>
            <a:off x="549378" y="1594056"/>
            <a:ext cx="11460826" cy="4657501"/>
          </a:xfrm>
          <a:prstGeom prst="rect">
            <a:avLst/>
          </a:prstGeom>
        </p:spPr>
        <p:txBody>
          <a:bodyPr/>
          <a:p>
            <a:pPr>
              <a:lnSpc>
                <a:spcPct val="100000"/>
              </a:lnSpc>
            </a:pPr>
            <a:r>
              <a:rPr lang="zh-CN" altLang="en-US" sz="2400" b="1"/>
              <a:t>编辑权限申请</a:t>
            </a:r>
            <a:endParaRPr lang="zh-CN" altLang="en-US" sz="2400" b="1"/>
          </a:p>
          <a:p>
            <a:pPr lvl="1">
              <a:lnSpc>
                <a:spcPct val="100000"/>
              </a:lnSpc>
            </a:pPr>
            <a:r>
              <a:rPr lang="zh-CN" altLang="en-US" sz="1800"/>
              <a:t>计划好主讲的议题和大致用时</a:t>
            </a:r>
            <a:endParaRPr lang="zh-CN" altLang="en-US" sz="1800"/>
          </a:p>
          <a:p>
            <a:pPr lvl="1">
              <a:lnSpc>
                <a:spcPct val="100000"/>
              </a:lnSpc>
            </a:pPr>
            <a:r>
              <a:rPr lang="zh-CN" altLang="en-US" sz="1800"/>
              <a:t>在本文档申请编辑权限且附上简短的申请理由</a:t>
            </a:r>
            <a:endParaRPr lang="zh-CN" altLang="en-US" sz="1800"/>
          </a:p>
          <a:p>
            <a:pPr lvl="1">
              <a:lnSpc>
                <a:spcPct val="100000"/>
              </a:lnSpc>
            </a:pPr>
            <a:r>
              <a:rPr lang="zh-CN" altLang="en-US" sz="1800"/>
              <a:t>在龙架构双周会交流群中 </a:t>
            </a:r>
            <a:r>
              <a:rPr lang="en-US" altLang="zh-CN" sz="1800" b="1">
                <a:solidFill>
                  <a:srgbClr val="C00000"/>
                </a:solidFill>
              </a:rPr>
              <a:t>@</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lnSpc>
                <a:spcPct val="100000"/>
              </a:lnSpc>
            </a:pPr>
            <a:r>
              <a:rPr lang="zh-CN" altLang="en-US" sz="1800"/>
              <a:t>向 </a:t>
            </a:r>
            <a:r>
              <a:rPr lang="en-US" altLang="zh-CN" sz="1800">
                <a:hlinkClick r:id="rId1"/>
              </a:rPr>
              <a:t>loongarch@whlug.cn</a:t>
            </a:r>
            <a:r>
              <a:rPr lang="en-US" altLang="zh-CN" sz="1800"/>
              <a:t> </a:t>
            </a:r>
            <a:r>
              <a:rPr lang="zh-CN" altLang="en-US" sz="1800"/>
              <a:t>发送主题为龙架构双周会报告的邮件</a:t>
            </a:r>
            <a:endParaRPr lang="zh-CN" altLang="en-US" sz="1800"/>
          </a:p>
          <a:p>
            <a:pPr lvl="2">
              <a:lnSpc>
                <a:spcPct val="100000"/>
              </a:lnSpc>
            </a:pPr>
            <a:r>
              <a:rPr lang="zh-CN" altLang="en-US" sz="1800"/>
              <a:t>邮件内请简要说明您将要报告的内容，我们将在收到邮件后同您取得联系，为您提供文档的编辑权限</a:t>
            </a:r>
            <a:endParaRPr lang="en-US" altLang="zh-CN"/>
          </a:p>
          <a:p>
            <a:pPr>
              <a:lnSpc>
                <a:spcPct val="100000"/>
              </a:lnSpc>
            </a:pPr>
            <a:r>
              <a:rPr lang="zh-CN" altLang="en-US" sz="2400" b="1"/>
              <a:t>内容编辑</a:t>
            </a:r>
            <a:endParaRPr lang="zh-CN" altLang="en-US" sz="2400" b="1"/>
          </a:p>
          <a:p>
            <a:pPr lvl="1">
              <a:lnSpc>
                <a:spcPct val="100000"/>
              </a:lnSpc>
            </a:pPr>
            <a:r>
              <a:rPr lang="zh-CN" altLang="en-US" sz="1800"/>
              <a:t>请在对应的议题版块下添加您想要分享的内容</a:t>
            </a:r>
            <a:endParaRPr lang="zh-CN" altLang="en-US" sz="1800"/>
          </a:p>
          <a:p>
            <a:pPr lvl="1">
              <a:lnSpc>
                <a:spcPct val="100000"/>
              </a:lnSpc>
            </a:pPr>
            <a:r>
              <a:rPr lang="zh-CN" altLang="en-US" sz="1800"/>
              <a:t>若无对应议题，请直接在幻灯片其他议题最前方添加</a:t>
            </a:r>
            <a:endParaRPr lang="zh-CN" altLang="en-US" sz="1800"/>
          </a:p>
          <a:p>
            <a:pPr lvl="1">
              <a:lnSpc>
                <a:spcPct val="100000"/>
              </a:lnSpc>
            </a:pPr>
            <a:r>
              <a:rPr lang="zh-CN" altLang="en-US" sz="1800"/>
              <a:t>快速报告一页控制在</a:t>
            </a:r>
            <a:r>
              <a:rPr lang="en-US" altLang="zh-CN" sz="1800" b="1">
                <a:solidFill>
                  <a:srgbClr val="C00000"/>
                </a:solidFill>
                <a:latin typeface="微软雅黑" charset="0"/>
                <a:ea typeface="微软雅黑" charset="0"/>
              </a:rPr>
              <a:t>3</a:t>
            </a:r>
            <a:r>
              <a:rPr lang="zh-CN" altLang="en-US" sz="1800" b="1">
                <a:solidFill>
                  <a:srgbClr val="C00000"/>
                </a:solidFill>
                <a:latin typeface="微软雅黑" charset="0"/>
                <a:ea typeface="微软雅黑" charset="0"/>
              </a:rPr>
              <a:t>分钟以内</a:t>
            </a:r>
            <a:r>
              <a:rPr lang="zh-CN" altLang="en-US" sz="1800"/>
              <a:t>，报告期间请勿讨论发言。</a:t>
            </a:r>
            <a:endParaRPr lang="zh-CN" altLang="en-US" sz="1800"/>
          </a:p>
          <a:p>
            <a:pPr lvl="1">
              <a:lnSpc>
                <a:spcPct val="100000"/>
              </a:lnSpc>
            </a:pPr>
            <a:r>
              <a:rPr lang="zh-CN" altLang="en-US" sz="1800"/>
              <a:t>专题报告</a:t>
            </a:r>
            <a:r>
              <a:rPr lang="en-US" altLang="zh-CN" sz="1800"/>
              <a:t>15</a:t>
            </a:r>
            <a:r>
              <a:rPr lang="zh-CN" altLang="en-US" sz="1800"/>
              <a:t>-</a:t>
            </a:r>
            <a:r>
              <a:rPr lang="en-US" altLang="zh-CN" sz="1800"/>
              <a:t>30</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86256"/>
            <a:ext cx="11346094" cy="5363750"/>
          </a:xfrm>
        </p:spPr>
        <p:txBody>
          <a:bodyPr/>
          <a:p>
            <a:pPr lvl="1" fontAlgn="auto">
              <a:lnSpc>
                <a:spcPct val="100000"/>
              </a:lnSpc>
              <a:buFont typeface="Arial" panose="020B0604020202020204" pitchFamily="34" charset="0"/>
              <a:buChar char="•"/>
            </a:pP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本项目</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正式接替</a:t>
            </a: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武老师维护的原</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Loong Arch Linux</a:t>
            </a: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项目</a:t>
            </a:r>
            <a:endParaRPr lang="zh-CN" altLang="en-US">
              <a:solidFill>
                <a:schemeClr val="tx1"/>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与上游交流时常用名称</a:t>
            </a:r>
            <a:endParaRPr lang="zh-CN" altLang="en-US">
              <a:solidFill>
                <a:schemeClr val="tx1"/>
              </a:solidFill>
              <a:latin typeface="Arial" panose="020B0604020202020204" pitchFamily="34" charset="0"/>
              <a:ea typeface="Arial" panose="020B0604020202020204" pitchFamily="34" charset="0"/>
              <a:cs typeface="Arial" panose="020B0604020202020204" pitchFamily="34" charset="0"/>
            </a:endParaRPr>
          </a:p>
          <a:p>
            <a:pPr lvl="3" fontAlgn="auto">
              <a:lnSpc>
                <a:spcPct val="100000"/>
              </a:lnSpc>
              <a:buFont typeface="Arial" panose="020B0604020202020204" pitchFamily="34" charset="0"/>
              <a:buChar char="•"/>
            </a:pP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Arch Linux for Loong64</a:t>
            </a:r>
            <a:endParaRPr lang="en-US" altLang="zh-CN">
              <a:solidFill>
                <a:schemeClr val="tx1"/>
              </a:solidFill>
              <a:latin typeface="Arial" panose="020B0604020202020204" pitchFamily="34" charset="0"/>
              <a:ea typeface="Arial" panose="020B0604020202020204" pitchFamily="34" charset="0"/>
              <a:cs typeface="Arial" panose="020B0604020202020204" pitchFamily="34" charset="0"/>
            </a:endParaRPr>
          </a:p>
          <a:p>
            <a:pPr lvl="3" fontAlgn="auto">
              <a:lnSpc>
                <a:spcPct val="100000"/>
              </a:lnSpc>
              <a:buFont typeface="Arial" panose="020B0604020202020204" pitchFamily="34" charset="0"/>
              <a:buChar char="•"/>
            </a:pP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Arch Linux Port for Loong64</a:t>
            </a:r>
            <a:endParaRPr lang="en-US" altLang="zh-CN">
              <a:solidFill>
                <a:schemeClr val="tx1"/>
              </a:solidFill>
              <a:latin typeface="Arial" panose="020B0604020202020204" pitchFamily="34" charset="0"/>
              <a:ea typeface="Arial" panose="020B0604020202020204" pitchFamily="34" charset="0"/>
              <a:cs typeface="Arial" panose="020B0604020202020204" pitchFamily="34" charset="0"/>
            </a:endParaRPr>
          </a:p>
          <a:p>
            <a:pPr lvl="3" fontAlgn="auto">
              <a:lnSpc>
                <a:spcPct val="100000"/>
              </a:lnSpc>
              <a:buFont typeface="Arial" panose="020B0604020202020204" pitchFamily="34" charset="0"/>
              <a:buChar char="•"/>
            </a:pP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避免</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"Loong Arch Linux"</a:t>
            </a: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给上游造成的断句困惑</a:t>
            </a:r>
            <a:endParaRPr lang="zh-CN" altLang="en-US">
              <a:solidFill>
                <a:schemeClr val="tx1"/>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出于兼容性并考虑原维护者意愿，仍认可原项目名称</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5334628" cy="5363750"/>
          </a:xfrm>
        </p:spPr>
        <p:txBody>
          <a:bodyPr/>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各种日常更新、缺失包补充</a:t>
            </a:r>
            <a:endParaRPr lang="en-US" altLang="zh-CN">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Python 3.13</a:t>
            </a:r>
            <a:r>
              <a:rPr lang="zh-CN" altLang="en-US">
                <a:latin typeface="Arial" panose="020B0604020202020204" pitchFamily="34" charset="0"/>
                <a:ea typeface="Arial" panose="020B0604020202020204" pitchFamily="34" charset="0"/>
                <a:cs typeface="Arial" panose="020B0604020202020204" pitchFamily="34" charset="0"/>
              </a:rPr>
              <a:t>升级</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一切顺利</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成功从源码构建</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electron32</a:t>
            </a:r>
            <a:endParaRPr lang="en-US" altLang="zh-CN">
              <a:solidFill>
                <a:srgbClr val="C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基于</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Arch</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上游</a:t>
            </a:r>
            <a:r>
              <a:rPr lang="zh-CN" altLang="en-US">
                <a:latin typeface="Arial" panose="020B0604020202020204" pitchFamily="34" charset="0"/>
                <a:ea typeface="Arial" panose="020B0604020202020204" pitchFamily="34" charset="0"/>
                <a:cs typeface="Arial" panose="020B0604020202020204" pitchFamily="34" charset="0"/>
              </a:rPr>
              <a:t>构建流程</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不依赖</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latx</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docker</a:t>
            </a:r>
            <a:r>
              <a:rPr lang="zh-CN" altLang="en-US">
                <a:latin typeface="Arial" panose="020B0604020202020204" pitchFamily="34" charset="0"/>
                <a:ea typeface="Arial" panose="020B0604020202020204" pitchFamily="34" charset="0"/>
                <a:cs typeface="Arial" panose="020B0604020202020204" pitchFamily="34" charset="0"/>
              </a:rPr>
              <a:t>等工具</a:t>
            </a:r>
            <a:r>
              <a:rPr lang="en-US" altLang="zh-CN">
                <a:latin typeface="Arial" panose="020B0604020202020204" pitchFamily="34" charset="0"/>
                <a:ea typeface="Arial" panose="020B0604020202020204" pitchFamily="34" charset="0"/>
                <a:cs typeface="Arial" panose="020B0604020202020204" pitchFamily="34" charset="0"/>
              </a:rPr>
              <a:t>/</a:t>
            </a:r>
            <a:r>
              <a:rPr lang="zh-CN" altLang="en-US">
                <a:latin typeface="Arial" panose="020B0604020202020204" pitchFamily="34" charset="0"/>
                <a:ea typeface="Arial" panose="020B0604020202020204" pitchFamily="34" charset="0"/>
                <a:cs typeface="Arial" panose="020B0604020202020204" pitchFamily="34" charset="0"/>
              </a:rPr>
              <a:t>环境</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已验证可用</a:t>
            </a:r>
            <a:endParaRPr lang="en-US" altLang="zh-CN">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成功从源码构建</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Code </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 </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OSS</a:t>
            </a:r>
            <a:endParaRPr lang="en-US" altLang="zh-CN">
              <a:solidFill>
                <a:srgbClr val="C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即开源版</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vscode</a:t>
            </a:r>
            <a:endParaRPr lang="en-US" altLang="zh-CN">
              <a:solidFill>
                <a:srgbClr val="C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已验证可用</a:t>
            </a:r>
            <a:endParaRPr lang="en-US" altLang="zh-CN">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latin typeface="Arial" panose="020B0604020202020204" pitchFamily="34" charset="0"/>
              <a:ea typeface="Arial" panose="020B0604020202020204" pitchFamily="34" charset="0"/>
              <a:cs typeface="Arial" panose="020B0604020202020204" pitchFamily="34" charset="0"/>
            </a:endParaRPr>
          </a:p>
        </p:txBody>
      </p:sp>
      <p:pic>
        <p:nvPicPr>
          <p:cNvPr id="2" name="图片 1" descr="upload_post_object_v2_173566849"/>
          <p:cNvPicPr>
            <a:picLocks noChangeAspect="1"/>
          </p:cNvPicPr>
          <p:nvPr/>
        </p:nvPicPr>
        <p:blipFill>
          <a:blip r:embed="rId1"/>
          <a:srcRect l="509" t="7086" r="11705"/>
          <a:stretch>
            <a:fillRect/>
          </a:stretch>
        </p:blipFill>
        <p:spPr>
          <a:xfrm>
            <a:off x="5738443" y="1225443"/>
            <a:ext cx="6441061" cy="44061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5608442" cy="5363750"/>
          </a:xfrm>
        </p:spPr>
        <p:txBody>
          <a:bodyPr/>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成功从源码构建</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Chromium</a:t>
            </a:r>
            <a:endParaRPr lang="en-US" altLang="zh-CN">
              <a:solidFill>
                <a:srgbClr val="C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已验证可用</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至此</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三大</a:t>
            </a: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内核</a:t>
            </a:r>
            <a:r>
              <a:rPr lang="zh-CN" altLang="en-US">
                <a:latin typeface="Arial" panose="020B0604020202020204" pitchFamily="34" charset="0"/>
                <a:ea typeface="Arial" panose="020B0604020202020204" pitchFamily="34" charset="0"/>
                <a:cs typeface="Arial" panose="020B0604020202020204" pitchFamily="34" charset="0"/>
              </a:rPr>
              <a:t>浏览器在</a:t>
            </a:r>
            <a:r>
              <a:rPr lang="en-US" altLang="zh-CN">
                <a:latin typeface="Arial" panose="020B0604020202020204" pitchFamily="34" charset="0"/>
                <a:ea typeface="Arial" panose="020B0604020202020204" pitchFamily="34" charset="0"/>
                <a:cs typeface="Arial" panose="020B0604020202020204" pitchFamily="34" charset="0"/>
              </a:rPr>
              <a:t>Arch Linux for Loong64</a:t>
            </a:r>
            <a:r>
              <a:rPr lang="zh-CN" altLang="en-US">
                <a:latin typeface="Arial" panose="020B0604020202020204" pitchFamily="34" charset="0"/>
                <a:ea typeface="Arial" panose="020B0604020202020204" pitchFamily="34" charset="0"/>
                <a:cs typeface="Arial" panose="020B0604020202020204" pitchFamily="34" charset="0"/>
              </a:rPr>
              <a:t>上</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全部可用</a:t>
            </a:r>
            <a:endParaRPr lang="zh-CN" altLang="en-US">
              <a:solidFill>
                <a:srgbClr val="C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发布</a:t>
            </a:r>
            <a:r>
              <a:rPr lang="en-US" altLang="zh-CN">
                <a:latin typeface="Arial" panose="020B0604020202020204" pitchFamily="34" charset="0"/>
                <a:ea typeface="Arial" panose="020B0604020202020204" pitchFamily="34" charset="0"/>
                <a:cs typeface="Arial" panose="020B0604020202020204" pitchFamily="34" charset="0"/>
              </a:rPr>
              <a:t>bootstrap/container</a:t>
            </a:r>
            <a:r>
              <a:rPr lang="zh-CN" altLang="en-US">
                <a:latin typeface="Arial" panose="020B0604020202020204" pitchFamily="34" charset="0"/>
                <a:ea typeface="Arial" panose="020B0604020202020204" pitchFamily="34" charset="0"/>
                <a:cs typeface="Arial" panose="020B0604020202020204" pitchFamily="34" charset="0"/>
              </a:rPr>
              <a:t>用的</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tarball</a:t>
            </a:r>
            <a:endParaRPr lang="en-US" altLang="zh-CN">
              <a:solidFill>
                <a:srgbClr val="C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包含上游的</a:t>
            </a:r>
            <a:r>
              <a:rPr lang="en-US" altLang="zh-CN">
                <a:latin typeface="Arial" panose="020B0604020202020204" pitchFamily="34" charset="0"/>
                <a:ea typeface="Arial" panose="020B0604020202020204" pitchFamily="34" charset="0"/>
                <a:cs typeface="Arial" panose="020B0604020202020204" pitchFamily="34" charset="0"/>
              </a:rPr>
              <a:t>tar.zst</a:t>
            </a:r>
            <a:endParaRPr lang="en-US" altLang="zh-CN">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额外包含</a:t>
            </a:r>
            <a:r>
              <a:rPr lang="en-US" altLang="zh-CN">
                <a:latin typeface="Arial" panose="020B0604020202020204" pitchFamily="34" charset="0"/>
                <a:ea typeface="Arial" panose="020B0604020202020204" pitchFamily="34" charset="0"/>
                <a:cs typeface="Arial" panose="020B0604020202020204" pitchFamily="34" charset="0"/>
              </a:rPr>
              <a:t>.sfs</a:t>
            </a:r>
            <a:endParaRPr lang="en-US" altLang="zh-CN">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预计以后会和</a:t>
            </a:r>
            <a:r>
              <a:rPr lang="en-US" altLang="zh-CN">
                <a:latin typeface="Arial" panose="020B0604020202020204" pitchFamily="34" charset="0"/>
                <a:ea typeface="Arial" panose="020B0604020202020204" pitchFamily="34" charset="0"/>
                <a:cs typeface="Arial" panose="020B0604020202020204" pitchFamily="34" charset="0"/>
              </a:rPr>
              <a:t>iso</a:t>
            </a:r>
            <a:r>
              <a:rPr lang="zh-CN" altLang="en-US">
                <a:latin typeface="Arial" panose="020B0604020202020204" pitchFamily="34" charset="0"/>
                <a:ea typeface="Arial" panose="020B0604020202020204" pitchFamily="34" charset="0"/>
                <a:cs typeface="Arial" panose="020B0604020202020204" pitchFamily="34" charset="0"/>
              </a:rPr>
              <a:t>同步发布</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latin typeface="Arial" panose="020B0604020202020204" pitchFamily="34" charset="0"/>
              <a:ea typeface="Arial" panose="020B0604020202020204" pitchFamily="34" charset="0"/>
              <a:cs typeface="Arial" panose="020B0604020202020204" pitchFamily="34" charset="0"/>
            </a:endParaRPr>
          </a:p>
        </p:txBody>
      </p:sp>
      <p:pic>
        <p:nvPicPr>
          <p:cNvPr id="3" name="图片 2" descr="upload_post_object_v2_325585090"/>
          <p:cNvPicPr>
            <a:picLocks noChangeAspect="1"/>
          </p:cNvPicPr>
          <p:nvPr/>
        </p:nvPicPr>
        <p:blipFill>
          <a:blip r:embed="rId1"/>
          <a:srcRect l="333" t="356" r="16715"/>
          <a:stretch>
            <a:fillRect/>
          </a:stretch>
        </p:blipFill>
        <p:spPr>
          <a:xfrm>
            <a:off x="5997199" y="1273858"/>
            <a:ext cx="6194751" cy="48094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8881766" cy="5363750"/>
          </a:xfrm>
        </p:spPr>
        <p:txBody>
          <a:bodyPr/>
          <a:p>
            <a:pPr lvl="1" fontAlgn="auto">
              <a:lnSpc>
                <a:spcPct val="100000"/>
              </a:lnSpc>
              <a:buFont typeface="Arial" panose="020B0604020202020204" pitchFamily="34" charset="0"/>
              <a:buChar char="•"/>
            </a:pP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上游化（均已仓库中集成临时修复构建版本）</a:t>
            </a:r>
            <a:endParaRPr lang="zh-CN" altLang="en-US">
              <a:solidFill>
                <a:schemeClr val="tx1"/>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en-US" altLang="zh-CN">
                <a:latin typeface="Arial" panose="020B0604020202020204" pitchFamily="34" charset="0"/>
                <a:ea typeface="Arial" panose="020B0604020202020204" pitchFamily="34" charset="0"/>
                <a:cs typeface="Arial" panose="020B0604020202020204" pitchFamily="34" charset="0"/>
              </a:rPr>
              <a:t>cilium</a:t>
            </a:r>
            <a:endParaRPr lang="en-US" altLang="zh-CN">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基于</a:t>
            </a:r>
            <a:r>
              <a:rPr lang="en-US" altLang="zh-CN">
                <a:latin typeface="Arial" panose="020B0604020202020204" pitchFamily="34" charset="0"/>
                <a:ea typeface="Arial" panose="020B0604020202020204" pitchFamily="34" charset="0"/>
                <a:cs typeface="Arial" panose="020B0604020202020204" pitchFamily="34" charset="0"/>
              </a:rPr>
              <a:t>eBPF</a:t>
            </a:r>
            <a:r>
              <a:rPr lang="zh-CN" altLang="en-US">
                <a:latin typeface="Arial" panose="020B0604020202020204" pitchFamily="34" charset="0"/>
                <a:ea typeface="Arial" panose="020B0604020202020204" pitchFamily="34" charset="0"/>
                <a:cs typeface="Arial" panose="020B0604020202020204" pitchFamily="34" charset="0"/>
              </a:rPr>
              <a:t>的网络、安全和监测方案</a:t>
            </a:r>
            <a:r>
              <a:rPr lang="en-US" altLang="zh-CN">
                <a:latin typeface="Arial" panose="020B0604020202020204" pitchFamily="34" charset="0"/>
                <a:ea typeface="Arial" panose="020B0604020202020204" pitchFamily="34" charset="0"/>
                <a:cs typeface="Arial" panose="020B0604020202020204" pitchFamily="34" charset="0"/>
              </a:rPr>
              <a:t> </a:t>
            </a:r>
            <a:endParaRPr lang="en-US" altLang="zh-CN">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已</a:t>
            </a:r>
            <a:r>
              <a:rPr lang="en-US" altLang="zh-CN">
                <a:latin typeface="Arial" panose="020B0604020202020204" pitchFamily="34" charset="0"/>
                <a:ea typeface="Arial" panose="020B0604020202020204" pitchFamily="34" charset="0"/>
                <a:cs typeface="Arial" panose="020B0604020202020204" pitchFamily="34" charset="0"/>
              </a:rPr>
              <a:t>PR</a:t>
            </a:r>
            <a:r>
              <a:rPr lang="zh-CN" altLang="en-US">
                <a:latin typeface="Arial" panose="020B0604020202020204" pitchFamily="34" charset="0"/>
                <a:ea typeface="Arial" panose="020B0604020202020204" pitchFamily="34" charset="0"/>
                <a:cs typeface="Arial" panose="020B0604020202020204" pitchFamily="34" charset="0"/>
              </a:rPr>
              <a:t>，上游未响应</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en-US" altLang="zh-CN">
                <a:latin typeface="Arial" panose="020B0604020202020204" pitchFamily="34" charset="0"/>
                <a:ea typeface="Arial" panose="020B0604020202020204" pitchFamily="34" charset="0"/>
                <a:cs typeface="Arial" panose="020B0604020202020204" pitchFamily="34" charset="0"/>
              </a:rPr>
              <a:t>OpenRCT2</a:t>
            </a:r>
            <a:endParaRPr lang="en-US" altLang="zh-CN">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开源游戏实现</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已</a:t>
            </a:r>
            <a:r>
              <a:rPr lang="en-US" altLang="zh-CN">
                <a:latin typeface="Arial" panose="020B0604020202020204" pitchFamily="34" charset="0"/>
                <a:ea typeface="Arial" panose="020B0604020202020204" pitchFamily="34" charset="0"/>
                <a:cs typeface="Arial" panose="020B0604020202020204" pitchFamily="34" charset="0"/>
              </a:rPr>
              <a:t>PR</a:t>
            </a:r>
            <a:r>
              <a:rPr lang="zh-CN" altLang="en-US">
                <a:latin typeface="Arial" panose="020B0604020202020204" pitchFamily="34" charset="0"/>
                <a:ea typeface="Arial" panose="020B0604020202020204" pitchFamily="34" charset="0"/>
                <a:cs typeface="Arial" panose="020B0604020202020204" pitchFamily="34" charset="0"/>
              </a:rPr>
              <a:t>，且群友“米饭”完成了性能测试</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上游已合并</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en-US" altLang="zh-CN">
                <a:latin typeface="Arial" panose="020B0604020202020204" pitchFamily="34" charset="0"/>
                <a:ea typeface="Arial" panose="020B0604020202020204" pitchFamily="34" charset="0"/>
                <a:cs typeface="Arial" panose="020B0604020202020204" pitchFamily="34" charset="0"/>
              </a:rPr>
              <a:t>root</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存储、处理和分析科学数据的大型项目</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已</a:t>
            </a:r>
            <a:r>
              <a:rPr lang="en-US" altLang="zh-CN">
                <a:latin typeface="Arial" panose="020B0604020202020204" pitchFamily="34" charset="0"/>
                <a:ea typeface="Arial" panose="020B0604020202020204" pitchFamily="34" charset="0"/>
                <a:cs typeface="Arial" panose="020B0604020202020204" pitchFamily="34" charset="0"/>
              </a:rPr>
              <a:t>PR</a:t>
            </a:r>
            <a:r>
              <a:rPr lang="zh-CN" altLang="en-US">
                <a:latin typeface="Arial" panose="020B0604020202020204" pitchFamily="34" charset="0"/>
                <a:ea typeface="Arial" panose="020B0604020202020204" pitchFamily="34" charset="0"/>
                <a:cs typeface="Arial" panose="020B0604020202020204" pitchFamily="34" charset="0"/>
              </a:rPr>
              <a:t>，上游审核中</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latin typeface="Arial" panose="020B0604020202020204" pitchFamily="34" charset="0"/>
              <a:ea typeface="Arial" panose="020B0604020202020204" pitchFamily="34" charset="0"/>
              <a:cs typeface="Arial" panose="020B0604020202020204" pitchFamily="34" charset="0"/>
            </a:endParaRPr>
          </a:p>
        </p:txBody>
      </p:sp>
      <p:pic>
        <p:nvPicPr>
          <p:cNvPr id="3" name="图片 2" descr="upload_post_object_v2_27188667"/>
          <p:cNvPicPr>
            <a:picLocks noChangeAspect="1"/>
          </p:cNvPicPr>
          <p:nvPr/>
        </p:nvPicPr>
        <p:blipFill>
          <a:blip r:embed="rId1"/>
          <a:srcRect l="3566" t="9062" r="3796" b="6352"/>
          <a:stretch>
            <a:fillRect/>
          </a:stretch>
        </p:blipFill>
        <p:spPr>
          <a:xfrm>
            <a:off x="6283832" y="1664114"/>
            <a:ext cx="5858334" cy="33902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9216148" cy="5363750"/>
          </a:xfrm>
        </p:spPr>
        <p:txBody>
          <a:bodyPr/>
          <a:p>
            <a:pPr marL="457200" lvl="1" indent="0" fontAlgn="auto">
              <a:lnSpc>
                <a:spcPct val="100000"/>
              </a:lnSpc>
              <a:buNone/>
            </a:pPr>
            <a:r>
              <a:rPr lang="zh-CN" altLang="en-US">
                <a:latin typeface="Arial" panose="020B0604020202020204" pitchFamily="34" charset="0"/>
                <a:ea typeface="Arial" panose="020B0604020202020204" pitchFamily="34" charset="0"/>
                <a:cs typeface="Arial" panose="020B0604020202020204" pitchFamily="34" charset="0"/>
              </a:rPr>
              <a:t>新的社区团队致力于：</a:t>
            </a:r>
            <a:endParaRPr lang="en-US" altLang="zh-CN">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及时跟随</a:t>
            </a:r>
            <a:r>
              <a:rPr lang="en-US" altLang="zh-CN">
                <a:latin typeface="Arial" panose="020B0604020202020204" pitchFamily="34" charset="0"/>
                <a:ea typeface="Arial" panose="020B0604020202020204" pitchFamily="34" charset="0"/>
                <a:cs typeface="Arial" panose="020B0604020202020204" pitchFamily="34" charset="0"/>
              </a:rPr>
              <a:t>Arch Linux</a:t>
            </a:r>
            <a:r>
              <a:rPr lang="zh-CN" altLang="en-US">
                <a:latin typeface="Arial" panose="020B0604020202020204" pitchFamily="34" charset="0"/>
                <a:ea typeface="Arial" panose="020B0604020202020204" pitchFamily="34" charset="0"/>
                <a:cs typeface="Arial" panose="020B0604020202020204" pitchFamily="34" charset="0"/>
              </a:rPr>
              <a:t>官方的更新进度，持续维护</a:t>
            </a:r>
            <a:r>
              <a:rPr lang="en-US" altLang="zh-CN">
                <a:latin typeface="Arial" panose="020B0604020202020204" pitchFamily="34" charset="0"/>
                <a:ea typeface="Arial" panose="020B0604020202020204" pitchFamily="34" charset="0"/>
                <a:cs typeface="Arial" panose="020B0604020202020204" pitchFamily="34" charset="0"/>
              </a:rPr>
              <a:t>Loong Arch Linux</a:t>
            </a:r>
            <a:r>
              <a:rPr lang="zh-CN" altLang="en-US">
                <a:latin typeface="Arial" panose="020B0604020202020204" pitchFamily="34" charset="0"/>
                <a:ea typeface="Arial" panose="020B0604020202020204" pitchFamily="34" charset="0"/>
                <a:cs typeface="Arial" panose="020B0604020202020204" pitchFamily="34" charset="0"/>
              </a:rPr>
              <a:t>发行版</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最终借助</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Arch Linux Ports</a:t>
            </a:r>
            <a:r>
              <a:rPr lang="zh-CN" altLang="en-US">
                <a:latin typeface="Arial" panose="020B0604020202020204" pitchFamily="34" charset="0"/>
                <a:ea typeface="Arial" panose="020B0604020202020204" pitchFamily="34" charset="0"/>
                <a:cs typeface="Arial" panose="020B0604020202020204" pitchFamily="34" charset="0"/>
              </a:rPr>
              <a:t>平台，推动</a:t>
            </a:r>
            <a:r>
              <a:rPr lang="en-US" altLang="zh-CN">
                <a:latin typeface="Arial" panose="020B0604020202020204" pitchFamily="34" charset="0"/>
                <a:ea typeface="Arial" panose="020B0604020202020204" pitchFamily="34" charset="0"/>
                <a:cs typeface="Arial" panose="020B0604020202020204" pitchFamily="34" charset="0"/>
              </a:rPr>
              <a:t>Arch Linux</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官方</a:t>
            </a:r>
            <a:r>
              <a:rPr lang="zh-CN" altLang="en-US">
                <a:latin typeface="Arial" panose="020B0604020202020204" pitchFamily="34" charset="0"/>
                <a:ea typeface="Arial" panose="020B0604020202020204" pitchFamily="34" charset="0"/>
                <a:cs typeface="Arial" panose="020B0604020202020204" pitchFamily="34" charset="0"/>
              </a:rPr>
              <a:t>增加对龙架构的支持，并同步发行龙架构版本</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修复上游软件在龙架构上的构建问题，并尽可能将修复</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上游化</a:t>
            </a:r>
            <a:endParaRPr lang="zh-CN" altLang="en-US">
              <a:solidFill>
                <a:srgbClr val="C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最终推动各软件包上游提高龙架构的维护等级</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培养</a:t>
            </a:r>
            <a:r>
              <a:rPr lang="zh-CN" altLang="en-US">
                <a:latin typeface="Arial" panose="020B0604020202020204" pitchFamily="34" charset="0"/>
                <a:ea typeface="Arial" panose="020B0604020202020204" pitchFamily="34" charset="0"/>
                <a:cs typeface="Arial" panose="020B0604020202020204" pitchFamily="34" charset="0"/>
              </a:rPr>
              <a:t>更多能够为龙架构、</a:t>
            </a:r>
            <a:r>
              <a:rPr lang="en-US" altLang="zh-CN">
                <a:latin typeface="Arial" panose="020B0604020202020204" pitchFamily="34" charset="0"/>
                <a:ea typeface="Arial" panose="020B0604020202020204" pitchFamily="34" charset="0"/>
                <a:cs typeface="Arial" panose="020B0604020202020204" pitchFamily="34" charset="0"/>
              </a:rPr>
              <a:t>Arch Linux</a:t>
            </a:r>
            <a:r>
              <a:rPr lang="zh-CN" altLang="en-US">
                <a:latin typeface="Arial" panose="020B0604020202020204" pitchFamily="34" charset="0"/>
                <a:ea typeface="Arial" panose="020B0604020202020204" pitchFamily="34" charset="0"/>
                <a:cs typeface="Arial" panose="020B0604020202020204" pitchFamily="34" charset="0"/>
              </a:rPr>
              <a:t>及上游社区生态作出贡献的人才，建设更加开放健康的</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开源社区</a:t>
            </a:r>
            <a:endParaRPr lang="zh-CN" altLang="en-US">
              <a:solidFill>
                <a:srgbClr val="C000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4164694" cy="5363750"/>
          </a:xfrm>
        </p:spPr>
        <p:txBody>
          <a:bodyPr/>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社区</a:t>
            </a:r>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团队</a:t>
            </a:r>
            <a:r>
              <a:rPr lang="zh-CN" altLang="en-US">
                <a:latin typeface="Arial" panose="020B0604020202020204" pitchFamily="34" charset="0"/>
                <a:ea typeface="Arial" panose="020B0604020202020204" pitchFamily="34" charset="0"/>
                <a:cs typeface="Arial" panose="020B0604020202020204" pitchFamily="34" charset="0"/>
              </a:rPr>
              <a:t>情况</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此前因未正式发布</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缺少对外宣传</a:t>
            </a:r>
            <a:endParaRPr lang="zh-CN" altLang="en-US">
              <a:solidFill>
                <a:srgbClr val="C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参与者均来自</a:t>
            </a:r>
            <a:r>
              <a:rPr lang="en-US" altLang="zh-CN">
                <a:latin typeface="Arial" panose="020B0604020202020204" pitchFamily="34" charset="0"/>
                <a:ea typeface="Arial" panose="020B0604020202020204" pitchFamily="34" charset="0"/>
                <a:cs typeface="Arial" panose="020B0604020202020204" pitchFamily="34" charset="0"/>
              </a:rPr>
              <a:t>LCPU</a:t>
            </a:r>
            <a:endParaRPr lang="en-US" altLang="zh-CN">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实际人群有限</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目前社区规模较小</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欢迎大家参与！！！</a:t>
            </a:r>
            <a:endParaRPr lang="zh-CN" altLang="en-US">
              <a:solidFill>
                <a:srgbClr val="C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p:txBody>
      </p:sp>
      <p:pic>
        <p:nvPicPr>
          <p:cNvPr id="2" name="图片 1" descr="upload_post_object_v2_1260875113"/>
          <p:cNvPicPr>
            <a:picLocks noChangeAspect="1"/>
          </p:cNvPicPr>
          <p:nvPr/>
        </p:nvPicPr>
        <p:blipFill>
          <a:blip r:embed="rId1"/>
          <a:srcRect l="2713" r="2872"/>
          <a:stretch>
            <a:fillRect/>
          </a:stretch>
        </p:blipFill>
        <p:spPr>
          <a:xfrm>
            <a:off x="4408086" y="1225443"/>
            <a:ext cx="7783864" cy="4444210"/>
          </a:xfrm>
          <a:prstGeom prst="rect">
            <a:avLst/>
          </a:prstGeom>
        </p:spPr>
      </p:pic>
      <p:sp>
        <p:nvSpPr>
          <p:cNvPr id="8" name="文本框 7"/>
          <p:cNvSpPr txBox="1"/>
          <p:nvPr userDrawn="1"/>
        </p:nvSpPr>
        <p:spPr>
          <a:xfrm>
            <a:off x="994319" y="5853729"/>
            <a:ext cx="6182724" cy="369570"/>
          </a:xfrm>
          <a:prstGeom prst="rect">
            <a:avLst/>
          </a:prstGeom>
        </p:spPr>
        <p:txBody>
          <a:bodyPr wrap="square" rtlCol="0" anchor="t">
            <a:noAutofit/>
          </a:bodyPr>
          <a:p>
            <a:r>
              <a:rPr lang="en-US" altLang="zh-CN">
                <a:hlinkClick r:id="rId2"/>
              </a:rPr>
              <a:t>https://github.com/lcpu-club/loongarch-packages/wiki</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4164694" cy="2165102"/>
          </a:xfrm>
        </p:spPr>
        <p:txBody>
          <a:bodyPr/>
          <a:p>
            <a:pPr lvl="1" fontAlgn="auto">
              <a:lnSpc>
                <a:spcPct val="100000"/>
              </a:lnSpc>
              <a:buFont typeface="Arial" panose="020B0604020202020204" pitchFamily="34" charset="0"/>
              <a:buChar char="•"/>
            </a:pP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欢迎大家参与！！！</a:t>
            </a:r>
            <a:endParaRPr lang="zh-CN" altLang="en-US">
              <a:solidFill>
                <a:srgbClr val="C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文档</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丰富</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完整易用的开发者工具</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“保姆式”维护流程教学</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详尽的修包问题指引</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p:txBody>
      </p:sp>
      <p:pic>
        <p:nvPicPr>
          <p:cNvPr id="5" name="图片 4" descr="upload_post_object_v2_1782568509"/>
          <p:cNvPicPr>
            <a:picLocks noChangeAspect="1"/>
          </p:cNvPicPr>
          <p:nvPr/>
        </p:nvPicPr>
        <p:blipFill>
          <a:blip r:embed="rId1"/>
          <a:stretch>
            <a:fillRect/>
          </a:stretch>
        </p:blipFill>
        <p:spPr>
          <a:xfrm>
            <a:off x="87123" y="3335010"/>
            <a:ext cx="9453858" cy="3523039"/>
          </a:xfrm>
          <a:prstGeom prst="rect">
            <a:avLst/>
          </a:prstGeom>
        </p:spPr>
      </p:pic>
      <p:sp>
        <p:nvSpPr>
          <p:cNvPr id="7" name="文本框 6"/>
          <p:cNvSpPr txBox="1"/>
          <p:nvPr userDrawn="1"/>
        </p:nvSpPr>
        <p:spPr>
          <a:xfrm>
            <a:off x="6117880" y="1273858"/>
            <a:ext cx="5712760" cy="1986476"/>
          </a:xfrm>
          <a:prstGeom prst="rect">
            <a:avLst/>
          </a:prstGeom>
        </p:spPr>
        <p:txBody>
          <a:bodyPr wrap="none" rtlCol="0">
            <a:noAutofit/>
          </a:bodyPr>
          <a:p>
            <a:pPr marL="342900" indent="-342900">
              <a:buFont typeface="Arial" panose="020B0604020202020204" pitchFamily="34" charset="0"/>
              <a:buChar char="•"/>
            </a:pPr>
            <a:r>
              <a:rPr lang="zh-CN" altLang="en-US" sz="2400"/>
              <a:t>不定期发布</a:t>
            </a:r>
            <a:r>
              <a:rPr lang="en-US" altLang="zh-CN" sz="2400">
                <a:solidFill>
                  <a:srgbClr val="C00000"/>
                </a:solidFill>
              </a:rPr>
              <a:t>Good</a:t>
            </a:r>
            <a:r>
              <a:rPr lang="zh-CN" altLang="en-US" sz="2400">
                <a:solidFill>
                  <a:srgbClr val="C00000"/>
                </a:solidFill>
              </a:rPr>
              <a:t> </a:t>
            </a:r>
            <a:r>
              <a:rPr lang="en-US" altLang="zh-CN" sz="2400">
                <a:solidFill>
                  <a:srgbClr val="C00000"/>
                </a:solidFill>
              </a:rPr>
              <a:t>First</a:t>
            </a:r>
            <a:r>
              <a:rPr lang="zh-CN" altLang="en-US" sz="2400">
                <a:solidFill>
                  <a:srgbClr val="C00000"/>
                </a:solidFill>
              </a:rPr>
              <a:t> </a:t>
            </a:r>
            <a:r>
              <a:rPr lang="en-US" altLang="zh-CN" sz="2400">
                <a:solidFill>
                  <a:srgbClr val="C00000"/>
                </a:solidFill>
              </a:rPr>
              <a:t>Issue</a:t>
            </a:r>
            <a:endParaRPr lang="en-US" altLang="zh-CN" sz="2400">
              <a:solidFill>
                <a:srgbClr val="C00000"/>
              </a:solidFill>
            </a:endParaRPr>
          </a:p>
          <a:p>
            <a:pPr marL="800100" lvl="1" indent="-342900">
              <a:buFont typeface="Arial" panose="020B0604020202020204" pitchFamily="34" charset="0"/>
              <a:buChar char="•"/>
            </a:pPr>
            <a:r>
              <a:rPr lang="zh-CN" altLang="en-US" sz="2400"/>
              <a:t>一般经我确认过工作量</a:t>
            </a:r>
            <a:endParaRPr lang="zh-CN" altLang="en-US" sz="2400"/>
          </a:p>
          <a:p>
            <a:pPr marL="800100" lvl="1" indent="-342900">
              <a:buFont typeface="Arial" panose="020B0604020202020204" pitchFamily="34" charset="0"/>
              <a:buChar char="•"/>
            </a:pPr>
            <a:r>
              <a:rPr lang="zh-CN" altLang="en-US" sz="2400"/>
              <a:t>单独提供相关</a:t>
            </a:r>
            <a:r>
              <a:rPr lang="zh-CN" altLang="en-US" sz="2400">
                <a:solidFill>
                  <a:srgbClr val="C00000"/>
                </a:solidFill>
              </a:rPr>
              <a:t>建议</a:t>
            </a:r>
            <a:r>
              <a:rPr lang="en-US" altLang="zh-CN" sz="2400">
                <a:solidFill>
                  <a:srgbClr val="C00000"/>
                </a:solidFill>
              </a:rPr>
              <a:t>/</a:t>
            </a:r>
            <a:r>
              <a:rPr lang="zh-CN" altLang="en-US" sz="2400">
                <a:solidFill>
                  <a:srgbClr val="C00000"/>
                </a:solidFill>
              </a:rPr>
              <a:t>示例</a:t>
            </a:r>
            <a:r>
              <a:rPr lang="en-US" altLang="zh-CN" sz="2400">
                <a:solidFill>
                  <a:srgbClr val="C00000"/>
                </a:solidFill>
              </a:rPr>
              <a:t>/</a:t>
            </a:r>
            <a:r>
              <a:rPr lang="zh-CN" altLang="en-US" sz="2400">
                <a:solidFill>
                  <a:srgbClr val="C00000"/>
                </a:solidFill>
              </a:rPr>
              <a:t>指引</a:t>
            </a:r>
            <a:endParaRPr lang="zh-CN" altLang="en-US" sz="2400">
              <a:solidFill>
                <a:srgbClr val="C00000"/>
              </a:solidFill>
            </a:endParaRPr>
          </a:p>
          <a:p>
            <a:pPr marL="800100" lvl="1" indent="-342900">
              <a:buFont typeface="Arial" panose="020B0604020202020204" pitchFamily="34" charset="0"/>
              <a:buChar char="•"/>
            </a:pPr>
            <a:endParaRPr lang="zh-CN"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4799445" cy="5363750"/>
          </a:xfrm>
        </p:spPr>
        <p:txBody>
          <a:bodyPr/>
          <a:p>
            <a:pPr lvl="1"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绝大多数贡献者</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已熟悉维护和上游化流程</a:t>
            </a:r>
            <a:endParaRPr lang="zh-CN" altLang="en-US">
              <a:solidFill>
                <a:srgbClr val="C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已实现</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社区化</a:t>
            </a:r>
            <a:endParaRPr lang="zh-CN" altLang="en-US">
              <a:solidFill>
                <a:srgbClr val="C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p:txBody>
      </p:sp>
      <p:pic>
        <p:nvPicPr>
          <p:cNvPr id="3" name="图片 2" descr="upload_post_object_v2_778182579"/>
          <p:cNvPicPr>
            <a:picLocks noChangeAspect="1"/>
          </p:cNvPicPr>
          <p:nvPr/>
        </p:nvPicPr>
        <p:blipFill>
          <a:blip r:embed="rId1"/>
          <a:stretch>
            <a:fillRect/>
          </a:stretch>
        </p:blipFill>
        <p:spPr>
          <a:xfrm>
            <a:off x="5837842" y="1273858"/>
            <a:ext cx="5988619" cy="756988"/>
          </a:xfrm>
          <a:prstGeom prst="rect">
            <a:avLst/>
          </a:prstGeom>
        </p:spPr>
      </p:pic>
      <p:pic>
        <p:nvPicPr>
          <p:cNvPr id="5" name="图片 4" descr="upload_post_object_v2_554688366"/>
          <p:cNvPicPr>
            <a:picLocks noChangeAspect="1"/>
          </p:cNvPicPr>
          <p:nvPr/>
        </p:nvPicPr>
        <p:blipFill>
          <a:blip r:embed="rId2"/>
          <a:stretch>
            <a:fillRect/>
          </a:stretch>
        </p:blipFill>
        <p:spPr>
          <a:xfrm>
            <a:off x="5837819" y="1930017"/>
            <a:ext cx="5988614" cy="756988"/>
          </a:xfrm>
          <a:prstGeom prst="rect">
            <a:avLst/>
          </a:prstGeom>
        </p:spPr>
      </p:pic>
      <p:pic>
        <p:nvPicPr>
          <p:cNvPr id="8" name="图片 7" descr="upload_post_object_v2_3363424122"/>
          <p:cNvPicPr>
            <a:picLocks noChangeAspect="1"/>
          </p:cNvPicPr>
          <p:nvPr/>
        </p:nvPicPr>
        <p:blipFill>
          <a:blip r:embed="rId3"/>
          <a:stretch>
            <a:fillRect/>
          </a:stretch>
        </p:blipFill>
        <p:spPr>
          <a:xfrm>
            <a:off x="5837819" y="2586175"/>
            <a:ext cx="5988614" cy="756988"/>
          </a:xfrm>
          <a:prstGeom prst="rect">
            <a:avLst/>
          </a:prstGeom>
        </p:spPr>
      </p:pic>
      <p:pic>
        <p:nvPicPr>
          <p:cNvPr id="9" name="图片 8" descr="upload_post_object_v2_4292186988"/>
          <p:cNvPicPr>
            <a:picLocks noChangeAspect="1"/>
          </p:cNvPicPr>
          <p:nvPr/>
        </p:nvPicPr>
        <p:blipFill>
          <a:blip r:embed="rId4"/>
          <a:stretch>
            <a:fillRect/>
          </a:stretch>
        </p:blipFill>
        <p:spPr>
          <a:xfrm>
            <a:off x="5837819" y="3242333"/>
            <a:ext cx="5988614" cy="756988"/>
          </a:xfrm>
          <a:prstGeom prst="rect">
            <a:avLst/>
          </a:prstGeom>
        </p:spPr>
      </p:pic>
      <p:pic>
        <p:nvPicPr>
          <p:cNvPr id="11" name="图片 10" descr="upload_post_object_v2_586576088"/>
          <p:cNvPicPr>
            <a:picLocks noChangeAspect="1"/>
          </p:cNvPicPr>
          <p:nvPr/>
        </p:nvPicPr>
        <p:blipFill>
          <a:blip r:embed="rId5"/>
          <a:stretch>
            <a:fillRect/>
          </a:stretch>
        </p:blipFill>
        <p:spPr>
          <a:xfrm>
            <a:off x="5837819" y="3898492"/>
            <a:ext cx="5988614" cy="756988"/>
          </a:xfrm>
          <a:prstGeom prst="rect">
            <a:avLst/>
          </a:prstGeom>
        </p:spPr>
      </p:pic>
      <p:pic>
        <p:nvPicPr>
          <p:cNvPr id="12" name="图片 11" descr="upload_post_object_v2_3359090644"/>
          <p:cNvPicPr>
            <a:picLocks noChangeAspect="1"/>
          </p:cNvPicPr>
          <p:nvPr/>
        </p:nvPicPr>
        <p:blipFill>
          <a:blip r:embed="rId6"/>
          <a:stretch>
            <a:fillRect/>
          </a:stretch>
        </p:blipFill>
        <p:spPr>
          <a:xfrm>
            <a:off x="5837819" y="4554650"/>
            <a:ext cx="5988614" cy="756988"/>
          </a:xfrm>
          <a:prstGeom prst="rect">
            <a:avLst/>
          </a:prstGeom>
        </p:spPr>
      </p:pic>
      <p:pic>
        <p:nvPicPr>
          <p:cNvPr id="13" name="图片 12" descr="upload_post_object_v2_3487644085"/>
          <p:cNvPicPr>
            <a:picLocks noChangeAspect="1"/>
          </p:cNvPicPr>
          <p:nvPr/>
        </p:nvPicPr>
        <p:blipFill>
          <a:blip r:embed="rId7"/>
          <a:stretch>
            <a:fillRect/>
          </a:stretch>
        </p:blipFill>
        <p:spPr>
          <a:xfrm>
            <a:off x="5837843" y="5215554"/>
            <a:ext cx="5988614" cy="756988"/>
          </a:xfrm>
          <a:prstGeom prst="rect">
            <a:avLst/>
          </a:prstGeom>
        </p:spPr>
      </p:pic>
      <p:pic>
        <p:nvPicPr>
          <p:cNvPr id="14" name="图片 13" descr="upload_post_object_v2_3497798253"/>
          <p:cNvPicPr>
            <a:picLocks noChangeAspect="1"/>
          </p:cNvPicPr>
          <p:nvPr/>
        </p:nvPicPr>
        <p:blipFill>
          <a:blip r:embed="rId8"/>
          <a:stretch>
            <a:fillRect/>
          </a:stretch>
        </p:blipFill>
        <p:spPr>
          <a:xfrm>
            <a:off x="5837843" y="5880520"/>
            <a:ext cx="5988589" cy="756985"/>
          </a:xfrm>
          <a:prstGeom prst="rect">
            <a:avLst/>
          </a:prstGeom>
        </p:spPr>
      </p:pic>
      <p:sp>
        <p:nvSpPr>
          <p:cNvPr id="16" name="矩形 15"/>
          <p:cNvSpPr/>
          <p:nvPr userDrawn="1"/>
        </p:nvSpPr>
        <p:spPr>
          <a:xfrm>
            <a:off x="5844066" y="1210591"/>
            <a:ext cx="3572031" cy="1406409"/>
          </a:xfrm>
          <a:prstGeom prst="rect">
            <a:avLst/>
          </a:prstGeom>
          <a:noFill/>
          <a:ln w="38100" cap="flat" cmpd="sng" algn="ctr">
            <a:solidFill>
              <a:srgbClr val="ED7D31">
                <a:alpha val="100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p:sp>
        <p:nvSpPr>
          <p:cNvPr id="17" name="矩形 16"/>
          <p:cNvSpPr/>
          <p:nvPr userDrawn="1"/>
        </p:nvSpPr>
        <p:spPr>
          <a:xfrm>
            <a:off x="5844066" y="2629446"/>
            <a:ext cx="2999510" cy="3982752"/>
          </a:xfrm>
          <a:prstGeom prst="rect">
            <a:avLst/>
          </a:prstGeom>
          <a:noFill/>
          <a:ln w="38100" cap="flat" cmpd="sng" algn="ctr">
            <a:solidFill>
              <a:srgbClr val="ED7D31">
                <a:alpha val="100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p:sp>
        <p:nvSpPr>
          <p:cNvPr id="19" name="文本框 18"/>
          <p:cNvSpPr txBox="1"/>
          <p:nvPr userDrawn="1"/>
        </p:nvSpPr>
        <p:spPr>
          <a:xfrm>
            <a:off x="8843576" y="2704164"/>
            <a:ext cx="2728190" cy="3787989"/>
          </a:xfrm>
          <a:prstGeom prst="rect">
            <a:avLst/>
          </a:prstGeom>
        </p:spPr>
        <p:txBody>
          <a:bodyPr wrap="square" rtlCol="0" anchor="t">
            <a:noAutofit/>
          </a:bodyPr>
          <a:p>
            <a:pPr marL="285750" indent="-285750">
              <a:buFont typeface="Arial" panose="020B0604020202020204" pitchFamily="34" charset="0"/>
              <a:buChar char="•"/>
            </a:pPr>
            <a:r>
              <a:rPr lang="zh-CN" altLang="en-US" sz="2000">
                <a:solidFill>
                  <a:schemeClr val="tx1"/>
                </a:solidFill>
              </a:rPr>
              <a:t>前两大</a:t>
            </a:r>
            <a:r>
              <a:rPr lang="zh-CN" altLang="en-US" sz="2000">
                <a:solidFill>
                  <a:schemeClr val="tx1"/>
                </a:solidFill>
                <a:cs typeface="Arial" panose="020B0604020202020204" pitchFamily="34" charset="0"/>
              </a:rPr>
              <a:t>维护者完成了</a:t>
            </a:r>
            <a:r>
              <a:rPr lang="zh-CN" altLang="en-US" sz="2000">
                <a:solidFill>
                  <a:srgbClr val="C00000"/>
                </a:solidFill>
                <a:cs typeface="Arial" panose="020B0604020202020204" pitchFamily="34" charset="0"/>
              </a:rPr>
              <a:t>绝大多数</a:t>
            </a:r>
            <a:r>
              <a:rPr lang="zh-CN" altLang="en-US" sz="2000">
                <a:solidFill>
                  <a:schemeClr val="tx1"/>
                </a:solidFill>
              </a:rPr>
              <a:t>的修复</a:t>
            </a:r>
            <a:endParaRPr lang="zh-CN" altLang="en-US" sz="2000">
              <a:solidFill>
                <a:schemeClr val="tx1"/>
              </a:solidFill>
            </a:endParaRPr>
          </a:p>
          <a:p>
            <a:pPr marL="742950" lvl="1" indent="-285750">
              <a:buFont typeface="Arial" panose="020B0604020202020204" pitchFamily="34" charset="0"/>
              <a:buChar char="•"/>
            </a:pPr>
            <a:r>
              <a:rPr lang="zh-CN" altLang="en-US" sz="2000"/>
              <a:t>不是所有人都是工作狂</a:t>
            </a:r>
            <a:endParaRPr lang="zh-CN" altLang="en-US" sz="2000"/>
          </a:p>
          <a:p>
            <a:pPr marL="742950" lvl="1" indent="-285750">
              <a:buFont typeface="Arial" panose="020B0604020202020204" pitchFamily="34" charset="0"/>
              <a:buChar char="•"/>
            </a:pPr>
            <a:r>
              <a:rPr lang="zh-CN" altLang="en-US" sz="2000">
                <a:solidFill>
                  <a:srgbClr val="C00000"/>
                </a:solidFill>
              </a:rPr>
              <a:t>无法也不应要求</a:t>
            </a:r>
            <a:r>
              <a:rPr lang="zh-CN" altLang="en-US" sz="2000"/>
              <a:t>贡献量</a:t>
            </a:r>
            <a:endParaRPr lang="zh-CN" altLang="en-US" sz="2000"/>
          </a:p>
          <a:p>
            <a:pPr marL="742950" lvl="1" indent="-285750">
              <a:buFont typeface="Arial" panose="020B0604020202020204" pitchFamily="34" charset="0"/>
              <a:buChar char="•"/>
            </a:pPr>
            <a:r>
              <a:rPr lang="zh-CN" altLang="en-US" sz="2000"/>
              <a:t>其他人的贡献绝对量也</a:t>
            </a:r>
            <a:r>
              <a:rPr lang="zh-CN" altLang="en-US" sz="2000">
                <a:solidFill>
                  <a:srgbClr val="C00000"/>
                </a:solidFill>
              </a:rPr>
              <a:t>并不算小</a:t>
            </a:r>
            <a:endParaRPr lang="zh-CN" altLang="en-US" sz="2000">
              <a:solidFill>
                <a:srgbClr val="C00000"/>
              </a:solidFill>
            </a:endParaRPr>
          </a:p>
          <a:p>
            <a:pPr marL="742950" lvl="1" indent="-285750">
              <a:buFont typeface="Arial" panose="020B0604020202020204" pitchFamily="34" charset="0"/>
              <a:buChar char="•"/>
            </a:pPr>
            <a:r>
              <a:rPr lang="zh-CN" altLang="en-US" sz="2000">
                <a:solidFill>
                  <a:srgbClr val="000000"/>
                </a:solidFill>
              </a:rPr>
              <a:t>会做</a:t>
            </a:r>
            <a:r>
              <a:rPr lang="en-US" altLang="zh-CN" sz="2000">
                <a:solidFill>
                  <a:srgbClr val="000000"/>
                </a:solidFill>
              </a:rPr>
              <a:t>Good Fist Issue</a:t>
            </a:r>
            <a:r>
              <a:rPr lang="zh-CN" altLang="en-US" sz="2000">
                <a:solidFill>
                  <a:srgbClr val="000000"/>
                </a:solidFill>
              </a:rPr>
              <a:t>与会自己</a:t>
            </a:r>
            <a:r>
              <a:rPr lang="zh-CN" altLang="en-US" sz="2000">
                <a:solidFill>
                  <a:srgbClr val="C00000"/>
                </a:solidFill>
              </a:rPr>
              <a:t>寻找</a:t>
            </a:r>
            <a:r>
              <a:rPr lang="zh-CN" altLang="en-US" sz="2000">
                <a:solidFill>
                  <a:srgbClr val="000000"/>
                </a:solidFill>
              </a:rPr>
              <a:t>任务的</a:t>
            </a:r>
            <a:r>
              <a:rPr lang="zh-CN" altLang="en-US" sz="2000">
                <a:solidFill>
                  <a:srgbClr val="C00000"/>
                </a:solidFill>
              </a:rPr>
              <a:t>鸿沟</a:t>
            </a:r>
            <a:endParaRPr lang="zh-CN" altLang="en-US" sz="2000">
              <a:solidFill>
                <a:srgbClr val="C00000"/>
              </a:solidFill>
            </a:endParaRPr>
          </a:p>
          <a:p>
            <a:pPr marL="285750" indent="-285750">
              <a:buFont typeface="Arial" panose="020B0604020202020204" pitchFamily="34" charset="0"/>
              <a:buChar char="•"/>
            </a:pPr>
            <a:endParaRPr lang="zh-CN" altLang="en-US" sz="2000"/>
          </a:p>
        </p:txBody>
      </p:sp>
      <p:pic>
        <p:nvPicPr>
          <p:cNvPr id="20" name="图片 19" descr="upload_post_object_v2_2441714994"/>
          <p:cNvPicPr>
            <a:picLocks noChangeAspect="1"/>
          </p:cNvPicPr>
          <p:nvPr/>
        </p:nvPicPr>
        <p:blipFill>
          <a:blip r:embed="rId9"/>
          <a:stretch>
            <a:fillRect/>
          </a:stretch>
        </p:blipFill>
        <p:spPr>
          <a:xfrm>
            <a:off x="161799" y="2479356"/>
            <a:ext cx="5241336" cy="1949122"/>
          </a:xfrm>
          <a:prstGeom prst="rect">
            <a:avLst/>
          </a:prstGeom>
        </p:spPr>
      </p:pic>
      <p:pic>
        <p:nvPicPr>
          <p:cNvPr id="21" name="图片 20" descr="upload_post_object_v2_324183459"/>
          <p:cNvPicPr>
            <a:picLocks noChangeAspect="1"/>
          </p:cNvPicPr>
          <p:nvPr/>
        </p:nvPicPr>
        <p:blipFill>
          <a:blip r:embed="rId10"/>
          <a:stretch>
            <a:fillRect/>
          </a:stretch>
        </p:blipFill>
        <p:spPr>
          <a:xfrm>
            <a:off x="324752" y="3453650"/>
            <a:ext cx="5077228" cy="2189555"/>
          </a:xfrm>
          <a:prstGeom prst="rect">
            <a:avLst/>
          </a:prstGeom>
        </p:spPr>
      </p:pic>
      <p:pic>
        <p:nvPicPr>
          <p:cNvPr id="22" name="图片 21" descr="upload_post_object_v2_2814396223"/>
          <p:cNvPicPr>
            <a:picLocks noChangeAspect="1"/>
          </p:cNvPicPr>
          <p:nvPr/>
        </p:nvPicPr>
        <p:blipFill>
          <a:blip r:embed="rId11"/>
          <a:stretch>
            <a:fillRect/>
          </a:stretch>
        </p:blipFill>
        <p:spPr>
          <a:xfrm>
            <a:off x="514024" y="4258050"/>
            <a:ext cx="5007323" cy="2159408"/>
          </a:xfrm>
          <a:prstGeom prst="rect">
            <a:avLst/>
          </a:prstGeom>
        </p:spPr>
      </p:pic>
      <p:pic>
        <p:nvPicPr>
          <p:cNvPr id="23" name="图片 22" descr="upload_post_object_v2_2378118244"/>
          <p:cNvPicPr>
            <a:picLocks noChangeAspect="1"/>
          </p:cNvPicPr>
          <p:nvPr/>
        </p:nvPicPr>
        <p:blipFill>
          <a:blip r:embed="rId12"/>
          <a:srcRect b="33318"/>
          <a:stretch>
            <a:fillRect/>
          </a:stretch>
        </p:blipFill>
        <p:spPr>
          <a:xfrm>
            <a:off x="663377" y="5192425"/>
            <a:ext cx="4937373" cy="14198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3763030"/>
            <a:ext cx="5757795" cy="2874530"/>
          </a:xfrm>
        </p:spPr>
        <p:txBody>
          <a:bodyPr/>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分散主要开发者负担</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吸引</a:t>
            </a:r>
            <a:r>
              <a:rPr lang="en-US" altLang="zh-CN">
                <a:solidFill>
                  <a:srgbClr val="000000"/>
                </a:solidFill>
                <a:latin typeface="Arial" panose="020B0604020202020204" pitchFamily="34" charset="0"/>
                <a:ea typeface="Arial" panose="020B0604020202020204" pitchFamily="34" charset="0"/>
                <a:cs typeface="Arial" panose="020B0604020202020204" pitchFamily="34" charset="0"/>
              </a:rPr>
              <a:t>/</a:t>
            </a:r>
            <a:r>
              <a:rPr lang="zh-CN" altLang="en-US">
                <a:solidFill>
                  <a:srgbClr val="C00000"/>
                </a:solidFill>
                <a:latin typeface="Arial" panose="020B0604020202020204" pitchFamily="34" charset="0"/>
                <a:ea typeface="Arial" panose="020B0604020202020204" pitchFamily="34" charset="0"/>
                <a:cs typeface="Arial" panose="020B0604020202020204" pitchFamily="34" charset="0"/>
              </a:rPr>
              <a:t>培养</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更多开发者</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个人认为培养对本项目</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不容忽视</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学校</a:t>
            </a:r>
            <a:r>
              <a:rPr lang="en-US" altLang="zh-CN">
                <a:solidFill>
                  <a:srgbClr val="000000"/>
                </a:solidFill>
                <a:latin typeface="Arial" panose="020B0604020202020204" pitchFamily="34" charset="0"/>
                <a:ea typeface="Arial" panose="020B0604020202020204" pitchFamily="34" charset="0"/>
                <a:cs typeface="Arial" panose="020B0604020202020204" pitchFamily="34" charset="0"/>
              </a:rPr>
              <a:t>/</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社团的性质</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无资金</a:t>
            </a:r>
            <a:r>
              <a:rPr lang="en-US" altLang="zh-CN">
                <a:solidFill>
                  <a:srgbClr val="000000"/>
                </a:solidFill>
                <a:latin typeface="Arial" panose="020B0604020202020204" pitchFamily="34" charset="0"/>
                <a:ea typeface="Arial" panose="020B0604020202020204" pitchFamily="34" charset="0"/>
                <a:cs typeface="Arial" panose="020B0604020202020204" pitchFamily="34" charset="0"/>
              </a:rPr>
              <a:t>/</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赞助，参与者无利益获取</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较难直接吸引人长期</a:t>
            </a:r>
            <a:r>
              <a:rPr lang="en-US" altLang="zh-CN">
                <a:solidFill>
                  <a:srgbClr val="000000"/>
                </a:solidFill>
                <a:latin typeface="Arial" panose="020B0604020202020204" pitchFamily="34" charset="0"/>
                <a:ea typeface="Arial" panose="020B0604020202020204" pitchFamily="34" charset="0"/>
                <a:cs typeface="Arial" panose="020B0604020202020204" pitchFamily="34" charset="0"/>
              </a:rPr>
              <a:t>/</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有保证地贡献</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“培养”才能产生归属感</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3" name="文本框 2"/>
          <p:cNvSpPr txBox="1"/>
          <p:nvPr userDrawn="1"/>
        </p:nvSpPr>
        <p:spPr>
          <a:xfrm>
            <a:off x="7088676" y="1521743"/>
            <a:ext cx="309880" cy="368300"/>
          </a:xfrm>
          <a:prstGeom prst="rect">
            <a:avLst/>
          </a:prstGeom>
        </p:spPr>
        <p:txBody>
          <a:bodyPr wrap="none" rtlCol="0">
            <a:spAutoFit/>
          </a:bodyPr>
          <a:p>
            <a:endParaRPr lang="zh-CN" altLang="en-US"/>
          </a:p>
        </p:txBody>
      </p:sp>
      <p:sp>
        <p:nvSpPr>
          <p:cNvPr id="2" name="圆角矩形 1"/>
          <p:cNvSpPr/>
          <p:nvPr userDrawn="1"/>
        </p:nvSpPr>
        <p:spPr>
          <a:xfrm>
            <a:off x="940303" y="1322647"/>
            <a:ext cx="4766856" cy="2178067"/>
          </a:xfrm>
          <a:prstGeom prst="roundRect">
            <a:avLst/>
          </a:prstGeom>
          <a:solidFill>
            <a:srgbClr val="E2E6ED">
              <a:alpha val="100000"/>
            </a:srgbClr>
          </a:solidFill>
          <a:ln w="12700" cap="flat" cmpd="sng" algn="ctr">
            <a:solidFill>
              <a:srgbClr val="AEB5C0">
                <a:alpha val="100000"/>
              </a:srgbClr>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r>
              <a:rPr lang="en-US" altLang="zh-CN">
                <a:solidFill>
                  <a:srgbClr val="000000"/>
                </a:solidFill>
              </a:rPr>
              <a:t>Whether it's FOSS or not, someone has to cover the development cost. If users are not paying, it's on the </a:t>
            </a:r>
            <a:r>
              <a:rPr lang="en-US" altLang="zh-CN" b="1">
                <a:solidFill>
                  <a:srgbClr val="000000"/>
                </a:solidFill>
              </a:rPr>
              <a:t>developer</a:t>
            </a:r>
            <a:r>
              <a:rPr lang="en-US" altLang="zh-CN">
                <a:solidFill>
                  <a:srgbClr val="000000"/>
                </a:solidFill>
              </a:rPr>
              <a:t>.</a:t>
            </a:r>
            <a:endParaRPr lang="en-US" altLang="zh-CN">
              <a:solidFill>
                <a:srgbClr val="000000"/>
              </a:solidFill>
            </a:endParaRPr>
          </a:p>
          <a:p>
            <a:pPr algn="ctr"/>
            <a:endParaRPr lang="en-US" altLang="zh-CN">
              <a:solidFill>
                <a:srgbClr val="000000"/>
              </a:solidFill>
            </a:endParaRPr>
          </a:p>
          <a:p>
            <a:pPr algn="r"/>
            <a:r>
              <a:rPr lang="zh-CN" altLang="en-US">
                <a:solidFill>
                  <a:srgbClr val="000000"/>
                </a:solidFill>
              </a:rPr>
              <a:t>——</a:t>
            </a:r>
            <a:r>
              <a:rPr lang="en-US" altLang="zh-CN">
                <a:solidFill>
                  <a:srgbClr val="000000"/>
                </a:solidFill>
              </a:rPr>
              <a:t>rui314 (maintainer of mold)</a:t>
            </a:r>
            <a:endParaRPr lang="en-US" altLang="zh-CN">
              <a:solidFill>
                <a:srgbClr val="000000"/>
              </a:solidFill>
            </a:endParaRPr>
          </a:p>
        </p:txBody>
      </p:sp>
      <p:sp>
        <p:nvSpPr>
          <p:cNvPr id="8" name="文本框 7"/>
          <p:cNvSpPr txBox="1"/>
          <p:nvPr userDrawn="1"/>
        </p:nvSpPr>
        <p:spPr>
          <a:xfrm>
            <a:off x="6839754" y="1322605"/>
            <a:ext cx="309880" cy="368300"/>
          </a:xfrm>
          <a:prstGeom prst="rect">
            <a:avLst/>
          </a:prstGeom>
        </p:spPr>
        <p:txBody>
          <a:bodyPr wrap="none" rtlCol="0">
            <a:spAutoFit/>
          </a:bodyPr>
          <a:p>
            <a:endParaRPr lang="zh-CN" altLang="en-US"/>
          </a:p>
        </p:txBody>
      </p:sp>
      <p:sp>
        <p:nvSpPr>
          <p:cNvPr id="9" name="文本框 8"/>
          <p:cNvSpPr txBox="1"/>
          <p:nvPr userDrawn="1"/>
        </p:nvSpPr>
        <p:spPr>
          <a:xfrm>
            <a:off x="6665508" y="1322647"/>
            <a:ext cx="5313212" cy="4239037"/>
          </a:xfrm>
          <a:prstGeom prst="rect">
            <a:avLst/>
          </a:prstGeom>
        </p:spPr>
        <p:txBody>
          <a:bodyPr wrap="square" rtlCol="0">
            <a:noAutofit/>
          </a:bodyPr>
          <a:p>
            <a:pPr marL="342900"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尝试</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已将镜像打包等杂务拆分给</a:t>
            </a:r>
            <a:r>
              <a:rPr lang="en-US" altLang="zh-CN" sz="2400">
                <a:solidFill>
                  <a:srgbClr val="000000"/>
                </a:solidFill>
                <a:latin typeface="Arial" panose="020B0604020202020204" pitchFamily="34" charset="0"/>
                <a:ea typeface="Arial" panose="020B0604020202020204" pitchFamily="34" charset="0"/>
                <a:cs typeface="Arial" panose="020B0604020202020204" pitchFamily="34" charset="0"/>
              </a:rPr>
              <a:t>YHStar</a:t>
            </a:r>
            <a:endParaRPr lang="en-US" altLang="zh-CN"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以后</a:t>
            </a:r>
            <a:r>
              <a:rPr lang="zh-CN" altLang="en-US" sz="2400">
                <a:solidFill>
                  <a:srgbClr val="C00000"/>
                </a:solidFill>
                <a:latin typeface="Arial" panose="020B0604020202020204" pitchFamily="34" charset="0"/>
                <a:ea typeface="Arial" panose="020B0604020202020204" pitchFamily="34" charset="0"/>
                <a:cs typeface="Arial" panose="020B0604020202020204" pitchFamily="34" charset="0"/>
              </a:rPr>
              <a:t>双周会</a:t>
            </a: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尽可能让其他参与者讲</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帮助全局认识项目</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帮助找到参与者自身的兴趣点</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我仍然可以审核</a:t>
            </a:r>
            <a:r>
              <a:rPr lang="en-US" altLang="zh-CN" sz="2400">
                <a:solidFill>
                  <a:srgbClr val="000000"/>
                </a:solidFill>
                <a:latin typeface="Arial" panose="020B0604020202020204" pitchFamily="34" charset="0"/>
                <a:ea typeface="Arial" panose="020B0604020202020204" pitchFamily="34" charset="0"/>
                <a:cs typeface="Arial" panose="020B0604020202020204" pitchFamily="34" charset="0"/>
              </a:rPr>
              <a:t>/</a:t>
            </a: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补充</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5757795" cy="5363750"/>
          </a:xfrm>
        </p:spPr>
        <p:txBody>
          <a:bodyPr/>
          <a:p>
            <a:pPr lvl="1" fontAlgn="auto">
              <a:lnSpc>
                <a:spcPct val="100000"/>
              </a:lnSpc>
              <a:buFont typeface="Arial" panose="020B0604020202020204" pitchFamily="34" charset="0"/>
              <a:buChar char="•"/>
            </a:pP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CI</a:t>
            </a:r>
            <a:r>
              <a:rPr lang="zh-CN" altLang="en-US">
                <a:latin typeface="Arial" panose="020B0604020202020204" pitchFamily="34" charset="0"/>
                <a:ea typeface="Arial" panose="020B0604020202020204" pitchFamily="34" charset="0"/>
                <a:cs typeface="Arial" panose="020B0604020202020204" pitchFamily="34" charset="0"/>
              </a:rPr>
              <a:t>的必要性</a:t>
            </a:r>
            <a:endParaRPr lang="zh-CN" altLang="en-US">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latin typeface="Arial" panose="020B0604020202020204" pitchFamily="34" charset="0"/>
                <a:ea typeface="Arial" panose="020B0604020202020204" pitchFamily="34" charset="0"/>
                <a:cs typeface="Arial" panose="020B0604020202020204" pitchFamily="34" charset="0"/>
              </a:rPr>
              <a:t>机械的打包任务</a:t>
            </a:r>
            <a:endParaRPr lang="zh-CN" altLang="en-US">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b="1">
                <a:solidFill>
                  <a:srgbClr val="C00000"/>
                </a:solidFill>
                <a:latin typeface="Arial" panose="020B0604020202020204" pitchFamily="34" charset="0"/>
                <a:ea typeface="Arial" panose="020B0604020202020204" pitchFamily="34" charset="0"/>
                <a:cs typeface="Arial" panose="020B0604020202020204" pitchFamily="34" charset="0"/>
              </a:rPr>
              <a:t>合理的</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CI</a:t>
            </a:r>
            <a:r>
              <a:rPr lang="zh-CN" altLang="en-US">
                <a:latin typeface="Arial" panose="020B0604020202020204" pitchFamily="34" charset="0"/>
                <a:ea typeface="Arial" panose="020B0604020202020204" pitchFamily="34" charset="0"/>
                <a:cs typeface="Arial" panose="020B0604020202020204" pitchFamily="34" charset="0"/>
              </a:rPr>
              <a:t>可以减轻维护者工作量</a:t>
            </a:r>
            <a:endParaRPr lang="en-US" altLang="zh-CN">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Pluto</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一人完成</a:t>
            </a:r>
            <a:r>
              <a:rPr lang="en-US" altLang="zh-CN">
                <a:solidFill>
                  <a:srgbClr val="C00000"/>
                </a:solidFill>
                <a:latin typeface="Arial" panose="020B0604020202020204" pitchFamily="34" charset="0"/>
                <a:ea typeface="Arial" panose="020B0604020202020204" pitchFamily="34" charset="0"/>
                <a:cs typeface="Arial" panose="020B0604020202020204" pitchFamily="34" charset="0"/>
              </a:rPr>
              <a:t>6419/11860</a:t>
            </a:r>
            <a:endParaRPr lang="en-US" altLang="zh-CN">
              <a:solidFill>
                <a:srgbClr val="C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有一定脚本化但不够完善</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校外参与者使用</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免于外部上传二进制包</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自动提供审核参考</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目前</a:t>
            </a:r>
            <a:r>
              <a:rPr lang="en-US" altLang="zh-CN">
                <a:solidFill>
                  <a:srgbClr val="000000"/>
                </a:solidFill>
                <a:latin typeface="Arial" panose="020B0604020202020204" pitchFamily="34" charset="0"/>
                <a:ea typeface="Arial" panose="020B0604020202020204" pitchFamily="34" charset="0"/>
                <a:cs typeface="Arial" panose="020B0604020202020204" pitchFamily="34" charset="0"/>
              </a:rPr>
              <a:t>PR</a:t>
            </a:r>
            <a:r>
              <a:rPr lang="zh-CN" altLang="en-US">
                <a:solidFill>
                  <a:srgbClr val="000000"/>
                </a:solidFill>
                <a:latin typeface="Arial" panose="020B0604020202020204" pitchFamily="34" charset="0"/>
                <a:ea typeface="Arial" panose="020B0604020202020204" pitchFamily="34" charset="0"/>
                <a:cs typeface="Arial" panose="020B0604020202020204" pitchFamily="34" charset="0"/>
              </a:rPr>
              <a:t>审核几乎均由我一个人完成</a:t>
            </a: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endParaRPr lang="zh-CN" altLang="en-US">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3" name="文本框 2"/>
          <p:cNvSpPr txBox="1"/>
          <p:nvPr userDrawn="1"/>
        </p:nvSpPr>
        <p:spPr>
          <a:xfrm>
            <a:off x="7088676" y="1521743"/>
            <a:ext cx="309880" cy="368300"/>
          </a:xfrm>
          <a:prstGeom prst="rect">
            <a:avLst/>
          </a:prstGeom>
        </p:spPr>
        <p:txBody>
          <a:bodyPr wrap="none" rtlCol="0">
            <a:spAutoFit/>
          </a:bodyPr>
          <a:p>
            <a:endParaRPr lang="zh-CN" altLang="en-US"/>
          </a:p>
        </p:txBody>
      </p:sp>
      <p:sp>
        <p:nvSpPr>
          <p:cNvPr id="5" name="文本框 4"/>
          <p:cNvSpPr txBox="1"/>
          <p:nvPr userDrawn="1"/>
        </p:nvSpPr>
        <p:spPr>
          <a:xfrm>
            <a:off x="6615724" y="1273858"/>
            <a:ext cx="5191031" cy="4190392"/>
          </a:xfrm>
          <a:prstGeom prst="rect">
            <a:avLst/>
          </a:prstGeom>
        </p:spPr>
        <p:txBody>
          <a:bodyPr wrap="square" rtlCol="0">
            <a:noAutofit/>
          </a:bodyPr>
          <a:p>
            <a:pPr marL="342900"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现状</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一键构建文件拉取与补丁应用</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已集成补丁导出工具</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已制定多包批量构建基本流程</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初步开发了上游追踪工具</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其他</a:t>
            </a:r>
            <a:r>
              <a:rPr lang="zh-CN" altLang="en-US" sz="2400">
                <a:solidFill>
                  <a:srgbClr val="C00000"/>
                </a:solidFill>
                <a:latin typeface="Arial" panose="020B0604020202020204" pitchFamily="34" charset="0"/>
                <a:ea typeface="Arial" panose="020B0604020202020204" pitchFamily="34" charset="0"/>
                <a:cs typeface="Arial" panose="020B0604020202020204" pitchFamily="34" charset="0"/>
              </a:rPr>
              <a:t>较简单、缺乏环境兼容性</a:t>
            </a: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的由各开发者自己维护的批量构建工具</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难点</a:t>
            </a:r>
            <a:endPar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与标准流程</a:t>
            </a:r>
            <a:r>
              <a:rPr lang="zh-CN" altLang="en-US" sz="2400">
                <a:solidFill>
                  <a:srgbClr val="C00000"/>
                </a:solidFill>
                <a:latin typeface="Arial" panose="020B0604020202020204" pitchFamily="34" charset="0"/>
                <a:ea typeface="Arial" panose="020B0604020202020204" pitchFamily="34" charset="0"/>
                <a:cs typeface="Arial" panose="020B0604020202020204" pitchFamily="34" charset="0"/>
              </a:rPr>
              <a:t>对接</a:t>
            </a:r>
            <a:endParaRPr lang="zh-CN" altLang="en-US" sz="2400">
              <a:solidFill>
                <a:srgbClr val="C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集成</a:t>
            </a:r>
            <a:r>
              <a:rPr lang="en-US" altLang="zh-CN" sz="2400">
                <a:solidFill>
                  <a:srgbClr val="000000"/>
                </a:solidFill>
                <a:latin typeface="Arial" panose="020B0604020202020204" pitchFamily="34" charset="0"/>
                <a:ea typeface="Arial" panose="020B0604020202020204" pitchFamily="34" charset="0"/>
                <a:cs typeface="Arial" panose="020B0604020202020204" pitchFamily="34" charset="0"/>
              </a:rPr>
              <a:t>/</a:t>
            </a:r>
            <a:r>
              <a:rPr lang="zh-CN" altLang="en-US" sz="2400">
                <a:solidFill>
                  <a:srgbClr val="000000"/>
                </a:solidFill>
                <a:latin typeface="Arial" panose="020B0604020202020204" pitchFamily="34" charset="0"/>
                <a:ea typeface="Arial" panose="020B0604020202020204" pitchFamily="34" charset="0"/>
                <a:cs typeface="Arial" panose="020B0604020202020204" pitchFamily="34" charset="0"/>
              </a:rPr>
              <a:t>配合合适的</a:t>
            </a:r>
            <a:r>
              <a:rPr lang="zh-CN" altLang="en-US" sz="2400">
                <a:solidFill>
                  <a:srgbClr val="C00000"/>
                </a:solidFill>
                <a:latin typeface="Arial" panose="020B0604020202020204" pitchFamily="34" charset="0"/>
                <a:ea typeface="Arial" panose="020B0604020202020204" pitchFamily="34" charset="0"/>
                <a:cs typeface="Arial" panose="020B0604020202020204" pitchFamily="34" charset="0"/>
              </a:rPr>
              <a:t>仓库管理工具</a:t>
            </a:r>
            <a:endParaRPr lang="zh-CN" altLang="en-US" sz="2400">
              <a:solidFill>
                <a:srgbClr val="C00000"/>
              </a:solidFill>
              <a:latin typeface="Arial" panose="020B0604020202020204" pitchFamily="34" charset="0"/>
              <a:ea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zh-CN" altLang="en-US" sz="2400">
                <a:solidFill>
                  <a:srgbClr val="C00000"/>
                </a:solidFill>
              </a:rPr>
              <a:t>构建顺序</a:t>
            </a:r>
            <a:r>
              <a:rPr lang="zh-CN" altLang="en-US" sz="2400">
                <a:solidFill>
                  <a:srgbClr val="000000"/>
                </a:solidFill>
              </a:rPr>
              <a:t>问题</a:t>
            </a:r>
            <a:endParaRPr lang="zh-CN" altLang="en-US" sz="2400">
              <a:solidFill>
                <a:srgbClr val="000000"/>
              </a:solidFill>
            </a:endParaRPr>
          </a:p>
          <a:p>
            <a:pPr marL="800100" lvl="1" indent="-342900">
              <a:buFont typeface="Arial" panose="020B0604020202020204" pitchFamily="34" charset="0"/>
              <a:buChar char="•"/>
            </a:pPr>
            <a:r>
              <a:rPr lang="en-US" altLang="zh-CN" sz="2400">
                <a:solidFill>
                  <a:srgbClr val="C00000"/>
                </a:solidFill>
              </a:rPr>
              <a:t>Rebuild</a:t>
            </a:r>
            <a:r>
              <a:rPr lang="zh-CN" altLang="en-US" sz="2400">
                <a:solidFill>
                  <a:srgbClr val="000000"/>
                </a:solidFill>
              </a:rPr>
              <a:t>问题</a:t>
            </a:r>
            <a:endParaRPr lang="zh-CN" altLang="en-US" sz="2400">
              <a:solidFill>
                <a:srgbClr val="000000"/>
              </a:solidFill>
            </a:endParaRPr>
          </a:p>
          <a:p>
            <a:pPr marL="800100" lvl="1" indent="-342900">
              <a:buFont typeface="Arial" panose="020B0604020202020204" pitchFamily="34" charset="0"/>
              <a:buChar char="•"/>
            </a:pPr>
            <a:r>
              <a:rPr lang="zh-CN" altLang="en-US" sz="2400">
                <a:solidFill>
                  <a:srgbClr val="000000"/>
                </a:solidFill>
              </a:rPr>
              <a:t>……</a:t>
            </a:r>
            <a:endParaRPr lang="zh-CN" altLang="en-US" sz="2400">
              <a:solidFill>
                <a:srgbClr val="000000"/>
              </a:solidFill>
            </a:endParaRPr>
          </a:p>
          <a:p>
            <a:pPr marL="800100" lvl="1" indent="-342900">
              <a:buFont typeface="Arial" panose="020B0604020202020204" pitchFamily="34" charset="0"/>
              <a:buChar char="•"/>
            </a:pPr>
            <a:endParaRPr lang="zh-CN" altLang="en-US" sz="2400">
              <a:solidFill>
                <a:srgbClr val="000000"/>
              </a:solidFill>
            </a:endParaRPr>
          </a:p>
          <a:p>
            <a:pPr lvl="1"/>
            <a:endParaRPr lang="zh-CN" altLang="en-US"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solidFill>
                  <a:schemeClr val="tx1"/>
                </a:solidFill>
                <a:latin typeface="微软雅黑" charset="0"/>
                <a:ea typeface="微软雅黑" charset="0"/>
              </a:rPr>
              <a:t>龙架构</a:t>
            </a:r>
            <a:r>
              <a:rPr lang="zh-CN" altLang="en-US"/>
              <a:t>双周会</a:t>
            </a:r>
            <a:endParaRPr lang="zh-CN" altLang="en-US"/>
          </a:p>
        </p:txBody>
      </p:sp>
      <p:sp>
        <p:nvSpPr>
          <p:cNvPr id="3" name="副标题 2"/>
          <p:cNvSpPr>
            <a:spLocks noGrp="1"/>
          </p:cNvSpPr>
          <p:nvPr>
            <p:ph type="subTitle" idx="1"/>
          </p:nvPr>
        </p:nvSpPr>
        <p:spPr>
          <a:xfrm>
            <a:off x="828448" y="3509470"/>
            <a:ext cx="4418126" cy="497923"/>
          </a:xfrm>
        </p:spPr>
        <p:txBody>
          <a:bodyPr/>
          <a:p>
            <a:r>
              <a:rPr lang="en-US" altLang="zh-CN"/>
              <a:t>2025 </a:t>
            </a:r>
            <a:r>
              <a:rPr lang="zh-CN" altLang="en-US"/>
              <a:t>年 </a:t>
            </a:r>
            <a:r>
              <a:rPr lang="en-US" altLang="zh-CN"/>
              <a:t>1 </a:t>
            </a:r>
            <a:r>
              <a:rPr lang="zh-CN" altLang="en-US"/>
              <a:t>月 </a:t>
            </a:r>
            <a:r>
              <a:rPr lang="zh-CN" altLang="en-US">
                <a:solidFill>
                  <a:schemeClr val="tx1"/>
                </a:solidFill>
                <a:latin typeface="微软雅黑" charset="0"/>
                <a:ea typeface="微软雅黑" charset="0"/>
              </a:rPr>
              <a:t>5</a:t>
            </a:r>
            <a:r>
              <a:rPr lang="en-US" altLang="zh-CN"/>
              <a:t> </a:t>
            </a:r>
            <a:r>
              <a:rPr lang="zh-CN" altLang="en-US"/>
              <a:t>日·第 </a:t>
            </a:r>
            <a:r>
              <a:rPr lang="en-US" altLang="zh-CN"/>
              <a:t>3 </a:t>
            </a:r>
            <a:r>
              <a:rPr lang="zh-CN" altLang="en-US"/>
              <a:t>次</a:t>
            </a:r>
            <a:endParaRPr lang="zh-CN" altLang="en-US"/>
          </a:p>
        </p:txBody>
      </p:sp>
      <p:pic>
        <p:nvPicPr>
          <p:cNvPr id="4" name="图片 3" descr="upload_post_object_v2_3573890905"/>
          <p:cNvPicPr>
            <a:picLocks noChangeAspect="1"/>
          </p:cNvPicPr>
          <p:nvPr/>
        </p:nvPicPr>
        <p:blipFill>
          <a:blip r:embed="rId1"/>
          <a:srcRect l="9880" t="30263" r="9431" b="26132"/>
          <a:stretch>
            <a:fillRect/>
          </a:stretch>
        </p:blipFill>
        <p:spPr>
          <a:xfrm>
            <a:off x="9123352" y="572452"/>
            <a:ext cx="2468139" cy="2404885"/>
          </a:xfrm>
          <a:prstGeom prst="rect">
            <a:avLst/>
          </a:prstGeom>
        </p:spPr>
      </p:pic>
      <p:pic>
        <p:nvPicPr>
          <p:cNvPr id="7" name="图片 6" descr="upload_post_object_v2_423861644"/>
          <p:cNvPicPr>
            <a:picLocks noChangeAspect="1"/>
          </p:cNvPicPr>
          <p:nvPr/>
        </p:nvPicPr>
        <p:blipFill>
          <a:blip r:embed="rId2"/>
          <a:stretch>
            <a:fillRect/>
          </a:stretch>
        </p:blipFill>
        <p:spPr>
          <a:xfrm>
            <a:off x="6159752" y="572430"/>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Arial" panose="020B0604020202020204" pitchFamily="34" charset="0"/>
                <a:ea typeface="Arial" panose="020B0604020202020204" pitchFamily="34" charset="0"/>
                <a:cs typeface="Arial" panose="020B0604020202020204" pitchFamily="34" charset="0"/>
              </a:rPr>
              <a:t>A</a:t>
            </a:r>
            <a:r>
              <a:rPr lang="en-US" altLang="zh-CN">
                <a:solidFill>
                  <a:schemeClr val="tx1"/>
                </a:solidFill>
                <a:latin typeface="Arial" panose="020B0604020202020204" pitchFamily="34" charset="0"/>
                <a:ea typeface="Arial" panose="020B0604020202020204" pitchFamily="34" charset="0"/>
                <a:cs typeface="Arial" panose="020B0604020202020204" pitchFamily="34" charset="0"/>
              </a:rPr>
              <a:t>rch Linux for Loong64</a:t>
            </a:r>
            <a:endParaRPr lang="zh-CN" altLang="en-US">
              <a:latin typeface="Arial" panose="020B0604020202020204" pitchFamily="34" charset="0"/>
              <a:ea typeface="Arial" panose="020B0604020202020204" pitchFamily="34" charset="0"/>
              <a:cs typeface="Arial" panose="020B0604020202020204" pitchFamily="34" charset="0"/>
            </a:endParaRPr>
          </a:p>
        </p:txBody>
      </p:sp>
      <p:sp>
        <p:nvSpPr>
          <p:cNvPr id="6" name="内容占位符 5"/>
          <p:cNvSpPr>
            <a:spLocks noGrp="1"/>
          </p:cNvSpPr>
          <p:nvPr>
            <p:ph idx="1"/>
          </p:nvPr>
        </p:nvSpPr>
        <p:spPr>
          <a:xfrm>
            <a:off x="513715" y="1273810"/>
            <a:ext cx="7014851" cy="5363750"/>
          </a:xfrm>
        </p:spPr>
        <p:txBody>
          <a:bodyPr/>
          <a:p>
            <a:pPr lvl="1" fontAlgn="auto">
              <a:lnSpc>
                <a:spcPct val="100000"/>
              </a:lnSpc>
              <a:buFont typeface="Arial" panose="020B0604020202020204" pitchFamily="34" charset="0"/>
              <a:buChar char="•"/>
            </a:pP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经</a:t>
            </a:r>
            <a:r>
              <a:rPr lang="zh-CN" altLang="en-US" sz="2200">
                <a:solidFill>
                  <a:srgbClr val="C00000"/>
                </a:solidFill>
                <a:latin typeface="Arial" panose="020B0604020202020204" pitchFamily="34" charset="0"/>
                <a:ea typeface="Arial" panose="020B0604020202020204" pitchFamily="34" charset="0"/>
                <a:cs typeface="Arial" panose="020B0604020202020204" pitchFamily="34" charset="0"/>
              </a:rPr>
              <a:t>不到半年</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的工作正式发布</a:t>
            </a: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sz="2200">
                <a:solidFill>
                  <a:srgbClr val="C00000"/>
                </a:solidFill>
                <a:latin typeface="Arial" panose="020B0604020202020204" pitchFamily="34" charset="0"/>
                <a:ea typeface="Arial" panose="020B0604020202020204" pitchFamily="34" charset="0"/>
                <a:cs typeface="Arial" panose="020B0604020202020204" pitchFamily="34" charset="0"/>
              </a:rPr>
              <a:t>从头构建</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了更易于维护的</a:t>
            </a:r>
            <a:r>
              <a:rPr lang="zh-CN" altLang="en-US" sz="2200">
                <a:solidFill>
                  <a:srgbClr val="C00000"/>
                </a:solidFill>
                <a:latin typeface="Arial" panose="020B0604020202020204" pitchFamily="34" charset="0"/>
                <a:ea typeface="Arial" panose="020B0604020202020204" pitchFamily="34" charset="0"/>
                <a:cs typeface="Arial" panose="020B0604020202020204" pitchFamily="34" charset="0"/>
              </a:rPr>
              <a:t>补丁集</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式维护仓库</a:t>
            </a: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实现社区化</a:t>
            </a: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开发了强大的</a:t>
            </a:r>
            <a:r>
              <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rPr>
              <a:t>devtools-loong64</a:t>
            </a: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sz="2200">
                <a:solidFill>
                  <a:srgbClr val="C00000"/>
                </a:solidFill>
                <a:latin typeface="Arial" panose="020B0604020202020204" pitchFamily="34" charset="0"/>
                <a:ea typeface="Arial" panose="020B0604020202020204" pitchFamily="34" charset="0"/>
                <a:cs typeface="Arial" panose="020B0604020202020204" pitchFamily="34" charset="0"/>
              </a:rPr>
              <a:t>贡献文档</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完善</a:t>
            </a:r>
            <a:r>
              <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rPr>
              <a:t>/</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门槛大幅降低</a:t>
            </a: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提交大量贡献到</a:t>
            </a:r>
            <a:r>
              <a:rPr lang="zh-CN" altLang="en-US" sz="2200">
                <a:solidFill>
                  <a:srgbClr val="C00000"/>
                </a:solidFill>
                <a:latin typeface="Arial" panose="020B0604020202020204" pitchFamily="34" charset="0"/>
                <a:ea typeface="Arial" panose="020B0604020202020204" pitchFamily="34" charset="0"/>
                <a:cs typeface="Arial" panose="020B0604020202020204" pitchFamily="34" charset="0"/>
              </a:rPr>
              <a:t>上游</a:t>
            </a:r>
            <a:endParaRPr lang="zh-CN" altLang="en-US" sz="2200">
              <a:solidFill>
                <a:srgbClr val="C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sz="2200">
                <a:solidFill>
                  <a:srgbClr val="C00000"/>
                </a:solidFill>
                <a:latin typeface="Arial" panose="020B0604020202020204" pitchFamily="34" charset="0"/>
                <a:ea typeface="Arial" panose="020B0604020202020204" pitchFamily="34" charset="0"/>
                <a:cs typeface="Arial" panose="020B0604020202020204" pitchFamily="34" charset="0"/>
              </a:rPr>
              <a:t>完成度</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媲美在龙架构上耕耘更久的社区发行版</a:t>
            </a: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rPr>
              <a:t>KDE</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rPr>
              <a:t>6 / GNOME / Xfce / </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rPr>
              <a:t>Firefox / Chromium / Webkit</a:t>
            </a:r>
            <a:endPar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rPr>
              <a:t>Code </a:t>
            </a: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rPr>
              <a:t> OSS / Electron</a:t>
            </a:r>
            <a:endPar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rPr>
              <a:t>LibreOffice</a:t>
            </a:r>
            <a:endParaRPr lang="en-US" altLang="zh-CN"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2" fontAlgn="auto">
              <a:lnSpc>
                <a:spcPct val="100000"/>
              </a:lnSpc>
              <a:buFont typeface="Arial" panose="020B0604020202020204" pitchFamily="34" charset="0"/>
              <a:buChar char="•"/>
            </a:pP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a:t>
            </a: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1" fontAlgn="auto">
              <a:lnSpc>
                <a:spcPct val="100000"/>
              </a:lnSpc>
              <a:buFont typeface="Arial" panose="020B0604020202020204" pitchFamily="34" charset="0"/>
              <a:buChar char="•"/>
            </a:pPr>
            <a:r>
              <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rPr>
              <a:t>离不开其他社区的贡献</a:t>
            </a: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a:p>
            <a:pPr lvl="0" fontAlgn="auto">
              <a:lnSpc>
                <a:spcPct val="100000"/>
              </a:lnSpc>
              <a:buFont typeface="Arial" panose="020B0604020202020204" pitchFamily="34" charset="0"/>
              <a:buChar char="•"/>
            </a:pPr>
            <a:endParaRPr lang="zh-CN" altLang="en-US" sz="220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3" name="文本框 2"/>
          <p:cNvSpPr txBox="1"/>
          <p:nvPr userDrawn="1"/>
        </p:nvSpPr>
        <p:spPr>
          <a:xfrm>
            <a:off x="7088676" y="1521743"/>
            <a:ext cx="309880" cy="368300"/>
          </a:xfrm>
          <a:prstGeom prst="rect">
            <a:avLst/>
          </a:prstGeom>
        </p:spPr>
        <p:txBody>
          <a:bodyPr wrap="none" rtlCol="0">
            <a:spAutoFit/>
          </a:bodyPr>
          <a:p>
            <a:endParaRPr lang="zh-CN" altLang="en-US"/>
          </a:p>
        </p:txBody>
      </p:sp>
      <p:sp>
        <p:nvSpPr>
          <p:cNvPr id="2" name="文本框 1"/>
          <p:cNvSpPr txBox="1"/>
          <p:nvPr userDrawn="1"/>
        </p:nvSpPr>
        <p:spPr>
          <a:xfrm>
            <a:off x="7641905" y="1323643"/>
            <a:ext cx="4148178" cy="4874160"/>
          </a:xfrm>
          <a:prstGeom prst="rect">
            <a:avLst/>
          </a:prstGeom>
        </p:spPr>
        <p:txBody>
          <a:bodyPr wrap="square" rtlCol="0" anchor="t">
            <a:noAutofit/>
          </a:bodyPr>
          <a:p>
            <a:pPr marL="342900" indent="-342900">
              <a:buFont typeface="Arial" panose="020B0604020202020204" pitchFamily="34" charset="0"/>
              <a:buChar char="•"/>
            </a:pPr>
            <a:r>
              <a:rPr lang="zh-CN" altLang="en-US" sz="2200">
                <a:solidFill>
                  <a:srgbClr val="C00000"/>
                </a:solidFill>
              </a:rPr>
              <a:t>严重</a:t>
            </a:r>
            <a:r>
              <a:rPr lang="zh-CN" altLang="en-US" sz="2200">
                <a:solidFill>
                  <a:srgbClr val="C00000"/>
                </a:solidFill>
                <a:cs typeface="Arial" panose="020B0604020202020204" pitchFamily="34" charset="0"/>
              </a:rPr>
              <a:t>消耗</a:t>
            </a:r>
            <a:r>
              <a:rPr lang="zh-CN" altLang="en-US" sz="2200">
                <a:solidFill>
                  <a:schemeClr val="tx1"/>
                </a:solidFill>
                <a:cs typeface="Arial" panose="020B0604020202020204" pitchFamily="34" charset="0"/>
              </a:rPr>
              <a:t>L</a:t>
            </a:r>
            <a:r>
              <a:rPr lang="en-US" altLang="zh-CN" sz="2200">
                <a:solidFill>
                  <a:schemeClr val="tx1"/>
                </a:solidFill>
                <a:cs typeface="Arial" panose="020B0604020202020204" pitchFamily="34" charset="0"/>
              </a:rPr>
              <a:t>eaders</a:t>
            </a:r>
            <a:r>
              <a:rPr lang="zh-CN" altLang="en-US" sz="2200">
                <a:cs typeface="Arial" panose="020B0604020202020204" pitchFamily="34" charset="0"/>
              </a:rPr>
              <a:t>精力</a:t>
            </a:r>
            <a:endParaRPr lang="zh-CN" altLang="en-US" sz="2200"/>
          </a:p>
          <a:p>
            <a:pPr marL="800100" lvl="1" indent="-342900">
              <a:buFont typeface="Arial" panose="020B0604020202020204" pitchFamily="34" charset="0"/>
              <a:buChar char="•"/>
            </a:pPr>
            <a:r>
              <a:rPr lang="zh-CN" altLang="en-US" sz="2200">
                <a:solidFill>
                  <a:schemeClr val="tx1"/>
                </a:solidFill>
              </a:rPr>
              <a:t>修</a:t>
            </a:r>
            <a:r>
              <a:rPr lang="zh-CN" altLang="en-US" sz="2200"/>
              <a:t>包</a:t>
            </a:r>
            <a:r>
              <a:rPr lang="en-US" altLang="zh-CN" sz="2200"/>
              <a:t>/</a:t>
            </a:r>
            <a:r>
              <a:rPr lang="zh-CN" altLang="en-US" sz="2200"/>
              <a:t>打包</a:t>
            </a:r>
            <a:endParaRPr lang="zh-CN" altLang="en-US" sz="2200"/>
          </a:p>
          <a:p>
            <a:pPr marL="800100" lvl="1" indent="-342900">
              <a:buFont typeface="Arial" panose="020B0604020202020204" pitchFamily="34" charset="0"/>
              <a:buChar char="•"/>
            </a:pPr>
            <a:r>
              <a:rPr lang="en-US" altLang="zh-CN" sz="2200"/>
              <a:t>devtools</a:t>
            </a:r>
            <a:r>
              <a:rPr lang="zh-CN" altLang="en-US" sz="2200"/>
              <a:t>-</a:t>
            </a:r>
            <a:r>
              <a:rPr lang="en-US" altLang="zh-CN" sz="2200"/>
              <a:t>loong64</a:t>
            </a:r>
            <a:endParaRPr lang="en-US" altLang="zh-CN" sz="2200"/>
          </a:p>
          <a:p>
            <a:pPr marL="800100" lvl="1" indent="-342900">
              <a:buFont typeface="Arial" panose="020B0604020202020204" pitchFamily="34" charset="0"/>
              <a:buChar char="•"/>
            </a:pPr>
            <a:r>
              <a:rPr lang="zh-CN" altLang="en-US" sz="2200"/>
              <a:t>文档、教程、指引……</a:t>
            </a:r>
            <a:endParaRPr lang="zh-CN" altLang="en-US" sz="2200"/>
          </a:p>
          <a:p>
            <a:pPr marL="800100" lvl="1" indent="-342900">
              <a:buFont typeface="Arial" panose="020B0604020202020204" pitchFamily="34" charset="0"/>
              <a:buChar char="•"/>
            </a:pPr>
            <a:r>
              <a:rPr lang="zh-CN" altLang="en-US" sz="2200"/>
              <a:t>审核、具体（甚至精确到行的）协助</a:t>
            </a:r>
            <a:endParaRPr lang="zh-CN" altLang="en-US" sz="2200"/>
          </a:p>
          <a:p>
            <a:pPr marL="342900" lvl="0" indent="-342900">
              <a:buFont typeface="Arial" panose="020B0604020202020204" pitchFamily="34" charset="0"/>
              <a:buChar char="•"/>
            </a:pPr>
            <a:endParaRPr lang="zh-CN" altLang="en-US" sz="2200"/>
          </a:p>
          <a:p>
            <a:pPr marL="342900" lvl="0" indent="-342900">
              <a:buFont typeface="Arial" panose="020B0604020202020204" pitchFamily="34" charset="0"/>
              <a:buChar char="•"/>
            </a:pPr>
            <a:r>
              <a:rPr lang="zh-CN" altLang="en-US" sz="2200"/>
              <a:t>期待得到更广泛的帮助</a:t>
            </a:r>
            <a:endParaRPr lang="zh-CN" altLang="en-US" sz="2200"/>
          </a:p>
          <a:p>
            <a:pPr marL="800100" lvl="1" indent="-342900" algn="l" defTabSz="0" rtl="0" eaLnBrk="1" latinLnBrk="0" hangingPunct="1">
              <a:spcBef>
                <a:spcPct val="0"/>
              </a:spcBef>
              <a:spcAft>
                <a:spcPct val="0"/>
              </a:spcAft>
              <a:buFont typeface="Arial" panose="020B0604020202020204" pitchFamily="34" charset="0"/>
              <a:buChar char="•"/>
            </a:pPr>
            <a:r>
              <a:rPr lang="en-US" altLang="zh-CN" sz="2200">
                <a:solidFill>
                  <a:srgbClr val="C00000"/>
                </a:solidFill>
              </a:rPr>
              <a:t>CI</a:t>
            </a:r>
            <a:endParaRPr lang="en-US" altLang="zh-CN" sz="2200">
              <a:solidFill>
                <a:srgbClr val="C00000"/>
              </a:solidFill>
            </a:endParaRPr>
          </a:p>
          <a:p>
            <a:pPr marL="800100" lvl="1" indent="-342900" algn="l" defTabSz="0" rtl="0" eaLnBrk="1" latinLnBrk="0" hangingPunct="1">
              <a:spcBef>
                <a:spcPct val="0"/>
              </a:spcBef>
              <a:spcAft>
                <a:spcPct val="0"/>
              </a:spcAft>
              <a:buFont typeface="Arial" panose="020B0604020202020204" pitchFamily="34" charset="0"/>
              <a:buChar char="•"/>
            </a:pPr>
            <a:r>
              <a:rPr lang="zh-CN" altLang="en-US" sz="2200">
                <a:solidFill>
                  <a:srgbClr val="C00000"/>
                </a:solidFill>
              </a:rPr>
              <a:t>仓库管理</a:t>
            </a:r>
            <a:r>
              <a:rPr lang="zh-CN" altLang="en-US" sz="2200">
                <a:solidFill>
                  <a:schemeClr val="tx1"/>
                </a:solidFill>
              </a:rPr>
              <a:t>工具</a:t>
            </a:r>
            <a:endParaRPr lang="zh-CN" altLang="en-US" sz="2200">
              <a:solidFill>
                <a:schemeClr val="tx1"/>
              </a:solidFill>
            </a:endParaRPr>
          </a:p>
          <a:p>
            <a:pPr marL="800100" lvl="1" indent="-342900" algn="l" defTabSz="0" rtl="0" eaLnBrk="1" latinLnBrk="0" hangingPunct="1">
              <a:spcBef>
                <a:spcPct val="0"/>
              </a:spcBef>
              <a:spcAft>
                <a:spcPct val="0"/>
              </a:spcAft>
              <a:buFont typeface="Arial" panose="020B0604020202020204" pitchFamily="34" charset="0"/>
              <a:buChar char="•"/>
            </a:pPr>
            <a:r>
              <a:rPr lang="zh-CN" altLang="en-US" sz="2200">
                <a:solidFill>
                  <a:srgbClr val="C00000"/>
                </a:solidFill>
              </a:rPr>
              <a:t>硬件</a:t>
            </a:r>
            <a:r>
              <a:rPr lang="zh-CN" altLang="en-US" sz="2200">
                <a:solidFill>
                  <a:schemeClr val="tx1"/>
                </a:solidFill>
              </a:rPr>
              <a:t>支持（</a:t>
            </a:r>
            <a:r>
              <a:rPr lang="en-US" altLang="zh-CN" sz="2200">
                <a:solidFill>
                  <a:schemeClr val="tx1"/>
                </a:solidFill>
              </a:rPr>
              <a:t>3C6000</a:t>
            </a:r>
            <a:r>
              <a:rPr lang="zh-CN" altLang="en-US" sz="2200">
                <a:solidFill>
                  <a:schemeClr val="tx1"/>
                </a:solidFill>
              </a:rPr>
              <a:t>？）</a:t>
            </a:r>
            <a:endParaRPr lang="zh-CN" altLang="en-US" sz="2200">
              <a:solidFill>
                <a:schemeClr val="tx1"/>
              </a:solidFill>
            </a:endParaRPr>
          </a:p>
          <a:p>
            <a:pPr marL="800100" lvl="1" indent="-342900" algn="l" defTabSz="0" rtl="0" eaLnBrk="1" latinLnBrk="0" hangingPunct="1">
              <a:spcBef>
                <a:spcPct val="0"/>
              </a:spcBef>
              <a:spcAft>
                <a:spcPct val="0"/>
              </a:spcAft>
              <a:buFont typeface="Arial" panose="020B0604020202020204" pitchFamily="34" charset="0"/>
              <a:buChar char="•"/>
            </a:pPr>
            <a:r>
              <a:rPr lang="zh-CN" altLang="en-US" sz="2200">
                <a:solidFill>
                  <a:schemeClr val="tx1"/>
                </a:solidFill>
              </a:rPr>
              <a:t>软件包修复的援助</a:t>
            </a:r>
            <a:endParaRPr lang="zh-CN" altLang="en-US" sz="2200">
              <a:solidFill>
                <a:schemeClr val="tx1"/>
              </a:solidFill>
            </a:endParaRPr>
          </a:p>
          <a:p>
            <a:pPr marL="342900" lvl="0" indent="-342900">
              <a:buFont typeface="Arial" panose="020B0604020202020204" pitchFamily="34" charset="0"/>
              <a:buChar char="•"/>
            </a:pPr>
            <a:endParaRPr lang="zh-CN" altLang="en-US" sz="2200"/>
          </a:p>
          <a:p>
            <a:pPr marL="342900" lvl="0" indent="-342900">
              <a:buFont typeface="Arial" panose="020B0604020202020204" pitchFamily="34" charset="0"/>
              <a:buChar char="•"/>
            </a:pPr>
            <a:endParaRPr lang="zh-CN" altLang="en-US"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upload_post_object_v2_636810948"/>
          <p:cNvPicPr>
            <a:picLocks noChangeAspect="1"/>
          </p:cNvPicPr>
          <p:nvPr/>
        </p:nvPicPr>
        <p:blipFill>
          <a:blip r:embed="rId1"/>
          <a:stretch>
            <a:fillRect/>
          </a:stretch>
        </p:blipFill>
        <p:spPr>
          <a:xfrm>
            <a:off x="388196" y="424415"/>
            <a:ext cx="10839450" cy="5753100"/>
          </a:xfrm>
          <a:prstGeom prst="rect">
            <a:avLst/>
          </a:prstGeom>
        </p:spPr>
      </p:pic>
      <p:sp>
        <p:nvSpPr>
          <p:cNvPr id="2" name="文本框 1"/>
          <p:cNvSpPr txBox="1"/>
          <p:nvPr userDrawn="1"/>
        </p:nvSpPr>
        <p:spPr>
          <a:xfrm>
            <a:off x="8735084" y="3704211"/>
            <a:ext cx="3634689" cy="1617911"/>
          </a:xfrm>
          <a:prstGeom prst="rect">
            <a:avLst/>
          </a:prstGeom>
        </p:spPr>
        <p:txBody>
          <a:bodyPr wrap="square" rtlCol="0">
            <a:noAutofit/>
          </a:bodyPr>
          <a:p>
            <a:r>
              <a:rPr lang="zh-CN" altLang="en-US"/>
              <a:t>龙芯俱乐部开源鸿蒙</a:t>
            </a:r>
            <a:r>
              <a:rPr lang="en-US" altLang="zh-CN"/>
              <a:t>PC</a:t>
            </a:r>
            <a:r>
              <a:rPr lang="zh-CN" altLang="en-US"/>
              <a:t>社区</a:t>
            </a:r>
            <a:endParaRPr lang="zh-CN" altLang="en-US"/>
          </a:p>
          <a:p>
            <a:r>
              <a:rPr lang="zh-CN" altLang="en-US"/>
              <a:t>联系方式</a:t>
            </a:r>
            <a:r>
              <a:rPr lang="en-US" altLang="zh-CN"/>
              <a:t>: </a:t>
            </a:r>
            <a:endParaRPr lang="en-US" altLang="zh-CN"/>
          </a:p>
          <a:p>
            <a:r>
              <a:rPr lang="en-US" altLang="zh-CN"/>
              <a:t>QQ    200888797</a:t>
            </a:r>
            <a:endParaRPr lang="en-US" altLang="zh-CN"/>
          </a:p>
          <a:p>
            <a:r>
              <a:rPr lang="zh-CN" altLang="en-US"/>
              <a:t>微信   </a:t>
            </a:r>
            <a:r>
              <a:rPr lang="en-US" altLang="zh-CN"/>
              <a:t>17205117117</a:t>
            </a:r>
            <a:endParaRPr lang="en-US" altLang="zh-CN"/>
          </a:p>
          <a:p>
            <a:r>
              <a:rPr lang="en-US" altLang="zh-CN">
                <a:solidFill>
                  <a:schemeClr val="tx1"/>
                </a:solidFill>
              </a:rPr>
              <a:t>网站</a:t>
            </a:r>
            <a:r>
              <a:rPr lang="en-US" altLang="zh-CN"/>
              <a:t>:</a:t>
            </a:r>
            <a:r>
              <a:rPr lang="en-US" altLang="zh-CN">
                <a:hlinkClick r:id="rId2"/>
              </a:rPr>
              <a:t>www.openloongson.org</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pload_post_object_v2_2942199213"/>
          <p:cNvPicPr>
            <a:picLocks noChangeAspect="1"/>
          </p:cNvPicPr>
          <p:nvPr/>
        </p:nvPicPr>
        <p:blipFill>
          <a:blip r:embed="rId1"/>
          <a:stretch>
            <a:fillRect/>
          </a:stretch>
        </p:blipFill>
        <p:spPr>
          <a:xfrm>
            <a:off x="1343025" y="842962"/>
            <a:ext cx="9505950" cy="5172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pload_post_object_v2_330415784"/>
          <p:cNvPicPr>
            <a:picLocks noChangeAspect="1"/>
          </p:cNvPicPr>
          <p:nvPr/>
        </p:nvPicPr>
        <p:blipFill>
          <a:blip r:embed="rId1"/>
          <a:stretch>
            <a:fillRect/>
          </a:stretch>
        </p:blipFill>
        <p:spPr>
          <a:xfrm>
            <a:off x="1614487" y="766762"/>
            <a:ext cx="8963025" cy="53244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pload_post_object_v2_1911312357"/>
          <p:cNvPicPr>
            <a:picLocks noChangeAspect="1"/>
          </p:cNvPicPr>
          <p:nvPr/>
        </p:nvPicPr>
        <p:blipFill>
          <a:blip r:embed="rId1"/>
          <a:stretch>
            <a:fillRect/>
          </a:stretch>
        </p:blipFill>
        <p:spPr>
          <a:xfrm>
            <a:off x="1614487" y="461962"/>
            <a:ext cx="8963025" cy="5934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pload_post_object_v2_2460921879"/>
          <p:cNvPicPr>
            <a:picLocks noChangeAspect="1"/>
          </p:cNvPicPr>
          <p:nvPr/>
        </p:nvPicPr>
        <p:blipFill>
          <a:blip r:embed="rId1"/>
          <a:stretch>
            <a:fillRect/>
          </a:stretch>
        </p:blipFill>
        <p:spPr>
          <a:xfrm>
            <a:off x="1614487" y="490537"/>
            <a:ext cx="8963025" cy="58769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pload_post_object_v2_131471608"/>
          <p:cNvPicPr>
            <a:picLocks noChangeAspect="1"/>
          </p:cNvPicPr>
          <p:nvPr/>
        </p:nvPicPr>
        <p:blipFill>
          <a:blip r:embed="rId1"/>
          <a:stretch>
            <a:fillRect/>
          </a:stretch>
        </p:blipFill>
        <p:spPr>
          <a:xfrm>
            <a:off x="1614487" y="490537"/>
            <a:ext cx="8963025" cy="58769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upload_post_object_v2_3789589457"/>
          <p:cNvPicPr>
            <a:picLocks noChangeAspect="1"/>
          </p:cNvPicPr>
          <p:nvPr/>
        </p:nvPicPr>
        <p:blipFill>
          <a:blip r:embed="rId1"/>
          <a:stretch>
            <a:fillRect/>
          </a:stretch>
        </p:blipFill>
        <p:spPr>
          <a:xfrm>
            <a:off x="704850" y="695325"/>
            <a:ext cx="10782300" cy="54673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upload_post_object_v2_2972408736"/>
          <p:cNvPicPr>
            <a:picLocks noChangeAspect="1"/>
          </p:cNvPicPr>
          <p:nvPr/>
        </p:nvPicPr>
        <p:blipFill>
          <a:blip r:embed="rId1"/>
          <a:stretch>
            <a:fillRect/>
          </a:stretch>
        </p:blipFill>
        <p:spPr>
          <a:xfrm>
            <a:off x="1614487" y="852487"/>
            <a:ext cx="8963025" cy="51530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pload_post_object_v2_1293377877"/>
          <p:cNvPicPr>
            <a:picLocks noChangeAspect="1"/>
          </p:cNvPicPr>
          <p:nvPr/>
        </p:nvPicPr>
        <p:blipFill>
          <a:blip r:embed="rId1"/>
          <a:stretch>
            <a:fillRect/>
          </a:stretch>
        </p:blipFill>
        <p:spPr>
          <a:xfrm>
            <a:off x="747712" y="852487"/>
            <a:ext cx="10696575" cy="5153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rPr>
              <a:t>快速报告</a:t>
            </a:r>
            <a:endParaRPr lang="zh-CN" altLang="en-US"/>
          </a:p>
        </p:txBody>
      </p:sp>
      <p:sp>
        <p:nvSpPr>
          <p:cNvPr id="4" name="副标题 3"/>
          <p:cNvSpPr>
            <a:spLocks noGrp="1"/>
          </p:cNvSpPr>
          <p:nvPr>
            <p:ph type="subTitle" idx="1"/>
          </p:nvPr>
        </p:nvSpPr>
        <p:spPr/>
        <p:txBody>
          <a:bodyPr/>
          <a:p>
            <a:r>
              <a:rPr lang="zh-CN" altLang="en-US"/>
              <a:t>龙架构社区八卦</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rPr>
              <a:t>问答环节</a:t>
            </a:r>
            <a:endParaRPr lang="zh-CN" altLang="en-US">
              <a:solidFill>
                <a:schemeClr val="tx1"/>
              </a:solidFill>
            </a:endParaRPr>
          </a:p>
        </p:txBody>
      </p:sp>
      <p:sp>
        <p:nvSpPr>
          <p:cNvPr id="4" name="副标题 3"/>
          <p:cNvSpPr>
            <a:spLocks noGrp="1"/>
          </p:cNvSpPr>
          <p:nvPr>
            <p:ph type="subTitle" idx="1"/>
          </p:nvPr>
        </p:nvSpPr>
        <p:spPr/>
        <p:txBody>
          <a:bodyPr/>
          <a:p>
            <a:r>
              <a:rPr lang="zh-CN" altLang="en-US"/>
              <a:t> 社区问答及意见反馈</a:t>
            </a:r>
            <a:endParaRPr lang="zh-CN" altLang="en-US">
              <a:solidFill>
                <a:schemeClr val="tx1"/>
              </a:solidFill>
              <a:latin typeface="微软雅黑" charset="0"/>
              <a:ea typeface="微软雅黑"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微软雅黑" charset="0"/>
                <a:ea typeface="微软雅黑" charset="0"/>
              </a:rPr>
              <a:t>商业软件问题汇总</a:t>
            </a:r>
            <a:endParaRPr lang="zh-CN" altLang="en-US">
              <a:latin typeface="微软雅黑" charset="0"/>
              <a:ea typeface="微软雅黑" charset="0"/>
            </a:endParaRPr>
          </a:p>
        </p:txBody>
      </p:sp>
      <p:sp>
        <p:nvSpPr>
          <p:cNvPr id="5" name="内容占位符 4"/>
          <p:cNvSpPr>
            <a:spLocks noGrp="1"/>
          </p:cNvSpPr>
          <p:nvPr>
            <p:ph idx="1"/>
          </p:nvPr>
        </p:nvSpPr>
        <p:spPr/>
        <p:txBody>
          <a:bodyPr/>
          <a:p>
            <a:r>
              <a:rPr lang="zh-CN" altLang="en-US">
                <a:solidFill>
                  <a:schemeClr val="tx1"/>
                </a:solidFill>
                <a:latin typeface="微软雅黑" charset="0"/>
                <a:ea typeface="微软雅黑" charset="0"/>
              </a:rPr>
              <a:t>目前常用的办公协作/聊天平台飞书依然只提供 MIPS </a:t>
            </a:r>
            <a:r>
              <a:rPr lang="zh-CN" altLang="en-US">
                <a:solidFill>
                  <a:schemeClr val="tx1"/>
                </a:solidFill>
                <a:latin typeface="微软雅黑" charset="0"/>
                <a:ea typeface="微软雅黑" charset="0"/>
                <a:cs typeface="Arial" panose="020B0604020202020204" pitchFamily="34" charset="0"/>
              </a:rPr>
              <a:t>龙芯版本，请问目前是否有与其合作推出龙架构版本的计划？</a:t>
            </a:r>
            <a:endParaRPr lang="zh-CN" altLang="en-US">
              <a:solidFill>
                <a:schemeClr val="tx1"/>
              </a:solidFill>
              <a:latin typeface="微软雅黑" charset="0"/>
              <a:ea typeface="微软雅黑" charset="0"/>
              <a:cs typeface="Arial" panose="020B0604020202020204" pitchFamily="34" charset="0"/>
            </a:endParaRPr>
          </a:p>
          <a:p>
            <a:endParaRPr lang="zh-CN" altLang="en-US">
              <a:latin typeface="微软雅黑" charset="0"/>
              <a:ea typeface="微软雅黑" charset="0"/>
            </a:endParaRPr>
          </a:p>
          <a:p>
            <a:r>
              <a:rPr lang="zh-CN" altLang="en-US">
                <a:solidFill>
                  <a:schemeClr val="tx1"/>
                </a:solidFill>
                <a:latin typeface="微软雅黑" charset="0"/>
                <a:ea typeface="微软雅黑" charset="0"/>
                <a:cs typeface="Arial" panose="020B0604020202020204" pitchFamily="34" charset="0"/>
              </a:rPr>
              <a:t>龙芯会和</a:t>
            </a:r>
            <a:r>
              <a:rPr lang="en-US" altLang="zh-CN">
                <a:solidFill>
                  <a:schemeClr val="tx1"/>
                </a:solidFill>
                <a:latin typeface="微软雅黑" charset="0"/>
                <a:ea typeface="微软雅黑" charset="0"/>
                <a:cs typeface="Arial" panose="020B0604020202020204" pitchFamily="34" charset="0"/>
              </a:rPr>
              <a:t>JetBrains</a:t>
            </a:r>
            <a:r>
              <a:rPr lang="zh-CN" altLang="en-US">
                <a:solidFill>
                  <a:schemeClr val="tx1"/>
                </a:solidFill>
                <a:latin typeface="微软雅黑" charset="0"/>
                <a:ea typeface="微软雅黑" charset="0"/>
                <a:cs typeface="Arial" panose="020B0604020202020204" pitchFamily="34" charset="0"/>
              </a:rPr>
              <a:t>合作移植开发工具到龙芯平台上吗 </a:t>
            </a:r>
            <a:r>
              <a:rPr lang="en-US" altLang="zh-CN">
                <a:solidFill>
                  <a:schemeClr val="tx1"/>
                </a:solidFill>
                <a:latin typeface="微软雅黑" charset="0"/>
                <a:ea typeface="微软雅黑" charset="0"/>
                <a:cs typeface="Arial" panose="020B0604020202020204" pitchFamily="34" charset="0"/>
              </a:rPr>
              <a:t>jbr</a:t>
            </a:r>
            <a:r>
              <a:rPr lang="zh-CN" altLang="en-US">
                <a:solidFill>
                  <a:schemeClr val="tx1"/>
                </a:solidFill>
                <a:latin typeface="微软雅黑" charset="0"/>
                <a:ea typeface="微软雅黑" charset="0"/>
                <a:cs typeface="Arial" panose="020B0604020202020204" pitchFamily="34" charset="0"/>
              </a:rPr>
              <a:t>换一下部分能跑 但是自己移植分发可能会有版权问题 </a:t>
            </a:r>
            <a:r>
              <a:rPr lang="en-US" altLang="zh-CN">
                <a:solidFill>
                  <a:schemeClr val="tx1"/>
                </a:solidFill>
                <a:latin typeface="微软雅黑" charset="0"/>
                <a:ea typeface="微软雅黑" charset="0"/>
                <a:cs typeface="Arial" panose="020B0604020202020204" pitchFamily="34" charset="0"/>
              </a:rPr>
              <a:t>JetBrains</a:t>
            </a:r>
            <a:r>
              <a:rPr lang="zh-CN" altLang="en-US">
                <a:solidFill>
                  <a:schemeClr val="tx1"/>
                </a:solidFill>
                <a:latin typeface="微软雅黑" charset="0"/>
                <a:ea typeface="微软雅黑" charset="0"/>
                <a:cs typeface="Arial" panose="020B0604020202020204" pitchFamily="34" charset="0"/>
              </a:rPr>
              <a:t>中国代理官方工作人员的说法是等到龙芯平台上的开发者足够多才会适配 这样的速度可能太慢了</a:t>
            </a:r>
            <a:endParaRPr lang="zh-CN" altLang="en-US">
              <a:solidFill>
                <a:schemeClr val="tx1"/>
              </a:solidFill>
              <a:latin typeface="微软雅黑" charset="0"/>
              <a:ea typeface="微软雅黑" charset="0"/>
              <a:cs typeface="Arial" panose="020B0604020202020204" pitchFamily="34" charset="0"/>
            </a:endParaRPr>
          </a:p>
          <a:p>
            <a:endParaRPr lang="zh-CN" altLang="en-US">
              <a:latin typeface="微软雅黑" charset="0"/>
              <a:ea typeface="微软雅黑" charset="0"/>
            </a:endParaRPr>
          </a:p>
          <a:p>
            <a:r>
              <a:rPr lang="zh-CN" altLang="en-US">
                <a:solidFill>
                  <a:schemeClr val="tx1"/>
                </a:solidFill>
                <a:latin typeface="微软雅黑" charset="0"/>
                <a:ea typeface="微软雅黑" charset="0"/>
                <a:cs typeface="Arial" panose="020B0604020202020204" pitchFamily="34" charset="0"/>
              </a:rPr>
              <a:t>龙芯剪辑有计划上架</a:t>
            </a:r>
            <a:r>
              <a:rPr lang="en-US" altLang="zh-CN">
                <a:solidFill>
                  <a:schemeClr val="tx1"/>
                </a:solidFill>
                <a:latin typeface="微软雅黑" charset="0"/>
                <a:ea typeface="微软雅黑" charset="0"/>
                <a:cs typeface="Arial" panose="020B0604020202020204" pitchFamily="34" charset="0"/>
              </a:rPr>
              <a:t>UOS</a:t>
            </a:r>
            <a:r>
              <a:rPr lang="zh-CN" altLang="en-US">
                <a:solidFill>
                  <a:schemeClr val="tx1"/>
                </a:solidFill>
                <a:latin typeface="微软雅黑" charset="0"/>
                <a:ea typeface="微软雅黑" charset="0"/>
                <a:cs typeface="Arial" panose="020B0604020202020204" pitchFamily="34" charset="0"/>
              </a:rPr>
              <a:t>应用商店吗？是否支持新世界？</a:t>
            </a:r>
            <a:endParaRPr lang="zh-CN" altLang="en-US">
              <a:latin typeface="微软雅黑" charset="0"/>
              <a:ea typeface="微软雅黑"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en-US" altLang="zh-CN">
                <a:solidFill>
                  <a:schemeClr val="tx1"/>
                </a:solidFill>
              </a:rPr>
              <a:t>1</a:t>
            </a:r>
            <a:r>
              <a:rPr lang="zh-CN" altLang="en-US">
                <a:solidFill>
                  <a:schemeClr val="tx1"/>
                </a:solidFill>
              </a:rPr>
              <a:t>系列与</a:t>
            </a:r>
            <a:r>
              <a:rPr lang="zh-CN" altLang="en-US">
                <a:solidFill>
                  <a:schemeClr val="tx1"/>
                </a:solidFill>
                <a:cs typeface="Arial" panose="020B0604020202020204" pitchFamily="34" charset="0"/>
              </a:rPr>
              <a:t>固件</a:t>
            </a:r>
            <a:endParaRPr lang="zh-CN" altLang="en-US"/>
          </a:p>
        </p:txBody>
      </p:sp>
      <p:sp>
        <p:nvSpPr>
          <p:cNvPr id="5" name="内容占位符 4"/>
          <p:cNvSpPr>
            <a:spLocks noGrp="1"/>
          </p:cNvSpPr>
          <p:nvPr>
            <p:ph idx="1"/>
          </p:nvPr>
        </p:nvSpPr>
        <p:spPr>
          <a:xfrm>
            <a:off x="513999" y="1259762"/>
            <a:ext cx="10637923" cy="4657501"/>
          </a:xfrm>
        </p:spPr>
        <p:txBody>
          <a:bodyPr/>
          <a:p>
            <a:r>
              <a:rPr lang="zh-CN" altLang="en-US" sz="2400">
                <a:solidFill>
                  <a:schemeClr val="tx1"/>
                </a:solidFill>
                <a:latin typeface="微软雅黑" charset="0"/>
                <a:ea typeface="微软雅黑" charset="0"/>
              </a:rPr>
              <a:t>针对</a:t>
            </a:r>
            <a:r>
              <a:rPr lang="en-US" altLang="zh-CN" sz="2400">
                <a:solidFill>
                  <a:schemeClr val="tx1"/>
                </a:solidFill>
                <a:latin typeface="微软雅黑" charset="0"/>
                <a:ea typeface="微软雅黑" charset="0"/>
              </a:rPr>
              <a:t>1</a:t>
            </a:r>
            <a:r>
              <a:rPr lang="zh-CN" altLang="en-US" sz="2400">
                <a:solidFill>
                  <a:schemeClr val="tx1"/>
                </a:solidFill>
                <a:latin typeface="微软雅黑" charset="0"/>
                <a:ea typeface="微软雅黑" charset="0"/>
              </a:rPr>
              <a:t>系列</a:t>
            </a:r>
            <a:r>
              <a:rPr lang="en-US" altLang="zh-CN" sz="2400">
                <a:solidFill>
                  <a:schemeClr val="tx1"/>
                </a:solidFill>
                <a:latin typeface="微软雅黑" charset="0"/>
                <a:ea typeface="微软雅黑" charset="0"/>
              </a:rPr>
              <a:t>MCU</a:t>
            </a:r>
            <a:r>
              <a:rPr lang="zh-CN" altLang="en-US" sz="2400">
                <a:solidFill>
                  <a:schemeClr val="tx1"/>
                </a:solidFill>
                <a:latin typeface="微软雅黑" charset="0"/>
                <a:ea typeface="微软雅黑" charset="0"/>
              </a:rPr>
              <a:t>，龙芯准备公开发布自己的</a:t>
            </a:r>
            <a:r>
              <a:rPr lang="en-US" altLang="zh-CN" sz="2400">
                <a:solidFill>
                  <a:schemeClr val="tx1"/>
                </a:solidFill>
                <a:latin typeface="微软雅黑" charset="0"/>
                <a:ea typeface="微软雅黑" charset="0"/>
              </a:rPr>
              <a:t>IDE</a:t>
            </a:r>
            <a:r>
              <a:rPr lang="zh-CN" altLang="en-US" sz="2400">
                <a:solidFill>
                  <a:schemeClr val="tx1"/>
                </a:solidFill>
                <a:latin typeface="微软雅黑" charset="0"/>
                <a:ea typeface="微软雅黑" charset="0"/>
              </a:rPr>
              <a:t>、函数库及</a:t>
            </a:r>
            <a:r>
              <a:rPr lang="en-US" altLang="zh-CN" sz="2400">
                <a:solidFill>
                  <a:schemeClr val="tx1"/>
                </a:solidFill>
                <a:latin typeface="微软雅黑" charset="0"/>
                <a:ea typeface="微软雅黑" charset="0"/>
              </a:rPr>
              <a:t>GUI</a:t>
            </a:r>
            <a:r>
              <a:rPr lang="zh-CN" altLang="en-US" sz="2400">
                <a:solidFill>
                  <a:schemeClr val="tx1"/>
                </a:solidFill>
                <a:latin typeface="微软雅黑" charset="0"/>
                <a:ea typeface="微软雅黑" charset="0"/>
              </a:rPr>
              <a:t>配置工具吗？或者通过某种合作形式支持第三方公司免费推出相关工具吗？</a:t>
            </a:r>
            <a:endParaRPr lang="zh-CN" altLang="en-US" sz="2400">
              <a:solidFill>
                <a:schemeClr val="tx1"/>
              </a:solidFill>
              <a:latin typeface="微软雅黑" charset="0"/>
              <a:ea typeface="微软雅黑" charset="0"/>
            </a:endParaRPr>
          </a:p>
          <a:p>
            <a:endParaRPr lang="zh-CN" altLang="en-US" sz="2400">
              <a:solidFill>
                <a:schemeClr val="tx1"/>
              </a:solidFill>
              <a:latin typeface="微软雅黑" charset="0"/>
              <a:ea typeface="微软雅黑" charset="0"/>
            </a:endParaRPr>
          </a:p>
          <a:p>
            <a:r>
              <a:rPr lang="zh-CN" altLang="en-US" sz="2400">
                <a:solidFill>
                  <a:schemeClr val="tx1"/>
                </a:solidFill>
                <a:latin typeface="微软雅黑" charset="0"/>
                <a:ea typeface="微软雅黑" charset="0"/>
              </a:rPr>
              <a:t>龙芯有计划为</a:t>
            </a:r>
            <a:r>
              <a:rPr lang="en-US" altLang="zh-CN" sz="2400">
                <a:solidFill>
                  <a:schemeClr val="tx1"/>
                </a:solidFill>
                <a:latin typeface="微软雅黑" charset="0"/>
                <a:ea typeface="微软雅黑" charset="0"/>
              </a:rPr>
              <a:t>1</a:t>
            </a:r>
            <a:r>
              <a:rPr lang="zh-CN" altLang="en-US" sz="2400">
                <a:solidFill>
                  <a:schemeClr val="tx1"/>
                </a:solidFill>
                <a:latin typeface="微软雅黑" charset="0"/>
                <a:ea typeface="微软雅黑" charset="0"/>
              </a:rPr>
              <a:t>系列</a:t>
            </a:r>
            <a:r>
              <a:rPr lang="en-US" altLang="zh-CN" sz="2400">
                <a:solidFill>
                  <a:schemeClr val="tx1"/>
                </a:solidFill>
                <a:latin typeface="微软雅黑" charset="0"/>
                <a:ea typeface="微软雅黑" charset="0"/>
              </a:rPr>
              <a:t>MCU</a:t>
            </a:r>
            <a:r>
              <a:rPr lang="zh-CN" altLang="en-US" sz="2400">
                <a:solidFill>
                  <a:schemeClr val="tx1"/>
                </a:solidFill>
                <a:latin typeface="微软雅黑" charset="0"/>
                <a:ea typeface="微软雅黑" charset="0"/>
              </a:rPr>
              <a:t>适配</a:t>
            </a:r>
            <a:r>
              <a:rPr lang="en-US" altLang="zh-CN" sz="2400">
                <a:solidFill>
                  <a:schemeClr val="tx1"/>
                </a:solidFill>
                <a:latin typeface="微软雅黑" charset="0"/>
                <a:ea typeface="微软雅黑" charset="0"/>
              </a:rPr>
              <a:t>OpenOCD</a:t>
            </a:r>
            <a:r>
              <a:rPr lang="zh-CN" altLang="en-US" sz="2400">
                <a:solidFill>
                  <a:schemeClr val="tx1"/>
                </a:solidFill>
                <a:latin typeface="微软雅黑" charset="0"/>
                <a:ea typeface="微软雅黑" charset="0"/>
              </a:rPr>
              <a:t>吗？</a:t>
            </a:r>
            <a:endParaRPr lang="zh-CN" altLang="en-US" sz="2400">
              <a:solidFill>
                <a:schemeClr val="tx1"/>
              </a:solidFill>
              <a:latin typeface="微软雅黑" charset="0"/>
              <a:ea typeface="微软雅黑" charset="0"/>
            </a:endParaRPr>
          </a:p>
          <a:p>
            <a:endParaRPr lang="zh-CN" altLang="en-US" sz="2400">
              <a:solidFill>
                <a:schemeClr val="tx1"/>
              </a:solidFill>
              <a:latin typeface="微软雅黑" charset="0"/>
              <a:ea typeface="微软雅黑" charset="0"/>
            </a:endParaRPr>
          </a:p>
          <a:p>
            <a:r>
              <a:rPr lang="en-US" altLang="zh-CN" sz="2400">
                <a:solidFill>
                  <a:schemeClr val="tx1"/>
                </a:solidFill>
                <a:latin typeface="微软雅黑" charset="0"/>
                <a:ea typeface="微软雅黑" charset="0"/>
              </a:rPr>
              <a:t>edk2</a:t>
            </a:r>
            <a:r>
              <a:rPr lang="zh-CN" altLang="en-US" sz="2400">
                <a:solidFill>
                  <a:schemeClr val="tx1"/>
                </a:solidFill>
                <a:latin typeface="微软雅黑" charset="0"/>
                <a:ea typeface="微软雅黑" charset="0"/>
              </a:rPr>
              <a:t>固件上游支持龙架构的难点在哪儿？（是技术问题还是非技术问题？能展开讲讲吗？）社区开源笔记本的</a:t>
            </a:r>
            <a:r>
              <a:rPr lang="en-US" altLang="zh-CN" sz="2400">
                <a:solidFill>
                  <a:schemeClr val="tx1"/>
                </a:solidFill>
                <a:latin typeface="微软雅黑" charset="0"/>
                <a:ea typeface="微软雅黑" charset="0"/>
              </a:rPr>
              <a:t>edk2</a:t>
            </a:r>
            <a:r>
              <a:rPr lang="zh-CN" altLang="en-US" sz="2400">
                <a:solidFill>
                  <a:schemeClr val="tx1"/>
                </a:solidFill>
                <a:latin typeface="微软雅黑" charset="0"/>
                <a:ea typeface="微软雅黑" charset="0"/>
              </a:rPr>
              <a:t>固件有望做进上游吗？</a:t>
            </a:r>
            <a:endParaRPr lang="zh-CN" altLang="en-US" sz="2400">
              <a:solidFill>
                <a:schemeClr val="tx1"/>
              </a:solidFill>
              <a:latin typeface="微软雅黑" charset="0"/>
              <a:ea typeface="微软雅黑"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olidFill>
                  <a:schemeClr val="tx1"/>
                </a:solidFill>
                <a:latin typeface="微软雅黑" charset="0"/>
                <a:ea typeface="微软雅黑" charset="0"/>
              </a:rPr>
              <a:t>内核驱动相关</a:t>
            </a:r>
            <a:endParaRPr lang="zh-CN" altLang="en-US">
              <a:latin typeface="微软雅黑" charset="0"/>
              <a:ea typeface="微软雅黑" charset="0"/>
            </a:endParaRPr>
          </a:p>
        </p:txBody>
      </p:sp>
      <p:sp>
        <p:nvSpPr>
          <p:cNvPr id="5" name="内容占位符 4"/>
          <p:cNvSpPr>
            <a:spLocks noGrp="1"/>
          </p:cNvSpPr>
          <p:nvPr>
            <p:ph idx="1"/>
          </p:nvPr>
        </p:nvSpPr>
        <p:spPr>
          <a:xfrm>
            <a:off x="513999" y="1259762"/>
            <a:ext cx="11480843" cy="5066686"/>
          </a:xfrm>
        </p:spPr>
        <p:txBody>
          <a:bodyPr/>
          <a:p>
            <a:r>
              <a:rPr lang="zh-CN" altLang="en-US" sz="2400">
                <a:solidFill>
                  <a:schemeClr val="tx1"/>
                </a:solidFill>
                <a:latin typeface="微软雅黑" charset="0"/>
                <a:ea typeface="微软雅黑" charset="0"/>
              </a:rPr>
              <a:t>Loongnix 25 Beta 5 在上次跳票后，是否有新的发版计划？社区许多用户对 LoongGPU </a:t>
            </a:r>
            <a:r>
              <a:rPr lang="zh-CN" altLang="en-US" sz="2400">
                <a:solidFill>
                  <a:schemeClr val="tx1"/>
                </a:solidFill>
                <a:latin typeface="微软雅黑" charset="0"/>
                <a:ea typeface="微软雅黑" charset="0"/>
              </a:rPr>
              <a:t>驱动的诉求强烈，希望能得到进一步的消息</a:t>
            </a:r>
            <a:endParaRPr lang="zh-CN" altLang="en-US" sz="2400">
              <a:solidFill>
                <a:schemeClr val="tx1"/>
              </a:solidFill>
              <a:latin typeface="微软雅黑" charset="0"/>
              <a:ea typeface="微软雅黑" charset="0"/>
            </a:endParaRPr>
          </a:p>
          <a:p>
            <a:endParaRPr lang="zh-CN" altLang="en-US" sz="2400">
              <a:solidFill>
                <a:schemeClr val="tx1"/>
              </a:solidFill>
              <a:latin typeface="微软雅黑" charset="0"/>
              <a:ea typeface="微软雅黑" charset="0"/>
            </a:endParaRPr>
          </a:p>
          <a:p>
            <a:r>
              <a:rPr lang="zh-CN" altLang="en-US" sz="2400">
                <a:solidFill>
                  <a:schemeClr val="tx1"/>
                </a:solidFill>
                <a:latin typeface="微软雅黑" charset="0"/>
                <a:ea typeface="微软雅黑" charset="0"/>
              </a:rPr>
              <a:t>请问龙芯是否有计划排查新旧世界内核的特性差异，以便避免旧世界用户迁移后遇到老问题？</a:t>
            </a:r>
            <a:endParaRPr lang="zh-CN" altLang="en-US" sz="2400">
              <a:solidFill>
                <a:schemeClr val="tx1"/>
              </a:solidFill>
              <a:latin typeface="微软雅黑" charset="0"/>
              <a:ea typeface="微软雅黑" charset="0"/>
            </a:endParaRPr>
          </a:p>
          <a:p>
            <a:endParaRPr lang="zh-CN" altLang="en-US" sz="2400">
              <a:solidFill>
                <a:schemeClr val="tx1"/>
              </a:solidFill>
              <a:latin typeface="微软雅黑" charset="0"/>
              <a:ea typeface="微软雅黑" charset="0"/>
            </a:endParaRPr>
          </a:p>
          <a:p>
            <a:r>
              <a:rPr lang="zh-CN" altLang="en-US" sz="2400">
                <a:solidFill>
                  <a:schemeClr val="tx1"/>
                </a:solidFill>
                <a:latin typeface="微软雅黑" charset="0"/>
                <a:ea typeface="微软雅黑" charset="0"/>
              </a:rPr>
              <a:t>LATX 用户态模拟器的运行时打包是否有计划制定标准：包含哪些运行时、应用程序和脚本（如 runapp）？这对第三方适配龙芯应用合作社上的 x86 应用比较有帮助</a:t>
            </a:r>
            <a:endParaRPr lang="zh-CN" altLang="en-US">
              <a:latin typeface="微软雅黑" charset="0"/>
              <a:ea typeface="微软雅黑"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latin typeface="微软雅黑" charset="0"/>
                <a:ea typeface="微软雅黑" charset="0"/>
              </a:rPr>
              <a:t>专题</a:t>
            </a:r>
            <a:r>
              <a:rPr lang="zh-CN" altLang="en-US">
                <a:solidFill>
                  <a:schemeClr val="tx1"/>
                </a:solidFill>
                <a:latin typeface="微软雅黑" charset="0"/>
                <a:ea typeface="微软雅黑" charset="0"/>
                <a:cs typeface="Arial" panose="020B0604020202020204" pitchFamily="34" charset="0"/>
              </a:rPr>
              <a:t>报告</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a:xfrm>
            <a:off x="674776" y="3526017"/>
            <a:ext cx="9923769" cy="1229761"/>
          </a:xfrm>
        </p:spPr>
        <p:txBody>
          <a:bodyPr/>
          <a:p>
            <a:r>
              <a:rPr lang="zh-CN" altLang="en-US">
                <a:solidFill>
                  <a:schemeClr val="tx1"/>
                </a:solidFill>
                <a:latin typeface="微软雅黑" charset="0"/>
                <a:ea typeface="微软雅黑" charset="0"/>
                <a:cs typeface="Arial" panose="020B0604020202020204" pitchFamily="34" charset="0"/>
              </a:rPr>
              <a:t>WebKit</a:t>
            </a:r>
            <a:br>
              <a:rPr lang="zh-CN" altLang="en-US">
                <a:solidFill>
                  <a:schemeClr val="tx1"/>
                </a:solidFill>
                <a:latin typeface="微软雅黑" charset="0"/>
                <a:ea typeface="微软雅黑" charset="0"/>
                <a:cs typeface="Arial" panose="020B0604020202020204" pitchFamily="34" charset="0"/>
              </a:rPr>
            </a:br>
            <a:r>
              <a:rPr lang="zh-CN" altLang="en-US">
                <a:solidFill>
                  <a:schemeClr val="tx1"/>
                </a:solidFill>
                <a:latin typeface="微软雅黑" charset="0"/>
                <a:ea typeface="微软雅黑" charset="0"/>
                <a:cs typeface="Arial" panose="020B0604020202020204" pitchFamily="34" charset="0"/>
              </a:rPr>
              <a:t>JavaScriptCore虚拟机</a:t>
            </a:r>
            <a:br>
              <a:rPr lang="zh-CN" altLang="en-US">
                <a:solidFill>
                  <a:schemeClr val="tx1"/>
                </a:solidFill>
                <a:latin typeface="微软雅黑" charset="0"/>
                <a:ea typeface="微软雅黑" charset="0"/>
                <a:cs typeface="Arial" panose="020B0604020202020204" pitchFamily="34" charset="0"/>
              </a:rPr>
            </a:br>
            <a:r>
              <a:rPr lang="zh-CN" altLang="en-US">
                <a:solidFill>
                  <a:schemeClr val="tx1"/>
                </a:solidFill>
                <a:latin typeface="微软雅黑" charset="0"/>
                <a:ea typeface="微软雅黑" charset="0"/>
                <a:cs typeface="Arial" panose="020B0604020202020204" pitchFamily="34" charset="0"/>
              </a:rPr>
              <a:t>解释器、JIT编译器LoongArch64移植报告</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239989" cy="758458"/>
          </a:xfrm>
        </p:spPr>
        <p:txBody>
          <a:bodyPr/>
          <a:p>
            <a:r>
              <a:rPr lang="en-US"/>
              <a:t>WebKit JSC</a:t>
            </a:r>
            <a:r>
              <a:rPr lang="zh-CN" altLang="en-US"/>
              <a:t>虚拟机</a:t>
            </a:r>
            <a:r>
              <a:rPr lang="en-US" altLang="zh-CN"/>
              <a:t>LoongArch64</a:t>
            </a:r>
            <a:r>
              <a:rPr lang="zh-CN" altLang="en-US"/>
              <a:t>移植</a:t>
            </a:r>
            <a:endParaRPr lang="zh-CN" altLang="en-US"/>
          </a:p>
        </p:txBody>
      </p:sp>
      <p:sp>
        <p:nvSpPr>
          <p:cNvPr id="6" name="内容占位符 5"/>
          <p:cNvSpPr>
            <a:spLocks noGrp="1"/>
          </p:cNvSpPr>
          <p:nvPr>
            <p:ph idx="1"/>
          </p:nvPr>
        </p:nvSpPr>
        <p:spPr>
          <a:xfrm>
            <a:off x="513715" y="1273810"/>
            <a:ext cx="6143625" cy="1405890"/>
          </a:xfrm>
        </p:spPr>
        <p:txBody>
          <a:bodyPr/>
          <a:p>
            <a:pPr marL="0" indent="0" fontAlgn="auto">
              <a:lnSpc>
                <a:spcPct val="100000"/>
              </a:lnSpc>
              <a:buNone/>
            </a:pPr>
            <a:r>
              <a:rPr sz="2400" b="1"/>
              <a:t>WebKit简介</a:t>
            </a:r>
            <a:endParaRPr lang="zh-CN" altLang="en-US" sz="1600"/>
          </a:p>
          <a:p>
            <a:pPr marL="457200" lvl="1" indent="0" fontAlgn="auto">
              <a:lnSpc>
                <a:spcPct val="100000"/>
              </a:lnSpc>
              <a:buNone/>
            </a:pPr>
            <a:endParaRPr lang="zh-CN" altLang="en-US" sz="1600"/>
          </a:p>
        </p:txBody>
      </p:sp>
      <p:sp>
        <p:nvSpPr>
          <p:cNvPr id="2" name="文本框 1"/>
          <p:cNvSpPr txBox="1"/>
          <p:nvPr/>
        </p:nvSpPr>
        <p:spPr>
          <a:xfrm>
            <a:off x="626745" y="1971040"/>
            <a:ext cx="9045575" cy="2553335"/>
          </a:xfrm>
          <a:prstGeom prst="rect">
            <a:avLst/>
          </a:prstGeom>
          <a:noFill/>
        </p:spPr>
        <p:txBody>
          <a:bodyPr wrap="none" rtlCol="0">
            <a:spAutoFit/>
          </a:bodyPr>
          <a:p>
            <a:pPr indent="179705" algn="l" fontAlgn="auto"/>
            <a:r>
              <a:rPr lang="en-US" sz="1600">
                <a:ea typeface="+mn-lt"/>
                <a:cs typeface="+mn-lt"/>
              </a:rPr>
              <a:t>    </a:t>
            </a:r>
            <a:r>
              <a:rPr sz="1600">
                <a:ea typeface="+mn-lt"/>
                <a:cs typeface="+mn-lt"/>
              </a:rPr>
              <a:t>开源的Web浏览器引擎。苹果（Safari、Mail、App Store）生态中不可或缺的基础设施。</a:t>
            </a:r>
            <a:endParaRPr sz="1600">
              <a:ea typeface="+mn-lt"/>
              <a:cs typeface="+mn-lt"/>
            </a:endParaRPr>
          </a:p>
          <a:p>
            <a:pPr indent="179705" algn="l" fontAlgn="auto"/>
            <a:r>
              <a:rPr sz="1600">
                <a:ea typeface="+mn-lt"/>
                <a:cs typeface="+mn-lt"/>
              </a:rPr>
              <a:t>macOS、iOS、watchOS、visionOS和Linux上的许多应用程序使用的Web浏览器引擎。</a:t>
            </a:r>
            <a:endParaRPr sz="1600">
              <a:ea typeface="+mn-lt"/>
              <a:cs typeface="+mn-lt"/>
            </a:endParaRPr>
          </a:p>
          <a:p>
            <a:pPr indent="179705" algn="l" fontAlgn="auto"/>
            <a:r>
              <a:rPr lang="en-US" sz="1600">
                <a:ea typeface="+mn-lt"/>
                <a:cs typeface="+mn-lt"/>
              </a:rPr>
              <a:t>    </a:t>
            </a:r>
            <a:endParaRPr lang="en-US" sz="1600">
              <a:ea typeface="+mn-lt"/>
              <a:cs typeface="+mn-lt"/>
            </a:endParaRPr>
          </a:p>
          <a:p>
            <a:pPr indent="179705" algn="l" fontAlgn="auto"/>
            <a:r>
              <a:rPr lang="en-US" sz="1600">
                <a:ea typeface="+mn-lt"/>
                <a:cs typeface="+mn-lt"/>
              </a:rPr>
              <a:t>    </a:t>
            </a:r>
            <a:r>
              <a:rPr sz="1600">
                <a:ea typeface="+mn-lt"/>
                <a:cs typeface="+mn-lt"/>
              </a:rPr>
              <a:t>LoongArch的Java生态中eclipse和openjfx的web模块依赖webkit2gtk。.NET生态中webkit2-sharp</a:t>
            </a:r>
            <a:endParaRPr sz="1600">
              <a:ea typeface="+mn-lt"/>
              <a:cs typeface="+mn-lt"/>
            </a:endParaRPr>
          </a:p>
          <a:p>
            <a:pPr indent="179705" algn="l" fontAlgn="auto"/>
            <a:r>
              <a:rPr sz="1600">
                <a:ea typeface="+mn-lt"/>
                <a:cs typeface="+mn-lt"/>
              </a:rPr>
              <a:t>rust生态中webkit2gtk-rs依赖webkit2gtk。</a:t>
            </a:r>
            <a:endParaRPr sz="1600">
              <a:ea typeface="+mn-lt"/>
              <a:cs typeface="+mn-lt"/>
            </a:endParaRPr>
          </a:p>
          <a:p>
            <a:pPr indent="179705" algn="l" fontAlgn="auto"/>
            <a:endParaRPr sz="1600">
              <a:ea typeface="+mn-lt"/>
              <a:cs typeface="+mn-lt"/>
            </a:endParaRPr>
          </a:p>
          <a:p>
            <a:pPr indent="179705" algn="l" fontAlgn="auto"/>
            <a:r>
              <a:rPr sz="1600">
                <a:ea typeface="+mn-lt"/>
                <a:cs typeface="+mn-lt"/>
              </a:rPr>
              <a:t> </a:t>
            </a:r>
            <a:r>
              <a:rPr lang="en-US" sz="1600">
                <a:ea typeface="+mn-lt"/>
                <a:cs typeface="+mn-lt"/>
              </a:rPr>
              <a:t>   </a:t>
            </a:r>
            <a:r>
              <a:rPr sz="1600">
                <a:ea typeface="+mn-lt"/>
                <a:cs typeface="+mn-lt"/>
              </a:rPr>
              <a:t>通过搜索Linux软件包依赖关系，发现依赖webkit2gtk的软件包：</a:t>
            </a:r>
            <a:endParaRPr sz="1600">
              <a:ea typeface="+mn-lt"/>
              <a:cs typeface="+mn-lt"/>
            </a:endParaRPr>
          </a:p>
          <a:p>
            <a:pPr indent="179705" algn="l" fontAlgn="auto"/>
            <a:r>
              <a:rPr sz="1600">
                <a:ea typeface="+mn-lt"/>
                <a:cs typeface="+mn-lt"/>
              </a:rPr>
              <a:t>birdfont、capnet-assist、devhelp、evolution、geary、gnome-boxes、gnome-notes、</a:t>
            </a:r>
            <a:endParaRPr sz="1600">
              <a:ea typeface="+mn-lt"/>
              <a:cs typeface="+mn-lt"/>
            </a:endParaRPr>
          </a:p>
          <a:p>
            <a:pPr indent="179705" algn="l" fontAlgn="auto"/>
            <a:r>
              <a:rPr sz="1600">
                <a:ea typeface="+mn-lt"/>
                <a:cs typeface="+mn-lt"/>
              </a:rPr>
              <a:t>gnome-online-accounts、libgepub、luakit、lutris、marker、nemo-preview、nyxt、</a:t>
            </a:r>
            <a:endParaRPr sz="1600">
              <a:ea typeface="+mn-lt"/>
              <a:cs typeface="+mn-lt"/>
            </a:endParaRPr>
          </a:p>
          <a:p>
            <a:pPr indent="179705" algn="l" fontAlgn="auto"/>
            <a:r>
              <a:rPr sz="1600">
                <a:ea typeface="+mn-lt"/>
                <a:cs typeface="+mn-lt"/>
              </a:rPr>
              <a:t>shotwell、sushi、vimb、xreader、yad、yelp。</a:t>
            </a:r>
            <a:endParaRPr sz="1600">
              <a:ea typeface="+mn-lt"/>
              <a:cs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376525"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br>
              <a:rPr lang="zh-CN" altLang="en-US"/>
            </a:br>
            <a:endParaRPr lang="zh-CN" altLang="en-US"/>
          </a:p>
        </p:txBody>
      </p:sp>
      <p:sp>
        <p:nvSpPr>
          <p:cNvPr id="6" name="内容占位符 5"/>
          <p:cNvSpPr>
            <a:spLocks noGrp="1"/>
          </p:cNvSpPr>
          <p:nvPr>
            <p:ph idx="1"/>
          </p:nvPr>
        </p:nvSpPr>
        <p:spPr>
          <a:xfrm>
            <a:off x="513715" y="1273810"/>
            <a:ext cx="6143625" cy="1405890"/>
          </a:xfrm>
        </p:spPr>
        <p:txBody>
          <a:bodyPr/>
          <a:p>
            <a:pPr marL="0" indent="0" fontAlgn="auto">
              <a:lnSpc>
                <a:spcPct val="100000"/>
              </a:lnSpc>
              <a:buNone/>
            </a:pPr>
            <a:r>
              <a:rPr lang="zh-CN" sz="2400" b="1"/>
              <a:t>首次移植的工作范围</a:t>
            </a:r>
            <a:endParaRPr lang="zh-CN" altLang="en-US" sz="1600"/>
          </a:p>
          <a:p>
            <a:pPr marL="457200" lvl="1" indent="0" fontAlgn="auto">
              <a:lnSpc>
                <a:spcPct val="100000"/>
              </a:lnSpc>
              <a:buNone/>
            </a:pPr>
            <a:endParaRPr lang="zh-CN" altLang="en-US" sz="1600"/>
          </a:p>
        </p:txBody>
      </p:sp>
      <p:graphicFrame>
        <p:nvGraphicFramePr>
          <p:cNvPr id="3" name="表格 2"/>
          <p:cNvGraphicFramePr/>
          <p:nvPr/>
        </p:nvGraphicFramePr>
        <p:xfrm>
          <a:off x="679450" y="2004695"/>
          <a:ext cx="8666480" cy="3985260"/>
        </p:xfrm>
        <a:graphic>
          <a:graphicData uri="http://schemas.openxmlformats.org/drawingml/2006/table">
            <a:tbl>
              <a:tblPr firstRow="1" bandRow="1">
                <a:tableStyleId>{5940675A-B579-460E-94D1-54222C63F5DA}</a:tableStyleId>
              </a:tblPr>
              <a:tblGrid>
                <a:gridCol w="3048635"/>
                <a:gridCol w="1660525"/>
                <a:gridCol w="3957320"/>
              </a:tblGrid>
              <a:tr h="224155">
                <a:tc>
                  <a:txBody>
                    <a:bodyPr/>
                    <a:p>
                      <a:pPr indent="0">
                        <a:buNone/>
                      </a:pPr>
                      <a:r>
                        <a:rPr lang="en-US" sz="1050" b="0">
                          <a:latin typeface="Calibri" charset="0"/>
                          <a:ea typeface="宋体" pitchFamily="2" charset="-122"/>
                          <a:cs typeface="Times New Roman" panose="02020603050405020304" charset="0"/>
                        </a:rPr>
                        <a:t>模块</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用途</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 </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1035">
                <a:tc>
                  <a:txBody>
                    <a:bodyPr/>
                    <a:p>
                      <a:pPr indent="0">
                        <a:buNone/>
                      </a:pPr>
                      <a:r>
                        <a:rPr lang="en-US" sz="1050" b="0">
                          <a:latin typeface="Calibri" charset="0"/>
                          <a:ea typeface="宋体" pitchFamily="2" charset="-122"/>
                          <a:cs typeface="Times New Roman" panose="02020603050405020304" charset="0"/>
                        </a:rPr>
                        <a:t>offlineasm汇编器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LLInt解释器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1886行Ruby代码。类似OpenJDK的adlc代码loongarch_64.ad。</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7675">
                <a:tc>
                  <a:txBody>
                    <a:bodyPr/>
                    <a:p>
                      <a:pPr indent="0">
                        <a:buNone/>
                      </a:pPr>
                      <a:r>
                        <a:rPr lang="en-US" sz="1050" b="0">
                          <a:latin typeface="Calibri" charset="0"/>
                          <a:ea typeface="宋体" pitchFamily="2" charset="-122"/>
                          <a:cs typeface="Times New Roman" panose="02020603050405020304" charset="0"/>
                        </a:rPr>
                        <a:t>LOONGARCH64Registers寄存器定义</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134行C++代码。类似OpenJDK的register_loongarch。</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690">
                <a:tc>
                  <a:txBody>
                    <a:bodyPr/>
                    <a:p>
                      <a:pPr indent="0">
                        <a:buNone/>
                      </a:pPr>
                      <a:r>
                        <a:rPr lang="en-US" sz="1050" b="0">
                          <a:latin typeface="Calibri" charset="0"/>
                          <a:ea typeface="宋体" pitchFamily="2" charset="-122"/>
                          <a:cs typeface="Times New Roman" panose="02020603050405020304" charset="0"/>
                        </a:rPr>
                        <a:t>GPRInfo通用寄存器约束</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117行LA相关C++代码。</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690">
                <a:tc>
                  <a:txBody>
                    <a:bodyPr/>
                    <a:p>
                      <a:pPr indent="0">
                        <a:buNone/>
                      </a:pPr>
                      <a:r>
                        <a:rPr lang="en-US" sz="1050" b="0">
                          <a:latin typeface="Calibri" charset="0"/>
                          <a:ea typeface="宋体" pitchFamily="2" charset="-122"/>
                          <a:cs typeface="Times New Roman" panose="02020603050405020304" charset="0"/>
                        </a:rPr>
                        <a:t>FPRInfo浮点寄存器约束</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97行LA相关C++代码。</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8945">
                <a:tc>
                  <a:txBody>
                    <a:bodyPr/>
                    <a:p>
                      <a:pPr indent="0">
                        <a:buNone/>
                      </a:pPr>
                      <a:r>
                        <a:rPr lang="en-US" sz="1050" b="0">
                          <a:latin typeface="Calibri" charset="0"/>
                          <a:ea typeface="宋体" pitchFamily="2" charset="-122"/>
                          <a:cs typeface="Times New Roman" panose="02020603050405020304" charset="0"/>
                        </a:rPr>
                        <a:t>LOONGARCH64Assembler汇编器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2687行C++代码。类似OpenJDK的assembler_loongarch。</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1670">
                <a:tc>
                  <a:txBody>
                    <a:bodyPr/>
                    <a:p>
                      <a:pPr indent="0">
                        <a:buNone/>
                      </a:pPr>
                      <a:r>
                        <a:rPr lang="en-US" sz="1050" b="0">
                          <a:latin typeface="Calibri" charset="0"/>
                          <a:ea typeface="宋体" pitchFamily="2" charset="-122"/>
                          <a:cs typeface="Times New Roman" panose="02020603050405020304" charset="0"/>
                        </a:rPr>
                        <a:t>MacroAssemblerLOONGARCH64宏汇编器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5540行C++代码，类似OpenJDK的macroAssembler_loongarch。</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0400">
                <a:tc>
                  <a:txBody>
                    <a:bodyPr/>
                    <a:p>
                      <a:pPr indent="0">
                        <a:buNone/>
                      </a:pPr>
                      <a:r>
                        <a:rPr lang="en-US" sz="1050" b="0">
                          <a:latin typeface="Calibri" charset="0"/>
                          <a:ea typeface="宋体" pitchFamily="2" charset="-122"/>
                          <a:cs typeface="Times New Roman" panose="02020603050405020304" charset="0"/>
                        </a:rPr>
                        <a:t>LOONGARCH64Disassembler反汇编器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JIT编译器dump调试</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402行C++代码，类似OpenJDK的hsdis。</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166469"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6143625" cy="1405890"/>
          </a:xfrm>
        </p:spPr>
        <p:txBody>
          <a:bodyPr/>
          <a:p>
            <a:pPr marL="0" indent="0" fontAlgn="auto">
              <a:lnSpc>
                <a:spcPct val="100000"/>
              </a:lnSpc>
              <a:buNone/>
            </a:pPr>
            <a:r>
              <a:rPr sz="2400" b="1"/>
              <a:t>WebKit JSC虚拟机简介</a:t>
            </a:r>
            <a:endParaRPr lang="zh-CN" altLang="en-US" sz="1600"/>
          </a:p>
          <a:p>
            <a:pPr marL="457200" lvl="1" indent="0" fontAlgn="auto">
              <a:lnSpc>
                <a:spcPct val="100000"/>
              </a:lnSpc>
              <a:buNone/>
            </a:pPr>
            <a:endParaRPr lang="zh-CN" altLang="en-US" sz="1600"/>
          </a:p>
        </p:txBody>
      </p:sp>
      <p:sp>
        <p:nvSpPr>
          <p:cNvPr id="2" name="文本框 1"/>
          <p:cNvSpPr txBox="1"/>
          <p:nvPr/>
        </p:nvSpPr>
        <p:spPr>
          <a:xfrm>
            <a:off x="626745" y="1970405"/>
            <a:ext cx="10039350" cy="1322070"/>
          </a:xfrm>
          <a:prstGeom prst="rect">
            <a:avLst/>
          </a:prstGeom>
          <a:noFill/>
        </p:spPr>
        <p:txBody>
          <a:bodyPr wrap="none" rtlCol="0">
            <a:spAutoFit/>
          </a:bodyPr>
          <a:p>
            <a:pPr indent="179705" algn="l" fontAlgn="auto"/>
            <a:r>
              <a:rPr lang="en-US" sz="1600">
                <a:ea typeface="+mn-lt"/>
                <a:cs typeface="+mn-lt"/>
              </a:rPr>
              <a:t>    </a:t>
            </a:r>
            <a:r>
              <a:rPr sz="1600">
                <a:ea typeface="+mn-lt"/>
                <a:cs typeface="+mn-lt"/>
              </a:rPr>
              <a:t>JSC是WebKit的内置JavaScript引擎，它按照ECMA-262规范实现ECMAScript。</a:t>
            </a:r>
            <a:endParaRPr sz="1600">
              <a:ea typeface="+mn-lt"/>
              <a:cs typeface="+mn-lt"/>
            </a:endParaRPr>
          </a:p>
          <a:p>
            <a:pPr indent="179705" algn="l" fontAlgn="auto"/>
            <a:r>
              <a:rPr sz="1600">
                <a:ea typeface="+mn-lt"/>
                <a:cs typeface="+mn-lt"/>
              </a:rPr>
              <a:t>项目和库的名称始终是JavaScriptCore。源代码位于WebKit源代码树中，位于 Source/JavaScriptCore目录下。</a:t>
            </a:r>
            <a:endParaRPr sz="1600">
              <a:ea typeface="+mn-lt"/>
              <a:cs typeface="+mn-lt"/>
            </a:endParaRPr>
          </a:p>
          <a:p>
            <a:pPr indent="179705" algn="l" fontAlgn="auto"/>
            <a:endParaRPr sz="1600">
              <a:ea typeface="+mn-lt"/>
              <a:cs typeface="+mn-lt"/>
            </a:endParaRPr>
          </a:p>
          <a:p>
            <a:pPr indent="179705" algn="l" fontAlgn="auto"/>
            <a:r>
              <a:rPr sz="1600">
                <a:ea typeface="+mn-lt"/>
                <a:cs typeface="+mn-lt"/>
              </a:rPr>
              <a:t> </a:t>
            </a:r>
            <a:r>
              <a:rPr lang="en-US" sz="1600">
                <a:ea typeface="+mn-lt"/>
                <a:cs typeface="+mn-lt"/>
              </a:rPr>
              <a:t>   </a:t>
            </a:r>
            <a:r>
              <a:rPr sz="1600">
                <a:ea typeface="+mn-lt"/>
                <a:cs typeface="+mn-lt"/>
              </a:rPr>
              <a:t>JSC是一个优化虚拟机。由以下组件构成：词法分析器、解析器、专注</a:t>
            </a:r>
            <a:r>
              <a:rPr lang="zh-CN" sz="1600">
                <a:ea typeface="+mn-lt"/>
                <a:cs typeface="+mn-lt"/>
              </a:rPr>
              <a:t>启动</a:t>
            </a:r>
            <a:r>
              <a:rPr sz="1600">
                <a:ea typeface="+mn-lt"/>
                <a:cs typeface="+mn-lt"/>
              </a:rPr>
              <a:t>性能的解释器（LLInt）</a:t>
            </a:r>
            <a:endParaRPr sz="1600">
              <a:ea typeface="+mn-lt"/>
              <a:cs typeface="+mn-lt"/>
            </a:endParaRPr>
          </a:p>
          <a:p>
            <a:pPr indent="179705" algn="l" fontAlgn="auto"/>
            <a:r>
              <a:rPr sz="1600">
                <a:ea typeface="+mn-lt"/>
                <a:cs typeface="+mn-lt"/>
              </a:rPr>
              <a:t>Baseline JIT、专注低延迟性能的JIT（DFG）和高性能 JIT (FTL)。</a:t>
            </a:r>
            <a:endParaRPr sz="1600">
              <a:ea typeface="+mn-lt"/>
              <a:cs typeface="+mn-lt"/>
            </a:endParaRPr>
          </a:p>
        </p:txBody>
      </p:sp>
      <p:graphicFrame>
        <p:nvGraphicFramePr>
          <p:cNvPr id="3" name="表格 2"/>
          <p:cNvGraphicFramePr/>
          <p:nvPr/>
        </p:nvGraphicFramePr>
        <p:xfrm>
          <a:off x="1043940" y="3538855"/>
          <a:ext cx="7571105" cy="2978150"/>
        </p:xfrm>
        <a:graphic>
          <a:graphicData uri="http://schemas.openxmlformats.org/drawingml/2006/table">
            <a:tbl>
              <a:tblPr firstRow="1" bandRow="1">
                <a:tableStyleId>{5940675A-B579-460E-94D1-54222C63F5DA}</a:tableStyleId>
              </a:tblPr>
              <a:tblGrid>
                <a:gridCol w="1908175"/>
                <a:gridCol w="1377315"/>
                <a:gridCol w="827405"/>
                <a:gridCol w="560705"/>
                <a:gridCol w="845820"/>
                <a:gridCol w="1329055"/>
                <a:gridCol w="722630"/>
              </a:tblGrid>
              <a:tr h="212725">
                <a:tc>
                  <a:txBody>
                    <a:bodyPr/>
                    <a:p>
                      <a:pPr indent="0">
                        <a:buNone/>
                      </a:pPr>
                      <a:r>
                        <a:rPr lang="en-US" sz="1050" b="0">
                          <a:latin typeface="Calibri" charset="0"/>
                          <a:ea typeface="宋体" pitchFamily="2" charset="-122"/>
                          <a:cs typeface="Times New Roman" panose="02020603050405020304" charset="0"/>
                        </a:rPr>
                        <a:t>模块</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类比OpenJDK</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AArch64</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X86</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RISCV64</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LOONGARCH64</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优先级</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CLoop解释器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zero</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高</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LLInt解释器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templateTable</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高</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Baseline 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C1</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高</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Disassembler反汇编器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hsdis</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低</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DFG 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C1</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高</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DOM 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Intrinsic</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高</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RegExp 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Intrinsic</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高</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FTL 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C2</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一般</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B3、AIR 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C2</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一般</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BBQ、OMG JIT编译器</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Intrinsic</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一般</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向量指令</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LSX、LASX</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一般</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异步并行无暂停分代GC</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分代ZGC</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一般</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indent="0">
                        <a:buNone/>
                      </a:pPr>
                      <a:r>
                        <a:rPr lang="en-US" sz="1050" b="0">
                          <a:latin typeface="Calibri" charset="0"/>
                          <a:ea typeface="宋体" pitchFamily="2" charset="-122"/>
                          <a:cs typeface="Times New Roman" panose="02020603050405020304" charset="0"/>
                        </a:rPr>
                        <a:t>bmalloc、libpas</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Arena::Amalloc</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实现</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solidFill>
                            <a:srgbClr val="FF0000"/>
                          </a:solidFill>
                          <a:latin typeface="Calibri" charset="0"/>
                          <a:ea typeface="宋体" pitchFamily="2" charset="-122"/>
                          <a:cs typeface="Times New Roman" panose="02020603050405020304" charset="0"/>
                        </a:rPr>
                        <a:t>未实现</a:t>
                      </a:r>
                      <a:endParaRPr lang="en-US" altLang="en-US" sz="1050" b="0">
                        <a:solidFill>
                          <a:srgbClr val="FF0000"/>
                        </a:solidFill>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50" b="0">
                          <a:latin typeface="Calibri" charset="0"/>
                          <a:ea typeface="宋体" pitchFamily="2" charset="-122"/>
                          <a:cs typeface="Times New Roman" panose="02020603050405020304" charset="0"/>
                        </a:rPr>
                        <a:t>低</a:t>
                      </a:r>
                      <a:endParaRPr lang="en-US" altLang="en-US" sz="1050" b="0">
                        <a:latin typeface="Calibri" charset="0"/>
                        <a:ea typeface="宋体"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197978"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614362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修改cmake构建脚本</a:t>
            </a:r>
            <a:endParaRPr sz="1800"/>
          </a:p>
          <a:p>
            <a:pPr marL="457200" lvl="1" indent="0" fontAlgn="auto">
              <a:lnSpc>
                <a:spcPct val="100000"/>
              </a:lnSpc>
              <a:buNone/>
            </a:pPr>
            <a:r>
              <a:rPr lang="zh-CN" altLang="en-US" sz="1600"/>
              <a:t>修改Source/cmake/WebKitFeatures.cmake：</a:t>
            </a:r>
            <a:endParaRPr lang="zh-CN" altLang="en-US" sz="1600"/>
          </a:p>
          <a:p>
            <a:pPr marL="457200" lvl="1" indent="0" fontAlgn="auto">
              <a:lnSpc>
                <a:spcPct val="100000"/>
              </a:lnSpc>
              <a:buNone/>
            </a:pPr>
            <a:endParaRPr lang="zh-CN" altLang="en-US" sz="1600"/>
          </a:p>
          <a:p>
            <a:pPr marL="457200" lvl="1" indent="0" fontAlgn="auto">
              <a:lnSpc>
                <a:spcPct val="100000"/>
              </a:lnSpc>
              <a:buNone/>
            </a:pPr>
            <a:r>
              <a:rPr lang="zh-CN" altLang="en-US" sz="1200"/>
              <a:t>@@ -112,6 +112,12 @@ macro(WEBKIT_OPTION_BEGIN)</a:t>
            </a:r>
            <a:endParaRPr lang="zh-CN" altLang="en-US" sz="1200"/>
          </a:p>
          <a:p>
            <a:pPr marL="457200" lvl="1" indent="0" fontAlgn="auto">
              <a:lnSpc>
                <a:spcPct val="100000"/>
              </a:lnSpc>
              <a:buNone/>
            </a:pPr>
            <a:r>
              <a:rPr lang="zh-CN" altLang="en-US" sz="1200"/>
              <a:t>         set(USE_SYSTEM_MALLOC_DEFAULT OFF)</a:t>
            </a:r>
            <a:endParaRPr lang="zh-CN" altLang="en-US" sz="1200"/>
          </a:p>
          <a:p>
            <a:pPr marL="457200" lvl="1" indent="0" fontAlgn="auto">
              <a:lnSpc>
                <a:spcPct val="100000"/>
              </a:lnSpc>
              <a:buNone/>
            </a:pPr>
            <a:r>
              <a:rPr lang="zh-CN" altLang="en-US" sz="1200"/>
              <a:t>         set(ENABLE_C_LOOP_DEFAULT OFF)</a:t>
            </a:r>
            <a:endParaRPr lang="zh-CN" altLang="en-US" sz="1200"/>
          </a:p>
          <a:p>
            <a:pPr marL="457200" lvl="1" indent="0" fontAlgn="auto">
              <a:lnSpc>
                <a:spcPct val="100000"/>
              </a:lnSpc>
              <a:buNone/>
            </a:pPr>
            <a:r>
              <a:rPr lang="zh-CN" altLang="en-US" sz="1200"/>
              <a:t>         set(ENABLE_SAMPLING_PROFILER_DEFAULT OFF)</a:t>
            </a:r>
            <a:endParaRPr lang="zh-CN" altLang="en-US" sz="1200"/>
          </a:p>
          <a:p>
            <a:pPr marL="457200" lvl="1" indent="0" fontAlgn="auto">
              <a:lnSpc>
                <a:spcPct val="100000"/>
              </a:lnSpc>
              <a:buNone/>
            </a:pPr>
            <a:r>
              <a:rPr lang="zh-CN" altLang="en-US" sz="1200"/>
              <a:t>+    elseif (WTF_CPU_LOONGARCH64)</a:t>
            </a:r>
            <a:endParaRPr lang="zh-CN" altLang="en-US" sz="1200"/>
          </a:p>
          <a:p>
            <a:pPr marL="457200" lvl="1" indent="0" fontAlgn="auto">
              <a:lnSpc>
                <a:spcPct val="100000"/>
              </a:lnSpc>
              <a:buNone/>
            </a:pPr>
            <a:r>
              <a:rPr lang="zh-CN" altLang="en-US" sz="1200"/>
              <a:t>+        set(ENABLE_JIT_DEFAULT ON)</a:t>
            </a:r>
            <a:endParaRPr lang="zh-CN" altLang="en-US" sz="1200"/>
          </a:p>
          <a:p>
            <a:pPr marL="457200" lvl="1" indent="0" fontAlgn="auto">
              <a:lnSpc>
                <a:spcPct val="100000"/>
              </a:lnSpc>
              <a:buNone/>
            </a:pPr>
            <a:r>
              <a:rPr lang="zh-CN" altLang="en-US" sz="1200"/>
              <a:t>+        set(ENABLE_FTL_DEFAULT OFF)</a:t>
            </a:r>
            <a:endParaRPr lang="zh-CN" altLang="en-US" sz="1200"/>
          </a:p>
          <a:p>
            <a:pPr marL="457200" lvl="1" indent="0" fontAlgn="auto">
              <a:lnSpc>
                <a:spcPct val="100000"/>
              </a:lnSpc>
              <a:buNone/>
            </a:pPr>
            <a:r>
              <a:rPr lang="zh-CN" altLang="en-US" sz="1200"/>
              <a:t>+        set(USE_SYSTEM_MALLOC_DEFAULT ON)</a:t>
            </a:r>
            <a:endParaRPr lang="zh-CN" altLang="en-US" sz="1200"/>
          </a:p>
          <a:p>
            <a:pPr marL="457200" lvl="1" indent="0" fontAlgn="auto">
              <a:lnSpc>
                <a:spcPct val="100000"/>
              </a:lnSpc>
              <a:buNone/>
            </a:pPr>
            <a:r>
              <a:rPr lang="zh-CN" altLang="en-US" sz="1200"/>
              <a:t>+        set(ENABLE_C_LOOP_DEFAULT OFF)</a:t>
            </a:r>
            <a:endParaRPr lang="zh-CN" altLang="en-US" sz="1200"/>
          </a:p>
          <a:p>
            <a:pPr marL="457200" lvl="1" indent="0" fontAlgn="auto">
              <a:lnSpc>
                <a:spcPct val="100000"/>
              </a:lnSpc>
              <a:buNone/>
            </a:pPr>
            <a:r>
              <a:rPr lang="zh-CN" altLang="en-US" sz="1200"/>
              <a:t>+        set(ENABLE_SAMPLING_PROFILER_DEFAULT OFF)</a:t>
            </a:r>
            <a:endParaRPr lang="zh-CN" altLang="en-US" sz="1200"/>
          </a:p>
          <a:p>
            <a:pPr marL="457200" lvl="1" indent="0" fontAlgn="auto">
              <a:lnSpc>
                <a:spcPct val="100000"/>
              </a:lnSpc>
              <a:buNone/>
            </a:pPr>
            <a:r>
              <a:rPr lang="zh-CN" altLang="en-US" sz="1200"/>
              <a:t>     else ()</a:t>
            </a:r>
            <a:endParaRPr lang="zh-CN" altLang="en-US" sz="1200"/>
          </a:p>
          <a:p>
            <a:pPr marL="457200" lvl="1" indent="0" fontAlgn="auto">
              <a:lnSpc>
                <a:spcPct val="100000"/>
              </a:lnSpc>
              <a:buNone/>
            </a:pPr>
            <a:r>
              <a:rPr lang="zh-CN" altLang="en-US" sz="1200"/>
              <a:t>         set(ENABLE_JIT_DEFAULT OFF)</a:t>
            </a:r>
            <a:endParaRPr lang="zh-CN" altLang="en-US" sz="1200"/>
          </a:p>
          <a:p>
            <a:pPr marL="457200" lvl="1" indent="0" fontAlgn="auto">
              <a:lnSpc>
                <a:spcPct val="100000"/>
              </a:lnSpc>
              <a:buNone/>
            </a:pPr>
            <a:r>
              <a:rPr lang="zh-CN" altLang="en-US" sz="1200"/>
              <a:t>         set(ENABLE_FTL_DEFAULT OFF)</a:t>
            </a:r>
            <a:endParaRPr lang="zh-CN" alt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龙芯爱好者社区</a:t>
            </a:r>
            <a:endParaRPr lang="zh-CN" altLang="en-US"/>
          </a:p>
        </p:txBody>
      </p:sp>
      <p:sp>
        <p:nvSpPr>
          <p:cNvPr id="6" name="内容占位符 5"/>
          <p:cNvSpPr>
            <a:spLocks noGrp="1"/>
          </p:cNvSpPr>
          <p:nvPr>
            <p:ph idx="1"/>
          </p:nvPr>
        </p:nvSpPr>
        <p:spPr>
          <a:xfrm>
            <a:off x="513715" y="1273810"/>
            <a:ext cx="11273025" cy="1405890"/>
          </a:xfrm>
        </p:spPr>
        <p:txBody>
          <a:bodyPr/>
          <a:p>
            <a:pPr lvl="0" indent="-179705" fontAlgn="auto">
              <a:lnSpc>
                <a:spcPct val="100000"/>
              </a:lnSpc>
            </a:pPr>
            <a:r>
              <a:rPr lang="zh-CN" altLang="en-US" sz="1865"/>
              <a:t>龙芯爱好者社区由社区共同参与管理，致力于搭建一个龙架构开发者之间互相沟通的桥梁，</a:t>
            </a:r>
            <a:r>
              <a:rPr lang="zh-CN" altLang="en-US" sz="1865">
                <a:solidFill>
                  <a:schemeClr val="tx1"/>
                </a:solidFill>
                <a:latin typeface="微软雅黑" charset="0"/>
                <a:ea typeface="微软雅黑" charset="0"/>
              </a:rPr>
              <a:t>尽可能</a:t>
            </a:r>
            <a:r>
              <a:rPr lang="zh-CN" altLang="en-US" sz="1865"/>
              <a:t>避免出现因为缺少沟通和及时的信息同步导致的重复开发以及其他负面影响。为龙架构开发者创造一个</a:t>
            </a:r>
            <a:r>
              <a:rPr lang="zh-CN" altLang="en-US" sz="1865">
                <a:solidFill>
                  <a:schemeClr val="tx1"/>
                </a:solidFill>
                <a:latin typeface="微软雅黑" charset="0"/>
                <a:ea typeface="微软雅黑" charset="0"/>
              </a:rPr>
              <a:t>良好</a:t>
            </a:r>
            <a:r>
              <a:rPr lang="zh-CN" altLang="en-US" sz="1865"/>
              <a:t>的开发环境。</a:t>
            </a:r>
            <a:endParaRPr lang="zh-CN" altLang="en-US" sz="1600"/>
          </a:p>
        </p:txBody>
      </p:sp>
      <p:sp>
        <p:nvSpPr>
          <p:cNvPr id="2" name="文本框 1"/>
          <p:cNvSpPr txBox="1"/>
          <p:nvPr/>
        </p:nvSpPr>
        <p:spPr>
          <a:xfrm>
            <a:off x="514060" y="2572326"/>
            <a:ext cx="7906999" cy="2528096"/>
          </a:xfrm>
          <a:prstGeom prst="rect">
            <a:avLst/>
          </a:prstGeom>
          <a:noFill/>
        </p:spPr>
        <p:txBody>
          <a:bodyPr wrap="square" rtlCol="0">
            <a:noAutofit/>
          </a:bodyPr>
          <a:p>
            <a:pPr indent="179705" algn="l" fontAlgn="auto"/>
            <a:r>
              <a:rPr lang="en-US" altLang="zh-CN" sz="1600">
                <a:ea typeface="+mn-lt"/>
                <a:cs typeface="+mn-lt"/>
                <a:sym typeface="+mn-ea"/>
              </a:rPr>
              <a:t>• </a:t>
            </a:r>
            <a:r>
              <a:rPr lang="zh-CN" altLang="en-US" sz="1600">
                <a:ea typeface="+mn-lt"/>
                <a:cs typeface="+mn-lt"/>
                <a:sym typeface="+mn-ea"/>
              </a:rPr>
              <a:t>主要面向用户：龙架构开发者以及想要了解龙架构的开发者</a:t>
            </a:r>
            <a:endParaRPr lang="zh-CN" altLang="en-US" sz="1600">
              <a:ea typeface="+mn-lt"/>
              <a:cs typeface="+mn-lt"/>
              <a:sym typeface="+mn-ea"/>
            </a:endParaRPr>
          </a:p>
          <a:p>
            <a:pPr indent="179705" algn="l" fontAlgn="auto"/>
            <a:endParaRPr lang="zh-CN" altLang="en-US" sz="1600">
              <a:ea typeface="+mn-lt"/>
              <a:cs typeface="+mn-lt"/>
              <a:sym typeface="+mn-ea"/>
            </a:endParaRPr>
          </a:p>
          <a:p>
            <a:pPr indent="179705" algn="l" fontAlgn="auto"/>
            <a:r>
              <a:rPr lang="en-US" altLang="zh-CN" sz="1600">
                <a:ea typeface="+mn-lt"/>
                <a:cs typeface="+mn-lt"/>
                <a:sym typeface="+mn-ea"/>
              </a:rPr>
              <a:t>• </a:t>
            </a:r>
            <a:r>
              <a:rPr lang="zh-CN" altLang="en-US" sz="1600">
                <a:ea typeface="+mn-lt"/>
                <a:cs typeface="+mn-lt"/>
                <a:sym typeface="+mn-ea"/>
              </a:rPr>
              <a:t>主要形式：论坛，群聊，双周会</a:t>
            </a:r>
            <a:r>
              <a:rPr lang="en-US" altLang="zh-CN" sz="1600">
                <a:ea typeface="+mn-lt"/>
                <a:cs typeface="+mn-lt"/>
                <a:sym typeface="+mn-ea"/>
              </a:rPr>
              <a:t>, </a:t>
            </a:r>
            <a:r>
              <a:rPr lang="zh-CN" altLang="en-US" sz="1600">
                <a:ea typeface="+mn-lt"/>
                <a:cs typeface="+mn-lt"/>
                <a:sym typeface="+mn-ea"/>
              </a:rPr>
              <a:t>提供基础设施</a:t>
            </a:r>
            <a:endParaRPr lang="zh-CN" altLang="en-US" sz="1600">
              <a:ea typeface="+mn-lt"/>
              <a:cs typeface="+mn-lt"/>
              <a:sym typeface="+mn-ea"/>
            </a:endParaRPr>
          </a:p>
          <a:p>
            <a:pPr indent="179705" algn="l" fontAlgn="auto"/>
            <a:endParaRPr lang="zh-CN" altLang="en-US" sz="1600">
              <a:ea typeface="+mn-lt"/>
              <a:cs typeface="+mn-lt"/>
              <a:sym typeface="+mn-ea"/>
            </a:endParaRPr>
          </a:p>
          <a:p>
            <a:pPr indent="179705" algn="l" fontAlgn="auto"/>
            <a:r>
              <a:rPr lang="en-US" altLang="zh-CN" sz="1600">
                <a:ea typeface="+mn-lt"/>
                <a:cs typeface="+mn-lt"/>
                <a:sym typeface="+mn-ea"/>
              </a:rPr>
              <a:t>• </a:t>
            </a:r>
            <a:r>
              <a:rPr lang="zh-CN" altLang="en-US" sz="1600">
                <a:ea typeface="+mn-lt"/>
                <a:cs typeface="+mn-lt"/>
                <a:sym typeface="+mn-ea"/>
              </a:rPr>
              <a:t>计划功能：</a:t>
            </a:r>
            <a:endParaRPr lang="zh-CN" altLang="en-US" sz="1600">
              <a:ea typeface="+mn-lt"/>
              <a:cs typeface="+mn-lt"/>
              <a:sym typeface="+mn-ea"/>
            </a:endParaRPr>
          </a:p>
          <a:p>
            <a:pPr indent="179705" algn="l" fontAlgn="auto"/>
            <a:r>
              <a:rPr lang="en-US" altLang="zh-CN" sz="1600">
                <a:ea typeface="+mn-lt"/>
                <a:cs typeface="+mn-lt"/>
                <a:sym typeface="+mn-ea"/>
              </a:rPr>
              <a:t>    </a:t>
            </a:r>
            <a:r>
              <a:rPr lang="en-US" altLang="en-US" sz="1600">
                <a:ea typeface="+mn-lt"/>
                <a:cs typeface="+mn-lt"/>
                <a:sym typeface="+mn-ea"/>
              </a:rPr>
              <a:t>◦</a:t>
            </a:r>
            <a:r>
              <a:rPr lang="en-US" altLang="zh-CN" sz="1600">
                <a:ea typeface="+mn-lt"/>
                <a:cs typeface="+mn-lt"/>
                <a:sym typeface="+mn-ea"/>
              </a:rPr>
              <a:t> </a:t>
            </a:r>
            <a:r>
              <a:rPr lang="zh-CN" altLang="en-US" sz="1600">
                <a:ea typeface="+mn-lt"/>
                <a:cs typeface="+mn-lt"/>
                <a:sym typeface="+mn-ea"/>
              </a:rPr>
              <a:t>基础设施集群（搭建</a:t>
            </a:r>
            <a:r>
              <a:rPr lang="en-US" altLang="zh-CN" sz="1600">
                <a:ea typeface="+mn-lt"/>
                <a:cs typeface="+mn-lt"/>
                <a:sym typeface="+mn-ea"/>
              </a:rPr>
              <a:t>PVE</a:t>
            </a:r>
            <a:r>
              <a:rPr lang="zh-CN" altLang="en-US" sz="1600">
                <a:ea typeface="+mn-lt"/>
                <a:cs typeface="+mn-lt"/>
                <a:sym typeface="+mn-ea"/>
              </a:rPr>
              <a:t>集群</a:t>
            </a:r>
            <a:r>
              <a:rPr lang="en-US" altLang="zh-CN" sz="1600">
                <a:ea typeface="+mn-lt"/>
                <a:cs typeface="+mn-lt"/>
                <a:sym typeface="+mn-ea"/>
              </a:rPr>
              <a:t>, </a:t>
            </a:r>
            <a:r>
              <a:rPr lang="zh-CN" altLang="en-US" sz="1600">
                <a:ea typeface="+mn-lt"/>
                <a:cs typeface="+mn-lt"/>
                <a:sym typeface="+mn-ea"/>
              </a:rPr>
              <a:t>基于</a:t>
            </a:r>
            <a:r>
              <a:rPr lang="en-US" altLang="zh-CN" sz="1600">
                <a:ea typeface="+mn-lt"/>
                <a:cs typeface="+mn-lt"/>
                <a:sym typeface="+mn-ea"/>
              </a:rPr>
              <a:t>PVE</a:t>
            </a:r>
            <a:r>
              <a:rPr lang="zh-CN" altLang="en-US" sz="1600">
                <a:ea typeface="+mn-lt"/>
                <a:cs typeface="+mn-lt"/>
                <a:sym typeface="+mn-ea"/>
              </a:rPr>
              <a:t>集群搭建</a:t>
            </a:r>
            <a:r>
              <a:rPr lang="en-US" altLang="zh-CN" sz="1600">
                <a:ea typeface="+mn-lt"/>
                <a:cs typeface="+mn-lt"/>
                <a:sym typeface="+mn-ea"/>
              </a:rPr>
              <a:t>CI/CD</a:t>
            </a:r>
            <a:r>
              <a:rPr lang="zh-CN" altLang="en-US" sz="1600">
                <a:ea typeface="+mn-lt"/>
                <a:cs typeface="+mn-lt"/>
                <a:sym typeface="+mn-ea"/>
              </a:rPr>
              <a:t>设施）</a:t>
            </a:r>
            <a:endParaRPr lang="zh-CN" altLang="en-US" sz="1600">
              <a:ea typeface="+mn-lt"/>
              <a:cs typeface="+mn-lt"/>
              <a:sym typeface="+mn-ea"/>
            </a:endParaRPr>
          </a:p>
          <a:p>
            <a:pPr indent="179705" algn="l" fontAlgn="auto"/>
            <a:r>
              <a:rPr lang="en-US" altLang="zh-CN" sz="1600">
                <a:ea typeface="+mn-lt"/>
                <a:cs typeface="+mn-lt"/>
                <a:sym typeface="+mn-ea"/>
              </a:rPr>
              <a:t>    </a:t>
            </a:r>
            <a:r>
              <a:rPr lang="en-US" altLang="en-US" sz="1600">
                <a:ea typeface="+mn-lt"/>
                <a:cs typeface="+mn-lt"/>
                <a:sym typeface="+mn-ea"/>
              </a:rPr>
              <a:t>◦</a:t>
            </a:r>
            <a:r>
              <a:rPr lang="en-US" altLang="zh-CN" sz="1600">
                <a:ea typeface="+mn-lt"/>
                <a:cs typeface="+mn-lt"/>
                <a:sym typeface="+mn-ea"/>
              </a:rPr>
              <a:t> </a:t>
            </a:r>
            <a:r>
              <a:rPr lang="zh-CN" altLang="en-US" sz="1600">
                <a:ea typeface="+mn-lt"/>
                <a:cs typeface="+mn-lt"/>
                <a:sym typeface="+mn-ea"/>
              </a:rPr>
              <a:t>优化论坛使用体验</a:t>
            </a:r>
            <a:r>
              <a:rPr lang="en-US" altLang="zh-CN" sz="1600">
                <a:ea typeface="+mn-lt"/>
                <a:cs typeface="+mn-lt"/>
                <a:sym typeface="+mn-ea"/>
              </a:rPr>
              <a:t>(flarum)</a:t>
            </a:r>
            <a:endParaRPr lang="zh-CN" altLang="en-US" sz="1600">
              <a:ea typeface="+mn-lt"/>
              <a:cs typeface="+mn-lt"/>
              <a:sym typeface="+mn-ea"/>
            </a:endParaRPr>
          </a:p>
          <a:p>
            <a:pPr indent="179705" algn="l" fontAlgn="auto"/>
            <a:r>
              <a:rPr lang="en-US" altLang="zh-CN" sz="1600">
                <a:ea typeface="+mn-lt"/>
                <a:cs typeface="+mn-lt"/>
                <a:sym typeface="+mn-ea"/>
              </a:rPr>
              <a:t>    </a:t>
            </a:r>
            <a:r>
              <a:rPr lang="en-US" altLang="en-US" sz="1600">
                <a:ea typeface="+mn-lt"/>
                <a:cs typeface="+mn-lt"/>
                <a:sym typeface="+mn-ea"/>
              </a:rPr>
              <a:t>◦</a:t>
            </a:r>
            <a:r>
              <a:rPr lang="en-US" altLang="zh-CN" sz="1600">
                <a:ea typeface="+mn-lt"/>
                <a:cs typeface="+mn-lt"/>
                <a:sym typeface="+mn-ea"/>
              </a:rPr>
              <a:t> </a:t>
            </a:r>
            <a:r>
              <a:rPr lang="zh-CN" altLang="en-US" sz="1600">
                <a:ea typeface="+mn-lt"/>
                <a:cs typeface="+mn-lt"/>
                <a:sym typeface="+mn-ea"/>
              </a:rPr>
              <a:t>龙架构观测矩阵</a:t>
            </a:r>
            <a:endParaRPr lang="zh-CN" altLang="en-US" sz="1600">
              <a:ea typeface="+mn-lt"/>
              <a:cs typeface="+mn-lt"/>
              <a:sym typeface="+mn-ea"/>
            </a:endParaRPr>
          </a:p>
          <a:p>
            <a:pPr indent="179705" algn="l" fontAlgn="auto"/>
            <a:r>
              <a:rPr lang="en-US" altLang="zh-CN" sz="1600">
                <a:ea typeface="+mn-lt"/>
                <a:cs typeface="+mn-lt"/>
                <a:sym typeface="+mn-ea"/>
              </a:rPr>
              <a:t>    </a:t>
            </a:r>
            <a:r>
              <a:rPr lang="en-US" altLang="en-US" sz="1600">
                <a:ea typeface="+mn-lt"/>
                <a:cs typeface="+mn-lt"/>
                <a:sym typeface="+mn-ea"/>
              </a:rPr>
              <a:t>◦</a:t>
            </a:r>
            <a:r>
              <a:rPr lang="en-US" altLang="zh-CN" sz="1600">
                <a:ea typeface="+mn-lt"/>
                <a:cs typeface="+mn-lt"/>
                <a:sym typeface="+mn-ea"/>
              </a:rPr>
              <a:t> </a:t>
            </a:r>
            <a:r>
              <a:rPr lang="zh-CN" altLang="en-US" sz="1600">
                <a:ea typeface="+mn-lt"/>
                <a:cs typeface="+mn-lt"/>
                <a:sym typeface="+mn-ea"/>
              </a:rPr>
              <a:t>统一登陆平台</a:t>
            </a:r>
            <a:r>
              <a:rPr lang="en-US" altLang="zh-CN" sz="1600">
                <a:ea typeface="+mn-lt"/>
                <a:cs typeface="+mn-lt"/>
                <a:sym typeface="+mn-ea"/>
              </a:rPr>
              <a:t>OpenID</a:t>
            </a:r>
            <a:endParaRPr lang="en-US" altLang="zh-CN" sz="1600">
              <a:ea typeface="+mn-lt"/>
              <a:cs typeface="+mn-lt"/>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145464"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84948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实现offlineasm汇编器</a:t>
            </a:r>
            <a:endParaRPr sz="1800"/>
          </a:p>
          <a:p>
            <a:pPr marL="457200" lvl="1" indent="0" fontAlgn="auto">
              <a:lnSpc>
                <a:spcPct val="100000"/>
              </a:lnSpc>
              <a:buNone/>
            </a:pPr>
            <a:r>
              <a:rPr lang="zh-CN" altLang="en-US" sz="1600"/>
              <a:t>实现Source/JavaScriptCore/offlineasm/loongarch64.rb。将llint/LowLevelInterpreter的中间表达式（以下简写为IR）下降到LoongArch64汇编指令。类似OpenJDK将adlc源代码自动生成C++源代码，offlineasm将Ruby脚本自动生成LLIntAssembly.h等C++源代码，截取部分自动生成的LLIntAssembly.h源代码如下所示：</a:t>
            </a:r>
            <a:endParaRPr lang="zh-CN" altLang="en-US" sz="1600"/>
          </a:p>
          <a:p>
            <a:pPr marL="457200" lvl="1" indent="0" fontAlgn="auto">
              <a:lnSpc>
                <a:spcPct val="100000"/>
              </a:lnSpc>
              <a:buNone/>
            </a:pPr>
            <a:endParaRPr lang="zh-CN" altLang="en-US" sz="1600"/>
          </a:p>
          <a:p>
            <a:pPr marL="457200" lvl="1" indent="0" fontAlgn="auto">
              <a:lnSpc>
                <a:spcPct val="100000"/>
              </a:lnSpc>
              <a:buNone/>
            </a:pPr>
            <a:r>
              <a:rPr lang="zh-CN" altLang="en-US" sz="1600"/>
              <a:t>".loc 1 1735\n"   OFFLINE_ASM_GLOBAL_LABEL(vmEntryToJavaScript)</a:t>
            </a:r>
            <a:endParaRPr lang="zh-CN" altLang="en-US" sz="1600"/>
          </a:p>
          <a:p>
            <a:pPr marL="457200" lvl="1" indent="0" fontAlgn="auto">
              <a:lnSpc>
                <a:spcPct val="100000"/>
              </a:lnSpc>
              <a:buNone/>
            </a:pPr>
            <a:r>
              <a:rPr lang="zh-CN" altLang="en-US" sz="1600"/>
              <a:t>".loc 1 1119\n"       "addi.d $r3, $r3, -16 \n"            // LowLevelInterpreter.asm:1119</a:t>
            </a:r>
            <a:endParaRPr lang="zh-CN" altLang="en-US" sz="1600"/>
          </a:p>
          <a:p>
            <a:pPr marL="457200" lvl="1" indent="0" fontAlgn="auto">
              <a:lnSpc>
                <a:spcPct val="100000"/>
              </a:lnSpc>
              <a:buNone/>
            </a:pPr>
            <a:r>
              <a:rPr lang="zh-CN" altLang="en-US" sz="1600"/>
              <a:t>                      "st.d $r1, $r3, 8 \n"</a:t>
            </a:r>
            <a:endParaRPr lang="zh-CN" altLang="en-US" sz="1600"/>
          </a:p>
          <a:p>
            <a:pPr marL="457200" lvl="1" indent="0" fontAlgn="auto">
              <a:lnSpc>
                <a:spcPct val="100000"/>
              </a:lnSpc>
              <a:buNone/>
            </a:pPr>
            <a:r>
              <a:rPr lang="zh-CN" altLang="en-US" sz="1600"/>
              <a:t>                      "st.d $r22, $r3, 0 \n"</a:t>
            </a:r>
            <a:endParaRPr lang="zh-CN" altLang="en-US" sz="1600"/>
          </a:p>
          <a:p>
            <a:pPr marL="457200" lvl="1" indent="0" fontAlgn="auto">
              <a:lnSpc>
                <a:spcPct val="100000"/>
              </a:lnSpc>
              <a:buNone/>
            </a:pPr>
            <a:r>
              <a:rPr lang="zh-CN" altLang="en-US" sz="1600"/>
              <a:t>".loc 1 1124\n"       "move $r22, $r3 \n"                  // LowLevelInterpreter.asm:1124</a:t>
            </a:r>
            <a:endParaRPr lang="zh-CN" altLang="en-US"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9882893"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07478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实现offlineasm汇编器</a:t>
            </a:r>
            <a:endParaRPr sz="1800"/>
          </a:p>
          <a:p>
            <a:pPr marL="457200" lvl="1" indent="0" fontAlgn="auto">
              <a:lnSpc>
                <a:spcPct val="100000"/>
              </a:lnSpc>
              <a:buNone/>
            </a:pPr>
            <a:r>
              <a:rPr lang="zh-CN" altLang="en-US" sz="1600"/>
              <a:t>offlineasm的Ruby脚本调试方法：在llint的IR中添加break 0x5，例如：</a:t>
            </a:r>
            <a:endParaRPr lang="zh-CN" altLang="en-US" sz="1600"/>
          </a:p>
          <a:p>
            <a:pPr marL="457200" lvl="1" indent="0" fontAlgn="auto">
              <a:lnSpc>
                <a:spcPct val="100000"/>
              </a:lnSpc>
              <a:buNone/>
            </a:pPr>
            <a:endParaRPr lang="zh-CN" altLang="en-US" sz="1600"/>
          </a:p>
          <a:p>
            <a:pPr marL="457200" lvl="1" indent="0" fontAlgn="auto">
              <a:lnSpc>
                <a:spcPct val="100000"/>
              </a:lnSpc>
              <a:buNone/>
            </a:pPr>
            <a:r>
              <a:rPr lang="zh-CN" altLang="en-US" sz="1600"/>
              <a:t>op(llint_handle_uncaught_exception, macro ()</a:t>
            </a:r>
            <a:endParaRPr lang="zh-CN" altLang="en-US" sz="1600"/>
          </a:p>
          <a:p>
            <a:pPr marL="457200" lvl="1" indent="0" fontAlgn="auto">
              <a:lnSpc>
                <a:spcPct val="100000"/>
              </a:lnSpc>
              <a:buNone/>
            </a:pPr>
            <a:r>
              <a:rPr lang="zh-CN" altLang="en-US" sz="1600"/>
              <a:t>    getVMFromCallFrame(t3, t0)</a:t>
            </a:r>
            <a:endParaRPr lang="zh-CN" altLang="en-US" sz="1600"/>
          </a:p>
          <a:p>
            <a:pPr marL="457200" lvl="1" indent="0" fontAlgn="auto">
              <a:lnSpc>
                <a:spcPct val="100000"/>
              </a:lnSpc>
              <a:buNone/>
            </a:pPr>
            <a:r>
              <a:rPr lang="zh-CN" altLang="en-US" sz="1600"/>
              <a:t>    restoreCalleeSavesFromVMEntryFrameCalleeSavesBuffer(t3, t0)</a:t>
            </a:r>
            <a:endParaRPr lang="zh-CN" altLang="en-US" sz="1600"/>
          </a:p>
          <a:p>
            <a:pPr marL="457200" lvl="1" indent="0" fontAlgn="auto">
              <a:lnSpc>
                <a:spcPct val="100000"/>
              </a:lnSpc>
              <a:buNone/>
            </a:pPr>
            <a:r>
              <a:rPr lang="zh-CN" altLang="en-US" sz="1600"/>
              <a:t>    storep 0, VM::callFrameForCatch[t3]</a:t>
            </a:r>
            <a:endParaRPr lang="zh-CN" altLang="en-US" sz="1600"/>
          </a:p>
          <a:p>
            <a:pPr marL="457200" lvl="1" indent="0" fontAlgn="auto">
              <a:lnSpc>
                <a:spcPct val="100000"/>
              </a:lnSpc>
              <a:buNone/>
            </a:pPr>
            <a:r>
              <a:rPr lang="zh-CN" altLang="en-US" sz="1600"/>
              <a:t>=&gt; break 0x5</a:t>
            </a:r>
            <a:endParaRPr lang="zh-CN" altLang="en-US" sz="1600"/>
          </a:p>
          <a:p>
            <a:pPr marL="457200" lvl="1" indent="0" fontAlgn="auto">
              <a:lnSpc>
                <a:spcPct val="100000"/>
              </a:lnSpc>
              <a:buNone/>
            </a:pPr>
            <a:r>
              <a:rPr lang="en-US" altLang="zh-CN" sz="1600"/>
              <a:t>    </a:t>
            </a:r>
            <a:r>
              <a:rPr lang="zh-CN" altLang="en-US" sz="1600"/>
              <a:t>loadp VM::topEntryFrame[t3], cfr</a:t>
            </a:r>
            <a:endParaRPr lang="zh-CN" altLang="en-US" sz="1600"/>
          </a:p>
          <a:p>
            <a:pPr marL="457200" lvl="1" indent="0" fontAlgn="auto">
              <a:lnSpc>
                <a:spcPct val="100000"/>
              </a:lnSpc>
              <a:buNone/>
            </a:pPr>
            <a:r>
              <a:rPr lang="zh-CN" altLang="en-US" sz="1600"/>
              <a:t>    vmEntryRecord(cfr, t2)</a:t>
            </a:r>
            <a:endParaRPr lang="zh-CN" altLang="en-US" sz="1600"/>
          </a:p>
          <a:p>
            <a:pPr marL="457200" lvl="1" indent="0" fontAlgn="auto">
              <a:lnSpc>
                <a:spcPct val="100000"/>
              </a:lnSpc>
              <a:buNone/>
            </a:pPr>
            <a:r>
              <a:rPr lang="en-US" altLang="zh-CN" sz="1600"/>
              <a:t>...</a:t>
            </a:r>
            <a:endParaRPr lang="en-US" altLang="zh-CN" sz="1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9987921"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075420"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实现offlineasm汇编器</a:t>
            </a:r>
            <a:endParaRPr sz="1800"/>
          </a:p>
          <a:p>
            <a:pPr marL="457200" lvl="1" indent="0" fontAlgn="auto">
              <a:lnSpc>
                <a:spcPct val="100000"/>
              </a:lnSpc>
              <a:buNone/>
            </a:pPr>
            <a:r>
              <a:rPr lang="zh-CN" altLang="en-US" sz="1600"/>
              <a:t>使用gdb -ex=r --args ... 触发SIGTRAP，使用x/22i $pc-44检查汇编上下文，通过i r $r打印具体寄存器值，set $pc+=4，单步si执行，找到offlineasm/loongarch64.rb的笔误，并修复之。</a:t>
            </a:r>
            <a:endParaRPr lang="zh-CN" altLang="en-US" sz="1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061441"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实现LOONGARCH64Assembler汇编器</a:t>
            </a:r>
            <a:endParaRPr sz="1800"/>
          </a:p>
          <a:p>
            <a:pPr marL="457200" lvl="1" indent="0" fontAlgn="auto">
              <a:lnSpc>
                <a:spcPct val="100000"/>
              </a:lnSpc>
              <a:buNone/>
            </a:pPr>
            <a:r>
              <a:rPr lang="zh-CN" altLang="en-US" sz="1600"/>
              <a:t>实现Source/JavaScriptCore/assembler/LOONGARCH64Assembler.h。</a:t>
            </a:r>
            <a:endParaRPr lang="zh-CN" altLang="en-US" sz="1600"/>
          </a:p>
          <a:p>
            <a:pPr marL="457200" lvl="1" indent="0" fontAlgn="auto">
              <a:lnSpc>
                <a:spcPct val="100000"/>
              </a:lnSpc>
              <a:buNone/>
            </a:pPr>
            <a:r>
              <a:rPr lang="zh-CN" altLang="en-US" sz="1600"/>
              <a:t>首次移植主要添加了常用的</a:t>
            </a:r>
            <a:r>
              <a:rPr lang="en-US" altLang="zh-CN" sz="1600"/>
              <a:t>144</a:t>
            </a:r>
            <a:r>
              <a:rPr lang="zh-CN" altLang="en-US" sz="1600"/>
              <a:t>条指令。</a:t>
            </a:r>
            <a:endParaRPr lang="zh-CN" altLang="en-US" sz="1600"/>
          </a:p>
          <a:p>
            <a:pPr marL="457200" lvl="1" indent="0" fontAlgn="auto">
              <a:lnSpc>
                <a:spcPct val="100000"/>
              </a:lnSpc>
              <a:buNone/>
            </a:pPr>
            <a:r>
              <a:rPr lang="zh-CN" altLang="en-US" sz="1600"/>
              <a:t>通过跑testmasm回归测试，如果</a:t>
            </a:r>
            <a:r>
              <a:rPr lang="en-US" altLang="zh-CN" sz="1600"/>
              <a:t>gdb</a:t>
            </a:r>
            <a:r>
              <a:rPr lang="zh-CN" altLang="en-US" sz="1600"/>
              <a:t>触发SIGILL，说明操作数可能笔误。</a:t>
            </a:r>
            <a:endParaRPr lang="zh-CN" altLang="en-US" sz="1600"/>
          </a:p>
          <a:p>
            <a:pPr marL="457200" lvl="1" indent="0" fontAlgn="auto">
              <a:lnSpc>
                <a:spcPct val="100000"/>
              </a:lnSpc>
              <a:buNone/>
            </a:pPr>
            <a:endParaRPr lang="zh-CN" altLang="en-US" sz="1600"/>
          </a:p>
          <a:p>
            <a:pPr marL="457200" lvl="1" indent="0" fontAlgn="auto">
              <a:lnSpc>
                <a:spcPct val="100000"/>
              </a:lnSpc>
              <a:buNone/>
            </a:pPr>
            <a:r>
              <a:rPr lang="zh-CN" altLang="en-US" sz="1600"/>
              <a:t>JSC使用枚举类定义操作数：</a:t>
            </a:r>
            <a:endParaRPr lang="zh-CN" altLang="en-US" sz="1600"/>
          </a:p>
          <a:p>
            <a:pPr marL="457200" lvl="1" indent="0" fontAlgn="auto">
              <a:lnSpc>
                <a:spcPct val="100000"/>
              </a:lnSpc>
              <a:buNone/>
            </a:pPr>
            <a:r>
              <a:rPr lang="zh-CN" altLang="en-US" sz="1600"/>
              <a:t>enum class Opcode7 : unsigned {</a:t>
            </a:r>
            <a:endParaRPr lang="zh-CN" altLang="en-US" sz="1600"/>
          </a:p>
          <a:p>
            <a:pPr marL="457200" lvl="1" indent="0" fontAlgn="auto">
              <a:lnSpc>
                <a:spcPct val="100000"/>
              </a:lnSpc>
              <a:buNone/>
            </a:pPr>
            <a:r>
              <a:rPr lang="zh-CN" altLang="en-US" sz="1600"/>
              <a:t>    LU12I_W_OP         = 0b0001010,</a:t>
            </a:r>
            <a:endParaRPr lang="zh-CN" altLang="en-US" sz="1600"/>
          </a:p>
          <a:p>
            <a:pPr marL="457200" lvl="1" indent="0" fontAlgn="auto">
              <a:lnSpc>
                <a:spcPct val="100000"/>
              </a:lnSpc>
              <a:buNone/>
            </a:pPr>
            <a:r>
              <a:rPr lang="zh-CN" altLang="en-US" sz="1600"/>
              <a:t>    LU32I_D_OP         = 0b0001011,</a:t>
            </a:r>
            <a:endParaRPr lang="zh-CN" altLang="en-US" sz="1600"/>
          </a:p>
          <a:p>
            <a:pPr marL="457200" lvl="1" indent="0" fontAlgn="auto">
              <a:lnSpc>
                <a:spcPct val="100000"/>
              </a:lnSpc>
              <a:buNone/>
            </a:pPr>
            <a:r>
              <a:rPr lang="zh-CN" altLang="en-US" sz="1600"/>
              <a:t>    PCADDU18I_OP      </a:t>
            </a:r>
            <a:r>
              <a:rPr lang="en-US" altLang="zh-CN" sz="1600"/>
              <a:t> </a:t>
            </a:r>
            <a:r>
              <a:rPr lang="zh-CN" altLang="en-US" sz="1600"/>
              <a:t>= 0b0001111,</a:t>
            </a:r>
            <a:endParaRPr lang="zh-CN" altLang="en-US" sz="1600"/>
          </a:p>
          <a:p>
            <a:pPr marL="457200" lvl="1" indent="0" fontAlgn="auto">
              <a:lnSpc>
                <a:spcPct val="100000"/>
              </a:lnSpc>
              <a:buNone/>
            </a:pPr>
            <a:r>
              <a:rPr lang="zh-CN" altLang="en-US" sz="1600"/>
              <a:t>};</a:t>
            </a:r>
            <a:endParaRPr lang="zh-CN" altLang="en-US" sz="16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9840882"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实现LOONGARCH64Assembler汇编器</a:t>
            </a:r>
            <a:endParaRPr sz="1800"/>
          </a:p>
          <a:p>
            <a:pPr marL="457200" lvl="1" indent="0" fontAlgn="auto">
              <a:lnSpc>
                <a:spcPct val="100000"/>
              </a:lnSpc>
              <a:buNone/>
            </a:pPr>
            <a:r>
              <a:rPr lang="zh-CN" altLang="en-US" sz="1600"/>
              <a:t>使用模板定义指令类型：</a:t>
            </a:r>
            <a:endParaRPr lang="zh-CN" altLang="en-US" sz="1600"/>
          </a:p>
          <a:p>
            <a:pPr marL="457200" lvl="1" indent="0" fontAlgn="auto">
              <a:lnSpc>
                <a:spcPct val="100000"/>
              </a:lnSpc>
              <a:buNone/>
            </a:pPr>
            <a:r>
              <a:rPr lang="zh-CN" altLang="en-US" sz="1600"/>
              <a:t>template&lt;typename RegisterTypes&gt;</a:t>
            </a:r>
            <a:endParaRPr lang="zh-CN" altLang="en-US" sz="1600"/>
          </a:p>
          <a:p>
            <a:pPr marL="457200" lvl="1" indent="0" fontAlgn="auto">
              <a:lnSpc>
                <a:spcPct val="100000"/>
              </a:lnSpc>
              <a:buNone/>
            </a:pPr>
            <a:r>
              <a:rPr lang="zh-CN" altLang="en-US" sz="1600"/>
              <a:t>struct I20RTypeRegisters {</a:t>
            </a:r>
            <a:endParaRPr lang="zh-CN" altLang="en-US" sz="1600"/>
          </a:p>
          <a:p>
            <a:pPr marL="457200" lvl="1" indent="0" fontAlgn="auto">
              <a:lnSpc>
                <a:spcPct val="100000"/>
              </a:lnSpc>
              <a:buNone/>
            </a:pPr>
            <a:r>
              <a:rPr lang="zh-CN" altLang="en-US" sz="1600"/>
              <a:t>    static_assert(RegistersBase::Size&lt;RegisterTypes&gt;() == 1);</a:t>
            </a:r>
            <a:endParaRPr lang="zh-CN" altLang="en-US" sz="1600"/>
          </a:p>
          <a:p>
            <a:pPr marL="457200" lvl="1" indent="0" fontAlgn="auto">
              <a:lnSpc>
                <a:spcPct val="100000"/>
              </a:lnSpc>
              <a:buNone/>
            </a:pPr>
            <a:r>
              <a:rPr lang="zh-CN" altLang="en-US" sz="1600"/>
              <a:t>    using RD = RegistersBase::Type&lt;0, RegisterTypes&gt;;</a:t>
            </a:r>
            <a:endParaRPr lang="zh-CN" altLang="en-US" sz="1600"/>
          </a:p>
          <a:p>
            <a:pPr marL="457200" lvl="1" indent="0" fontAlgn="auto">
              <a:lnSpc>
                <a:spcPct val="100000"/>
              </a:lnSpc>
              <a:buNone/>
            </a:pPr>
            <a:r>
              <a:rPr lang="zh-CN" altLang="en-US" sz="1600"/>
              <a:t>};</a:t>
            </a:r>
            <a:endParaRPr lang="zh-CN" altLang="en-US" sz="1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387028"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实现LOONGARCH64Assembler汇编器</a:t>
            </a:r>
            <a:endParaRPr sz="1800"/>
          </a:p>
          <a:p>
            <a:pPr marL="457200" lvl="1" indent="0" fontAlgn="auto">
              <a:lnSpc>
                <a:spcPct val="100000"/>
              </a:lnSpc>
              <a:buNone/>
            </a:pPr>
            <a:r>
              <a:rPr lang="zh-CN" altLang="en-US" sz="1600"/>
              <a:t>使用模板定义指令类型：</a:t>
            </a:r>
            <a:endParaRPr lang="zh-CN" altLang="en-US" sz="1600"/>
          </a:p>
          <a:p>
            <a:pPr marL="457200" lvl="1" indent="0" fontAlgn="auto">
              <a:lnSpc>
                <a:spcPct val="100000"/>
              </a:lnSpc>
              <a:buNone/>
            </a:pPr>
            <a:r>
              <a:rPr lang="zh-CN" altLang="en-US" sz="1600"/>
              <a:t>template&lt;Opcode7 opcode, typename RegisterTypes&gt;</a:t>
            </a:r>
            <a:endParaRPr lang="zh-CN" altLang="en-US" sz="1600"/>
          </a:p>
          <a:p>
            <a:pPr marL="457200" lvl="1" indent="0" fontAlgn="auto">
              <a:lnSpc>
                <a:spcPct val="100000"/>
              </a:lnSpc>
              <a:buNone/>
            </a:pPr>
            <a:r>
              <a:rPr lang="zh-CN" altLang="en-US" sz="1600"/>
              <a:t>struct I20RTypeBase {</a:t>
            </a:r>
            <a:endParaRPr lang="zh-CN" altLang="en-US" sz="1600"/>
          </a:p>
          <a:p>
            <a:pPr marL="457200" lvl="1" indent="0" fontAlgn="auto">
              <a:lnSpc>
                <a:spcPct val="100000"/>
              </a:lnSpc>
              <a:buNone/>
            </a:pPr>
            <a:r>
              <a:rPr lang="zh-CN" altLang="en-US" sz="1600"/>
              <a:t>    using Base = I20RTypeBase&lt;opcode, RegisterTypes&gt;;</a:t>
            </a:r>
            <a:endParaRPr lang="zh-CN" altLang="en-US" sz="1600"/>
          </a:p>
          <a:p>
            <a:pPr marL="457200" lvl="1" indent="0" fontAlgn="auto">
              <a:lnSpc>
                <a:spcPct val="100000"/>
              </a:lnSpc>
              <a:buNone/>
            </a:pPr>
            <a:r>
              <a:rPr lang="zh-CN" altLang="en-US" sz="1600"/>
              <a:t>    using Registers = I20RTypeRegisters&lt;RegisterTypes&gt;;</a:t>
            </a:r>
            <a:endParaRPr lang="zh-CN" altLang="en-US" sz="1600"/>
          </a:p>
          <a:p>
            <a:pPr marL="457200" lvl="1" indent="0" fontAlgn="auto">
              <a:lnSpc>
                <a:spcPct val="100000"/>
              </a:lnSpc>
              <a:buNone/>
            </a:pPr>
            <a:endParaRPr lang="zh-CN" altLang="en-US" sz="1600"/>
          </a:p>
          <a:p>
            <a:pPr marL="457200" lvl="1" indent="0" fontAlgn="auto">
              <a:lnSpc>
                <a:spcPct val="100000"/>
              </a:lnSpc>
              <a:buNone/>
            </a:pPr>
            <a:r>
              <a:rPr lang="zh-CN" altLang="en-US" sz="1600"/>
              <a:t>    template&lt;typename RDType&gt;</a:t>
            </a:r>
            <a:endParaRPr lang="zh-CN" altLang="en-US" sz="1600"/>
          </a:p>
          <a:p>
            <a:pPr marL="457200" lvl="1" indent="0" fontAlgn="auto">
              <a:lnSpc>
                <a:spcPct val="100000"/>
              </a:lnSpc>
              <a:buNone/>
            </a:pPr>
            <a:r>
              <a:rPr lang="zh-CN" altLang="en-US" sz="1600"/>
              <a:t>    static uint32_t construct(RDType rd, I20Immediate imm)</a:t>
            </a:r>
            <a:endParaRPr lang="zh-CN" altLang="en-US" sz="1600"/>
          </a:p>
          <a:p>
            <a:pPr marL="457200" lvl="1" indent="0" fontAlgn="auto">
              <a:lnSpc>
                <a:spcPct val="100000"/>
              </a:lnSpc>
              <a:buNone/>
            </a:pPr>
            <a:r>
              <a:rPr lang="zh-CN" altLang="en-US" sz="1600"/>
              <a:t>    {</a:t>
            </a:r>
            <a:endParaRPr lang="zh-CN" altLang="en-US" sz="1600"/>
          </a:p>
          <a:p>
            <a:pPr marL="457200" lvl="1" indent="0" fontAlgn="auto">
              <a:lnSpc>
                <a:spcPct val="100000"/>
              </a:lnSpc>
              <a:buNone/>
            </a:pPr>
            <a:r>
              <a:rPr lang="zh-CN" altLang="en-US" sz="1600"/>
              <a:t>        uint32_t instruction = 0</a:t>
            </a:r>
            <a:endParaRPr lang="zh-CN" altLang="en-US" sz="1600"/>
          </a:p>
          <a:p>
            <a:pPr marL="457200" lvl="1" indent="0" fontAlgn="auto">
              <a:lnSpc>
                <a:spcPct val="100000"/>
              </a:lnSpc>
              <a:buNone/>
            </a:pPr>
            <a:r>
              <a:rPr lang="zh-CN" altLang="en-US" sz="1600"/>
              <a:t>            | (unsigned(opcode) &lt;&lt; 25)</a:t>
            </a:r>
            <a:endParaRPr lang="zh-CN" altLang="en-US" sz="1600"/>
          </a:p>
          <a:p>
            <a:pPr marL="457200" lvl="1" indent="0" fontAlgn="auto">
              <a:lnSpc>
                <a:spcPct val="100000"/>
              </a:lnSpc>
              <a:buNone/>
            </a:pPr>
            <a:r>
              <a:rPr lang="zh-CN" altLang="en-US" sz="1600"/>
              <a:t>            | (imm.field&lt;0, 20&gt;() &lt;&lt; 5)</a:t>
            </a:r>
            <a:endParaRPr lang="zh-CN" altLang="en-US" sz="1600"/>
          </a:p>
          <a:p>
            <a:pPr marL="457200" lvl="1" indent="0" fontAlgn="auto">
              <a:lnSpc>
                <a:spcPct val="100000"/>
              </a:lnSpc>
              <a:buNone/>
            </a:pPr>
            <a:r>
              <a:rPr lang="zh-CN" altLang="en-US" sz="1600"/>
              <a:t>            | registerValue(rd);</a:t>
            </a:r>
            <a:endParaRPr lang="zh-CN" altLang="en-US" sz="1600"/>
          </a:p>
          <a:p>
            <a:pPr marL="457200" lvl="1" indent="0" fontAlgn="auto">
              <a:lnSpc>
                <a:spcPct val="100000"/>
              </a:lnSpc>
              <a:buNone/>
            </a:pPr>
            <a:r>
              <a:rPr lang="zh-CN" altLang="en-US" sz="1600"/>
              <a:t>        return instruction;</a:t>
            </a:r>
            <a:endParaRPr lang="zh-CN" altLang="en-US" sz="1600"/>
          </a:p>
          <a:p>
            <a:pPr marL="457200" lvl="1" indent="0" fontAlgn="auto">
              <a:lnSpc>
                <a:spcPct val="100000"/>
              </a:lnSpc>
              <a:buNone/>
            </a:pPr>
            <a:r>
              <a:rPr lang="zh-CN" altLang="en-US" sz="1600"/>
              <a:t>    }</a:t>
            </a:r>
            <a:endParaRPr lang="zh-CN" altLang="en-US" sz="1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460548"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实现LOONGARCH64Assembler汇编器</a:t>
            </a:r>
            <a:endParaRPr sz="1800"/>
          </a:p>
          <a:p>
            <a:pPr marL="457200" lvl="1" indent="0" fontAlgn="auto">
              <a:lnSpc>
                <a:spcPct val="100000"/>
              </a:lnSpc>
              <a:buNone/>
            </a:pPr>
            <a:r>
              <a:rPr lang="zh-CN" altLang="en-US" sz="1600"/>
              <a:t>使用模板定义指令类型：</a:t>
            </a:r>
            <a:endParaRPr lang="zh-CN" altLang="en-US" sz="1600"/>
          </a:p>
          <a:p>
            <a:pPr marL="457200" lvl="1" indent="0" fontAlgn="auto">
              <a:lnSpc>
                <a:spcPct val="100000"/>
              </a:lnSpc>
              <a:buNone/>
            </a:pPr>
            <a:r>
              <a:rPr lang="zh-CN" altLang="en-US" sz="1600"/>
              <a:t>template&lt;Opcode7 opcode, typename RegisterTypes&gt;</a:t>
            </a:r>
            <a:endParaRPr lang="zh-CN" altLang="en-US" sz="1600"/>
          </a:p>
          <a:p>
            <a:pPr marL="457200" lvl="1" indent="0" fontAlgn="auto">
              <a:lnSpc>
                <a:spcPct val="100000"/>
              </a:lnSpc>
              <a:buNone/>
            </a:pPr>
            <a:r>
              <a:rPr lang="zh-CN" altLang="en-US" sz="1600"/>
              <a:t>struct I20RTypeBase {</a:t>
            </a:r>
            <a:endParaRPr lang="zh-CN" altLang="en-US" sz="1600"/>
          </a:p>
          <a:p>
            <a:pPr marL="457200" lvl="1" indent="0" fontAlgn="auto">
              <a:lnSpc>
                <a:spcPct val="100000"/>
              </a:lnSpc>
              <a:buNone/>
            </a:pPr>
            <a:r>
              <a:rPr lang="zh-CN" altLang="en-US" sz="1600"/>
              <a:t>    static bool matches(InstructionValue insn)</a:t>
            </a:r>
            <a:endParaRPr lang="zh-CN" altLang="en-US" sz="1600"/>
          </a:p>
          <a:p>
            <a:pPr marL="457200" lvl="1" indent="0" fontAlgn="auto">
              <a:lnSpc>
                <a:spcPct val="100000"/>
              </a:lnSpc>
              <a:buNone/>
            </a:pPr>
            <a:r>
              <a:rPr lang="zh-CN" altLang="en-US" sz="1600"/>
              <a:t>    {</a:t>
            </a:r>
            <a:endParaRPr lang="zh-CN" altLang="en-US" sz="1600"/>
          </a:p>
          <a:p>
            <a:pPr marL="457200" lvl="1" indent="0" fontAlgn="auto">
              <a:lnSpc>
                <a:spcPct val="100000"/>
              </a:lnSpc>
              <a:buNone/>
            </a:pPr>
            <a:r>
              <a:rPr lang="zh-CN" altLang="en-US" sz="1600"/>
              <a:t>        return unsigned(opcode) == insn.field&lt;25, 7&gt;();</a:t>
            </a:r>
            <a:endParaRPr lang="zh-CN" altLang="en-US" sz="1600"/>
          </a:p>
          <a:p>
            <a:pPr marL="457200" lvl="1" indent="0" fontAlgn="auto">
              <a:lnSpc>
                <a:spcPct val="100000"/>
              </a:lnSpc>
              <a:buNone/>
            </a:pPr>
            <a:r>
              <a:rPr lang="zh-CN" altLang="en-US" sz="1600"/>
              <a:t>    }</a:t>
            </a:r>
            <a:endParaRPr lang="zh-CN" altLang="en-US" sz="1600"/>
          </a:p>
          <a:p>
            <a:pPr marL="457200" lvl="1" indent="0" fontAlgn="auto">
              <a:lnSpc>
                <a:spcPct val="100000"/>
              </a:lnSpc>
              <a:buNone/>
            </a:pPr>
            <a:endParaRPr lang="zh-CN" altLang="en-US" sz="1600"/>
          </a:p>
          <a:p>
            <a:pPr marL="457200" lvl="1" indent="0" fontAlgn="auto">
              <a:lnSpc>
                <a:spcPct val="100000"/>
              </a:lnSpc>
              <a:buNone/>
            </a:pPr>
            <a:r>
              <a:rPr lang="zh-CN" altLang="en-US" sz="1600"/>
              <a:t>    static uint8_t rd(InstructionValue insn) { return insn.field&lt;0, 5&gt;(); }</a:t>
            </a:r>
            <a:endParaRPr lang="zh-CN" altLang="en-US" sz="1600"/>
          </a:p>
          <a:p>
            <a:pPr marL="457200" lvl="1" indent="0" fontAlgn="auto">
              <a:lnSpc>
                <a:spcPct val="100000"/>
              </a:lnSpc>
              <a:buNone/>
            </a:pPr>
            <a:r>
              <a:rPr lang="zh-CN" altLang="en-US" sz="1600"/>
              <a:t>};</a:t>
            </a:r>
            <a:endParaRPr lang="zh-CN" altLang="en-US" sz="1600"/>
          </a:p>
          <a:p>
            <a:pPr marL="457200" lvl="1" indent="0" fontAlgn="auto">
              <a:lnSpc>
                <a:spcPct val="100000"/>
              </a:lnSpc>
              <a:buNone/>
            </a:pPr>
            <a:endParaRPr lang="zh-CN" altLang="en-US" sz="1600"/>
          </a:p>
          <a:p>
            <a:pPr marL="457200" lvl="1" indent="0" fontAlgn="auto">
              <a:lnSpc>
                <a:spcPct val="100000"/>
              </a:lnSpc>
              <a:buNone/>
            </a:pPr>
            <a:r>
              <a:rPr lang="zh-CN" altLang="en-US" sz="1600"/>
              <a:t>struct LU32I_D : I20RTypeBase&lt;Opcode7::LU32I_D_OP, RegistersBase::G&gt; {</a:t>
            </a:r>
            <a:endParaRPr lang="zh-CN" altLang="en-US" sz="1600"/>
          </a:p>
          <a:p>
            <a:pPr marL="457200" lvl="1" indent="0" fontAlgn="auto">
              <a:lnSpc>
                <a:spcPct val="100000"/>
              </a:lnSpc>
              <a:buNone/>
            </a:pPr>
            <a:r>
              <a:rPr lang="zh-CN" altLang="en-US" sz="1600"/>
              <a:t>    static constexpr const char* name = "lu32i.d";</a:t>
            </a:r>
            <a:endParaRPr lang="zh-CN" altLang="en-US" sz="1600"/>
          </a:p>
          <a:p>
            <a:pPr marL="457200" lvl="1" indent="0" fontAlgn="auto">
              <a:lnSpc>
                <a:spcPct val="100000"/>
              </a:lnSpc>
              <a:buNone/>
            </a:pPr>
            <a:r>
              <a:rPr lang="zh-CN" altLang="en-US" sz="1600"/>
              <a:t>};</a:t>
            </a:r>
            <a:endParaRPr lang="zh-CN" altLang="en-US" sz="1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334514"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实现LOONGARCH64Assembler汇编器</a:t>
            </a:r>
            <a:endParaRPr sz="1800"/>
          </a:p>
          <a:p>
            <a:pPr marL="457200" lvl="1" indent="0" fontAlgn="auto">
              <a:lnSpc>
                <a:spcPct val="100000"/>
              </a:lnSpc>
              <a:buNone/>
            </a:pPr>
            <a:r>
              <a:rPr lang="zh-CN" altLang="en-US" sz="1600"/>
              <a:t>为了防止笔误，</a:t>
            </a:r>
            <a:r>
              <a:rPr lang="en-US" altLang="zh-CN" sz="1600"/>
              <a:t>LA</a:t>
            </a:r>
            <a:r>
              <a:rPr lang="zh-CN" altLang="en-US" sz="1600"/>
              <a:t>不同于JSC其他架构，添加expected，判断汇编器生成机器码正确性： </a:t>
            </a:r>
            <a:endParaRPr lang="zh-CN" altLang="en-US" sz="1600"/>
          </a:p>
          <a:p>
            <a:pPr marL="457200" lvl="1" indent="0" fontAlgn="auto">
              <a:lnSpc>
                <a:spcPct val="100000"/>
              </a:lnSpc>
              <a:buNone/>
            </a:pPr>
            <a:r>
              <a:rPr lang="zh-CN" altLang="en-US" sz="1600"/>
              <a:t>    void lu32i_dInsn(RegisterID rd, I20Immediate imm, uint32_t expected = 0) </a:t>
            </a:r>
            <a:endParaRPr lang="zh-CN" altLang="en-US" sz="1600"/>
          </a:p>
          <a:p>
            <a:pPr marL="457200" lvl="1" indent="0" fontAlgn="auto">
              <a:lnSpc>
                <a:spcPct val="100000"/>
              </a:lnSpc>
              <a:buNone/>
            </a:pPr>
            <a:r>
              <a:rPr lang="zh-CN" altLang="en-US" sz="1600"/>
              <a:t>    {    </a:t>
            </a:r>
            <a:endParaRPr lang="zh-CN" altLang="en-US" sz="1600"/>
          </a:p>
          <a:p>
            <a:pPr marL="457200" lvl="1" indent="0" fontAlgn="auto">
              <a:lnSpc>
                <a:spcPct val="100000"/>
              </a:lnSpc>
              <a:buNone/>
            </a:pPr>
            <a:r>
              <a:rPr lang="zh-CN" altLang="en-US" sz="1600"/>
              <a:t>        uint32_t mc = LOONGARCH64Instructions::LU32I_D::construct(rd, imm);</a:t>
            </a:r>
            <a:endParaRPr lang="zh-CN" altLang="en-US" sz="1600"/>
          </a:p>
          <a:p>
            <a:pPr marL="457200" lvl="1" indent="0" fontAlgn="auto">
              <a:lnSpc>
                <a:spcPct val="100000"/>
              </a:lnSpc>
              <a:buNone/>
            </a:pPr>
            <a:r>
              <a:rPr lang="zh-CN" altLang="en-US" sz="1600"/>
              <a:t>#ifdef NDEBUG</a:t>
            </a:r>
            <a:endParaRPr lang="zh-CN" altLang="en-US" sz="1600"/>
          </a:p>
          <a:p>
            <a:pPr marL="457200" lvl="1" indent="0" fontAlgn="auto">
              <a:lnSpc>
                <a:spcPct val="100000"/>
              </a:lnSpc>
              <a:buNone/>
            </a:pPr>
            <a:r>
              <a:rPr lang="zh-CN" altLang="en-US" sz="1600"/>
              <a:t>        UNUSED_PARAM(expected);</a:t>
            </a:r>
            <a:endParaRPr lang="zh-CN" altLang="en-US" sz="1600"/>
          </a:p>
          <a:p>
            <a:pPr marL="457200" lvl="1" indent="0" fontAlgn="auto">
              <a:lnSpc>
                <a:spcPct val="100000"/>
              </a:lnSpc>
              <a:buNone/>
            </a:pPr>
            <a:r>
              <a:rPr lang="zh-CN" altLang="en-US" sz="1600"/>
              <a:t>#else</a:t>
            </a:r>
            <a:endParaRPr lang="zh-CN" altLang="en-US" sz="1600"/>
          </a:p>
          <a:p>
            <a:pPr marL="457200" lvl="1" indent="0" fontAlgn="auto">
              <a:lnSpc>
                <a:spcPct val="100000"/>
              </a:lnSpc>
              <a:buNone/>
            </a:pPr>
            <a:r>
              <a:rPr lang="zh-CN" altLang="en-US" sz="1600"/>
              <a:t>        TEST_INSN(expected, mc); </a:t>
            </a:r>
            <a:endParaRPr lang="zh-CN" altLang="en-US" sz="1600"/>
          </a:p>
          <a:p>
            <a:pPr marL="457200" lvl="1" indent="0" fontAlgn="auto">
              <a:lnSpc>
                <a:spcPct val="100000"/>
              </a:lnSpc>
              <a:buNone/>
            </a:pPr>
            <a:r>
              <a:rPr lang="zh-CN" altLang="en-US" sz="1600"/>
              <a:t>#endif</a:t>
            </a:r>
            <a:endParaRPr lang="zh-CN" altLang="en-US" sz="1600"/>
          </a:p>
          <a:p>
            <a:pPr marL="457200" lvl="1" indent="0" fontAlgn="auto">
              <a:lnSpc>
                <a:spcPct val="100000"/>
              </a:lnSpc>
              <a:buNone/>
            </a:pPr>
            <a:r>
              <a:rPr lang="zh-CN" altLang="en-US" sz="1600"/>
              <a:t>        insn(mc);</a:t>
            </a:r>
            <a:endParaRPr lang="zh-CN" altLang="en-US" sz="1600"/>
          </a:p>
          <a:p>
            <a:pPr marL="457200" lvl="1" indent="0" fontAlgn="auto">
              <a:lnSpc>
                <a:spcPct val="100000"/>
              </a:lnSpc>
              <a:buNone/>
            </a:pPr>
            <a:r>
              <a:rPr lang="zh-CN" altLang="en-US" sz="1600"/>
              <a:t>    }</a:t>
            </a:r>
            <a:endParaRPr lang="zh-CN" altLang="en-US" sz="1600"/>
          </a:p>
          <a:p>
            <a:pPr marL="457200" lvl="1" indent="0" fontAlgn="auto">
              <a:lnSpc>
                <a:spcPct val="100000"/>
              </a:lnSpc>
              <a:buNone/>
            </a:pPr>
            <a:endParaRPr lang="zh-CN" altLang="en-US" sz="1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418537"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11407875" cy="4682767"/>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实现LOONGARCH64Assembler汇编器</a:t>
            </a:r>
            <a:endParaRPr sz="1800"/>
          </a:p>
          <a:p>
            <a:pPr marL="0" lvl="0" indent="0" fontAlgn="auto">
              <a:lnSpc>
                <a:spcPct val="100000"/>
              </a:lnSpc>
              <a:buNone/>
            </a:pPr>
            <a:r>
              <a:rPr lang="en-US" sz="1800"/>
              <a:t>    </a:t>
            </a:r>
            <a:r>
              <a:rPr lang="zh-CN" altLang="en-US" sz="1800"/>
              <a:t>在Source/JavaScriptCore/assembler/MacroAssemblerLOONGARCH64.h添加testAssembler，</a:t>
            </a:r>
            <a:endParaRPr lang="zh-CN" altLang="en-US" sz="1800"/>
          </a:p>
          <a:p>
            <a:pPr marL="457200" lvl="1" indent="0" fontAlgn="auto">
              <a:lnSpc>
                <a:spcPct val="100000"/>
              </a:lnSpc>
              <a:buNone/>
            </a:pPr>
            <a:endParaRPr sz="1600"/>
          </a:p>
          <a:p>
            <a:pPr marL="457200" lvl="1" indent="0" fontAlgn="auto">
              <a:lnSpc>
                <a:spcPct val="100000"/>
              </a:lnSpc>
              <a:buNone/>
            </a:pPr>
            <a:r>
              <a:rPr sz="1600"/>
              <a:t>    void testAssembler()</a:t>
            </a:r>
            <a:endParaRPr sz="1600"/>
          </a:p>
          <a:p>
            <a:pPr marL="457200" lvl="1" indent="0" fontAlgn="auto">
              <a:lnSpc>
                <a:spcPct val="100000"/>
              </a:lnSpc>
              <a:buNone/>
            </a:pPr>
            <a:r>
              <a:rPr sz="1600"/>
              <a:t>    {    </a:t>
            </a:r>
            <a:endParaRPr sz="1600"/>
          </a:p>
          <a:p>
            <a:pPr marL="457200" lvl="1" indent="0" fontAlgn="auto">
              <a:lnSpc>
                <a:spcPct val="100000"/>
              </a:lnSpc>
              <a:buNone/>
            </a:pPr>
            <a:r>
              <a:rPr sz="1600"/>
              <a:t>        m_assembler.lu32i_dInsn(LOONGARCH64Registers::r20, Imm::I20&lt;int32_t&gt;(524287),  0x16fffff4);</a:t>
            </a:r>
            <a:endParaRPr sz="1600"/>
          </a:p>
          <a:p>
            <a:pPr marL="457200" lvl="1" indent="0" fontAlgn="auto">
              <a:lnSpc>
                <a:spcPct val="100000"/>
              </a:lnSpc>
              <a:buNone/>
            </a:pPr>
            <a:r>
              <a:rPr sz="1600"/>
              <a:t>        m_assembler.lu32i_dInsn(LOONGARCH64Registers::r20, Imm::I20&lt;int32_t&gt;(-524288), 0x17000014);</a:t>
            </a:r>
            <a:endParaRPr sz="1600"/>
          </a:p>
          <a:p>
            <a:pPr marL="457200" lvl="1" indent="0" fontAlgn="auto">
              <a:lnSpc>
                <a:spcPct val="100000"/>
              </a:lnSpc>
              <a:buNone/>
            </a:pPr>
            <a:r>
              <a:rPr sz="1600"/>
              <a:t>        m_assembler.lu32i_dInsn(LOONGARCH64Registers::r20, Imm::I20&lt;524287&gt;(),  0x16fffff4);</a:t>
            </a:r>
            <a:endParaRPr sz="1600"/>
          </a:p>
          <a:p>
            <a:pPr marL="457200" lvl="1" indent="0" fontAlgn="auto">
              <a:lnSpc>
                <a:spcPct val="100000"/>
              </a:lnSpc>
              <a:buNone/>
            </a:pPr>
            <a:r>
              <a:rPr sz="1600"/>
              <a:t>        m_assembler.lu32i_dInsn(LOONGARCH64Registers::r20, Imm::I20&lt;-524288&gt;(), 0x17000014);</a:t>
            </a:r>
            <a:endParaRPr sz="1600"/>
          </a:p>
          <a:p>
            <a:pPr marL="457200" lvl="1" indent="0" fontAlgn="auto">
              <a:lnSpc>
                <a:spcPct val="100000"/>
              </a:lnSpc>
              <a:buNone/>
            </a:pPr>
            <a:r>
              <a:rPr sz="1600"/>
              <a:t>        m_assembler.lu32i_dInsn(LOONGARCH64Registers::r20, Imm::I20(524287),  0x16fffff4);</a:t>
            </a:r>
            <a:endParaRPr sz="1600"/>
          </a:p>
          <a:p>
            <a:pPr marL="457200" lvl="1" indent="0" fontAlgn="auto">
              <a:lnSpc>
                <a:spcPct val="100000"/>
              </a:lnSpc>
              <a:buNone/>
            </a:pPr>
            <a:r>
              <a:rPr sz="1600"/>
              <a:t>        m_assembler.lu32i_dInsn(LOONGARCH64Registers::r20, Imm::I20(-524288), 0x17000014);</a:t>
            </a:r>
            <a:endParaRPr sz="1600"/>
          </a:p>
          <a:p>
            <a:pPr marL="457200" lvl="1" indent="0" fontAlgn="auto">
              <a:lnSpc>
                <a:spcPct val="100000"/>
              </a:lnSpc>
              <a:buNone/>
            </a:pPr>
            <a:r>
              <a:rPr lang="en-US" sz="1600"/>
              <a:t>...</a:t>
            </a:r>
            <a:endParaRPr sz="1600"/>
          </a:p>
          <a:p>
            <a:pPr marL="457200" lvl="1" indent="0" fontAlgn="auto">
              <a:lnSpc>
                <a:spcPct val="100000"/>
              </a:lnSpc>
              <a:buNone/>
            </a:pPr>
            <a:r>
              <a:rPr sz="1600"/>
              <a:t>    }</a:t>
            </a:r>
            <a:endParaRPr sz="1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387028"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实现LOONGARCH64Assembler汇编器</a:t>
            </a:r>
            <a:endParaRPr sz="1800"/>
          </a:p>
          <a:p>
            <a:pPr marL="0" lvl="0" indent="0" fontAlgn="auto">
              <a:lnSpc>
                <a:spcPct val="100000"/>
              </a:lnSpc>
              <a:buNone/>
            </a:pPr>
            <a:r>
              <a:rPr lang="en-US" sz="1800"/>
              <a:t>    </a:t>
            </a:r>
            <a:r>
              <a:rPr lang="zh-CN" altLang="en-US" sz="1800"/>
              <a:t>在Source/JavaScriptCore/assembler/testmasm.cpp调用jit.testAssembler</a:t>
            </a:r>
            <a:endParaRPr lang="zh-CN" altLang="en-US" sz="1800"/>
          </a:p>
          <a:p>
            <a:pPr marL="457200" lvl="1" indent="0" fontAlgn="auto">
              <a:lnSpc>
                <a:spcPct val="100000"/>
              </a:lnSpc>
              <a:buNone/>
            </a:pPr>
            <a:endParaRPr sz="1600"/>
          </a:p>
          <a:p>
            <a:pPr marL="457200" lvl="1" indent="0" fontAlgn="auto">
              <a:lnSpc>
                <a:spcPct val="100000"/>
              </a:lnSpc>
              <a:buNone/>
            </a:pPr>
            <a:r>
              <a:rPr sz="1600"/>
              <a:t>#if CPU(LOONGARCH64)</a:t>
            </a:r>
            <a:endParaRPr sz="1600"/>
          </a:p>
          <a:p>
            <a:pPr marL="457200" lvl="1" indent="0" fontAlgn="auto">
              <a:lnSpc>
                <a:spcPct val="100000"/>
              </a:lnSpc>
              <a:buNone/>
            </a:pPr>
            <a:r>
              <a:rPr sz="1600"/>
              <a:t>void testLoongArch64()</a:t>
            </a:r>
            <a:endParaRPr sz="1600"/>
          </a:p>
          <a:p>
            <a:pPr marL="457200" lvl="1" indent="0" fontAlgn="auto">
              <a:lnSpc>
                <a:spcPct val="100000"/>
              </a:lnSpc>
              <a:buNone/>
            </a:pPr>
            <a:r>
              <a:rPr sz="1600"/>
              <a:t>{</a:t>
            </a:r>
            <a:endParaRPr sz="1600"/>
          </a:p>
          <a:p>
            <a:pPr marL="457200" lvl="1" indent="0" fontAlgn="auto">
              <a:lnSpc>
                <a:spcPct val="100000"/>
              </a:lnSpc>
              <a:buNone/>
            </a:pPr>
            <a:r>
              <a:rPr sz="1600"/>
              <a:t>    auto test1 = compile([] (CCallHelpers&amp; jit) {</a:t>
            </a:r>
            <a:endParaRPr sz="1600"/>
          </a:p>
          <a:p>
            <a:pPr marL="457200" lvl="1" indent="0" fontAlgn="auto">
              <a:lnSpc>
                <a:spcPct val="100000"/>
              </a:lnSpc>
              <a:buNone/>
            </a:pPr>
            <a:r>
              <a:rPr sz="1600"/>
              <a:t>        emitFunctionPrologue(jit);</a:t>
            </a:r>
            <a:endParaRPr sz="1600"/>
          </a:p>
          <a:p>
            <a:pPr marL="457200" lvl="1" indent="0" fontAlgn="auto">
              <a:lnSpc>
                <a:spcPct val="100000"/>
              </a:lnSpc>
              <a:buNone/>
            </a:pPr>
            <a:r>
              <a:rPr sz="1600"/>
              <a:t>        jit.testAssembler();</a:t>
            </a:r>
            <a:endParaRPr sz="1600"/>
          </a:p>
          <a:p>
            <a:pPr marL="457200" lvl="1" indent="0" fontAlgn="auto">
              <a:lnSpc>
                <a:spcPct val="100000"/>
              </a:lnSpc>
              <a:buNone/>
            </a:pPr>
            <a:r>
              <a:rPr sz="1600"/>
              <a:t>        emitFunctionEpilogue(jit);</a:t>
            </a:r>
            <a:endParaRPr sz="1600"/>
          </a:p>
          <a:p>
            <a:pPr marL="457200" lvl="1" indent="0" fontAlgn="auto">
              <a:lnSpc>
                <a:spcPct val="100000"/>
              </a:lnSpc>
              <a:buNone/>
            </a:pPr>
            <a:r>
              <a:rPr sz="1600"/>
              <a:t>        jit.ret();</a:t>
            </a:r>
            <a:endParaRPr sz="1600"/>
          </a:p>
          <a:p>
            <a:pPr marL="457200" lvl="1" indent="0" fontAlgn="auto">
              <a:lnSpc>
                <a:spcPct val="100000"/>
              </a:lnSpc>
              <a:buNone/>
            </a:pPr>
            <a:r>
              <a:rPr sz="1600"/>
              <a:t>    });</a:t>
            </a:r>
            <a:endParaRPr sz="1600"/>
          </a:p>
          <a:p>
            <a:pPr marL="457200" lvl="1" indent="0" fontAlgn="auto">
              <a:lnSpc>
                <a:spcPct val="100000"/>
              </a:lnSpc>
              <a:buNone/>
            </a:pPr>
            <a:r>
              <a:rPr lang="en-US" sz="1600"/>
              <a:t>...</a:t>
            </a:r>
            <a:r>
              <a:rPr sz="1600"/>
              <a:t>  </a:t>
            </a:r>
            <a:endParaRPr sz="1600"/>
          </a:p>
          <a:p>
            <a:pPr marL="457200" lvl="1" indent="0" fontAlgn="auto">
              <a:lnSpc>
                <a:spcPct val="100000"/>
              </a:lnSpc>
              <a:buNone/>
            </a:pPr>
            <a:r>
              <a:rPr sz="1600"/>
              <a:t>}</a:t>
            </a:r>
            <a:endParaRPr sz="1600"/>
          </a:p>
          <a:p>
            <a:pPr marL="457200" lvl="1" indent="0" fontAlgn="auto">
              <a:lnSpc>
                <a:spcPct val="100000"/>
              </a:lnSpc>
              <a:buNone/>
            </a:pPr>
            <a:r>
              <a:rPr sz="1600"/>
              <a:t>#endif</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社区提案</a:t>
            </a:r>
            <a:endParaRPr lang="zh-CN" altLang="en-US"/>
          </a:p>
        </p:txBody>
      </p:sp>
      <p:sp>
        <p:nvSpPr>
          <p:cNvPr id="5" name="内容占位符 4"/>
          <p:cNvSpPr>
            <a:spLocks noGrp="1"/>
          </p:cNvSpPr>
          <p:nvPr>
            <p:ph idx="1"/>
          </p:nvPr>
        </p:nvSpPr>
        <p:spPr>
          <a:xfrm>
            <a:off x="0" y="1281812"/>
            <a:ext cx="11753156" cy="4878838"/>
          </a:xfrm>
        </p:spPr>
        <p:txBody>
          <a:bodyPr/>
          <a:p>
            <a:pPr marL="457200" lvl="1" indent="0" fontAlgn="auto">
              <a:lnSpc>
                <a:spcPct val="100000"/>
              </a:lnSpc>
              <a:buNone/>
            </a:pPr>
            <a:r>
              <a:rPr lang="zh-CN" altLang="en-US" b="1">
                <a:solidFill>
                  <a:schemeClr val="tx1"/>
                </a:solidFill>
                <a:latin typeface="微软雅黑" charset="0"/>
                <a:ea typeface="微软雅黑" charset="0"/>
              </a:rPr>
              <a:t>龙架构社区</a:t>
            </a:r>
            <a:r>
              <a:rPr lang="zh-CN" altLang="en-US" b="1">
                <a:solidFill>
                  <a:schemeClr val="tx1"/>
                </a:solidFill>
                <a:latin typeface="微软雅黑" charset="0"/>
                <a:ea typeface="微软雅黑" charset="0"/>
              </a:rPr>
              <a:t>联络组织</a:t>
            </a:r>
            <a:endParaRPr lang="zh-CN" altLang="en-US" b="1">
              <a:solidFill>
                <a:schemeClr val="tx1"/>
              </a:solidFill>
              <a:latin typeface="微软雅黑" charset="0"/>
              <a:ea typeface="微软雅黑" charset="0"/>
            </a:endParaRPr>
          </a:p>
          <a:p>
            <a:pPr marL="457200" lvl="1" indent="0" fontAlgn="auto">
              <a:lnSpc>
                <a:spcPct val="100000"/>
              </a:lnSpc>
              <a:buNone/>
            </a:pPr>
            <a:endParaRPr lang="zh-CN" altLang="en-US" b="1">
              <a:solidFill>
                <a:schemeClr val="tx1"/>
              </a:solidFill>
              <a:latin typeface="微软雅黑" charset="0"/>
              <a:ea typeface="微软雅黑" charset="0"/>
            </a:endParaRPr>
          </a:p>
          <a:p>
            <a:pPr marL="457200" lvl="1" indent="0" fontAlgn="auto">
              <a:lnSpc>
                <a:spcPct val="100000"/>
              </a:lnSpc>
              <a:buNone/>
            </a:pPr>
            <a:r>
              <a:rPr lang="zh-CN" altLang="en-US" sz="1800">
                <a:solidFill>
                  <a:schemeClr val="tx1"/>
                </a:solidFill>
                <a:latin typeface="微软雅黑" charset="0"/>
                <a:ea typeface="微软雅黑" charset="0"/>
              </a:rPr>
              <a:t>联合现有社区，开放接纳新社区，所有龙架构用户提供一个良好的社区氛围</a:t>
            </a:r>
            <a:endParaRPr lang="zh-CN" altLang="en-US" sz="1800">
              <a:solidFill>
                <a:schemeClr val="tx1"/>
              </a:solidFill>
              <a:latin typeface="微软雅黑" charset="0"/>
              <a:ea typeface="微软雅黑" charset="0"/>
            </a:endParaRPr>
          </a:p>
          <a:p>
            <a:pPr marL="457200" lvl="1" indent="0" fontAlgn="auto">
              <a:lnSpc>
                <a:spcPct val="100000"/>
              </a:lnSpc>
              <a:buNone/>
            </a:pPr>
            <a:endParaRPr lang="zh-CN" altLang="en-US" b="1">
              <a:solidFill>
                <a:schemeClr val="tx1"/>
              </a:solidFill>
              <a:latin typeface="微软雅黑" charset="0"/>
              <a:ea typeface="微软雅黑" charset="0"/>
            </a:endParaRPr>
          </a:p>
          <a:p>
            <a:pPr marL="457200" lvl="1" indent="0" fontAlgn="auto">
              <a:lnSpc>
                <a:spcPct val="100000"/>
              </a:lnSpc>
              <a:buNone/>
            </a:pP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成立目的</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社区之间明确定位</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互相宣传</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解决当前龙架构社区较为零散</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各个社区之间功能重复</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定位缺失导致对想要了解龙架构的人员不友好</a:t>
            </a:r>
            <a:endParaRPr lang="zh-CN" altLang="en-US" sz="1800">
              <a:solidFill>
                <a:schemeClr val="tx1"/>
              </a:solidFill>
              <a:latin typeface="微软雅黑" charset="0"/>
              <a:ea typeface="微软雅黑" charset="0"/>
            </a:endParaRPr>
          </a:p>
          <a:p>
            <a:pPr marL="457200" lvl="1" indent="0" fontAlgn="auto">
              <a:lnSpc>
                <a:spcPct val="100000"/>
              </a:lnSpc>
              <a:buNone/>
            </a:pPr>
            <a:endParaRPr lang="zh-CN" altLang="en-US" sz="1800">
              <a:solidFill>
                <a:schemeClr val="tx1"/>
              </a:solidFill>
              <a:latin typeface="微软雅黑" charset="0"/>
              <a:ea typeface="微软雅黑" charset="0"/>
            </a:endParaRPr>
          </a:p>
          <a:p>
            <a:pPr marL="457200" lvl="1" indent="0" fontAlgn="auto">
              <a:lnSpc>
                <a:spcPct val="100000"/>
              </a:lnSpc>
              <a:buNone/>
            </a:pP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预计分类</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龙架构开发者</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龙架构用户</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龙架构新闻记录</a:t>
            </a:r>
            <a:r>
              <a:rPr lang="en-US" altLang="zh-CN" sz="1800">
                <a:solidFill>
                  <a:schemeClr val="tx1"/>
                </a:solidFill>
                <a:latin typeface="微软雅黑" charset="0"/>
                <a:ea typeface="微软雅黑" charset="0"/>
              </a:rPr>
              <a:t>(</a:t>
            </a:r>
            <a:r>
              <a:rPr lang="zh-CN" altLang="en-US" sz="1800">
                <a:solidFill>
                  <a:schemeClr val="tx1"/>
                </a:solidFill>
                <a:latin typeface="微软雅黑" charset="0"/>
                <a:ea typeface="微软雅黑" charset="0"/>
              </a:rPr>
              <a:t>实时新闻分享和里程碑记录</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以及各发行版社区和开源软件的龙架构社区等</a:t>
            </a:r>
            <a:endParaRPr lang="zh-CN" altLang="en-US" sz="1800">
              <a:solidFill>
                <a:schemeClr val="tx1"/>
              </a:solidFill>
              <a:latin typeface="微软雅黑" charset="0"/>
              <a:ea typeface="微软雅黑" charset="0"/>
            </a:endParaRPr>
          </a:p>
          <a:p>
            <a:pPr marL="457200" lvl="1" indent="0" fontAlgn="auto">
              <a:lnSpc>
                <a:spcPct val="100000"/>
              </a:lnSpc>
              <a:buNone/>
            </a:pPr>
            <a:endParaRPr lang="zh-CN" altLang="en-US" sz="1800">
              <a:solidFill>
                <a:schemeClr val="tx1"/>
              </a:solidFill>
              <a:latin typeface="微软雅黑" charset="0"/>
              <a:ea typeface="微软雅黑" charset="0"/>
            </a:endParaRPr>
          </a:p>
          <a:p>
            <a:pPr marL="457200" lvl="1" indent="0" fontAlgn="auto">
              <a:lnSpc>
                <a:spcPct val="100000"/>
              </a:lnSpc>
              <a:buNone/>
            </a:pPr>
            <a:r>
              <a:rPr lang="en-US" altLang="zh-CN" sz="1800">
                <a:solidFill>
                  <a:schemeClr val="tx1"/>
                </a:solidFill>
                <a:latin typeface="微软雅黑" charset="0"/>
                <a:ea typeface="微软雅黑" charset="0"/>
              </a:rPr>
              <a:t>• 事务: </a:t>
            </a:r>
            <a:r>
              <a:rPr lang="zh-CN" altLang="en-US" sz="1800">
                <a:solidFill>
                  <a:schemeClr val="tx1"/>
                </a:solidFill>
                <a:latin typeface="微软雅黑" charset="0"/>
                <a:ea typeface="微软雅黑" charset="0"/>
              </a:rPr>
              <a:t>联络组织成员发布各自社区介绍</a:t>
            </a:r>
            <a:r>
              <a:rPr lang="en-US" altLang="zh-CN" sz="1800">
                <a:solidFill>
                  <a:schemeClr val="tx1"/>
                </a:solidFill>
                <a:latin typeface="微软雅黑" charset="0"/>
                <a:ea typeface="微软雅黑" charset="0"/>
              </a:rPr>
              <a:t>, </a:t>
            </a:r>
            <a:r>
              <a:rPr lang="zh-CN" altLang="en-US" sz="1800">
                <a:solidFill>
                  <a:schemeClr val="tx1"/>
                </a:solidFill>
                <a:latin typeface="微软雅黑" charset="0"/>
                <a:ea typeface="微软雅黑" charset="0"/>
              </a:rPr>
              <a:t>组织成员直接互相宣传</a:t>
            </a:r>
            <a:endParaRPr lang="en-US" altLang="zh-CN">
              <a:latin typeface="微软雅黑" charset="0"/>
              <a:ea typeface="微软雅黑"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313509"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实现LOONGARCH64Assembler汇编器</a:t>
            </a:r>
            <a:endParaRPr sz="1800"/>
          </a:p>
          <a:p>
            <a:pPr marL="0" lvl="0" indent="0" fontAlgn="auto">
              <a:lnSpc>
                <a:spcPct val="100000"/>
              </a:lnSpc>
              <a:buNone/>
            </a:pPr>
            <a:r>
              <a:rPr sz="1600"/>
              <a:t>    </a:t>
            </a:r>
            <a:r>
              <a:rPr sz="1600">
                <a:sym typeface="+mn-ea"/>
              </a:rPr>
              <a:t>首次移植主要调试testmasm（宏汇编器）可以通过单独执行</a:t>
            </a:r>
            <a:endParaRPr sz="1600"/>
          </a:p>
          <a:p>
            <a:pPr marL="0" lvl="0" indent="0" fontAlgn="auto">
              <a:lnSpc>
                <a:spcPct val="100000"/>
              </a:lnSpc>
              <a:buNone/>
            </a:pPr>
            <a:r>
              <a:rPr sz="1600">
                <a:sym typeface="+mn-ea"/>
              </a:rPr>
              <a:t>gdb -ex=r </a:t>
            </a:r>
            <a:r>
              <a:rPr lang="en-US" sz="1600">
                <a:sym typeface="+mn-ea"/>
              </a:rPr>
              <a:t>-</a:t>
            </a:r>
            <a:r>
              <a:rPr sz="1600">
                <a:sym typeface="+mn-ea"/>
              </a:rPr>
              <a:t>-args ./WebKitBuild/GTK/Debug/bin/testmasm调试LOONGARCH64Assembler汇编器和MacroAssemblerLOONGARCH64宏汇编器，包含319项测试用例。</a:t>
            </a:r>
            <a:endParaRPr sz="1600"/>
          </a:p>
          <a:p>
            <a:pPr marL="0" lvl="0" indent="0" fontAlgn="auto">
              <a:lnSpc>
                <a:spcPct val="100000"/>
              </a:lnSpc>
              <a:buNone/>
            </a:pPr>
            <a:endParaRPr sz="1600"/>
          </a:p>
          <a:p>
            <a:pPr marL="0" lvl="0" indent="0" fontAlgn="auto">
              <a:lnSpc>
                <a:spcPct val="100000"/>
              </a:lnSpc>
              <a:buNone/>
            </a:pPr>
            <a:r>
              <a:rPr sz="1600">
                <a:sym typeface="+mn-ea"/>
              </a:rPr>
              <a:t> </a:t>
            </a:r>
            <a:r>
              <a:rPr lang="en-US" sz="1600">
                <a:sym typeface="+mn-ea"/>
              </a:rPr>
              <a:t>   </a:t>
            </a:r>
            <a:r>
              <a:rPr sz="1600">
                <a:sym typeface="+mn-ea"/>
              </a:rPr>
              <a:t>因为Source/JavaScriptCore/assembler/testmasm.cpp使用多线程，若直接使用jit.breakpoint()代码生成break 0x5，然后gdb打印寄存器，si单步会受多线程影响，不方便观察汇编上下文，所以</a:t>
            </a:r>
            <a:endParaRPr sz="1600"/>
          </a:p>
          <a:p>
            <a:pPr marL="0" lvl="0" indent="0" fontAlgn="auto">
              <a:lnSpc>
                <a:spcPct val="100000"/>
              </a:lnSpc>
              <a:buNone/>
            </a:pPr>
            <a:r>
              <a:rPr sz="1600">
                <a:sym typeface="+mn-ea"/>
              </a:rPr>
              <a:t>gdb -ex=r --args ./WebKitBuild/GTK/Debug/bin/testmasm加上具体的测试用例名称，例如：testLoongArch64，这样si单步跟踪的时候不会受多线程影响。</a:t>
            </a:r>
            <a:endParaRPr sz="1600"/>
          </a:p>
          <a:p>
            <a:pPr marL="457200" lvl="1" indent="0" fontAlgn="auto">
              <a:lnSpc>
                <a:spcPct val="100000"/>
              </a:lnSpc>
              <a:buNone/>
            </a:pP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534068"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WebKit JSC虚拟机LoongArch64移植方法</a:t>
            </a:r>
            <a:endParaRPr lang="zh-CN" altLang="en-US" sz="2200" b="1"/>
          </a:p>
          <a:p>
            <a:pPr lvl="0" indent="-230505" fontAlgn="auto">
              <a:lnSpc>
                <a:spcPct val="100000"/>
              </a:lnSpc>
            </a:pPr>
            <a:r>
              <a:rPr sz="1800"/>
              <a:t>实现MacroAssemblerLOONGARCH64</a:t>
            </a:r>
            <a:r>
              <a:rPr lang="zh-CN" sz="1800"/>
              <a:t>宏</a:t>
            </a:r>
            <a:r>
              <a:rPr sz="1800"/>
              <a:t>汇编器</a:t>
            </a:r>
            <a:endParaRPr sz="1800"/>
          </a:p>
          <a:p>
            <a:pPr marL="457200" lvl="1" indent="0" fontAlgn="auto">
              <a:lnSpc>
                <a:spcPct val="100000"/>
              </a:lnSpc>
              <a:buNone/>
            </a:pPr>
            <a:r>
              <a:rPr lang="zh-CN" altLang="en-US" sz="1600"/>
              <a:t>实现Source/JavaScriptCore/assembler/MacroAssemblerLOONGARCH64.h。</a:t>
            </a:r>
            <a:endParaRPr lang="zh-CN" altLang="en-US" sz="1600"/>
          </a:p>
          <a:p>
            <a:pPr marL="457200" lvl="1" indent="0" fontAlgn="auto">
              <a:lnSpc>
                <a:spcPct val="100000"/>
              </a:lnSpc>
              <a:buNone/>
            </a:pPr>
            <a:r>
              <a:rPr lang="zh-CN" altLang="en-US" sz="1600"/>
              <a:t>首次移植主要实现了常用的</a:t>
            </a:r>
            <a:r>
              <a:rPr lang="en-US" altLang="zh-CN" sz="1600"/>
              <a:t>513</a:t>
            </a:r>
            <a:r>
              <a:rPr lang="zh-CN" altLang="en-US" sz="1600"/>
              <a:t>个节点。</a:t>
            </a:r>
            <a:endParaRPr lang="zh-CN" altLang="en-US" sz="1600"/>
          </a:p>
          <a:p>
            <a:pPr marL="457200" lvl="1" indent="0" fontAlgn="auto">
              <a:lnSpc>
                <a:spcPct val="100000"/>
              </a:lnSpc>
              <a:buNone/>
            </a:pPr>
            <a:endParaRPr lang="zh-CN" altLang="en-US" sz="1600"/>
          </a:p>
          <a:p>
            <a:pPr marL="457200" lvl="1" indent="0" fontAlgn="auto">
              <a:lnSpc>
                <a:spcPct val="100000"/>
              </a:lnSpc>
              <a:buNone/>
            </a:pPr>
            <a:r>
              <a:rPr lang="zh-CN" altLang="en-US" sz="1600"/>
              <a:t>印象深刻的</a:t>
            </a:r>
            <a:endParaRPr lang="zh-CN" altLang="en-US" sz="1600"/>
          </a:p>
          <a:p>
            <a:pPr marL="457200" lvl="1" indent="0" fontAlgn="auto">
              <a:lnSpc>
                <a:spcPct val="100000"/>
              </a:lnSpc>
              <a:buNone/>
            </a:pPr>
            <a:r>
              <a:rPr lang="zh-CN" altLang="en-US" sz="1600"/>
              <a:t>template&lt;unsigned bitSize&gt;</a:t>
            </a:r>
            <a:endParaRPr lang="zh-CN" altLang="en-US" sz="1600"/>
          </a:p>
          <a:p>
            <a:pPr marL="457200" lvl="1" indent="0" fontAlgn="auto">
              <a:lnSpc>
                <a:spcPct val="100000"/>
              </a:lnSpc>
              <a:buNone/>
            </a:pPr>
            <a:r>
              <a:rPr lang="zh-CN" altLang="en-US" sz="1600"/>
              <a:t>    JumpList branchAtomicWeakCASImpl(StatusCondition cond, RegisterID expectedAndClobbered, RegisterID newValue, BaseIndex address)</a:t>
            </a:r>
            <a:endParaRPr lang="zh-CN" altLang="en-US" sz="1600"/>
          </a:p>
          <a:p>
            <a:pPr marL="457200" lvl="1" indent="0" fontAlgn="auto">
              <a:lnSpc>
                <a:spcPct val="100000"/>
              </a:lnSpc>
              <a:buNone/>
            </a:pPr>
            <a:r>
              <a:rPr lang="zh-CN" altLang="en-US" sz="1600"/>
              <a:t>    {    </a:t>
            </a:r>
            <a:endParaRPr lang="zh-CN" altLang="en-US" sz="1600"/>
          </a:p>
          <a:p>
            <a:pPr marL="457200" lvl="1" indent="0" fontAlgn="auto">
              <a:lnSpc>
                <a:spcPct val="100000"/>
              </a:lnSpc>
              <a:buNone/>
            </a:pPr>
            <a:r>
              <a:rPr lang="zh-CN" altLang="en-US" sz="1600"/>
              <a:t>        static_assert(bitSize == 8 || bitSize == 16); </a:t>
            </a:r>
            <a:endParaRPr lang="zh-CN" altLang="en-US" sz="1600"/>
          </a:p>
          <a:p>
            <a:pPr marL="457200" lvl="1" indent="0" fontAlgn="auto">
              <a:lnSpc>
                <a:spcPct val="100000"/>
              </a:lnSpc>
              <a:buNone/>
            </a:pPr>
            <a:r>
              <a:rPr lang="zh-CN" altLang="en-US" sz="1600"/>
              <a:t>        // There's no 8-bit or 16-bit load-reserved and store-conditional instructions </a:t>
            </a:r>
            <a:r>
              <a:rPr lang="en-US" altLang="zh-CN" sz="1600"/>
              <a:t>AMCAS in 3A5000</a:t>
            </a:r>
            <a:r>
              <a:rPr lang="zh-CN" altLang="en-US" sz="1600"/>
              <a:t>,</a:t>
            </a:r>
            <a:endParaRPr lang="zh-CN" altLang="en-US" sz="1600"/>
          </a:p>
          <a:p>
            <a:pPr marL="457200" lvl="1" indent="0" fontAlgn="auto">
              <a:lnSpc>
                <a:spcPct val="100000"/>
              </a:lnSpc>
              <a:buNone/>
            </a:pPr>
            <a:r>
              <a:rPr lang="zh-CN" altLang="en-US" sz="1600"/>
              <a:t>        // so we have to implement the operations through the 32-bit versions, with a limited amount</a:t>
            </a:r>
            <a:endParaRPr lang="zh-CN" altLang="en-US" sz="1600"/>
          </a:p>
          <a:p>
            <a:pPr marL="457200" lvl="1" indent="0" fontAlgn="auto">
              <a:lnSpc>
                <a:spcPct val="100000"/>
              </a:lnSpc>
              <a:buNone/>
            </a:pPr>
            <a:r>
              <a:rPr lang="zh-CN" altLang="en-US" sz="1600"/>
              <a:t>        // of usable registers.</a:t>
            </a:r>
            <a:endParaRPr lang="zh-CN" altLang="en-US" sz="1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628593"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NumberTag</a:t>
            </a:r>
            <a:endParaRPr lang="zh-CN" altLang="en-US" sz="2200" b="1"/>
          </a:p>
          <a:p>
            <a:pPr marL="0" lvl="0" indent="0" fontAlgn="auto">
              <a:lnSpc>
                <a:spcPct val="100000"/>
              </a:lnSpc>
              <a:buNone/>
            </a:pPr>
            <a:r>
              <a:rPr lang="en-US" sz="1600"/>
              <a:t>    </a:t>
            </a:r>
            <a:r>
              <a:rPr sz="1600"/>
              <a:t>NumberTag标记，类似</a:t>
            </a:r>
            <a:r>
              <a:rPr lang="en-US" sz="1600"/>
              <a:t>OpenJDK</a:t>
            </a:r>
            <a:r>
              <a:rPr lang="zh-CN" altLang="en-US" sz="1600"/>
              <a:t>的</a:t>
            </a:r>
            <a:r>
              <a:rPr sz="1600"/>
              <a:t>ZGC的colored pointers，WebKit用NumberTag标记区分不同数据类型，参考Source/JavaScriptCore/runtime/JSCJSValue.h的注释：</a:t>
            </a:r>
            <a:endParaRPr sz="1600"/>
          </a:p>
          <a:p>
            <a:pPr marL="0" lvl="0" indent="0" fontAlgn="auto">
              <a:lnSpc>
                <a:spcPct val="100000"/>
              </a:lnSpc>
              <a:buNone/>
            </a:pPr>
            <a:endParaRPr sz="1600"/>
          </a:p>
          <a:p>
            <a:pPr marL="0" lvl="0" indent="0" fontAlgn="auto">
              <a:lnSpc>
                <a:spcPct val="100000"/>
              </a:lnSpc>
              <a:buNone/>
            </a:pPr>
            <a:r>
              <a:rPr sz="1600"/>
              <a:t>     * The top 15-bits denote the type of the encoded JSValue:</a:t>
            </a:r>
            <a:endParaRPr sz="1600"/>
          </a:p>
          <a:p>
            <a:pPr marL="0" lvl="0" indent="0" fontAlgn="auto">
              <a:lnSpc>
                <a:spcPct val="100000"/>
              </a:lnSpc>
              <a:buNone/>
            </a:pPr>
            <a:r>
              <a:rPr sz="1600"/>
              <a:t>     *</a:t>
            </a:r>
            <a:endParaRPr sz="1600"/>
          </a:p>
          <a:p>
            <a:pPr marL="0" lvl="0" indent="0" fontAlgn="auto">
              <a:lnSpc>
                <a:spcPct val="100000"/>
              </a:lnSpc>
              <a:buNone/>
            </a:pPr>
            <a:r>
              <a:rPr sz="1600"/>
              <a:t>     *     Pointer {  0000:PPPP:PPPP:PPPP</a:t>
            </a:r>
            <a:endParaRPr sz="1600"/>
          </a:p>
          <a:p>
            <a:pPr marL="0" lvl="0" indent="0" fontAlgn="auto">
              <a:lnSpc>
                <a:spcPct val="100000"/>
              </a:lnSpc>
              <a:buNone/>
            </a:pPr>
            <a:r>
              <a:rPr sz="1600"/>
              <a:t>     *              / 0002:****:****:****</a:t>
            </a:r>
            <a:endParaRPr sz="1600"/>
          </a:p>
          <a:p>
            <a:pPr marL="0" lvl="0" indent="0" fontAlgn="auto">
              <a:lnSpc>
                <a:spcPct val="100000"/>
              </a:lnSpc>
              <a:buNone/>
            </a:pPr>
            <a:r>
              <a:rPr sz="1600"/>
              <a:t>     *     Double  {         ...</a:t>
            </a:r>
            <a:endParaRPr sz="1600"/>
          </a:p>
          <a:p>
            <a:pPr marL="0" lvl="0" indent="0" fontAlgn="auto">
              <a:lnSpc>
                <a:spcPct val="100000"/>
              </a:lnSpc>
              <a:buNone/>
            </a:pPr>
            <a:r>
              <a:rPr sz="1600"/>
              <a:t>     *              \ FFFC:****:****:****</a:t>
            </a:r>
            <a:endParaRPr sz="1600"/>
          </a:p>
          <a:p>
            <a:pPr marL="0" lvl="0" indent="0" fontAlgn="auto">
              <a:lnSpc>
                <a:spcPct val="100000"/>
              </a:lnSpc>
              <a:buNone/>
            </a:pPr>
            <a:r>
              <a:rPr sz="1600"/>
              <a:t>     *     Integer {  FFFE:0000:IIII:IIII</a:t>
            </a:r>
            <a:endParaRPr sz="1600"/>
          </a:p>
          <a:p>
            <a:pPr marL="0" lvl="0" indent="0" fontAlgn="auto">
              <a:lnSpc>
                <a:spcPct val="100000"/>
              </a:lnSpc>
              <a:buNone/>
            </a:pPr>
            <a:endParaRPr sz="1600"/>
          </a:p>
          <a:p>
            <a:pPr marL="0" lvl="0" indent="0" fontAlgn="auto">
              <a:lnSpc>
                <a:spcPct val="100000"/>
              </a:lnSpc>
              <a:buNone/>
            </a:pPr>
            <a:r>
              <a:rPr lang="en-US" sz="1600"/>
              <a:t>    </a:t>
            </a:r>
            <a:r>
              <a:rPr lang="zh-CN" altLang="en-US" sz="1600"/>
              <a:t>所以</a:t>
            </a:r>
            <a:r>
              <a:rPr sz="1600"/>
              <a:t>调试WebKit寄存器值发现高16位是0xfffe不用自我怀疑</a:t>
            </a:r>
            <a:r>
              <a:rPr lang="zh-CN" sz="1600"/>
              <a:t>。</a:t>
            </a:r>
            <a:endParaRPr lang="zh-CN" sz="1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555073"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9653905" cy="1405890"/>
          </a:xfrm>
        </p:spPr>
        <p:txBody>
          <a:bodyPr/>
          <a:p>
            <a:pPr marL="0" indent="0" fontAlgn="auto">
              <a:lnSpc>
                <a:spcPct val="100000"/>
              </a:lnSpc>
              <a:buNone/>
            </a:pPr>
            <a:r>
              <a:rPr sz="2400" b="1"/>
              <a:t>NumberTag</a:t>
            </a:r>
            <a:endParaRPr lang="zh-CN" altLang="en-US" sz="2200" b="1"/>
          </a:p>
          <a:p>
            <a:pPr marL="0" lvl="0" indent="0" fontAlgn="auto">
              <a:lnSpc>
                <a:spcPct val="100000"/>
              </a:lnSpc>
              <a:buNone/>
            </a:pPr>
            <a:r>
              <a:rPr sz="1600"/>
              <a:t>static constexpr int64_t NumberTag = 0xfffe000000000000ll;</a:t>
            </a:r>
            <a:endParaRPr sz="1600"/>
          </a:p>
          <a:p>
            <a:pPr marL="0" lvl="0" indent="0" fontAlgn="auto">
              <a:lnSpc>
                <a:spcPct val="100000"/>
              </a:lnSpc>
              <a:buNone/>
            </a:pPr>
            <a:r>
              <a:rPr sz="1600"/>
              <a:t>inline JSValue::JSValue(int i)</a:t>
            </a:r>
            <a:endParaRPr sz="1600"/>
          </a:p>
          <a:p>
            <a:pPr marL="0" lvl="0" indent="0" fontAlgn="auto">
              <a:lnSpc>
                <a:spcPct val="100000"/>
              </a:lnSpc>
              <a:buNone/>
            </a:pPr>
            <a:r>
              <a:rPr sz="1600"/>
              <a:t>{</a:t>
            </a:r>
            <a:endParaRPr sz="1600"/>
          </a:p>
          <a:p>
            <a:pPr marL="0" lvl="0" indent="0" fontAlgn="auto">
              <a:lnSpc>
                <a:spcPct val="100000"/>
              </a:lnSpc>
              <a:buNone/>
            </a:pPr>
            <a:r>
              <a:rPr sz="1600"/>
              <a:t>    u.asInt64 = JSValue::NumberTag | static_cast&lt;uint32_t&gt;(i); // 编码方法</a:t>
            </a:r>
            <a:endParaRPr sz="1600"/>
          </a:p>
          <a:p>
            <a:pPr marL="0" lvl="0" indent="0" fontAlgn="auto">
              <a:lnSpc>
                <a:spcPct val="100000"/>
              </a:lnSpc>
              <a:buNone/>
            </a:pPr>
            <a:r>
              <a:rPr sz="1600"/>
              <a:t>}</a:t>
            </a:r>
            <a:endParaRPr sz="1600"/>
          </a:p>
          <a:p>
            <a:pPr marL="0" lvl="0" indent="0" fontAlgn="auto">
              <a:lnSpc>
                <a:spcPct val="100000"/>
              </a:lnSpc>
              <a:buNone/>
            </a:pPr>
            <a:r>
              <a:rPr lang="en-US" sz="1600"/>
              <a:t>    </a:t>
            </a:r>
            <a:endParaRPr lang="en-US" sz="1600"/>
          </a:p>
          <a:p>
            <a:pPr marL="0" lvl="0" indent="0" fontAlgn="auto">
              <a:lnSpc>
                <a:spcPct val="100000"/>
              </a:lnSpc>
              <a:buNone/>
            </a:pPr>
            <a:r>
              <a:rPr lang="en-US" sz="1600"/>
              <a:t>    </a:t>
            </a:r>
            <a:r>
              <a:rPr sz="1600"/>
              <a:t>测试用例stress/to-int32-sensible.js常量池中的const INT32_MIN = -2147483648</a:t>
            </a:r>
            <a:endParaRPr sz="1600"/>
          </a:p>
          <a:p>
            <a:pPr marL="0" lvl="0" indent="0" fontAlgn="auto">
              <a:lnSpc>
                <a:spcPct val="100000"/>
              </a:lnSpc>
              <a:buNone/>
            </a:pPr>
            <a:r>
              <a:rPr sz="1600"/>
              <a:t>被WebKit“编码”变成了0xfffe000080000000，对比没有被“编码”之前的值是0xffffffff80000000，按照0xfffe000000000000 | 0x80000000（无符号低32位）“编码”方法就变成了0xfffe000080000000。</a:t>
            </a:r>
            <a:endParaRPr sz="1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0418537"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10182860" cy="1405890"/>
          </a:xfrm>
        </p:spPr>
        <p:txBody>
          <a:bodyPr/>
          <a:p>
            <a:pPr marL="0" indent="0" fontAlgn="auto">
              <a:lnSpc>
                <a:spcPct val="100000"/>
              </a:lnSpc>
              <a:buNone/>
            </a:pPr>
            <a:r>
              <a:rPr sz="2400" b="1"/>
              <a:t>回归测试</a:t>
            </a:r>
            <a:endParaRPr lang="zh-CN" altLang="en-US" sz="2200" b="1"/>
          </a:p>
          <a:p>
            <a:pPr marL="0" lvl="0" indent="0" fontAlgn="auto">
              <a:lnSpc>
                <a:spcPct val="100000"/>
              </a:lnSpc>
              <a:buNone/>
            </a:pPr>
            <a:r>
              <a:rPr lang="en-US" sz="1600"/>
              <a:t>    </a:t>
            </a:r>
            <a:r>
              <a:rPr sz="1600"/>
              <a:t>回归测试覆盖JSC虚拟机的核心功能。覆盖：数组、布尔类型、日期类型、函数、全局对象、数学库、数据类型、对象、正则表达式、字符串。还覆盖解析器、词法约定、表达式、语句、类型转换和异常处理。</a:t>
            </a:r>
            <a:endParaRPr sz="1600"/>
          </a:p>
          <a:p>
            <a:pPr marL="0" lvl="0" indent="0" fontAlgn="auto">
              <a:lnSpc>
                <a:spcPct val="100000"/>
              </a:lnSpc>
              <a:buNone/>
            </a:pPr>
            <a:r>
              <a:rPr sz="1600"/>
              <a:t> </a:t>
            </a:r>
            <a:r>
              <a:rPr lang="en-US" sz="1600"/>
              <a:t>   </a:t>
            </a:r>
            <a:r>
              <a:rPr sz="1600"/>
              <a:t>首次移植跑过testmasm功能测试，319项测试用例全部通过。跑过testapi测试，1453项测试用例全部通过。jsc-stress压力测试设置16分钟超时，限制最大堆大小，还有2项fail，其中1项因为WebAssembly没有实现FTL、B3、AIR、BBQ、OMG相关JIT编译器，45698 Running通过率99.97%（Running-FAIL）/ Running。</a:t>
            </a:r>
            <a:endParaRPr sz="1600"/>
          </a:p>
          <a:p>
            <a:pPr marL="0" lvl="0" indent="0" fontAlgn="auto">
              <a:lnSpc>
                <a:spcPct val="100000"/>
              </a:lnSpc>
              <a:buNone/>
            </a:pPr>
            <a:r>
              <a:rPr lang="en-US" sz="1600"/>
              <a:t>    </a:t>
            </a:r>
            <a:r>
              <a:rPr sz="1600"/>
              <a:t>openjfx集成的WebKit测试用例全部通过 ok 8 - gradlew test web PASSED, tests: 472, failures: 0, ignored: 114, pass rate: 100%, duration: 1m25.43s。</a:t>
            </a:r>
            <a:endParaRPr sz="1600"/>
          </a:p>
          <a:p>
            <a:pPr marL="0" lvl="0" indent="0" fontAlgn="auto">
              <a:lnSpc>
                <a:spcPct val="100000"/>
              </a:lnSpc>
              <a:buNone/>
            </a:pPr>
            <a:r>
              <a:rPr lang="en-US" sz="1600"/>
              <a:t>    </a:t>
            </a:r>
            <a:r>
              <a:rPr sz="1600"/>
              <a:t>Loongnix Desktop上直接替换jdk17里的lib/libjfxwebkit.so，跑WebViewSample。</a:t>
            </a:r>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14049" y="442081"/>
            <a:ext cx="11185242" cy="758458"/>
          </a:xfrm>
        </p:spPr>
        <p:txBody>
          <a:bodyPr/>
          <a:p>
            <a:r>
              <a:rPr lang="en-US">
                <a:sym typeface="+mn-ea"/>
              </a:rPr>
              <a:t>WebKit JSC</a:t>
            </a:r>
            <a:r>
              <a:rPr lang="zh-CN" altLang="en-US">
                <a:sym typeface="+mn-ea"/>
              </a:rPr>
              <a:t>虚拟机</a:t>
            </a:r>
            <a:r>
              <a:rPr lang="en-US" altLang="zh-CN">
                <a:sym typeface="+mn-ea"/>
              </a:rPr>
              <a:t>LoongArch64</a:t>
            </a:r>
            <a:r>
              <a:rPr lang="zh-CN" altLang="en-US">
                <a:sym typeface="+mn-ea"/>
              </a:rPr>
              <a:t>移植</a:t>
            </a:r>
            <a:endParaRPr lang="zh-CN" altLang="en-US"/>
          </a:p>
        </p:txBody>
      </p:sp>
      <p:sp>
        <p:nvSpPr>
          <p:cNvPr id="6" name="内容占位符 5"/>
          <p:cNvSpPr>
            <a:spLocks noGrp="1"/>
          </p:cNvSpPr>
          <p:nvPr>
            <p:ph idx="1"/>
          </p:nvPr>
        </p:nvSpPr>
        <p:spPr>
          <a:xfrm>
            <a:off x="513715" y="1273810"/>
            <a:ext cx="10182860" cy="1405890"/>
          </a:xfrm>
        </p:spPr>
        <p:txBody>
          <a:bodyPr/>
          <a:p>
            <a:pPr marL="0" indent="0" fontAlgn="auto">
              <a:lnSpc>
                <a:spcPct val="100000"/>
              </a:lnSpc>
              <a:buNone/>
            </a:pPr>
            <a:r>
              <a:rPr lang="zh-CN" sz="2400" b="1"/>
              <a:t>性能</a:t>
            </a:r>
            <a:r>
              <a:rPr sz="2400" b="1"/>
              <a:t>测试</a:t>
            </a:r>
            <a:endParaRPr lang="zh-CN" altLang="en-US" sz="2200" b="1"/>
          </a:p>
          <a:p>
            <a:pPr marL="0" lvl="0" indent="0" fontAlgn="auto">
              <a:lnSpc>
                <a:spcPct val="100000"/>
              </a:lnSpc>
              <a:buNone/>
            </a:pPr>
            <a:r>
              <a:rPr lang="en-US" sz="1600"/>
              <a:t>    </a:t>
            </a:r>
            <a:r>
              <a:rPr lang="zh-CN" sz="1600"/>
              <a:t>在</a:t>
            </a:r>
            <a:r>
              <a:rPr lang="en-US" altLang="zh-CN" sz="1600"/>
              <a:t>3A6000</a:t>
            </a:r>
            <a:r>
              <a:rPr lang="zh-CN" altLang="en-US" sz="1600"/>
              <a:t>上离线跑了matrix-react-bench</a:t>
            </a:r>
            <a:r>
              <a:rPr sz="1600"/>
              <a:t>。</a:t>
            </a:r>
            <a:endParaRPr lang="zh-CN" altLang="en-US" sz="1600"/>
          </a:p>
        </p:txBody>
      </p:sp>
      <p:pic>
        <p:nvPicPr>
          <p:cNvPr id="2" name="图片 1" descr="2025-01-02_17-16"/>
          <p:cNvPicPr>
            <a:picLocks noChangeAspect="1"/>
          </p:cNvPicPr>
          <p:nvPr/>
        </p:nvPicPr>
        <p:blipFill>
          <a:blip r:embed="rId1"/>
          <a:stretch>
            <a:fillRect/>
          </a:stretch>
        </p:blipFill>
        <p:spPr>
          <a:xfrm>
            <a:off x="1002665" y="2250440"/>
            <a:ext cx="5665470" cy="439864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758201" y="4401115"/>
            <a:ext cx="4418126" cy="497923"/>
          </a:xfrm>
        </p:spPr>
        <p:txBody>
          <a:bodyPr/>
          <a:p>
            <a:pPr algn="ctr"/>
            <a:r>
              <a:rPr lang="zh-CN" altLang="en-US">
                <a:solidFill>
                  <a:schemeClr val="tx1"/>
                </a:solidFill>
                <a:latin typeface="微软雅黑" charset="0"/>
                <a:ea typeface="微软雅黑" charset="0"/>
              </a:rPr>
              <a:t>双周会讨论（请先添加管理员）</a:t>
            </a:r>
            <a:endParaRPr lang="zh-CN" altLang="en-US">
              <a:latin typeface="微软雅黑" charset="0"/>
              <a:ea typeface="微软雅黑" charset="0"/>
            </a:endParaRPr>
          </a:p>
        </p:txBody>
      </p:sp>
      <p:pic>
        <p:nvPicPr>
          <p:cNvPr id="4" name="图片 3" descr="upload_post_object_v2_3573890905"/>
          <p:cNvPicPr>
            <a:picLocks noChangeAspect="1"/>
          </p:cNvPicPr>
          <p:nvPr/>
        </p:nvPicPr>
        <p:blipFill>
          <a:blip r:embed="rId1"/>
          <a:srcRect l="9880" t="30263" r="9431" b="26132"/>
          <a:stretch>
            <a:fillRect/>
          </a:stretch>
        </p:blipFill>
        <p:spPr>
          <a:xfrm>
            <a:off x="7245290" y="1587626"/>
            <a:ext cx="2468139" cy="2404885"/>
          </a:xfrm>
          <a:prstGeom prst="rect">
            <a:avLst/>
          </a:prstGeom>
        </p:spPr>
      </p:pic>
      <p:pic>
        <p:nvPicPr>
          <p:cNvPr id="7" name="图片 6" descr="upload_post_object_v2_423861644"/>
          <p:cNvPicPr>
            <a:picLocks noChangeAspect="1"/>
          </p:cNvPicPr>
          <p:nvPr/>
        </p:nvPicPr>
        <p:blipFill>
          <a:blip r:embed="rId2"/>
          <a:stretch>
            <a:fillRect/>
          </a:stretch>
        </p:blipFill>
        <p:spPr>
          <a:xfrm>
            <a:off x="2771100" y="1587626"/>
            <a:ext cx="2581652" cy="2404868"/>
          </a:xfrm>
          <a:prstGeom prst="rect">
            <a:avLst/>
          </a:prstGeom>
        </p:spPr>
      </p:pic>
      <p:sp>
        <p:nvSpPr>
          <p:cNvPr id="6" name="副标题 2"/>
          <p:cNvSpPr>
            <a:spLocks noGrp="1"/>
          </p:cNvSpPr>
          <p:nvPr/>
        </p:nvSpPr>
        <p:spPr>
          <a:xfrm>
            <a:off x="6419109" y="4401139"/>
            <a:ext cx="4418126" cy="49792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微软雅黑" panose="020B0503020204020204" charset="-122"/>
                <a:ea typeface="微软雅黑" panose="020B0503020204020204" charset="-122"/>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2860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defRPr lang="zh-CN" altLang="en-US" sz="1600" kern="1200" dirty="0">
                <a:solidFill>
                  <a:schemeClr val="tx1"/>
                </a:solidFill>
                <a:latin typeface="微软雅黑" panose="020B0503020204020204" charset="-122"/>
                <a:ea typeface="微软雅黑" panose="020B0503020204020204" charset="-122"/>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9pPr>
          </a:lstStyle>
          <a:p>
            <a:pPr algn="ctr"/>
            <a:r>
              <a:rPr lang="zh-CN" altLang="en-US">
                <a:solidFill>
                  <a:schemeClr val="tx1"/>
                </a:solidFill>
                <a:latin typeface="微软雅黑" charset="0"/>
                <a:ea typeface="微软雅黑" charset="0"/>
              </a:rPr>
              <a:t>爱好者</a:t>
            </a:r>
            <a:r>
              <a:rPr lang="zh-CN" altLang="en-US">
                <a:solidFill>
                  <a:schemeClr val="tx1"/>
                </a:solidFill>
                <a:latin typeface="微软雅黑" charset="0"/>
                <a:ea typeface="微软雅黑" charset="0"/>
                <a:cs typeface="Arial" panose="020B0604020202020204" pitchFamily="34" charset="0"/>
              </a:rPr>
              <a:t>交流群</a:t>
            </a:r>
            <a:endParaRPr lang="zh-CN" altLang="en-US">
              <a:latin typeface="微软雅黑" charset="0"/>
              <a:ea typeface="微软雅黑"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latin typeface="微软雅黑" charset="0"/>
                <a:ea typeface="微软雅黑" charset="0"/>
              </a:rPr>
              <a:t>快速报告</a:t>
            </a:r>
            <a:endParaRPr lang="zh-CN" altLang="en-US"/>
          </a:p>
        </p:txBody>
      </p:sp>
      <p:sp>
        <p:nvSpPr>
          <p:cNvPr id="4" name="副标题 3"/>
          <p:cNvSpPr>
            <a:spLocks noGrp="1"/>
          </p:cNvSpPr>
          <p:nvPr>
            <p:ph type="subTitle" idx="1"/>
          </p:nvPr>
        </p:nvSpPr>
        <p:spPr/>
        <p:txBody>
          <a:bodyPr/>
          <a:p>
            <a:r>
              <a:rPr lang="zh-CN" altLang="en-US"/>
              <a:t>龙架构项目进展</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en-US" altLang="zh-CN"/>
              <a:t>Loongros2</a:t>
            </a:r>
            <a:endParaRPr lang="zh-CN" altLang="en-US"/>
          </a:p>
        </p:txBody>
      </p:sp>
      <p:sp>
        <p:nvSpPr>
          <p:cNvPr id="6" name="内容占位符 5"/>
          <p:cNvSpPr>
            <a:spLocks noGrp="1"/>
          </p:cNvSpPr>
          <p:nvPr>
            <p:ph idx="1"/>
          </p:nvPr>
        </p:nvSpPr>
        <p:spPr>
          <a:xfrm>
            <a:off x="513715" y="1273810"/>
            <a:ext cx="6143625" cy="2966316"/>
          </a:xfrm>
        </p:spPr>
        <p:txBody>
          <a:bodyPr/>
          <a:p>
            <a:pPr marL="0" indent="0" fontAlgn="auto">
              <a:lnSpc>
                <a:spcPct val="100000"/>
              </a:lnSpc>
              <a:buNone/>
            </a:pPr>
            <a:r>
              <a:rPr lang="en-US" altLang="zh-CN" sz="2400" b="1"/>
              <a:t>ROS2 </a:t>
            </a:r>
            <a:r>
              <a:rPr lang="en-US" altLang="zh-CN" sz="2400" b="1">
                <a:cs typeface="Arial" panose="020B0604020202020204" pitchFamily="34" charset="0"/>
              </a:rPr>
              <a:t>Jazzy </a:t>
            </a:r>
            <a:r>
              <a:rPr lang="zh-CN" altLang="en-US" sz="2400" b="1">
                <a:cs typeface="Arial" panose="020B0604020202020204" pitchFamily="34" charset="0"/>
              </a:rPr>
              <a:t>软件发行版 </a:t>
            </a:r>
            <a:r>
              <a:rPr lang="en-US" altLang="zh-CN" sz="2400" b="1">
                <a:cs typeface="Arial" panose="020B0604020202020204" pitchFamily="34" charset="0"/>
              </a:rPr>
              <a:t>on loong64</a:t>
            </a:r>
            <a:endParaRPr lang="zh-CN" altLang="en-US" sz="2200" b="1"/>
          </a:p>
          <a:p>
            <a:pPr lvl="0" indent="-230505" fontAlgn="auto">
              <a:lnSpc>
                <a:spcPct val="100000"/>
              </a:lnSpc>
            </a:pPr>
            <a:r>
              <a:rPr lang="zh-CN" altLang="en-US" sz="1800"/>
              <a:t>项目位于 </a:t>
            </a:r>
            <a:r>
              <a:rPr lang="en-US" altLang="zh-CN" sz="1800">
                <a:hlinkClick r:id="rId1"/>
              </a:rPr>
              <a:t>https://github.com/loongros2</a:t>
            </a:r>
            <a:endParaRPr lang="zh-CN" altLang="en-US" sz="1800"/>
          </a:p>
          <a:p>
            <a:pPr lvl="0" indent="-230505" fontAlgn="auto">
              <a:lnSpc>
                <a:spcPct val="100000"/>
              </a:lnSpc>
            </a:pPr>
            <a:r>
              <a:rPr lang="zh-CN" altLang="en-US" sz="1800"/>
              <a:t>目标 </a:t>
            </a:r>
            <a:r>
              <a:rPr lang="en-US" altLang="zh-CN" sz="1800"/>
              <a:t>ros jazzy desktop </a:t>
            </a:r>
            <a:r>
              <a:rPr lang="zh-CN" altLang="en-US" sz="1800"/>
              <a:t>组件</a:t>
            </a:r>
            <a:endParaRPr lang="zh-CN" altLang="en-US" sz="1800"/>
          </a:p>
          <a:p>
            <a:pPr lvl="0" indent="-230505" fontAlgn="auto">
              <a:lnSpc>
                <a:spcPct val="100000"/>
              </a:lnSpc>
            </a:pPr>
            <a:r>
              <a:rPr lang="zh-CN" altLang="en-US" sz="1800"/>
              <a:t>目前状况：</a:t>
            </a:r>
            <a:endParaRPr lang="zh-CN" altLang="en-US" sz="1800"/>
          </a:p>
          <a:p>
            <a:pPr lvl="1" indent="-230505" fontAlgn="auto">
              <a:lnSpc>
                <a:spcPct val="100000"/>
              </a:lnSpc>
            </a:pPr>
            <a:r>
              <a:rPr lang="zh-CN" altLang="en-US" sz="1600">
                <a:sym typeface="+mn-ea"/>
              </a:rPr>
              <a:t>使用上游脚本修改适配 </a:t>
            </a:r>
            <a:r>
              <a:rPr lang="en-US" altLang="zh-CN" sz="1600">
                <a:sym typeface="+mn-ea"/>
              </a:rPr>
              <a:t>loong64</a:t>
            </a:r>
            <a:r>
              <a:rPr lang="zh-CN" altLang="en-US" sz="1600">
                <a:sym typeface="+mn-ea"/>
              </a:rPr>
              <a:t>，完成搭建编译农场</a:t>
            </a:r>
            <a:endParaRPr lang="zh-CN" altLang="en-US" sz="1600">
              <a:sym typeface="+mn-ea"/>
            </a:endParaRPr>
          </a:p>
          <a:p>
            <a:pPr lvl="1" indent="-230505" fontAlgn="auto">
              <a:lnSpc>
                <a:spcPct val="100000"/>
              </a:lnSpc>
            </a:pPr>
            <a:r>
              <a:rPr lang="en-US" altLang="zh-CN" sz="1600">
                <a:sym typeface="+mn-ea"/>
              </a:rPr>
              <a:t>ros core </a:t>
            </a:r>
            <a:r>
              <a:rPr lang="zh-CN" altLang="en-US" sz="1600">
                <a:sym typeface="+mn-ea"/>
              </a:rPr>
              <a:t>组件编译完成</a:t>
            </a:r>
            <a:endParaRPr lang="zh-CN" altLang="en-US" sz="1600">
              <a:sym typeface="+mn-ea"/>
            </a:endParaRPr>
          </a:p>
          <a:p>
            <a:pPr lvl="1" indent="-230505" fontAlgn="auto">
              <a:lnSpc>
                <a:spcPct val="100000"/>
              </a:lnSpc>
            </a:pPr>
            <a:r>
              <a:rPr lang="zh-CN" altLang="en-US" sz="1600">
                <a:sym typeface="+mn-ea"/>
              </a:rPr>
              <a:t>目前大约</a:t>
            </a:r>
            <a:r>
              <a:rPr lang="en-US" altLang="zh-CN" sz="1600">
                <a:sym typeface="+mn-ea"/>
              </a:rPr>
              <a:t>400</a:t>
            </a:r>
            <a:r>
              <a:rPr lang="zh-CN" altLang="en-US" sz="1600">
                <a:sym typeface="+mn-ea"/>
              </a:rPr>
              <a:t>个包可用</a:t>
            </a:r>
            <a:endParaRPr lang="zh-CN" altLang="en-US" sz="1600">
              <a:sym typeface="+mn-ea"/>
            </a:endParaRPr>
          </a:p>
          <a:p>
            <a:pPr lvl="1" indent="-230505" fontAlgn="auto">
              <a:lnSpc>
                <a:spcPct val="100000"/>
              </a:lnSpc>
            </a:pPr>
            <a:endParaRPr lang="zh-CN" altLang="en-US" sz="1600">
              <a:sym typeface="+mn-ea"/>
            </a:endParaRPr>
          </a:p>
          <a:p>
            <a:pPr lvl="1" indent="-230505" fontAlgn="auto">
              <a:lnSpc>
                <a:spcPct val="100000"/>
              </a:lnSpc>
            </a:pPr>
            <a:endParaRPr lang="zh-CN" altLang="en-US" sz="1600">
              <a:sym typeface="+mn-ea"/>
            </a:endParaRPr>
          </a:p>
          <a:p>
            <a:pPr lvl="1" indent="-230505" fontAlgn="auto">
              <a:lnSpc>
                <a:spcPct val="100000"/>
              </a:lnSpc>
            </a:pPr>
            <a:endParaRPr lang="en-US" altLang="zh-CN" sz="1600">
              <a:sym typeface="+mn-ea"/>
            </a:endParaRPr>
          </a:p>
          <a:p>
            <a:pPr lvl="2" indent="-230505" fontAlgn="auto">
              <a:lnSpc>
                <a:spcPct val="100000"/>
              </a:lnSpc>
            </a:pPr>
            <a:endParaRPr lang="zh-CN" altLang="en-US" sz="1600"/>
          </a:p>
          <a:p>
            <a:pPr lvl="1" indent="-179705" fontAlgn="auto">
              <a:lnSpc>
                <a:spcPct val="100000"/>
              </a:lnSpc>
            </a:pPr>
            <a:endParaRPr lang="zh-CN" altLang="en-US" sz="1600"/>
          </a:p>
          <a:p>
            <a:pPr marL="457200" lvl="1" indent="0" fontAlgn="auto">
              <a:lnSpc>
                <a:spcPct val="100000"/>
              </a:lnSpc>
              <a:buNone/>
            </a:pPr>
            <a:endParaRPr lang="zh-CN" altLang="en-US" sz="1600"/>
          </a:p>
        </p:txBody>
      </p:sp>
      <p:sp>
        <p:nvSpPr>
          <p:cNvPr id="2" name="文本框 1"/>
          <p:cNvSpPr txBox="1"/>
          <p:nvPr/>
        </p:nvSpPr>
        <p:spPr>
          <a:xfrm>
            <a:off x="626745" y="2972435"/>
            <a:ext cx="362585" cy="583565"/>
          </a:xfrm>
          <a:prstGeom prst="rect">
            <a:avLst/>
          </a:prstGeom>
          <a:noFill/>
        </p:spPr>
        <p:txBody>
          <a:bodyPr wrap="none" rtlCol="0">
            <a:spAutoFit/>
          </a:bodyPr>
          <a:p>
            <a:pPr indent="179705" algn="l" fontAlgn="auto"/>
            <a:endParaRPr lang="zh-CN" altLang="en-US" sz="1600">
              <a:ea typeface="+mn-lt"/>
              <a:cs typeface="Arial" panose="020B0604020202020204" pitchFamily="34" charset="0"/>
              <a:sym typeface="+mn-ea"/>
            </a:endParaRPr>
          </a:p>
          <a:p>
            <a:pPr indent="179705" algn="l" fontAlgn="auto"/>
            <a:endParaRPr lang="en-US" altLang="zh-CN" sz="1600">
              <a:ea typeface="+mn-lt"/>
              <a:cs typeface="+mn-lt"/>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solidFill>
                  <a:schemeClr val="tx1"/>
                </a:solidFill>
                <a:latin typeface="微软雅黑" charset="0"/>
                <a:ea typeface="微软雅黑" charset="0"/>
              </a:rPr>
              <a:t>快速报告</a:t>
            </a:r>
            <a:endParaRPr lang="zh-CN" altLang="en-US"/>
          </a:p>
        </p:txBody>
      </p:sp>
      <p:sp>
        <p:nvSpPr>
          <p:cNvPr id="4" name="副标题 3"/>
          <p:cNvSpPr>
            <a:spLocks noGrp="1"/>
          </p:cNvSpPr>
          <p:nvPr>
            <p:ph type="subTitle" idx="1"/>
          </p:nvPr>
        </p:nvSpPr>
        <p:spPr/>
        <p:txBody>
          <a:bodyPr/>
          <a:p>
            <a:r>
              <a:rPr lang="zh-CN" altLang="en-US"/>
              <a:t>龙架构发行版变动</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 </a:t>
            </a:r>
            <a:r>
              <a:rPr lang="en-US" altLang="zh-CN"/>
              <a:t>OS (AOSC OS)</a:t>
            </a:r>
            <a:endParaRPr lang="zh-CN" altLang="en-US"/>
          </a:p>
        </p:txBody>
      </p:sp>
      <p:sp>
        <p:nvSpPr>
          <p:cNvPr id="3" name="内容占位符 2"/>
          <p:cNvSpPr>
            <a:spLocks noGrp="1"/>
          </p:cNvSpPr>
          <p:nvPr>
            <p:ph idx="1"/>
          </p:nvPr>
        </p:nvSpPr>
        <p:spPr/>
        <p:txBody>
          <a:bodyPr>
            <a:noAutofit/>
          </a:bodyPr>
          <a:p>
            <a:pPr lvl="0"/>
            <a:r>
              <a:rPr lang="en-US" altLang="zh-CN" sz="2600"/>
              <a:t>Linux 6.13 </a:t>
            </a:r>
            <a:r>
              <a:rPr lang="zh-CN" altLang="en-US" sz="2600"/>
              <a:t>内核已开测，包含所有无争议的列表补丁</a:t>
            </a:r>
            <a:endParaRPr lang="zh-CN" altLang="en-US" sz="2600"/>
          </a:p>
          <a:p>
            <a:pPr lvl="1"/>
            <a:r>
              <a:rPr lang="zh-CN" altLang="en-US" sz="2200"/>
              <a:t>在旧世界代码中发现使用</a:t>
            </a:r>
            <a:r>
              <a:rPr lang="en-US" altLang="zh-CN" sz="2200"/>
              <a:t> USB </a:t>
            </a:r>
            <a:r>
              <a:rPr lang="zh-CN" altLang="en-US" sz="2200"/>
              <a:t>输入设备唤醒设备的支持</a:t>
            </a:r>
            <a:r>
              <a:rPr lang="en-US" altLang="zh-CN" sz="2200"/>
              <a:t> (USB Remote Wake)</a:t>
            </a:r>
            <a:r>
              <a:rPr lang="zh-CN" altLang="en-US" sz="2200"/>
              <a:t>，目前已请求陈华才老师推进上游</a:t>
            </a:r>
            <a:endParaRPr lang="zh-CN" altLang="en-US" sz="2200"/>
          </a:p>
          <a:p>
            <a:pPr lvl="0"/>
            <a:r>
              <a:rPr lang="en-US" altLang="zh-CN" sz="2600"/>
              <a:t>darkyzhou</a:t>
            </a:r>
            <a:r>
              <a:rPr lang="zh-CN" altLang="en-US" sz="2600"/>
              <a:t> 推送了 </a:t>
            </a:r>
            <a:r>
              <a:rPr lang="en-US" altLang="zh-CN" sz="2600"/>
              <a:t>VSCodium 1.96.2</a:t>
            </a:r>
            <a:r>
              <a:rPr lang="zh-CN" altLang="en-US" sz="2600"/>
              <a:t>，包含龙架构支持</a:t>
            </a:r>
            <a:endParaRPr lang="zh-CN" altLang="en-US" sz="2600"/>
          </a:p>
          <a:p>
            <a:pPr lvl="0"/>
            <a:r>
              <a:rPr lang="zh-CN" altLang="en-US" sz="2600"/>
              <a:t>推送了 </a:t>
            </a:r>
            <a:r>
              <a:rPr lang="en-US" altLang="zh-CN" sz="2600"/>
              <a:t>Chromium 131</a:t>
            </a:r>
            <a:r>
              <a:rPr lang="zh-CN" altLang="en-US" sz="2600"/>
              <a:t>（硬件加速支持修复中）</a:t>
            </a:r>
            <a:endParaRPr lang="en-US" altLang="zh-CN" sz="2600"/>
          </a:p>
          <a:p>
            <a:pPr lvl="1"/>
            <a:r>
              <a:rPr lang="zh-CN" altLang="en-US" sz="2200"/>
              <a:t>目前硬件加速功能缺失，调查发现上游设定了数百条显卡黑名单</a:t>
            </a:r>
            <a:endParaRPr lang="zh-CN" altLang="en-US" sz="2200"/>
          </a:p>
          <a:p>
            <a:pPr lvl="1"/>
            <a:r>
              <a:rPr lang="zh-CN" altLang="en-US" sz="2200"/>
              <a:t>该黑名单对 </a:t>
            </a:r>
            <a:r>
              <a:rPr lang="en-US" altLang="zh-CN" sz="2200"/>
              <a:t>x86 </a:t>
            </a:r>
            <a:r>
              <a:rPr lang="zh-CN" altLang="en-US" sz="2200"/>
              <a:t>不生效且大量规则来自十年前</a:t>
            </a:r>
            <a:endParaRPr lang="zh-CN" altLang="en-US" sz="2200"/>
          </a:p>
          <a:p>
            <a:pPr lvl="1"/>
            <a:r>
              <a:rPr lang="zh-CN" altLang="en-US" sz="2200"/>
              <a:t>合理怀疑谷歌早已不</a:t>
            </a:r>
            <a:r>
              <a:rPr lang="zh-CN" altLang="en-US" sz="2200">
                <a:solidFill>
                  <a:schemeClr val="tx1"/>
                </a:solidFill>
                <a:latin typeface="微软雅黑" charset="0"/>
                <a:ea typeface="微软雅黑" charset="0"/>
              </a:rPr>
              <a:t>使用这套规则</a:t>
            </a:r>
            <a:endParaRPr lang="zh-CN" altLang="en-US" sz="2200">
              <a:solidFill>
                <a:schemeClr val="tx1"/>
              </a:solidFill>
              <a:latin typeface="微软雅黑" charset="0"/>
              <a:ea typeface="微软雅黑" charset="0"/>
            </a:endParaRPr>
          </a:p>
          <a:p>
            <a:pPr lvl="1"/>
            <a:r>
              <a:rPr lang="zh-CN" altLang="en-US" sz="2200">
                <a:solidFill>
                  <a:schemeClr val="tx1"/>
                </a:solidFill>
                <a:latin typeface="微软雅黑" charset="0"/>
                <a:ea typeface="微软雅黑" charset="0"/>
              </a:rPr>
              <a:t>补丁由陈嘉杰维护，欢迎发行版维护者同事们参考：</a:t>
            </a:r>
            <a:r>
              <a:rPr lang="en-US" altLang="zh-CN" sz="2200" b="1"/>
              <a:t>https://github.com/AOSC-Dev/chromium-loongarch64</a:t>
            </a:r>
            <a:endParaRPr lang="en-US" altLang="zh-CN" sz="2200" b="1"/>
          </a:p>
          <a:p>
            <a:pPr lvl="0"/>
            <a:r>
              <a:rPr lang="en-US" altLang="zh-CN" sz="2600"/>
              <a:t>x86 </a:t>
            </a:r>
            <a:r>
              <a:rPr lang="zh-CN" altLang="en-US" sz="2600"/>
              <a:t>运行时修复：</a:t>
            </a:r>
            <a:r>
              <a:rPr lang="en-US" altLang="zh-CN" sz="2600"/>
              <a:t>32 </a:t>
            </a:r>
            <a:r>
              <a:rPr lang="zh-CN" altLang="en-US" sz="2600"/>
              <a:t>位修缮进度 </a:t>
            </a:r>
            <a:r>
              <a:rPr lang="zh-CN" altLang="en-US" sz="2600">
                <a:solidFill>
                  <a:schemeClr val="tx1"/>
                </a:solidFill>
                <a:latin typeface="微软雅黑" charset="0"/>
                <a:ea typeface="微软雅黑" charset="0"/>
              </a:rPr>
              <a:t>9</a:t>
            </a:r>
            <a:r>
              <a:rPr lang="en-US" altLang="zh-CN" sz="2600">
                <a:solidFill>
                  <a:schemeClr val="tx1"/>
                </a:solidFill>
                <a:latin typeface="微软雅黑" charset="0"/>
                <a:ea typeface="微软雅黑" charset="0"/>
              </a:rPr>
              <a:t>0</a:t>
            </a:r>
            <a:r>
              <a:rPr lang="en-US" altLang="zh-CN" sz="2600"/>
              <a:t>% </a:t>
            </a:r>
            <a:r>
              <a:rPr lang="zh-CN" altLang="en-US" sz="2600"/>
              <a:t>左右</a:t>
            </a:r>
            <a:endParaRPr lang="en-US" altLang="zh-CN"/>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13087</Words>
  <Application>WPS Office WWO_wpscloud_20250206155222-5ccb823cdd</Application>
  <PresentationFormat>宽屏</PresentationFormat>
  <Paragraphs>829</Paragraphs>
  <Slides>56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56</vt:i4>
      </vt:variant>
    </vt:vector>
  </HeadingPairs>
  <TitlesOfParts>
    <vt:vector size="67" baseType="lpstr">
      <vt:lpstr>Arial</vt:lpstr>
      <vt:lpstr>宋体</vt:lpstr>
      <vt:lpstr>Wingdings</vt:lpstr>
      <vt:lpstr>微软雅黑</vt:lpstr>
      <vt:lpstr>汉仪旗黑KW 55S</vt:lpstr>
      <vt:lpstr>微软雅黑</vt:lpstr>
      <vt:lpstr>Calibri</vt:lpstr>
      <vt:lpstr>Times New Roman</vt:lpstr>
      <vt:lpstr>汉仪书宋二KW</vt:lpstr>
      <vt:lpstr>Kingsoft Confetti</vt:lpstr>
      <vt:lpstr>Office 主题</vt:lpstr>
      <vt:lpstr>欢迎参加龙架构双周会</vt:lpstr>
      <vt:lpstr>龙架构双周会</vt:lpstr>
      <vt:lpstr>快速报告</vt:lpstr>
      <vt:lpstr>龙芯爱好者社区</vt:lpstr>
      <vt:lpstr>社区提案</vt:lpstr>
      <vt:lpstr>快速报告</vt:lpstr>
      <vt:lpstr>Loongros2</vt:lpstr>
      <vt:lpstr>快速报告</vt:lpstr>
      <vt:lpstr>安同 OS (AOSC OS)</vt:lpstr>
      <vt:lpstr>Arch Linux for Loong64</vt:lpstr>
      <vt:lpstr>Arch Linux for Loong64</vt:lpstr>
      <vt:lpstr>Arch Linux for Loong64</vt:lpstr>
      <vt:lpstr>Arch Linux for Loong64</vt:lpstr>
      <vt:lpstr>Arch Linux for Loong64</vt:lpstr>
      <vt:lpstr>Arch Linux for Loong64</vt:lpstr>
      <vt:lpstr>Arch Linux for Loong64</vt:lpstr>
      <vt:lpstr>Arch Linux for Loong64</vt:lpstr>
      <vt:lpstr>Arch Linux for Loong64</vt:lpstr>
      <vt:lpstr>Arch Linux for Loong64</vt:lpstr>
      <vt:lpstr>Arch Linux for Loong64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问答环节</vt:lpstr>
      <vt:lpstr>商业软件问题汇总</vt:lpstr>
      <vt:lpstr>1系列与固件</vt:lpstr>
      <vt:lpstr>内核驱动相关</vt:lpstr>
      <vt:lpstr>专题报告</vt:lpstr>
      <vt:lpstr>WebKit JavaScriptCore虚拟机 解释器、JIT编译器LoongArch64移植报告</vt:lpstr>
      <vt:lpstr>WebKit JSC虚拟机LoongArch64移植</vt:lpstr>
      <vt:lpstr>WebKit JSC虚拟机LoongArch64移植 </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WebKit JSC虚拟机LoongArch64移植</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
  <cp:lastModifiedBy>寻觅</cp:lastModifiedBy>
  <dcterms:created xsi:type="dcterms:W3CDTF">2025-02-12T09:18:35Z</dcterms:created>
  <dcterms:modified xsi:type="dcterms:W3CDTF">2025-02-12T09:18:35Z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2052-12.9.0.20271</vt:lpwstr>
  </property>
  <property fmtid="{D5CDD505-2E9C-101B-9397-08002B2CF9AE}" pid="3" name="ICV">
    <vt:lpwstr>B75C98F4C40948689CB49D1002CA5FAC</vt:lpwstr>
  </property>
</Properties>
</file>