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3"/>
  </p:handoutMasterIdLst>
  <p:sldIdLst>
    <p:sldId id="257" r:id="rId3"/>
    <p:sldId id="258" r:id="rId4"/>
    <p:sldId id="364" r:id="rId5"/>
    <p:sldId id="349" r:id="rId6"/>
    <p:sldId id="363" r:id="rId8"/>
    <p:sldId id="423" r:id="rId9"/>
    <p:sldId id="424" r:id="rId10"/>
    <p:sldId id="425" r:id="rId11"/>
    <p:sldId id="426" r:id="rId12"/>
    <p:sldId id="427" r:id="rId13"/>
    <p:sldId id="428" r:id="rId14"/>
    <p:sldId id="365" r:id="rId15"/>
    <p:sldId id="429" r:id="rId16"/>
    <p:sldId id="430" r:id="rId17"/>
    <p:sldId id="431" r:id="rId18"/>
    <p:sldId id="386" r:id="rId19"/>
    <p:sldId id="432" r:id="rId20"/>
    <p:sldId id="368" r:id="rId21"/>
    <p:sldId id="275" r:id="rId22"/>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9" Type="http://schemas.openxmlformats.org/officeDocument/2006/relationships/hyperlink" Target="https://lore.kernel.org/loongarch/20260109025312.226700-1-lisa@bytefly.space/" TargetMode="External"/><Relationship Id="rId8" Type="http://schemas.openxmlformats.org/officeDocument/2006/relationships/hyperlink" Target="https://lore.kernel.org/loongarch/20260115063633.1388470-1-chenhuacai@loongson.cn/" TargetMode="External"/><Relationship Id="rId7" Type="http://schemas.openxmlformats.org/officeDocument/2006/relationships/hyperlink" Target="https://lore.kernel.org/loongarch/20260113011730.17824-1-yangtiezhu@loongson.cn/" TargetMode="External"/><Relationship Id="rId6" Type="http://schemas.openxmlformats.org/officeDocument/2006/relationships/hyperlink" Target="https://lore.kernel.org/loongarch/cover.1768616276.git.zhoubinbin@loongson.cn/" TargetMode="External"/><Relationship Id="rId5" Type="http://schemas.openxmlformats.org/officeDocument/2006/relationships/hyperlink" Target="https://lore.kernel.org/loongarch/20260114-loongson-pci1-v6-1-ee8a18f5d242@uniontech.com/" TargetMode="External"/><Relationship Id="rId4" Type="http://schemas.openxmlformats.org/officeDocument/2006/relationships/hyperlink" Target="https://lore.kernel.org/loongarch/20260110131124.99866-1-dongtai.guo@linux.dev/" TargetMode="External"/><Relationship Id="rId3" Type="http://schemas.openxmlformats.org/officeDocument/2006/relationships/hyperlink" Target="https://lore.kernel.org/loongarch/20260109051054.188030-1-fearyncess@aosc.io/" TargetMode="External"/><Relationship Id="rId2" Type="http://schemas.openxmlformats.org/officeDocument/2006/relationships/hyperlink" Target="https://lore.kernel.org/loongarch/20260112084320.1982244-1-chenhuacai@loongson.cn/https://lore.kernel.org/loongarch/20260113085940.3344837-1-chenhuacai@loongson.cn/" TargetMode="External"/><Relationship Id="rId10" Type="http://schemas.openxmlformats.org/officeDocument/2006/relationships/slideLayout" Target="../slideLayouts/slideLayout2.xml"/><Relationship Id="rId1" Type="http://schemas.openxmlformats.org/officeDocument/2006/relationships/hyperlink" Target="https://lore.kernel.org/loongarch/"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lore.kernel.org/loongarch/tencent_09063379481F265B19AC7AC7@qq.com/"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github.com/loongson/Firmware/issues/112" TargetMode="External"/><Relationship Id="rId4" Type="http://schemas.openxmlformats.org/officeDocument/2006/relationships/hyperlink" Target="https://www.asus.com.cn/supportonly/xc-ls3a6m/helpdesk_bios/" TargetMode="External"/><Relationship Id="rId3" Type="http://schemas.openxmlformats.org/officeDocument/2006/relationships/hyperlink" Target="https://github.com/loongson/Firmware/issues/148" TargetMode="External"/><Relationship Id="rId2" Type="http://schemas.openxmlformats.org/officeDocument/2006/relationships/hyperlink" Target="https://uefi.org/htmlspecs/ACPI_Spec_6_4_html/05_ACPI_Software_Programming_Model/ACPI_Software_Programming_Model.html#boot-graphics-resource-table-bgrt" TargetMode="External"/><Relationship Id="rId1" Type="http://schemas.openxmlformats.org/officeDocument/2006/relationships/hyperlink" Target="https://github.com/loongson/Firmware/issues/146#issuecomment-3742952395"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sourceware.org/glibc/wiki/Release/2.43#LoongArch_.2864-bit_hard-float.2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hyperlink" Target="https://github.com/llvm/llvm-project/issues/174606" TargetMode="External"/><Relationship Id="rId8" Type="http://schemas.openxmlformats.org/officeDocument/2006/relationships/hyperlink" Target="https://github.com/llvm/llvm-project/pull/172619" TargetMode="External"/><Relationship Id="rId7" Type="http://schemas.openxmlformats.org/officeDocument/2006/relationships/hyperlink" Target="https://github.com/llvm/llvm-project/pull/175355" TargetMode="External"/><Relationship Id="rId6" Type="http://schemas.openxmlformats.org/officeDocument/2006/relationships/hyperlink" Target="https://github.com/llvm/llvm-project/pull/175358" TargetMode="External"/><Relationship Id="rId5" Type="http://schemas.openxmlformats.org/officeDocument/2006/relationships/hyperlink" Target="https://github.com/llvm/llvm-project/pull/175357" TargetMode="External"/><Relationship Id="rId4" Type="http://schemas.openxmlformats.org/officeDocument/2006/relationships/hyperlink" Target="https://github.com/llvm/llvm-project/pull/175356" TargetMode="External"/><Relationship Id="rId3" Type="http://schemas.openxmlformats.org/officeDocument/2006/relationships/hyperlink" Target="https://github.com/llvm/llvm-project/pull/175353" TargetMode="External"/><Relationship Id="rId2" Type="http://schemas.openxmlformats.org/officeDocument/2006/relationships/hyperlink" Target="https://github.com/llvm/llvm-project/pull/175352" TargetMode="External"/><Relationship Id="rId14" Type="http://schemas.openxmlformats.org/officeDocument/2006/relationships/slideLayout" Target="../slideLayouts/slideLayout2.xml"/><Relationship Id="rId13" Type="http://schemas.openxmlformats.org/officeDocument/2006/relationships/hyperlink" Target="https://github.com/llvm/llvm-project/issues?q=state%3Aclosed%20label%3Abackend%3Aloongarch%20sort%3Aupdated-desc" TargetMode="External"/><Relationship Id="rId12" Type="http://schemas.openxmlformats.org/officeDocument/2006/relationships/hyperlink" Target="https://github.com/llvm/llvm-project/pull/175766" TargetMode="External"/><Relationship Id="rId11" Type="http://schemas.openxmlformats.org/officeDocument/2006/relationships/hyperlink" Target="https://github.com/llvm/llvm-project/pull/175727" TargetMode="External"/><Relationship Id="rId10" Type="http://schemas.openxmlformats.org/officeDocument/2006/relationships/hyperlink" Target="https://github.com/llvm/llvm-project/pull/175484" TargetMode="External"/><Relationship Id="rId1" Type="http://schemas.openxmlformats.org/officeDocument/2006/relationships/hyperlink" Target="https://github.com/llvm/llvm-project/pull/172617#issuecomment-37332240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endParaRPr lang="zh-CN" altLang="en-US"/>
          </a:p>
        </p:txBody>
      </p:sp>
      <p:sp>
        <p:nvSpPr>
          <p:cNvPr id="3" name="内容占位符 2"/>
          <p:cNvSpPr>
            <a:spLocks noGrp="1"/>
          </p:cNvSpPr>
          <p:nvPr>
            <p:ph idx="1"/>
          </p:nvPr>
        </p:nvSpPr>
        <p:spPr/>
        <p:txBody>
          <a:bodyPr/>
          <a:p>
            <a:r>
              <a:rPr lang="en-US" altLang="zh-CN"/>
              <a:t>v0.4.0 </a:t>
            </a:r>
            <a:r>
              <a:rPr lang="zh-CN" altLang="en-US"/>
              <a:t>发版</a:t>
            </a:r>
            <a:endParaRPr lang="zh-CN" altLang="en-US"/>
          </a:p>
          <a:p>
            <a:r>
              <a:rPr lang="zh-CN" altLang="en-US"/>
              <a:t>《极品飞车：热度》跑起来了</a:t>
            </a:r>
            <a:endParaRPr lang="zh-CN" altLang="en-US"/>
          </a:p>
          <a:p>
            <a:r>
              <a:rPr lang="zh-CN" altLang="en-US"/>
              <a:t>《杀戮尖塔》（</a:t>
            </a:r>
            <a:r>
              <a:rPr lang="en-US" altLang="zh-CN"/>
              <a:t>libjvm</a:t>
            </a:r>
            <a:r>
              <a:rPr lang="zh-CN" altLang="en-US"/>
              <a:t>）稳定性修复</a:t>
            </a:r>
            <a:endParaRPr lang="zh-CN" altLang="en-US"/>
          </a:p>
          <a:p>
            <a:r>
              <a:rPr lang="zh-CN" altLang="en-US"/>
              <a:t>指令融合增加了一种新的模式</a:t>
            </a:r>
            <a:endParaRPr lang="zh-CN" altLang="en-US"/>
          </a:p>
          <a:p>
            <a:r>
              <a:rPr lang="zh-CN" altLang="en-US">
                <a:solidFill>
                  <a:schemeClr val="tx1"/>
                </a:solidFill>
                <a:ea typeface="Source Han Sans CN" charset="0"/>
              </a:rPr>
              <a:t>支持</a:t>
            </a:r>
            <a:r>
              <a:rPr lang="zh-CN" altLang="en-US"/>
              <a:t> </a:t>
            </a:r>
            <a:r>
              <a:rPr lang="en-US" altLang="zh-CN"/>
              <a:t>2K3000/3B6000M</a:t>
            </a:r>
            <a:r>
              <a:rPr lang="zh-CN" altLang="en-US"/>
              <a:t>（移除 </a:t>
            </a:r>
            <a:r>
              <a:rPr lang="en-US" altLang="zh-CN"/>
              <a:t>LASX </a:t>
            </a:r>
            <a:r>
              <a:rPr lang="zh-CN" altLang="en-US"/>
              <a:t>硬依赖）</a:t>
            </a:r>
            <a:endParaRPr lang="zh-CN" altLang="en-US"/>
          </a:p>
          <a:p>
            <a:r>
              <a:rPr lang="zh-CN" altLang="en-US">
                <a:solidFill>
                  <a:schemeClr val="tx1"/>
                </a:solidFill>
                <a:ea typeface="Source Han Sans CN" charset="0"/>
              </a:rPr>
              <a:t>修复指令翻译</a:t>
            </a:r>
            <a:r>
              <a:rPr lang="zh-CN" altLang="en-US"/>
              <a:t>若干</a:t>
            </a:r>
            <a:endParaRPr lang="zh-CN" altLang="en-US"/>
          </a:p>
          <a:p>
            <a:r>
              <a:rPr lang="zh-CN" altLang="en-US"/>
              <a:t>优化指令翻译少许</a:t>
            </a:r>
            <a:endParaRPr lang="zh-CN" altLang="en-US"/>
          </a:p>
        </p:txBody>
      </p:sp>
      <p:sp>
        <p:nvSpPr>
          <p:cNvPr id="4" name="文本占位符 3"/>
          <p:cNvSpPr>
            <a:spLocks noGrp="1"/>
          </p:cNvSpPr>
          <p:nvPr>
            <p:ph type="body" idx="10"/>
          </p:nvPr>
        </p:nvSpPr>
        <p:spPr/>
        <p:txBody>
          <a:bodyPr/>
          <a:p>
            <a:r>
              <a:rPr lang="zh-CN" altLang="en-US"/>
              <a:t>刘阳</a:t>
            </a:r>
            <a:endParaRPr lang="zh-CN" altLang="en-US"/>
          </a:p>
        </p:txBody>
      </p:sp>
      <p:pic>
        <p:nvPicPr>
          <p:cNvPr id="5" name="图片 4" descr="post_object_image_1542805584"/>
          <p:cNvPicPr>
            <a:picLocks noChangeAspect="1"/>
          </p:cNvPicPr>
          <p:nvPr/>
        </p:nvPicPr>
        <p:blipFill>
          <a:blip r:embed="rId1"/>
          <a:stretch>
            <a:fillRect/>
          </a:stretch>
        </p:blipFill>
        <p:spPr>
          <a:xfrm>
            <a:off x="9227503" y="1200573"/>
            <a:ext cx="2557992" cy="3047820"/>
          </a:xfrm>
          <a:prstGeom prst="rect">
            <a:avLst/>
          </a:prstGeom>
        </p:spPr>
      </p:pic>
      <p:cxnSp>
        <p:nvCxnSpPr>
          <p:cNvPr id="8" name="直接箭头连接符 7"/>
          <p:cNvCxnSpPr/>
          <p:nvPr userDrawn="1"/>
        </p:nvCxnSpPr>
        <p:spPr>
          <a:xfrm>
            <a:off x="5636260" y="3176905"/>
            <a:ext cx="3111500" cy="0"/>
          </a:xfrm>
          <a:prstGeom prst="straightConnector1">
            <a:avLst/>
          </a:prstGeom>
          <a:ln w="19050">
            <a:tailEnd type="triangle"/>
          </a:ln>
        </p:spPr>
        <p:style>
          <a:lnRef idx="2">
            <a:schemeClr val="accent1"/>
          </a:lnRef>
          <a:fillRef idx="0">
            <a:srgbClr val="FFFFFF"/>
          </a:fillRef>
          <a:effectRef idx="0">
            <a:srgbClr val="FFFFFF"/>
          </a:effectRef>
          <a:fontRef idx="minor">
            <a:schemeClr val="tx1"/>
          </a:fontRef>
        </p:style>
      </p:cxnSp>
      <p:pic>
        <p:nvPicPr>
          <p:cNvPr id="9" name="图片 8" descr="post_object_image_1914742789"/>
          <p:cNvPicPr>
            <a:picLocks noChangeAspect="1"/>
          </p:cNvPicPr>
          <p:nvPr/>
        </p:nvPicPr>
        <p:blipFill>
          <a:blip r:embed="rId2"/>
          <a:stretch>
            <a:fillRect/>
          </a:stretch>
        </p:blipFill>
        <p:spPr>
          <a:xfrm>
            <a:off x="9227503" y="4366683"/>
            <a:ext cx="2557992" cy="10890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cs typeface="Arial" panose="020B0604020202020204" pitchFamily="34" charset="0"/>
              </a:rPr>
              <a:t> </a:t>
            </a:r>
            <a:r>
              <a:rPr lang="zh-CN" altLang="en-US">
                <a:cs typeface="Arial" panose="020B0604020202020204" pitchFamily="34" charset="0"/>
              </a:rPr>
              <a:t>列表）</a:t>
            </a:r>
            <a:endParaRPr lang="zh-CN" altLang="en-US"/>
          </a:p>
        </p:txBody>
      </p:sp>
      <p:sp>
        <p:nvSpPr>
          <p:cNvPr id="3" name="内容占位符 2"/>
          <p:cNvSpPr>
            <a:spLocks noGrp="1"/>
          </p:cNvSpPr>
          <p:nvPr>
            <p:ph idx="1"/>
          </p:nvPr>
        </p:nvSpPr>
        <p:spPr>
          <a:xfrm>
            <a:off x="513999" y="1259762"/>
            <a:ext cx="11365278" cy="4657501"/>
          </a:xfrm>
        </p:spPr>
        <p:txBody>
          <a:bodyPr/>
          <a:p>
            <a:r>
              <a:rPr lang="en-US" altLang="zh-CN" sz="1800"/>
              <a:t>LA32S/LA32R </a:t>
            </a:r>
            <a:r>
              <a:rPr lang="zh-CN" altLang="en-US" sz="1800"/>
              <a:t>支持</a:t>
            </a:r>
            <a:endParaRPr lang="zh-CN" altLang="en-US" sz="1800"/>
          </a:p>
          <a:p>
            <a:pPr lvl="1"/>
            <a:r>
              <a:rPr lang="en-US" altLang="zh-CN" sz="1800"/>
              <a:t>Huacai Chen: </a:t>
            </a:r>
            <a:r>
              <a:rPr lang="zh-CN" altLang="en-US" sz="1800"/>
              <a:t>调整</a:t>
            </a:r>
            <a:r>
              <a:rPr lang="en-US" altLang="zh-CN" sz="1800"/>
              <a:t> irqchip </a:t>
            </a:r>
            <a:r>
              <a:rPr lang="zh-CN" altLang="en-US" sz="1800"/>
              <a:t>驱动代码以支持</a:t>
            </a:r>
            <a:r>
              <a:rPr lang="en-US" altLang="zh-CN" sz="1800"/>
              <a:t> 32 </a:t>
            </a:r>
            <a:r>
              <a:rPr lang="zh-CN" altLang="en-US" sz="1800"/>
              <a:t>位架构（</a:t>
            </a:r>
            <a:r>
              <a:rPr lang="zh-CN" altLang="en-US" sz="1800">
                <a:hlinkClick r:id="rId2"/>
              </a:rPr>
              <a:t>第</a:t>
            </a:r>
            <a:r>
              <a:rPr lang="en-US" altLang="zh-CN" sz="1800">
                <a:hlinkClick r:id="rId2"/>
              </a:rPr>
              <a:t> 3 </a:t>
            </a:r>
            <a:r>
              <a:rPr lang="zh-CN" altLang="en-US" sz="1800">
                <a:hlinkClick r:id="rId2"/>
              </a:rPr>
              <a:t>版</a:t>
            </a:r>
            <a:r>
              <a:rPr lang="zh-CN" altLang="en-US" sz="1800"/>
              <a:t>）</a:t>
            </a:r>
            <a:endParaRPr lang="zh-CN" altLang="en-US" sz="1800"/>
          </a:p>
          <a:p>
            <a:r>
              <a:rPr lang="zh-CN" altLang="en-US" sz="1800"/>
              <a:t>功能</a:t>
            </a:r>
            <a:r>
              <a:rPr lang="zh-CN" altLang="en-US" sz="1800">
                <a:cs typeface="Arial" panose="020B0604020202020204" pitchFamily="34" charset="0"/>
              </a:rPr>
              <a:t>引入</a:t>
            </a:r>
            <a:endParaRPr lang="zh-CN" altLang="en-US" sz="1800"/>
          </a:p>
          <a:p>
            <a:pPr lvl="1"/>
            <a:r>
              <a:rPr lang="en-US" altLang="zh-CN" sz="1800"/>
              <a:t>Lain</a:t>
            </a:r>
            <a:r>
              <a:rPr lang="zh-CN" altLang="en-US" sz="1800"/>
              <a:t> </a:t>
            </a:r>
            <a:r>
              <a:rPr lang="en-US" altLang="zh-CN" sz="1800"/>
              <a:t>"Fearyncess" Yang: </a:t>
            </a:r>
            <a:r>
              <a:rPr lang="zh-CN" altLang="en-US" sz="1800"/>
              <a:t>开启 </a:t>
            </a:r>
            <a:r>
              <a:rPr lang="en-US" altLang="zh-CN" sz="1800"/>
              <a:t>memfd_secret </a:t>
            </a:r>
            <a:r>
              <a:rPr lang="zh-CN" altLang="en-US" sz="1800"/>
              <a:t>系统调用支持（</a:t>
            </a:r>
            <a:r>
              <a:rPr lang="zh-CN" altLang="en-US" sz="1800">
                <a:hlinkClick r:id="rId3"/>
              </a:rPr>
              <a:t>第 </a:t>
            </a:r>
            <a:r>
              <a:rPr lang="en-US" altLang="zh-CN" sz="1800">
                <a:hlinkClick r:id="rId3"/>
              </a:rPr>
              <a:t>1 </a:t>
            </a:r>
            <a:r>
              <a:rPr lang="zh-CN" altLang="en-US" sz="1800">
                <a:hlinkClick r:id="rId3"/>
              </a:rPr>
              <a:t>版</a:t>
            </a:r>
            <a:r>
              <a:rPr lang="zh-CN" altLang="en-US" sz="1800"/>
              <a:t>）</a:t>
            </a:r>
            <a:endParaRPr lang="zh-CN" altLang="en-US" sz="1800"/>
          </a:p>
          <a:p>
            <a:pPr lvl="1"/>
            <a:r>
              <a:rPr lang="en-US" altLang="zh-CN" sz="1800"/>
              <a:t>George Guo: 128 </a:t>
            </a:r>
            <a:r>
              <a:rPr lang="zh-CN" altLang="en-US" sz="1800"/>
              <a:t>位原子化操作支持（</a:t>
            </a:r>
            <a:r>
              <a:rPr lang="zh-CN" altLang="en-US" sz="1800">
                <a:hlinkClick r:id="rId4"/>
              </a:rPr>
              <a:t>第 </a:t>
            </a:r>
            <a:r>
              <a:rPr lang="en-US" altLang="zh-CN" sz="1800">
                <a:hlinkClick r:id="rId4"/>
              </a:rPr>
              <a:t>10 </a:t>
            </a:r>
            <a:r>
              <a:rPr lang="zh-CN" altLang="en-US" sz="1800">
                <a:hlinkClick r:id="rId4"/>
              </a:rPr>
              <a:t>版</a:t>
            </a:r>
            <a:r>
              <a:rPr lang="zh-CN" altLang="en-US" sz="1800"/>
              <a:t>）</a:t>
            </a:r>
            <a:endParaRPr lang="zh-CN" altLang="en-US" sz="1800"/>
          </a:p>
          <a:p>
            <a:pPr lvl="0"/>
            <a:r>
              <a:rPr lang="zh-CN" altLang="en-US" sz="1800">
                <a:solidFill>
                  <a:schemeClr val="tx1"/>
                </a:solidFill>
                <a:ea typeface="Source Han Sans CN" charset="0"/>
              </a:rPr>
              <a:t>平台支持：</a:t>
            </a:r>
            <a:r>
              <a:rPr lang="en-US" altLang="zh-CN" sz="1800">
                <a:solidFill>
                  <a:schemeClr val="tx1"/>
                </a:solidFill>
                <a:ea typeface="Source Han Sans CN" charset="0"/>
              </a:rPr>
              <a:t>3B6000/3C6000</a:t>
            </a:r>
            <a:endParaRPr lang="zh-CN" altLang="en-US" sz="1800"/>
          </a:p>
          <a:p>
            <a:pPr lvl="1"/>
            <a:r>
              <a:rPr lang="en-US" altLang="zh-CN" sz="1800"/>
              <a:t>Ziyao Li: </a:t>
            </a:r>
            <a:r>
              <a:rPr lang="zh-CN" altLang="en-US" sz="1800"/>
              <a:t>规避部分早期 </a:t>
            </a:r>
            <a:r>
              <a:rPr lang="en-US" altLang="zh-CN" sz="1800"/>
              <a:t>3B6000/3C6000 </a:t>
            </a:r>
            <a:r>
              <a:rPr lang="zh-CN" altLang="en-US" sz="1800"/>
              <a:t>步进中 </a:t>
            </a:r>
            <a:r>
              <a:rPr lang="en-US" altLang="zh-CN" sz="1800"/>
              <a:t>PCIe </a:t>
            </a:r>
            <a:r>
              <a:rPr lang="zh-CN" altLang="en-US" sz="1800"/>
              <a:t>速率支持范围声明不正确的问题（</a:t>
            </a:r>
            <a:r>
              <a:rPr lang="zh-CN" altLang="en-US" sz="1800">
                <a:hlinkClick r:id="rId5"/>
              </a:rPr>
              <a:t>第 </a:t>
            </a:r>
            <a:r>
              <a:rPr lang="en-US" altLang="zh-CN" sz="1800">
                <a:hlinkClick r:id="rId5"/>
              </a:rPr>
              <a:t>6 </a:t>
            </a:r>
            <a:r>
              <a:rPr lang="zh-CN" altLang="en-US" sz="1800">
                <a:hlinkClick r:id="rId5"/>
              </a:rPr>
              <a:t>版</a:t>
            </a:r>
            <a:r>
              <a:rPr lang="zh-CN" altLang="en-US" sz="1800"/>
              <a:t>）</a:t>
            </a:r>
            <a:endParaRPr lang="zh-CN" altLang="en-US" sz="1800"/>
          </a:p>
          <a:p>
            <a:pPr lvl="0"/>
            <a:r>
              <a:rPr lang="zh-CN" altLang="en-US" sz="1800"/>
              <a:t>平台支持：</a:t>
            </a:r>
            <a:r>
              <a:rPr lang="en-US" altLang="zh-CN" sz="1800"/>
              <a:t>2K0300</a:t>
            </a:r>
            <a:endParaRPr lang="en-US" altLang="zh-CN" sz="1800"/>
          </a:p>
          <a:p>
            <a:pPr lvl="1"/>
            <a:r>
              <a:rPr lang="en-US" altLang="zh-CN" sz="1800"/>
              <a:t>Binbin Zhou: 2K0300 RTC </a:t>
            </a:r>
            <a:r>
              <a:rPr lang="zh-CN" altLang="en-US" sz="1800"/>
              <a:t>支持（</a:t>
            </a:r>
            <a:r>
              <a:rPr lang="zh-CN" altLang="en-US" sz="1800">
                <a:hlinkClick r:id="rId6"/>
              </a:rPr>
              <a:t>第</a:t>
            </a:r>
            <a:r>
              <a:rPr lang="en-US" altLang="zh-CN" sz="1800">
                <a:hlinkClick r:id="rId6"/>
              </a:rPr>
              <a:t> 3 </a:t>
            </a:r>
            <a:r>
              <a:rPr lang="zh-CN" altLang="en-US" sz="1800">
                <a:hlinkClick r:id="rId6"/>
              </a:rPr>
              <a:t>版</a:t>
            </a:r>
            <a:r>
              <a:rPr lang="zh-CN" altLang="en-US" sz="1800"/>
              <a:t>）</a:t>
            </a:r>
            <a:endParaRPr lang="zh-CN" altLang="en-US" sz="1800"/>
          </a:p>
          <a:p>
            <a:pPr lvl="0"/>
            <a:r>
              <a:rPr lang="zh-CN" altLang="en-US" sz="1800"/>
              <a:t>代码重构与清理</a:t>
            </a:r>
            <a:endParaRPr lang="en-US" altLang="zh-CN" sz="1800"/>
          </a:p>
          <a:p>
            <a:pPr lvl="1"/>
            <a:r>
              <a:rPr lang="en-US" altLang="zh-CN" sz="1800"/>
              <a:t>Tiezhu</a:t>
            </a:r>
            <a:r>
              <a:rPr lang="zh-CN" altLang="en-US" sz="1800"/>
              <a:t> </a:t>
            </a:r>
            <a:r>
              <a:rPr lang="en-US" altLang="zh-CN" sz="1800"/>
              <a:t>Yang:</a:t>
            </a:r>
            <a:r>
              <a:rPr lang="zh-CN" altLang="en-US" sz="1800"/>
              <a:t> 回滚关于清理无用 </a:t>
            </a:r>
            <a:r>
              <a:rPr lang="en-US" altLang="zh-CN" sz="1800"/>
              <a:t>ORC Unwinder </a:t>
            </a:r>
            <a:r>
              <a:rPr lang="zh-CN" altLang="en-US" sz="1800"/>
              <a:t>检查的修改（</a:t>
            </a:r>
            <a:r>
              <a:rPr lang="zh-CN" altLang="en-US" sz="1800">
                <a:hlinkClick r:id="rId7"/>
              </a:rPr>
              <a:t>第 </a:t>
            </a:r>
            <a:r>
              <a:rPr lang="en-US" altLang="zh-CN" sz="1800">
                <a:hlinkClick r:id="rId7"/>
              </a:rPr>
              <a:t>1 </a:t>
            </a:r>
            <a:r>
              <a:rPr lang="zh-CN" altLang="en-US" sz="1800">
                <a:hlinkClick r:id="rId7"/>
              </a:rPr>
              <a:t>版</a:t>
            </a:r>
            <a:r>
              <a:rPr lang="zh-CN" altLang="en-US" sz="1800"/>
              <a:t>）</a:t>
            </a:r>
            <a:endParaRPr lang="zh-CN" altLang="en-US" sz="1800"/>
          </a:p>
          <a:p>
            <a:pPr lvl="0"/>
            <a:r>
              <a:rPr lang="zh-CN" altLang="en-US" sz="1800"/>
              <a:t>代码重构与清理</a:t>
            </a:r>
            <a:endParaRPr lang="zh-CN" altLang="en-US" sz="1800"/>
          </a:p>
          <a:p>
            <a:pPr lvl="1"/>
            <a:r>
              <a:rPr lang="en-US" altLang="zh-CN" sz="1800"/>
              <a:t>Huacai Chen: </a:t>
            </a:r>
            <a:r>
              <a:rPr lang="zh-CN" altLang="en-US" sz="1800"/>
              <a:t>清理 </a:t>
            </a:r>
            <a:r>
              <a:rPr lang="en-US" altLang="zh-CN" sz="1800"/>
              <a:t>head.S </a:t>
            </a:r>
            <a:r>
              <a:rPr lang="zh-CN" altLang="en-US" sz="1800"/>
              <a:t>中的无用代码（</a:t>
            </a:r>
            <a:r>
              <a:rPr lang="zh-CN" altLang="en-US" sz="1800">
                <a:hlinkClick r:id="rId8"/>
              </a:rPr>
              <a:t>第 </a:t>
            </a:r>
            <a:r>
              <a:rPr lang="en-US" altLang="zh-CN" sz="1800">
                <a:hlinkClick r:id="rId8"/>
              </a:rPr>
              <a:t>1 </a:t>
            </a:r>
            <a:r>
              <a:rPr lang="zh-CN" altLang="en-US" sz="1800">
                <a:hlinkClick r:id="rId8"/>
              </a:rPr>
              <a:t>版</a:t>
            </a:r>
            <a:r>
              <a:rPr lang="zh-CN" altLang="en-US" sz="1800"/>
              <a:t>）</a:t>
            </a:r>
            <a:endParaRPr lang="zh-CN" altLang="en-US" sz="1800"/>
          </a:p>
          <a:p>
            <a:pPr lvl="1"/>
            <a:r>
              <a:rPr lang="en-US" altLang="zh-CN" sz="1800"/>
              <a:t>Lisa Robinson: </a:t>
            </a:r>
            <a:r>
              <a:rPr lang="zh-CN" altLang="en-US" sz="1800"/>
              <a:t>修复性能监控单元</a:t>
            </a:r>
            <a:r>
              <a:rPr lang="en-US" altLang="zh-CN" sz="1800"/>
              <a:t> (PMU) </a:t>
            </a:r>
            <a:r>
              <a:rPr lang="zh-CN" altLang="en-US" sz="1800"/>
              <a:t>对混合性能事件组的处理（</a:t>
            </a:r>
            <a:r>
              <a:rPr lang="zh-CN" altLang="en-US" sz="1800">
                <a:hlinkClick r:id="rId9"/>
              </a:rPr>
              <a:t>第</a:t>
            </a:r>
            <a:r>
              <a:rPr lang="en-US" altLang="zh-CN" sz="1800">
                <a:hlinkClick r:id="rId9"/>
              </a:rPr>
              <a:t> 3 </a:t>
            </a:r>
            <a:r>
              <a:rPr lang="zh-CN" altLang="en-US" sz="1800">
                <a:hlinkClick r:id="rId9"/>
              </a:rPr>
              <a:t>版</a:t>
            </a:r>
            <a:r>
              <a:rPr lang="zh-CN" altLang="en-US" sz="1800"/>
              <a:t>）</a:t>
            </a:r>
            <a:endParaRPr lang="zh-CN" altLang="en-US" sz="1800"/>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龙架构发行版动向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发行版维护贴士</a:t>
            </a:r>
            <a:endParaRPr lang="zh-CN" altLang="en-US"/>
          </a:p>
        </p:txBody>
      </p:sp>
      <p:sp>
        <p:nvSpPr>
          <p:cNvPr id="6" name="内容占位符 5"/>
          <p:cNvSpPr>
            <a:spLocks noGrp="1"/>
          </p:cNvSpPr>
          <p:nvPr>
            <p:ph idx="1"/>
          </p:nvPr>
        </p:nvSpPr>
        <p:spPr/>
        <p:txBody>
          <a:bodyPr/>
          <a:p>
            <a:r>
              <a:rPr lang="en-US" altLang="zh-CN" sz="2000"/>
              <a:t>Linux 6.6.120 </a:t>
            </a:r>
            <a:r>
              <a:rPr lang="zh-CN" altLang="en-US" sz="2000"/>
              <a:t>内核可能无法构建，须</a:t>
            </a:r>
            <a:r>
              <a:rPr lang="zh-CN" altLang="en-US" sz="2000">
                <a:hlinkClick r:id="rId1"/>
              </a:rPr>
              <a:t>回退一笔针对 </a:t>
            </a:r>
            <a:r>
              <a:rPr lang="en-US" altLang="zh-CN" sz="2000">
                <a:hlinkClick r:id="rId1"/>
              </a:rPr>
              <a:t>BPF </a:t>
            </a:r>
            <a:r>
              <a:rPr lang="zh-CN" altLang="en-US" sz="2000">
                <a:hlinkClick r:id="rId1"/>
              </a:rPr>
              <a:t>子系统修改</a:t>
            </a:r>
            <a:endParaRPr lang="zh-CN" altLang="en-US" sz="2000">
              <a:hlinkClick r:id="rId1"/>
            </a:endParaRPr>
          </a:p>
          <a:p>
            <a:endParaRPr lang="zh-CN" altLang="en-US" sz="20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en-US" altLang="zh-CN" sz="2000">
                <a:solidFill>
                  <a:srgbClr val="000000"/>
                </a:solidFill>
              </a:rPr>
              <a:t>LoongGPU 1.0.2</a:t>
            </a:r>
            <a:endParaRPr lang="en-US" altLang="zh-CN" sz="2000">
              <a:solidFill>
                <a:srgbClr val="000000"/>
              </a:solidFill>
            </a:endParaRPr>
          </a:p>
          <a:p>
            <a:pPr lvl="1">
              <a:buFont typeface="Arial" panose="020B0604020202020204" pitchFamily="34" charset="0"/>
              <a:buChar char="•"/>
            </a:pPr>
            <a:r>
              <a:rPr lang="zh-CN" altLang="en-US" sz="2000">
                <a:solidFill>
                  <a:srgbClr val="000000"/>
                </a:solidFill>
              </a:rPr>
              <a:t>修复了一处在未使用 </a:t>
            </a:r>
            <a:r>
              <a:rPr lang="en-US" altLang="zh-CN" sz="2000">
                <a:solidFill>
                  <a:srgbClr val="000000"/>
                </a:solidFill>
              </a:rPr>
              <a:t>LoongGPU </a:t>
            </a:r>
            <a:r>
              <a:rPr lang="zh-CN" altLang="en-US" sz="2000">
                <a:solidFill>
                  <a:srgbClr val="000000"/>
                </a:solidFill>
              </a:rPr>
              <a:t>输出画面时，错误使用了</a:t>
            </a:r>
            <a:r>
              <a:rPr lang="en-US" altLang="zh-CN" sz="2000">
                <a:solidFill>
                  <a:srgbClr val="000000"/>
                </a:solidFill>
              </a:rPr>
              <a:t>LoongGPU</a:t>
            </a:r>
            <a:br>
              <a:rPr lang="en-US" altLang="zh-CN" sz="2000">
                <a:solidFill>
                  <a:srgbClr val="000000"/>
                </a:solidFill>
              </a:rPr>
            </a:br>
            <a:r>
              <a:rPr lang="zh-CN" altLang="en-US" sz="2000">
                <a:solidFill>
                  <a:srgbClr val="000000"/>
                </a:solidFill>
              </a:rPr>
              <a:t>提供的 </a:t>
            </a:r>
            <a:r>
              <a:rPr lang="en-US" altLang="zh-CN" sz="2000">
                <a:solidFill>
                  <a:srgbClr val="000000"/>
                </a:solidFill>
              </a:rPr>
              <a:t>libEGL</a:t>
            </a:r>
            <a:r>
              <a:rPr lang="zh-CN" altLang="en-US" sz="2000">
                <a:solidFill>
                  <a:srgbClr val="000000"/>
                </a:solidFill>
              </a:rPr>
              <a:t>，导致部分应用程序渲染错误</a:t>
            </a:r>
            <a:endParaRPr lang="zh-CN" altLang="en-US" sz="2000">
              <a:solidFill>
                <a:srgbClr val="000000"/>
              </a:solidFill>
            </a:endParaRPr>
          </a:p>
          <a:p>
            <a:pPr lvl="1">
              <a:buFont typeface="Arial" panose="020B0604020202020204" pitchFamily="34" charset="0"/>
              <a:buChar char="•"/>
            </a:pPr>
            <a:r>
              <a:rPr lang="zh-CN" altLang="en-US" sz="2000">
                <a:solidFill>
                  <a:srgbClr val="000000"/>
                </a:solidFill>
                <a:ea typeface="Source Han Sans CN" charset="0"/>
              </a:rPr>
              <a:t>修复了 7A1000 的使用问题，龙架构用户可以使用 </a:t>
            </a:r>
            <a:r>
              <a:rPr lang="en-US" altLang="zh-CN" sz="2000">
                <a:solidFill>
                  <a:srgbClr val="000000"/>
                </a:solidFill>
                <a:ea typeface="Source Han Sans CN" charset="0"/>
              </a:rPr>
              <a:t>7A1000 </a:t>
            </a:r>
            <a:r>
              <a:rPr lang="zh-CN" altLang="en-US" sz="2000">
                <a:solidFill>
                  <a:srgbClr val="000000"/>
                </a:solidFill>
                <a:ea typeface="Source Han Sans CN" charset="0"/>
              </a:rPr>
              <a:t>的 </a:t>
            </a:r>
            <a:r>
              <a:rPr lang="en-US" altLang="zh-CN" sz="2000">
                <a:solidFill>
                  <a:srgbClr val="000000"/>
                </a:solidFill>
                <a:ea typeface="Source Han Sans CN" charset="0"/>
              </a:rPr>
              <a:t>DC </a:t>
            </a:r>
            <a:r>
              <a:rPr lang="zh-CN" altLang="en-US" sz="2000">
                <a:solidFill>
                  <a:srgbClr val="000000"/>
                </a:solidFill>
                <a:ea typeface="Source Han Sans CN" charset="0"/>
              </a:rPr>
              <a:t>驱动，</a:t>
            </a:r>
            <a:br>
              <a:rPr lang="zh-CN" altLang="en-US" sz="2000">
                <a:solidFill>
                  <a:srgbClr val="000000"/>
                </a:solidFill>
                <a:ea typeface="Source Han Sans CN" charset="0"/>
              </a:rPr>
            </a:br>
            <a:r>
              <a:rPr lang="zh-CN" altLang="en-US" sz="2000">
                <a:solidFill>
                  <a:srgbClr val="000000"/>
                </a:solidFill>
                <a:ea typeface="Source Han Sans CN" charset="0"/>
              </a:rPr>
              <a:t>但无 </a:t>
            </a:r>
            <a:r>
              <a:rPr lang="en-US" altLang="zh-CN" sz="2000">
                <a:solidFill>
                  <a:srgbClr val="000000"/>
                </a:solidFill>
                <a:ea typeface="Source Han Sans CN" charset="0"/>
              </a:rPr>
              <a:t>OpenGL</a:t>
            </a:r>
            <a:r>
              <a:rPr lang="zh-CN" altLang="en-US" sz="2000">
                <a:solidFill>
                  <a:srgbClr val="000000"/>
                </a:solidFill>
                <a:ea typeface="Source Han Sans CN" charset="0"/>
              </a:rPr>
              <a:t> 加速功能</a:t>
            </a:r>
            <a:endParaRPr lang="zh-CN" altLang="en-US" sz="2000">
              <a:solidFill>
                <a:srgbClr val="000000"/>
              </a:solidFill>
            </a:endParaRPr>
          </a:p>
          <a:p>
            <a:pPr lvl="0">
              <a:buFont typeface="Arial" panose="020B0604020202020204" pitchFamily="34" charset="0"/>
              <a:buChar char="•"/>
            </a:pPr>
            <a:r>
              <a:rPr lang="en-US" altLang="zh-CN" sz="2000">
                <a:solidFill>
                  <a:srgbClr val="000000"/>
                </a:solidFill>
              </a:rPr>
              <a:t>LoongVPU </a:t>
            </a:r>
            <a:r>
              <a:rPr lang="zh-CN" altLang="en-US" sz="2000">
                <a:solidFill>
                  <a:srgbClr val="000000"/>
                </a:solidFill>
              </a:rPr>
              <a:t>的 </a:t>
            </a:r>
            <a:r>
              <a:rPr lang="en-US" altLang="zh-CN" sz="2000">
                <a:solidFill>
                  <a:srgbClr val="000000"/>
                </a:solidFill>
              </a:rPr>
              <a:t>AV1 </a:t>
            </a:r>
            <a:r>
              <a:rPr lang="zh-CN" altLang="en-US" sz="2000">
                <a:solidFill>
                  <a:srgbClr val="000000"/>
                </a:solidFill>
              </a:rPr>
              <a:t>支持和编码问题</a:t>
            </a:r>
            <a:endParaRPr lang="zh-CN" altLang="en-US" sz="2000">
              <a:solidFill>
                <a:srgbClr val="000000"/>
              </a:solidFill>
            </a:endParaRPr>
          </a:p>
          <a:p>
            <a:pPr lvl="1">
              <a:buFont typeface="Arial" panose="020B0604020202020204" pitchFamily="34" charset="0"/>
              <a:buChar char="•"/>
            </a:pPr>
            <a:r>
              <a:rPr lang="en-US" altLang="zh-CN" sz="2000">
                <a:solidFill>
                  <a:srgbClr val="000000"/>
                </a:solidFill>
              </a:rPr>
              <a:t>AV1</a:t>
            </a:r>
            <a:r>
              <a:rPr lang="zh-CN" altLang="en-US" sz="2000">
                <a:solidFill>
                  <a:srgbClr val="000000"/>
                </a:solidFill>
              </a:rPr>
              <a:t> 解码错误已归因到芯源提供的驱动，正在推动内部沟通</a:t>
            </a:r>
            <a:endParaRPr lang="zh-CN" altLang="en-US" sz="2000">
              <a:solidFill>
                <a:srgbClr val="000000"/>
              </a:solidFill>
            </a:endParaRPr>
          </a:p>
          <a:p>
            <a:pPr lvl="1">
              <a:buFont typeface="Arial" panose="020B0604020202020204" pitchFamily="34" charset="0"/>
              <a:buChar char="•"/>
            </a:pPr>
            <a:r>
              <a:rPr lang="en-US" altLang="zh-CN" sz="2000">
                <a:solidFill>
                  <a:srgbClr val="000000"/>
                </a:solidFill>
              </a:rPr>
              <a:t>OBS</a:t>
            </a:r>
            <a:r>
              <a:rPr lang="zh-CN" altLang="en-US" sz="2000">
                <a:solidFill>
                  <a:srgbClr val="000000"/>
                </a:solidFill>
              </a:rPr>
              <a:t> </a:t>
            </a:r>
            <a:r>
              <a:rPr lang="en-US" altLang="zh-CN" sz="2000">
                <a:solidFill>
                  <a:srgbClr val="000000"/>
                </a:solidFill>
              </a:rPr>
              <a:t>Studio</a:t>
            </a:r>
            <a:r>
              <a:rPr lang="zh-CN" altLang="en-US" sz="2000">
                <a:solidFill>
                  <a:srgbClr val="000000"/>
                </a:solidFill>
              </a:rPr>
              <a:t> 编码问题已确定存在假设</a:t>
            </a:r>
            <a:r>
              <a:rPr lang="en-US" altLang="zh-CN" sz="2000">
                <a:solidFill>
                  <a:srgbClr val="000000"/>
                </a:solidFill>
              </a:rPr>
              <a:t>GPU</a:t>
            </a:r>
            <a:r>
              <a:rPr lang="zh-CN" altLang="en-US" sz="2000">
                <a:solidFill>
                  <a:srgbClr val="000000"/>
                </a:solidFill>
              </a:rPr>
              <a:t>和</a:t>
            </a:r>
            <a:r>
              <a:rPr lang="en-US" altLang="zh-CN" sz="2000">
                <a:solidFill>
                  <a:srgbClr val="000000"/>
                </a:solidFill>
              </a:rPr>
              <a:t>VPU</a:t>
            </a:r>
            <a:r>
              <a:rPr lang="zh-CN" altLang="en-US" sz="2000">
                <a:solidFill>
                  <a:srgbClr val="000000"/>
                </a:solidFill>
              </a:rPr>
              <a:t>为同一硬件的设计；</a:t>
            </a:r>
            <a:br>
              <a:rPr lang="zh-CN" altLang="en-US" sz="2000">
                <a:solidFill>
                  <a:srgbClr val="000000"/>
                </a:solidFill>
              </a:rPr>
            </a:br>
            <a:r>
              <a:rPr lang="zh-CN" altLang="en-US" sz="2000">
                <a:solidFill>
                  <a:srgbClr val="000000"/>
                </a:solidFill>
              </a:rPr>
              <a:t>在其他品牌的</a:t>
            </a:r>
            <a:r>
              <a:rPr lang="en-US" altLang="zh-CN" sz="2000">
                <a:solidFill>
                  <a:srgbClr val="000000"/>
                </a:solidFill>
              </a:rPr>
              <a:t>GPU</a:t>
            </a:r>
            <a:r>
              <a:rPr lang="zh-CN" altLang="en-US" sz="2000">
                <a:solidFill>
                  <a:srgbClr val="000000"/>
                </a:solidFill>
              </a:rPr>
              <a:t>上可以直接将</a:t>
            </a:r>
            <a:r>
              <a:rPr lang="en-US" altLang="zh-CN" sz="2000">
                <a:solidFill>
                  <a:srgbClr val="000000"/>
                </a:solidFill>
              </a:rPr>
              <a:t>GPU</a:t>
            </a:r>
            <a:r>
              <a:rPr lang="zh-CN" altLang="en-US" sz="2000">
                <a:solidFill>
                  <a:srgbClr val="000000"/>
                </a:solidFill>
              </a:rPr>
              <a:t>渲染的材质直接交给硬件编码器，</a:t>
            </a:r>
            <a:br>
              <a:rPr lang="zh-CN" altLang="en-US" sz="2000">
                <a:solidFill>
                  <a:srgbClr val="000000"/>
                </a:solidFill>
              </a:rPr>
            </a:br>
            <a:r>
              <a:rPr lang="zh-CN" altLang="en-US" sz="2000">
                <a:solidFill>
                  <a:srgbClr val="000000"/>
                </a:solidFill>
              </a:rPr>
              <a:t>而在</a:t>
            </a:r>
            <a:r>
              <a:rPr lang="en-US" altLang="zh-CN" sz="2000">
                <a:solidFill>
                  <a:srgbClr val="000000"/>
                </a:solidFill>
              </a:rPr>
              <a:t>2K3000</a:t>
            </a:r>
            <a:r>
              <a:rPr lang="zh-CN" altLang="en-US" sz="2000">
                <a:solidFill>
                  <a:srgbClr val="000000"/>
                </a:solidFill>
              </a:rPr>
              <a:t>上可能存在色域转换的问题</a:t>
            </a:r>
            <a:endParaRPr lang="zh-CN" altLang="en-US" sz="2000">
              <a:solidFill>
                <a:srgbClr val="000000"/>
              </a:solidFill>
            </a:endParaRPr>
          </a:p>
          <a:p>
            <a:pPr lvl="2">
              <a:buFont typeface="Arial" panose="020B0604020202020204" pitchFamily="34" charset="0"/>
              <a:buChar char="•"/>
            </a:pPr>
            <a:r>
              <a:rPr lang="zh-CN" altLang="en-US" sz="2000">
                <a:solidFill>
                  <a:srgbClr val="000000"/>
                </a:solidFill>
              </a:rPr>
              <a:t>目前尚不清楚</a:t>
            </a:r>
            <a:r>
              <a:rPr lang="en-US" altLang="zh-CN" sz="2000">
                <a:solidFill>
                  <a:srgbClr val="000000"/>
                </a:solidFill>
              </a:rPr>
              <a:t>LG200</a:t>
            </a:r>
            <a:r>
              <a:rPr lang="zh-CN" altLang="en-US" sz="2000">
                <a:solidFill>
                  <a:srgbClr val="000000"/>
                </a:solidFill>
              </a:rPr>
              <a:t>的</a:t>
            </a:r>
            <a:r>
              <a:rPr lang="en-US" altLang="zh-CN" sz="2000">
                <a:solidFill>
                  <a:srgbClr val="000000"/>
                </a:solidFill>
              </a:rPr>
              <a:t>GPU</a:t>
            </a:r>
            <a:r>
              <a:rPr lang="zh-CN" altLang="en-US" sz="2000">
                <a:solidFill>
                  <a:srgbClr val="000000"/>
                </a:solidFill>
              </a:rPr>
              <a:t>驱动程序在上传材质到非显存区域时，</a:t>
            </a:r>
            <a:br>
              <a:rPr lang="zh-CN" altLang="en-US" sz="2000">
                <a:solidFill>
                  <a:srgbClr val="000000"/>
                </a:solidFill>
              </a:rPr>
            </a:br>
            <a:r>
              <a:rPr lang="zh-CN" altLang="en-US" sz="2000">
                <a:solidFill>
                  <a:srgbClr val="000000"/>
                </a:solidFill>
              </a:rPr>
              <a:t>是否正确地标记了材质的色彩格式</a:t>
            </a:r>
            <a:endParaRPr lang="en-US" altLang="zh-CN" sz="2000">
              <a:solidFill>
                <a:srgbClr val="000000"/>
              </a:solidFill>
            </a:endParaRPr>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2000" b="1"/>
              <a:t>本期安全更新</a:t>
            </a:r>
            <a:r>
              <a:rPr lang="zh-CN" altLang="en-US" sz="2000" b="1">
                <a:cs typeface="Arial" panose="020B0604020202020204" pitchFamily="34" charset="0"/>
              </a:rPr>
              <a:t>（非预装软件未列出）</a:t>
            </a:r>
            <a:endParaRPr lang="zh-CN" altLang="en-US" sz="2000" b="1"/>
          </a:p>
          <a:p>
            <a:pPr lvl="1"/>
            <a:r>
              <a:rPr lang="zh-CN" altLang="en-US" sz="2000" b="1">
                <a:solidFill>
                  <a:srgbClr val="E60013"/>
                </a:solidFill>
                <a:ea typeface="Source Han Sans CN" charset="0"/>
              </a:rPr>
              <a:t>安同</a:t>
            </a:r>
            <a:r>
              <a:rPr lang="en-US" altLang="zh-CN" sz="2000" b="1">
                <a:solidFill>
                  <a:srgbClr val="E60013"/>
                </a:solidFill>
                <a:ea typeface="Source Han Sans CN" charset="0"/>
              </a:rPr>
              <a:t> OS </a:t>
            </a:r>
            <a:r>
              <a:rPr lang="zh-CN" altLang="en-US" sz="2000" b="1">
                <a:solidFill>
                  <a:srgbClr val="E60013"/>
                </a:solidFill>
                <a:ea typeface="Source Han Sans CN" charset="0"/>
              </a:rPr>
              <a:t>核心包，版本</a:t>
            </a:r>
            <a:r>
              <a:rPr lang="en-US" altLang="zh-CN" sz="2000" b="1">
                <a:solidFill>
                  <a:srgbClr val="E60013"/>
                </a:solidFill>
                <a:ea typeface="Source Han Sans CN" charset="0"/>
              </a:rPr>
              <a:t> 13.0.6</a:t>
            </a:r>
            <a:endParaRPr lang="en-US" altLang="zh-CN" sz="2000" b="1">
              <a:solidFill>
                <a:srgbClr val="E60013"/>
              </a:solidFill>
              <a:ea typeface="Source Han Sans CN" charset="0"/>
            </a:endParaRPr>
          </a:p>
          <a:p>
            <a:pPr lvl="2"/>
            <a:r>
              <a:rPr lang="zh-CN" altLang="en-US" sz="2000">
                <a:solidFill>
                  <a:srgbClr val="000000"/>
                </a:solidFill>
                <a:ea typeface="Source Han Sans CN" charset="0"/>
              </a:rPr>
              <a:t>修复</a:t>
            </a:r>
            <a:r>
              <a:rPr lang="en-US" altLang="zh-CN" sz="2000">
                <a:solidFill>
                  <a:srgbClr val="000000"/>
                </a:solidFill>
                <a:ea typeface="Source Han Sans CN" charset="0"/>
              </a:rPr>
              <a:t> glibc 2.42 </a:t>
            </a:r>
            <a:r>
              <a:rPr lang="zh-CN" altLang="en-US" sz="2000">
                <a:solidFill>
                  <a:srgbClr val="000000"/>
                </a:solidFill>
                <a:ea typeface="Source Han Sans CN" charset="0"/>
              </a:rPr>
              <a:t>的一处整数溢出漏洞（严重性：高）和一处堆栈内容</a:t>
            </a:r>
            <a:br>
              <a:rPr lang="zh-CN" altLang="en-US" sz="2000">
                <a:solidFill>
                  <a:srgbClr val="000000"/>
                </a:solidFill>
                <a:ea typeface="Source Han Sans CN" charset="0"/>
              </a:rPr>
            </a:br>
            <a:r>
              <a:rPr lang="zh-CN" altLang="en-US" sz="2000">
                <a:solidFill>
                  <a:srgbClr val="000000"/>
                </a:solidFill>
                <a:ea typeface="Source Han Sans CN" charset="0"/>
              </a:rPr>
              <a:t>泄漏漏洞</a:t>
            </a:r>
            <a:endParaRPr lang="en-US" altLang="zh-CN" sz="2000">
              <a:solidFill>
                <a:srgbClr val="000000"/>
              </a:solidFill>
              <a:ea typeface="Source Han Sans CN" charset="0"/>
            </a:endParaRPr>
          </a:p>
          <a:p>
            <a:pPr lvl="1"/>
            <a:r>
              <a:rPr lang="en-US" altLang="zh-CN" sz="2000" b="1">
                <a:solidFill>
                  <a:srgbClr val="E60013"/>
                </a:solidFill>
                <a:ea typeface="Source Han Sans CN" charset="0"/>
              </a:rPr>
              <a:t>Firefox 147.0</a:t>
            </a:r>
            <a:endParaRPr lang="en-US" altLang="zh-CN" sz="2000" b="1">
              <a:solidFill>
                <a:srgbClr val="E60013"/>
              </a:solidFill>
              <a:ea typeface="Source Han Sans CN" charset="0"/>
            </a:endParaRPr>
          </a:p>
          <a:p>
            <a:pPr lvl="2"/>
            <a:r>
              <a:rPr lang="zh-CN" altLang="en-US" sz="2000"/>
              <a:t>修复</a:t>
            </a:r>
            <a:r>
              <a:rPr lang="en-US" altLang="zh-CN" sz="2000"/>
              <a:t> Mozilla </a:t>
            </a:r>
            <a:r>
              <a:rPr lang="zh-CN" altLang="en-US" sz="2000"/>
              <a:t>基金会第</a:t>
            </a:r>
            <a:r>
              <a:rPr lang="en-US" altLang="zh-CN" sz="2000"/>
              <a:t> 2026-01 </a:t>
            </a:r>
            <a:r>
              <a:rPr lang="zh-CN" altLang="en-US" sz="2000"/>
              <a:t>号安全公告中披露的</a:t>
            </a:r>
            <a:r>
              <a:rPr lang="en-US" altLang="zh-CN" sz="2000"/>
              <a:t> 16 </a:t>
            </a:r>
            <a:r>
              <a:rPr lang="zh-CN" altLang="en-US" sz="2000"/>
              <a:t>个安全漏洞，</a:t>
            </a:r>
            <a:br>
              <a:rPr lang="zh-CN" altLang="en-US" sz="2000"/>
            </a:br>
            <a:r>
              <a:rPr lang="zh-CN" altLang="en-US" sz="2000"/>
              <a:t>含</a:t>
            </a:r>
            <a:r>
              <a:rPr lang="en-US" altLang="zh-CN" sz="2000"/>
              <a:t> 6 </a:t>
            </a:r>
            <a:r>
              <a:rPr lang="zh-CN" altLang="en-US" sz="2000"/>
              <a:t>个高危漏洞</a:t>
            </a:r>
            <a:endParaRPr lang="zh-CN" altLang="en-US" sz="2000"/>
          </a:p>
          <a:p>
            <a:pPr lvl="0">
              <a:buFont typeface="Arial" panose="020B0604020202020204" pitchFamily="34" charset="0"/>
              <a:buChar char="•"/>
            </a:pPr>
            <a:r>
              <a:rPr lang="zh-CN" altLang="en-US" sz="2000" b="1"/>
              <a:t>建议关注公众号</a:t>
            </a:r>
            <a:r>
              <a:rPr lang="en-US" altLang="zh-CN" sz="2000" b="1"/>
              <a:t>“</a:t>
            </a:r>
            <a:r>
              <a:rPr lang="zh-CN" altLang="en-US" sz="2000" b="1"/>
              <a:t>安同开源</a:t>
            </a:r>
            <a:r>
              <a:rPr lang="en-US" altLang="zh-CN" sz="2000" b="1"/>
              <a:t>”</a:t>
            </a:r>
            <a:r>
              <a:rPr lang="zh-CN" altLang="en-US" sz="2000" b="1"/>
              <a:t>或社区主页</a:t>
            </a:r>
            <a:r>
              <a:rPr lang="en-US" altLang="zh-CN" sz="2000" b="1"/>
              <a:t> (aosc.io) </a:t>
            </a:r>
            <a:r>
              <a:rPr lang="zh-CN" altLang="en-US" sz="2000" b="1"/>
              <a:t>新闻</a:t>
            </a:r>
            <a:endParaRPr lang="zh-CN" altLang="en-US" sz="20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社区事务</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社区文化衫</a:t>
            </a:r>
            <a:endParaRPr lang="zh-CN" altLang="en-US"/>
          </a:p>
        </p:txBody>
      </p:sp>
      <p:sp>
        <p:nvSpPr>
          <p:cNvPr id="6" name="内容占位符 5"/>
          <p:cNvSpPr>
            <a:spLocks noGrp="1"/>
          </p:cNvSpPr>
          <p:nvPr>
            <p:ph idx="1"/>
          </p:nvPr>
        </p:nvSpPr>
        <p:spPr/>
        <p:txBody>
          <a:bodyPr/>
          <a:p>
            <a:r>
              <a:rPr lang="en-US" altLang="zh-CN" sz="2000">
                <a:solidFill>
                  <a:schemeClr val="tx1"/>
                </a:solidFill>
                <a:ea typeface="Source Han Sans CN" charset="0"/>
              </a:rPr>
              <a:t>感谢各位的订购</a:t>
            </a:r>
            <a:r>
              <a:rPr lang="zh-CN" altLang="en-US" sz="2000">
                <a:solidFill>
                  <a:schemeClr val="tx1"/>
                </a:solidFill>
                <a:ea typeface="Source Han Sans CN" charset="0"/>
              </a:rPr>
              <a:t>，社区文化衫已下单</a:t>
            </a:r>
            <a:endParaRPr lang="zh-CN" altLang="en-US" sz="2000">
              <a:solidFill>
                <a:schemeClr val="tx1"/>
              </a:solidFill>
              <a:ea typeface="Source Han Sans CN" charset="0"/>
            </a:endParaRPr>
          </a:p>
          <a:p>
            <a:r>
              <a:rPr lang="zh-CN" altLang="en-US" sz="2000">
                <a:solidFill>
                  <a:schemeClr val="tx1"/>
                </a:solidFill>
                <a:ea typeface="Source Han Sans CN" charset="0"/>
              </a:rPr>
              <a:t>文化衫预计 </a:t>
            </a:r>
            <a:r>
              <a:rPr lang="en-US" altLang="zh-CN" sz="2000">
                <a:solidFill>
                  <a:schemeClr val="tx1"/>
                </a:solidFill>
                <a:ea typeface="Source Han Sans CN" charset="0"/>
              </a:rPr>
              <a:t>1 </a:t>
            </a:r>
            <a:r>
              <a:rPr lang="zh-CN" altLang="en-US" sz="2000">
                <a:solidFill>
                  <a:schemeClr val="tx1"/>
                </a:solidFill>
                <a:ea typeface="Source Han Sans CN" charset="0"/>
              </a:rPr>
              <a:t>月 </a:t>
            </a:r>
            <a:r>
              <a:rPr lang="en-US" altLang="zh-CN" sz="2000">
                <a:solidFill>
                  <a:schemeClr val="tx1"/>
                </a:solidFill>
                <a:ea typeface="Source Han Sans CN" charset="0"/>
              </a:rPr>
              <a:t>30 </a:t>
            </a:r>
            <a:r>
              <a:rPr lang="zh-CN" altLang="en-US" sz="2000">
                <a:solidFill>
                  <a:schemeClr val="tx1"/>
                </a:solidFill>
                <a:ea typeface="Source Han Sans CN" charset="0"/>
              </a:rPr>
              <a:t>日从工厂发货，随后我们将第一时间将衣服寄给各位</a:t>
            </a:r>
            <a:endParaRPr lang="zh-CN" altLang="en-US" sz="2000"/>
          </a:p>
        </p:txBody>
      </p:sp>
      <p:sp>
        <p:nvSpPr>
          <p:cNvPr id="7" name="文本占位符 6"/>
          <p:cNvSpPr>
            <a:spLocks noGrp="1"/>
          </p:cNvSpPr>
          <p:nvPr>
            <p:ph type="body" idx="10"/>
          </p:nvPr>
        </p:nvSpPr>
        <p:spPr/>
        <p:txBody>
          <a:bodyPr/>
          <a:p>
            <a:endParaRPr lang="zh-CN" altLang="en-US"/>
          </a:p>
        </p:txBody>
      </p:sp>
      <p:pic>
        <p:nvPicPr>
          <p:cNvPr id="2" name="图片 1"/>
          <p:cNvPicPr>
            <a:picLocks noChangeAspect="1"/>
          </p:cNvPicPr>
          <p:nvPr/>
        </p:nvPicPr>
        <p:blipFill>
          <a:blip r:embed="rId1"/>
          <a:stretch>
            <a:fillRect/>
          </a:stretch>
        </p:blipFill>
        <p:spPr>
          <a:xfrm>
            <a:off x="1828835" y="2382791"/>
            <a:ext cx="8534400" cy="3657600"/>
          </a:xfrm>
          <a:prstGeom prst="rect">
            <a:avLst/>
          </a:prstGeom>
          <a:effectLst>
            <a:outerShdw blurRad="190500" dist="63500" dir="2700000" algn="tl" rotWithShape="0">
              <a:srgbClr val="000000">
                <a:alpha val="3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2026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1 </a:t>
            </a:r>
            <a:r>
              <a:rPr lang="zh-CN" altLang="en-US" sz="4400" b="1">
                <a:solidFill>
                  <a:schemeClr val="bg1"/>
                </a:solidFill>
                <a:latin typeface="Source Han Sans CN" charset="0"/>
                <a:ea typeface="Source Han Sans CN" charset="0"/>
                <a:cs typeface="Source Han Sans CN" charset="0"/>
              </a:rPr>
              <a:t>月 </a:t>
            </a:r>
            <a:r>
              <a:rPr lang="en-US" altLang="zh-CN" sz="4400" b="1">
                <a:solidFill>
                  <a:schemeClr val="bg1"/>
                </a:solidFill>
                <a:latin typeface="Source Han Sans CN" charset="0"/>
                <a:ea typeface="Source Han Sans CN" charset="0"/>
                <a:cs typeface="Source Han Sans CN" charset="0"/>
              </a:rPr>
              <a:t>18</a:t>
            </a:r>
            <a:r>
              <a:rPr lang="zh-CN" altLang="en-US" sz="4400" b="1">
                <a:solidFill>
                  <a:schemeClr val="bg1"/>
                </a:solidFill>
                <a:latin typeface="Source Han Sans CN" charset="0"/>
                <a:ea typeface="Source Han Sans CN" charset="0"/>
                <a:cs typeface="Source Han Sans CN" charset="0"/>
              </a:rPr>
              <a:t>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29</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zh-CN" altLang="en-US"/>
              <a:t>固件</a:t>
            </a:r>
            <a:endParaRPr lang="zh-CN" altLang="en-US"/>
          </a:p>
        </p:txBody>
      </p:sp>
      <p:sp>
        <p:nvSpPr>
          <p:cNvPr id="6" name="Content Placeholder 5"/>
          <p:cNvSpPr>
            <a:spLocks noGrp="1"/>
          </p:cNvSpPr>
          <p:nvPr>
            <p:ph idx="1"/>
          </p:nvPr>
        </p:nvSpPr>
        <p:spPr>
          <a:xfrm>
            <a:off x="513999" y="1259762"/>
            <a:ext cx="9678360" cy="4657501"/>
          </a:xfrm>
        </p:spPr>
        <p:txBody>
          <a:bodyPr/>
          <a:p>
            <a:r>
              <a:rPr lang="zh-CN" altLang="en-US"/>
              <a:t>龙芯固件团队</a:t>
            </a:r>
            <a:r>
              <a:rPr lang="zh-CN" altLang="en-US">
                <a:hlinkClick r:id="rId1" action="ppaction://hlinkfile"/>
              </a:rPr>
              <a:t>完成了</a:t>
            </a:r>
            <a:r>
              <a:rPr lang="en-US" altLang="zh-CN"/>
              <a:t> ACPI BGRT </a:t>
            </a:r>
            <a:r>
              <a:rPr lang="zh-CN" altLang="en-US"/>
              <a:t>支持，将于</a:t>
            </a:r>
            <a:r>
              <a:rPr lang="en-US" altLang="zh-CN"/>
              <a:t> </a:t>
            </a:r>
            <a:r>
              <a:rPr lang="en-US"/>
              <a:t>stable202602 </a:t>
            </a:r>
            <a:r>
              <a:rPr lang="zh-CN" altLang="en-US"/>
              <a:t>版本发布</a:t>
            </a:r>
            <a:endParaRPr lang="zh-CN" altLang="en-US"/>
          </a:p>
          <a:p>
            <a:pPr lvl="1"/>
            <a:r>
              <a:rPr lang="en-US" altLang="zh-CN"/>
              <a:t>BGRT = </a:t>
            </a:r>
            <a:r>
              <a:rPr lang="en-US" altLang="zh-CN">
                <a:hlinkClick r:id="rId2" action="ppaction://hlinkfile"/>
              </a:rPr>
              <a:t>Boot Graphics Resource Table</a:t>
            </a:r>
            <a:endParaRPr lang="en-US" altLang="zh-CN">
              <a:hlinkClick r:id="rId2" action="ppaction://hlinkfile"/>
            </a:endParaRPr>
          </a:p>
          <a:p>
            <a:pPr lvl="1"/>
            <a:r>
              <a:rPr lang="zh-CN" altLang="en-US"/>
              <a:t>用于向引导器、操作系统提供引导界面</a:t>
            </a:r>
            <a:r>
              <a:rPr lang="en-US" altLang="zh-CN"/>
              <a:t> logo </a:t>
            </a:r>
            <a:r>
              <a:rPr lang="zh-CN" altLang="en-US"/>
              <a:t>数据与放置方式等信息，有助于实现系统引导画面从固件到操作系统的无缝过渡</a:t>
            </a:r>
            <a:endParaRPr lang="zh-CN" altLang="en-US"/>
          </a:p>
          <a:p>
            <a:pPr lvl="0"/>
            <a:r>
              <a:rPr lang="en-US" altLang="zh-CN"/>
              <a:t>xen0n </a:t>
            </a:r>
            <a:r>
              <a:rPr lang="zh-CN" altLang="en-US">
                <a:hlinkClick r:id="rId3" action="ppaction://hlinkfile"/>
              </a:rPr>
              <a:t>报告了</a:t>
            </a:r>
            <a:r>
              <a:rPr lang="en-US" altLang="zh-CN"/>
              <a:t> spi </a:t>
            </a:r>
            <a:r>
              <a:rPr lang="zh-CN" altLang="en-US"/>
              <a:t>命令的两个问题，龙芯将于下个版本修复</a:t>
            </a:r>
            <a:endParaRPr lang="zh-CN" altLang="en-US"/>
          </a:p>
          <a:p>
            <a:pPr lvl="0"/>
            <a:r>
              <a:rPr lang="zh-CN" altLang="en-US"/>
              <a:t>在 </a:t>
            </a:r>
            <a:r>
              <a:rPr lang="en-US" altLang="zh-CN"/>
              <a:t>ASUS </a:t>
            </a:r>
            <a:r>
              <a:rPr lang="zh-CN" altLang="en-US"/>
              <a:t>官网</a:t>
            </a:r>
            <a:r>
              <a:rPr lang="zh-CN" altLang="en-US">
                <a:hlinkClick r:id="rId4"/>
              </a:rPr>
              <a:t>发现了</a:t>
            </a:r>
            <a:r>
              <a:rPr lang="zh-CN" altLang="en-US"/>
              <a:t>一些 </a:t>
            </a:r>
            <a:r>
              <a:rPr lang="en-US" altLang="zh-CN"/>
              <a:t>XC</a:t>
            </a:r>
            <a:r>
              <a:rPr lang="zh-CN" altLang="en-US"/>
              <a:t>-</a:t>
            </a:r>
            <a:r>
              <a:rPr lang="en-US" altLang="zh-CN"/>
              <a:t>LS3A6M </a:t>
            </a:r>
            <a:r>
              <a:rPr lang="zh-CN" altLang="en-US"/>
              <a:t>的固件，但有用户刷了以后发现无法启动 </a:t>
            </a:r>
            <a:r>
              <a:rPr lang="en-US" altLang="zh-CN"/>
              <a:t>:(</a:t>
            </a:r>
            <a:endParaRPr lang="en-US" altLang="zh-CN"/>
          </a:p>
          <a:p>
            <a:pPr lvl="1"/>
            <a:r>
              <a:rPr lang="zh-CN" altLang="en-US"/>
              <a:t>此固件至今未收录于 </a:t>
            </a:r>
            <a:r>
              <a:rPr lang="en-US" altLang="zh-CN"/>
              <a:t>loongson/Firmware </a:t>
            </a:r>
            <a:r>
              <a:rPr lang="zh-CN" altLang="en-US"/>
              <a:t>仓库，有 </a:t>
            </a:r>
            <a:r>
              <a:rPr lang="en-US" altLang="zh-CN">
                <a:hlinkClick r:id="rId5"/>
              </a:rPr>
              <a:t>2024 </a:t>
            </a:r>
            <a:r>
              <a:rPr lang="zh-CN" altLang="en-US">
                <a:hlinkClick r:id="rId5"/>
              </a:rPr>
              <a:t>年老工单</a:t>
            </a:r>
            <a:endParaRPr lang="zh-CN" altLang="en-US"/>
          </a:p>
          <a:p>
            <a:pPr lvl="1"/>
            <a:r>
              <a:rPr lang="en-US" altLang="zh-CN"/>
              <a:t>xen0n </a:t>
            </a:r>
            <a:r>
              <a:rPr lang="zh-CN" altLang="en-US"/>
              <a:t>提议在龙芯仓库放一个导流链接，方便用户查询；龙芯说等 </a:t>
            </a:r>
            <a:r>
              <a:rPr lang="en-US" altLang="zh-CN"/>
              <a:t>ASUS </a:t>
            </a:r>
            <a:r>
              <a:rPr lang="zh-CN" altLang="en-US"/>
              <a:t>进一步完善公开页面再放</a:t>
            </a:r>
            <a:endParaRPr lang="zh-CN" altLang="en-US"/>
          </a:p>
        </p:txBody>
      </p:sp>
      <p:sp>
        <p:nvSpPr>
          <p:cNvPr id="7" name="Text Placeholder 6"/>
          <p:cNvSpPr>
            <a:spLocks noGrp="1"/>
          </p:cNvSpPr>
          <p:nvPr>
            <p:ph type="body" idx="10"/>
          </p:nvPr>
        </p:nvSpPr>
        <p:spPr/>
        <p:txBody>
          <a:bodyPr/>
          <a:p>
            <a:r>
              <a:rPr lang="en-US"/>
              <a:t>xen0n</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zh-CN"/>
              <a:t>Glibc</a:t>
            </a:r>
            <a:endParaRPr lang="en-US"/>
          </a:p>
        </p:txBody>
      </p:sp>
      <p:sp>
        <p:nvSpPr>
          <p:cNvPr id="3" name="Content Placeholder 2"/>
          <p:cNvSpPr>
            <a:spLocks noGrp="1"/>
          </p:cNvSpPr>
          <p:nvPr>
            <p:ph idx="1"/>
          </p:nvPr>
        </p:nvSpPr>
        <p:spPr/>
        <p:txBody>
          <a:bodyPr>
            <a:noAutofit/>
          </a:bodyPr>
          <a:p>
            <a:r>
              <a:rPr lang="en-US" altLang="zh-CN"/>
              <a:t>xry111 </a:t>
            </a:r>
            <a:r>
              <a:rPr lang="zh-CN" altLang="en-US"/>
              <a:t>在</a:t>
            </a:r>
            <a:r>
              <a:rPr lang="zh-CN" altLang="en-US">
                <a:cs typeface="Arial" panose="020B0604020202020204" pitchFamily="34" charset="0"/>
              </a:rPr>
              <a:t> </a:t>
            </a:r>
            <a:r>
              <a:rPr lang="en-US" altLang="zh-CN">
                <a:cs typeface="Arial" panose="020B0604020202020204" pitchFamily="34" charset="0"/>
              </a:rPr>
              <a:t>2.43 </a:t>
            </a:r>
            <a:r>
              <a:rPr lang="zh-CN" altLang="en-US">
                <a:cs typeface="Arial" panose="020B0604020202020204" pitchFamily="34" charset="0"/>
              </a:rPr>
              <a:t>版本发布前测试过程中</a:t>
            </a:r>
            <a:r>
              <a:rPr lang="zh-CN" altLang="en-US">
                <a:cs typeface="Arial" panose="020B0604020202020204" pitchFamily="34" charset="0"/>
                <a:hlinkClick r:id="rId1"/>
              </a:rPr>
              <a:t>发现</a:t>
            </a:r>
            <a:r>
              <a:rPr lang="zh-CN" altLang="en-US">
                <a:cs typeface="Arial" panose="020B0604020202020204" pitchFamily="34" charset="0"/>
              </a:rPr>
              <a:t>该版本新增的测试 </a:t>
            </a:r>
            <a:r>
              <a:rPr lang="en-US" altLang="zh-CN">
                <a:cs typeface="Arial" panose="020B0604020202020204" pitchFamily="34" charset="0"/>
              </a:rPr>
              <a:t>elf/</a:t>
            </a:r>
            <a:r>
              <a:rPr lang="en-US" altLang="zh-CN"/>
              <a:t>tst-link-map-contiguous-ldso </a:t>
            </a:r>
            <a:r>
              <a:rPr lang="zh-CN" altLang="en-US"/>
              <a:t>在龙架构上有一定概率失败，初步判断为测试代码存在瑕疵</a:t>
            </a:r>
            <a:endParaRPr lang="zh-CN" altLang="en-US"/>
          </a:p>
          <a:p>
            <a:pPr lvl="1"/>
            <a:r>
              <a:rPr lang="en-US" altLang="zh-CN">
                <a:solidFill>
                  <a:schemeClr val="tx1"/>
                </a:solidFill>
                <a:ea typeface="Source Han Sans CN" charset="0"/>
              </a:rPr>
              <a:t>如果在</a:t>
            </a:r>
            <a:r>
              <a:rPr lang="zh-CN" altLang="en-US">
                <a:solidFill>
                  <a:schemeClr val="tx1"/>
                </a:solidFill>
                <a:ea typeface="Source Han Sans CN" charset="0"/>
              </a:rPr>
              <a:t>测试代码执行前，</a:t>
            </a:r>
            <a:r>
              <a:rPr lang="en-US" altLang="zh-CN">
                <a:solidFill>
                  <a:schemeClr val="tx1"/>
                </a:solidFill>
                <a:ea typeface="Source Han Sans CN" charset="0"/>
              </a:rPr>
              <a:t>C </a:t>
            </a:r>
            <a:r>
              <a:rPr lang="zh-CN" altLang="en-US">
                <a:solidFill>
                  <a:schemeClr val="tx1"/>
                </a:solidFill>
                <a:ea typeface="Source Han Sans CN" charset="0"/>
              </a:rPr>
              <a:t>运行时已经因为某种原因（分配内存？）占用了 </a:t>
            </a:r>
            <a:r>
              <a:rPr lang="en-US" altLang="zh-CN">
                <a:solidFill>
                  <a:schemeClr val="tx1"/>
                </a:solidFill>
                <a:ea typeface="Source Han Sans CN" charset="0"/>
              </a:rPr>
              <a:t>ld.so </a:t>
            </a:r>
            <a:r>
              <a:rPr lang="zh-CN" altLang="en-US">
                <a:solidFill>
                  <a:schemeClr val="tx1"/>
                </a:solidFill>
                <a:ea typeface="Source Han Sans CN" charset="0"/>
              </a:rPr>
              <a:t>两 </a:t>
            </a:r>
            <a:r>
              <a:rPr lang="en-US" altLang="zh-CN">
                <a:solidFill>
                  <a:schemeClr val="tx1"/>
                </a:solidFill>
                <a:ea typeface="Source Han Sans CN" charset="0"/>
              </a:rPr>
              <a:t>load segment </a:t>
            </a:r>
            <a:r>
              <a:rPr lang="zh-CN" altLang="en-US">
                <a:solidFill>
                  <a:schemeClr val="tx1"/>
                </a:solidFill>
                <a:ea typeface="Source Han Sans CN" charset="0"/>
              </a:rPr>
              <a:t>之间的所有空闲页，就会破坏测试代码的假设</a:t>
            </a:r>
            <a:endParaRPr lang="zh-CN" altLang="en-US">
              <a:solidFill>
                <a:schemeClr val="tx1"/>
              </a:solidFill>
              <a:ea typeface="Source Han Sans CN" charset="0"/>
            </a:endParaRPr>
          </a:p>
          <a:p>
            <a:pPr lvl="1"/>
            <a:r>
              <a:rPr lang="zh-CN" altLang="en-US">
                <a:ea typeface="Source Han Sans CN" charset="0"/>
              </a:rPr>
              <a:t>龙架构上一般此处只有 </a:t>
            </a:r>
            <a:r>
              <a:rPr lang="en-US" altLang="zh-CN">
                <a:ea typeface="Source Han Sans CN" charset="0"/>
              </a:rPr>
              <a:t>4 </a:t>
            </a:r>
            <a:r>
              <a:rPr lang="zh-CN" altLang="en-US">
                <a:ea typeface="Source Han Sans CN" charset="0"/>
              </a:rPr>
              <a:t>个页，故都被占用的概率不接近 </a:t>
            </a:r>
            <a:r>
              <a:rPr lang="en-US" altLang="zh-CN">
                <a:ea typeface="Source Han Sans CN" charset="0"/>
              </a:rPr>
              <a:t>0</a:t>
            </a:r>
            <a:r>
              <a:rPr lang="zh-CN" altLang="en-US">
                <a:ea typeface="Source Han Sans CN" charset="0"/>
              </a:rPr>
              <a:t>……</a:t>
            </a:r>
            <a:endParaRPr lang="zh-CN" altLang="en-US">
              <a:ea typeface="Source Han Sans CN" charset="0"/>
            </a:endParaRPr>
          </a:p>
          <a:p>
            <a:pPr lvl="1"/>
            <a:r>
              <a:rPr lang="zh-CN" altLang="en-US">
                <a:ea typeface="Source Han Sans CN" charset="0"/>
              </a:rPr>
              <a:t>目前还不是很清楚该怎么修</a:t>
            </a:r>
            <a:endParaRPr lang="en-US" altLang="zh-CN">
              <a:ea typeface="Source Han Sans CN" charset="0"/>
            </a:endParaRPr>
          </a:p>
        </p:txBody>
      </p:sp>
      <p:sp>
        <p:nvSpPr>
          <p:cNvPr id="4" name="Text Placeholder 3"/>
          <p:cNvSpPr>
            <a:spLocks noGrp="1"/>
          </p:cNvSpPr>
          <p:nvPr>
            <p:ph type="body" idx="10"/>
          </p:nvPr>
        </p:nvSpPr>
        <p:spPr/>
        <p:txBody>
          <a:bodyPr/>
          <a:p>
            <a:r>
              <a:rPr lang="en-US" altLang="zh-CN"/>
              <a:t>xry111</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GCC</a:t>
            </a:r>
            <a:endParaRPr lang="en-US"/>
          </a:p>
        </p:txBody>
      </p:sp>
      <p:sp>
        <p:nvSpPr>
          <p:cNvPr id="3" name="Content Placeholder 2"/>
          <p:cNvSpPr>
            <a:spLocks noGrp="1"/>
          </p:cNvSpPr>
          <p:nvPr>
            <p:ph idx="1"/>
          </p:nvPr>
        </p:nvSpPr>
        <p:spPr/>
        <p:txBody>
          <a:bodyPr/>
          <a:p>
            <a:r>
              <a:rPr lang="en-US" altLang="zh-CN"/>
              <a:t>GCC 16 </a:t>
            </a:r>
            <a:r>
              <a:rPr lang="zh-CN" altLang="en-US"/>
              <a:t>开发周期已进入 </a:t>
            </a:r>
            <a:r>
              <a:rPr lang="en-US" altLang="zh-CN"/>
              <a:t>stage 4</a:t>
            </a:r>
            <a:endParaRPr lang="zh-CN" altLang="en-US"/>
          </a:p>
          <a:p>
            <a:r>
              <a:rPr lang="en-US" altLang="zh-CN"/>
              <a:t>Deng Jianbo </a:t>
            </a:r>
            <a:r>
              <a:rPr lang="zh-CN" altLang="en-US"/>
              <a:t>修复 -</a:t>
            </a:r>
            <a:r>
              <a:rPr lang="en-US" altLang="zh-CN"/>
              <a:t>mexplicit</a:t>
            </a:r>
            <a:r>
              <a:rPr lang="zh-CN" altLang="en-US"/>
              <a:t>-</a:t>
            </a:r>
            <a:r>
              <a:rPr lang="en-US" altLang="zh-CN"/>
              <a:t>relocs</a:t>
            </a:r>
            <a:r>
              <a:rPr lang="zh-CN" altLang="en-US"/>
              <a:t>=</a:t>
            </a:r>
            <a:r>
              <a:rPr lang="en-US" altLang="zh-CN"/>
              <a:t>none </a:t>
            </a:r>
            <a:r>
              <a:rPr lang="zh-CN" altLang="en-US"/>
              <a:t>时 </a:t>
            </a:r>
            <a:r>
              <a:rPr lang="en-US" altLang="zh-CN"/>
              <a:t>[[gnu::model("extreme")]] </a:t>
            </a:r>
            <a:r>
              <a:rPr lang="zh-CN" altLang="en-US"/>
              <a:t>触发的编译器内部错误 </a:t>
            </a:r>
            <a:r>
              <a:rPr lang="en-US" altLang="zh-CN"/>
              <a:t>(ICE)</a:t>
            </a:r>
            <a:endParaRPr lang="zh-CN" altLang="en-US"/>
          </a:p>
          <a:p>
            <a:r>
              <a:rPr lang="en-US" altLang="zh-CN"/>
              <a:t>Cheng Lulu </a:t>
            </a:r>
            <a:r>
              <a:rPr lang="zh-CN" altLang="en-US"/>
              <a:t>修复一些 </a:t>
            </a:r>
            <a:r>
              <a:rPr lang="en-US" altLang="zh-CN"/>
              <a:t>LASX </a:t>
            </a:r>
            <a:r>
              <a:rPr lang="zh-CN" altLang="en-US"/>
              <a:t>向量初始化操作触发的 </a:t>
            </a:r>
            <a:r>
              <a:rPr lang="en-US" altLang="zh-CN"/>
              <a:t>ICE</a:t>
            </a:r>
            <a:endParaRPr lang="en-US"/>
          </a:p>
        </p:txBody>
      </p:sp>
      <p:sp>
        <p:nvSpPr>
          <p:cNvPr id="4" name="Text Placeholder 3"/>
          <p:cNvSpPr>
            <a:spLocks noGrp="1"/>
          </p:cNvSpPr>
          <p:nvPr>
            <p:ph type="body" idx="10"/>
          </p:nvPr>
        </p:nvSpPr>
        <p:spPr/>
        <p:txBody>
          <a:bodyPr/>
          <a:p>
            <a:r>
              <a:rPr lang="en-US" altLang="zh-CN"/>
              <a:t>xry111</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LLVM</a:t>
            </a:r>
            <a:endParaRPr lang="en-US"/>
          </a:p>
        </p:txBody>
      </p:sp>
      <p:sp>
        <p:nvSpPr>
          <p:cNvPr id="3" name="Content Placeholder 2"/>
          <p:cNvSpPr>
            <a:spLocks noGrp="1"/>
          </p:cNvSpPr>
          <p:nvPr>
            <p:ph idx="1"/>
          </p:nvPr>
        </p:nvSpPr>
        <p:spPr>
          <a:xfrm>
            <a:off x="513999" y="1259762"/>
            <a:ext cx="10829018" cy="4657501"/>
          </a:xfrm>
        </p:spPr>
        <p:txBody>
          <a:bodyPr/>
          <a:p>
            <a:r>
              <a:rPr lang="en-US"/>
              <a:t>heiher </a:t>
            </a:r>
            <a:r>
              <a:rPr lang="zh-CN" altLang="en-US">
                <a:hlinkClick r:id="rId1" action="ppaction://hlinkfile"/>
              </a:rPr>
              <a:t>拆分了</a:t>
            </a:r>
            <a:r>
              <a:rPr lang="zh-CN" altLang="en-US"/>
              <a:t>先前的</a:t>
            </a:r>
            <a:r>
              <a:rPr lang="en-US" altLang="zh-CN"/>
              <a:t> </a:t>
            </a:r>
            <a:r>
              <a:rPr lang="en-US"/>
              <a:t>LA32 </a:t>
            </a:r>
            <a:r>
              <a:rPr lang="zh-CN" altLang="en-US"/>
              <a:t>支持</a:t>
            </a:r>
            <a:r>
              <a:rPr lang="en-US" altLang="zh-CN"/>
              <a:t> PR</a:t>
            </a:r>
            <a:r>
              <a:rPr lang="zh-CN" altLang="en-US"/>
              <a:t>，均已进入主线</a:t>
            </a:r>
            <a:endParaRPr lang="en-US" altLang="zh-CN"/>
          </a:p>
          <a:p>
            <a:pPr lvl="1"/>
            <a:r>
              <a:rPr lang="zh-CN" altLang="en-US"/>
              <a:t>新增重定位类型定义：</a:t>
            </a:r>
            <a:r>
              <a:rPr lang="zh-CN" altLang="en-US">
                <a:hlinkClick r:id="rId2" action="ppaction://hlinkfile"/>
              </a:rPr>
              <a:t>公共</a:t>
            </a:r>
            <a:r>
              <a:rPr lang="zh-CN" altLang="en-US"/>
              <a:t>、</a:t>
            </a:r>
            <a:r>
              <a:rPr lang="en-US" altLang="zh-CN">
                <a:hlinkClick r:id="rId3" action="ppaction://hlinkfile"/>
              </a:rPr>
              <a:t>JITLink</a:t>
            </a:r>
            <a:endParaRPr lang="en-US" altLang="zh-CN">
              <a:hlinkClick r:id="rId3" action="ppaction://hlinkfile"/>
            </a:endParaRPr>
          </a:p>
          <a:p>
            <a:pPr lvl="1"/>
            <a:r>
              <a:rPr lang="zh-CN" altLang="en-US">
                <a:hlinkClick r:id="rId4" action="ppaction://hlinkfile"/>
              </a:rPr>
              <a:t>新增</a:t>
            </a:r>
            <a:r>
              <a:rPr lang="en-US" altLang="zh-CN"/>
              <a:t> call30/tail30 </a:t>
            </a:r>
            <a:r>
              <a:rPr lang="zh-CN" altLang="en-US"/>
              <a:t>伪指令、</a:t>
            </a:r>
            <a:r>
              <a:rPr lang="zh-CN" altLang="en-US">
                <a:hlinkClick r:id="rId5" action="ppaction://hlinkfile"/>
              </a:rPr>
              <a:t>新增</a:t>
            </a:r>
            <a:r>
              <a:rPr lang="en-US" altLang="zh-CN"/>
              <a:t> call/tail </a:t>
            </a:r>
            <a:r>
              <a:rPr lang="zh-CN" altLang="en-US"/>
              <a:t>伪指令</a:t>
            </a:r>
            <a:endParaRPr lang="zh-CN" altLang="en-US"/>
          </a:p>
          <a:p>
            <a:pPr lvl="1"/>
            <a:r>
              <a:rPr lang="zh-CN" altLang="en-US">
                <a:hlinkClick r:id="rId6" action="ppaction://hlinkfile"/>
              </a:rPr>
              <a:t>支持</a:t>
            </a:r>
            <a:r>
              <a:rPr lang="zh-CN" altLang="en-US"/>
              <a:t>用</a:t>
            </a:r>
            <a:r>
              <a:rPr lang="en-US" altLang="zh-CN"/>
              <a:t> pcaddu12i </a:t>
            </a:r>
            <a:r>
              <a:rPr lang="zh-CN" altLang="en-US"/>
              <a:t>组装地址、</a:t>
            </a:r>
            <a:r>
              <a:rPr lang="zh-CN" altLang="en-US">
                <a:hlinkClick r:id="rId7"/>
              </a:rPr>
              <a:t>改造</a:t>
            </a:r>
            <a:r>
              <a:rPr lang="zh-CN" altLang="en-US"/>
              <a:t> </a:t>
            </a:r>
            <a:r>
              <a:rPr lang="en-US" altLang="zh-CN"/>
              <a:t>JITLink </a:t>
            </a:r>
            <a:r>
              <a:rPr lang="zh-CN" altLang="en-US"/>
              <a:t>跳转片段以支持 </a:t>
            </a:r>
            <a:r>
              <a:rPr lang="en-US" altLang="zh-CN"/>
              <a:t>LA32R</a:t>
            </a:r>
            <a:endParaRPr lang="en-US" altLang="zh-CN"/>
          </a:p>
          <a:p>
            <a:pPr lvl="0"/>
            <a:r>
              <a:rPr lang="en-US" altLang="zh-CN"/>
              <a:t>heiher </a:t>
            </a:r>
            <a:r>
              <a:rPr lang="zh-CN" altLang="en-US"/>
              <a:t>为</a:t>
            </a:r>
            <a:r>
              <a:rPr lang="en-US" altLang="zh-CN"/>
              <a:t> Clang </a:t>
            </a:r>
            <a:r>
              <a:rPr lang="zh-CN" altLang="en-US">
                <a:hlinkClick r:id="rId8"/>
              </a:rPr>
              <a:t>启用了</a:t>
            </a:r>
            <a:r>
              <a:rPr lang="en-US" altLang="zh-CN"/>
              <a:t> LA32 </a:t>
            </a:r>
            <a:r>
              <a:rPr lang="zh-CN" altLang="en-US"/>
              <a:t>支持</a:t>
            </a:r>
            <a:endParaRPr lang="zh-CN" altLang="en-US"/>
          </a:p>
          <a:p>
            <a:pPr lvl="0"/>
            <a:r>
              <a:rPr lang="zh-CN" altLang="en-US">
                <a:solidFill>
                  <a:schemeClr val="tx1"/>
                </a:solidFill>
                <a:ea typeface="Source Han Sans CN" charset="0"/>
              </a:rPr>
              <a:t>W</a:t>
            </a:r>
            <a:r>
              <a:rPr lang="en-US" altLang="zh-CN">
                <a:solidFill>
                  <a:schemeClr val="tx1"/>
                </a:solidFill>
                <a:ea typeface="Source Han Sans CN" charset="0"/>
              </a:rPr>
              <a:t>asmer </a:t>
            </a:r>
            <a:r>
              <a:rPr lang="zh-CN" altLang="en-US">
                <a:solidFill>
                  <a:schemeClr val="tx1"/>
                </a:solidFill>
                <a:ea typeface="Source Han Sans CN" charset="0"/>
              </a:rPr>
              <a:t>研发</a:t>
            </a:r>
            <a:r>
              <a:rPr lang="zh-CN" altLang="en-US">
                <a:solidFill>
                  <a:schemeClr val="tx1"/>
                </a:solidFill>
                <a:ea typeface="Source Han Sans CN" charset="0"/>
                <a:hlinkClick r:id="rId9"/>
              </a:rPr>
              <a:t>报告</a:t>
            </a:r>
            <a:r>
              <a:rPr lang="zh-CN" altLang="en-US">
                <a:solidFill>
                  <a:schemeClr val="tx1"/>
                </a:solidFill>
                <a:ea typeface="Source Han Sans CN" charset="0"/>
              </a:rPr>
              <a:t>一处与浮点操作相关的崩溃，</a:t>
            </a:r>
            <a:r>
              <a:rPr lang="en-US" altLang="zh-CN">
                <a:solidFill>
                  <a:schemeClr val="tx1"/>
                </a:solidFill>
                <a:ea typeface="Source Han Sans CN" charset="0"/>
              </a:rPr>
              <a:t>heiher </a:t>
            </a:r>
            <a:r>
              <a:rPr lang="zh-CN" altLang="en-US">
                <a:solidFill>
                  <a:schemeClr val="tx1"/>
                </a:solidFill>
                <a:ea typeface="Source Han Sans CN" charset="0"/>
                <a:hlinkClick r:id="rId10"/>
              </a:rPr>
              <a:t>修复</a:t>
            </a:r>
            <a:r>
              <a:rPr lang="zh-CN" altLang="en-US">
                <a:solidFill>
                  <a:schemeClr val="tx1"/>
                </a:solidFill>
                <a:ea typeface="Source Han Sans CN" charset="0"/>
              </a:rPr>
              <a:t>之</a:t>
            </a:r>
            <a:endParaRPr lang="zh-CN" altLang="en-US"/>
          </a:p>
          <a:p>
            <a:pPr lvl="0"/>
            <a:r>
              <a:rPr lang="en-US" altLang="zh-CN"/>
              <a:t>zhaoqi5 </a:t>
            </a:r>
            <a:r>
              <a:rPr lang="zh-CN" altLang="en-US">
                <a:hlinkClick r:id="rId11"/>
              </a:rPr>
              <a:t>支持了</a:t>
            </a:r>
            <a:r>
              <a:rPr lang="zh-CN" altLang="en-US"/>
              <a:t> -</a:t>
            </a:r>
            <a:r>
              <a:rPr lang="en-US" altLang="zh-CN"/>
              <a:t>gsplit</a:t>
            </a:r>
            <a:r>
              <a:rPr lang="zh-CN" altLang="en-US"/>
              <a:t>-</a:t>
            </a:r>
            <a:r>
              <a:rPr lang="en-US" altLang="zh-CN"/>
              <a:t>dwarf </a:t>
            </a:r>
            <a:r>
              <a:rPr lang="zh-CN" altLang="en-US"/>
              <a:t>与 -</a:t>
            </a:r>
            <a:r>
              <a:rPr lang="en-US" altLang="zh-CN"/>
              <a:t>mrelax </a:t>
            </a:r>
            <a:r>
              <a:rPr lang="zh-CN" altLang="en-US"/>
              <a:t>共用</a:t>
            </a:r>
            <a:endParaRPr lang="zh-CN" altLang="en-US"/>
          </a:p>
          <a:p>
            <a:pPr lvl="1"/>
            <a:r>
              <a:rPr lang="zh-CN" altLang="en-US"/>
              <a:t>并</a:t>
            </a:r>
            <a:r>
              <a:rPr lang="en-US" altLang="zh-CN"/>
              <a:t> </a:t>
            </a:r>
            <a:r>
              <a:rPr lang="en-US" altLang="zh-CN">
                <a:hlinkClick r:id="rId12"/>
              </a:rPr>
              <a:t>backport </a:t>
            </a:r>
            <a:r>
              <a:rPr lang="zh-CN" altLang="en-US">
                <a:hlinkClick r:id="rId12"/>
              </a:rPr>
              <a:t>到了</a:t>
            </a:r>
            <a:r>
              <a:rPr lang="en-US" altLang="zh-CN"/>
              <a:t> LLVM 22.x</a:t>
            </a:r>
            <a:endParaRPr lang="zh-CN" altLang="en-US"/>
          </a:p>
          <a:p>
            <a:pPr lvl="0"/>
            <a:r>
              <a:rPr lang="zh-CN" altLang="en-US">
                <a:sym typeface="+mn-ea"/>
              </a:rPr>
              <a:t>可在工单系统</a:t>
            </a:r>
            <a:r>
              <a:rPr lang="zh-CN" altLang="en-US">
                <a:sym typeface="+mn-ea"/>
                <a:hlinkClick r:id="rId13"/>
              </a:rPr>
              <a:t>搜索</a:t>
            </a:r>
            <a:r>
              <a:rPr lang="zh-CN" altLang="en-US">
                <a:sym typeface="+mn-ea"/>
              </a:rPr>
              <a:t>更多 </a:t>
            </a:r>
            <a:r>
              <a:rPr lang="en-US" altLang="zh-CN">
                <a:sym typeface="+mn-ea"/>
              </a:rPr>
              <a:t>LoongArch </a:t>
            </a:r>
            <a:r>
              <a:rPr lang="zh-CN" altLang="en-US">
                <a:sym typeface="+mn-ea"/>
              </a:rPr>
              <a:t>相关内容</a:t>
            </a:r>
            <a:endParaRPr lang="en-US" altLang="zh-CN"/>
          </a:p>
        </p:txBody>
      </p:sp>
      <p:sp>
        <p:nvSpPr>
          <p:cNvPr id="4" name="Text Placeholder 3"/>
          <p:cNvSpPr>
            <a:spLocks noGrp="1"/>
          </p:cNvSpPr>
          <p:nvPr>
            <p:ph type="body" idx="10"/>
          </p:nvPr>
        </p:nvSpPr>
        <p:spPr/>
        <p:txBody>
          <a:bodyPr/>
          <a:p>
            <a:r>
              <a:rPr lang="en-US"/>
              <a:t>xen0n</a:t>
            </a:r>
            <a:endParaRPr 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2643</Words>
  <Application>WPS Office WWO_wpscloud_20260107185241-030cc62549</Application>
  <PresentationFormat/>
  <Paragraphs>151</Paragraphs>
  <Slides>19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宋体</vt:lpstr>
      <vt:lpstr>汉仪书宋二KW</vt:lpstr>
      <vt:lpstr>Kingsoft Confetti</vt:lpstr>
      <vt:lpstr>MS PGothic</vt:lpstr>
      <vt:lpstr>龙架构双周会</vt:lpstr>
      <vt:lpstr>欢迎参加龙架构双周会</vt:lpstr>
      <vt:lpstr>龙架构双周会</vt:lpstr>
      <vt:lpstr>会前注意事项</vt:lpstr>
      <vt:lpstr>会前注意事项</vt:lpstr>
      <vt:lpstr>快速报告</vt:lpstr>
      <vt:lpstr>固件</vt:lpstr>
      <vt:lpstr>Glibc</vt:lpstr>
      <vt:lpstr>GCC</vt:lpstr>
      <vt:lpstr>LLVM</vt:lpstr>
      <vt:lpstr>Box64</vt:lpstr>
      <vt:lpstr>Linux 内核（loongarch 列表）</vt:lpstr>
      <vt:lpstr>快速报告</vt:lpstr>
      <vt:lpstr>发行版维护贴士</vt:lpstr>
      <vt:lpstr>安同 OS</vt:lpstr>
      <vt:lpstr>安同 OS</vt:lpstr>
      <vt:lpstr>快速报告</vt:lpstr>
      <vt:lpstr>社区文化衫</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xenon</cp:lastModifiedBy>
  <dcterms:created xsi:type="dcterms:W3CDTF">2026-01-18T05:48:05Z</dcterms:created>
  <dcterms:modified xsi:type="dcterms:W3CDTF">2026-01-18T05:48:05Z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2052-12.9.0.24776</vt:lpwstr>
  </property>
  <property fmtid="{D5CDD505-2E9C-101B-9397-08002B2CF9AE}" pid="3" name="ICV">
    <vt:lpwstr>47B5133B91E7D92B8904E1676A1AE32D_43</vt:lpwstr>
  </property>
</Properties>
</file>