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32"/>
  </p:handoutMasterIdLst>
  <p:sldIdLst>
    <p:sldId id="257" r:id="rId3"/>
    <p:sldId id="258" r:id="rId4"/>
    <p:sldId id="364" r:id="rId5"/>
    <p:sldId id="349" r:id="rId6"/>
    <p:sldId id="363" r:id="rId8"/>
    <p:sldId id="410" r:id="rId9"/>
    <p:sldId id="412" r:id="rId10"/>
    <p:sldId id="399" r:id="rId11"/>
    <p:sldId id="406" r:id="rId12"/>
    <p:sldId id="400" r:id="rId13"/>
    <p:sldId id="403" r:id="rId14"/>
    <p:sldId id="414" r:id="rId15"/>
    <p:sldId id="426" r:id="rId16"/>
    <p:sldId id="365" r:id="rId17"/>
    <p:sldId id="417" r:id="rId18"/>
    <p:sldId id="416" r:id="rId19"/>
    <p:sldId id="409" r:id="rId20"/>
    <p:sldId id="424" r:id="rId21"/>
    <p:sldId id="418" r:id="rId22"/>
    <p:sldId id="419" r:id="rId23"/>
    <p:sldId id="420" r:id="rId24"/>
    <p:sldId id="421" r:id="rId25"/>
    <p:sldId id="386" r:id="rId26"/>
    <p:sldId id="415" r:id="rId27"/>
    <p:sldId id="408" r:id="rId28"/>
    <p:sldId id="407" r:id="rId29"/>
    <p:sldId id="368" r:id="rId30"/>
    <p:sldId id="275" r:id="rId31"/>
  </p:sldIdLst>
  <p:sldSz cx="12192000" cy="6858000" type="screen16x9"/>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en0n_QfAzfENV" initials="authorId_120933426"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61" name=""/>
        <p:cNvGrpSpPr/>
        <p:nvPr/>
      </p:nvGrpSpPr>
      <p:grpSpPr>
        <a:xfrm>
          <a:off x="0" y="0"/>
          <a:ext cx="0" cy="0"/>
          <a:chOff x="0" y="0"/>
          <a:chExt cx="0" cy="0"/>
        </a:xfrm>
      </p:grpSpPr>
      <p:sp>
        <p:nvSpPr>
          <p:cNvPr id="1048680"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en-US">
              <a:latin typeface="Source Sans 3" panose="020B0503030403020204" charset="0"/>
              <a:ea typeface="Source Sans 3" panose="020B0503030403020204" charset="0"/>
              <a:cs typeface="Source Sans 3" panose="020B0503030403020204" charset="0"/>
            </a:endParaRPr>
          </a:p>
        </p:txBody>
      </p:sp>
      <p:sp>
        <p:nvSpPr>
          <p:cNvPr id="1048681" name="Date Placeholder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696C064A-D61B-4B21-B757-51A9B82445B8}" type="datetimeFigureOut">
              <a:rPr lang="en-US" smtClean="0">
                <a:latin typeface="Source Sans 3" panose="020B0503030403020204" charset="0"/>
                <a:ea typeface="Source Sans 3" panose="020B0503030403020204" charset="0"/>
                <a:cs typeface="Source Sans 3" panose="020B0503030403020204" charset="0"/>
              </a:rPr>
            </a:fld>
            <a:endParaRPr lang="en-US">
              <a:latin typeface="Source Sans 3" panose="020B0503030403020204" charset="0"/>
              <a:ea typeface="Source Sans 3" panose="020B0503030403020204" charset="0"/>
              <a:cs typeface="Source Sans 3" panose="020B0503030403020204" charset="0"/>
            </a:endParaRPr>
          </a:p>
        </p:txBody>
      </p:sp>
      <p:sp>
        <p:nvSpPr>
          <p:cNvPr id="1048682" name="Footer Placeholder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en-US">
              <a:latin typeface="Source Sans 3" panose="020B0503030403020204" charset="0"/>
              <a:ea typeface="Source Sans 3" panose="020B0503030403020204" charset="0"/>
              <a:cs typeface="Source Sans 3" panose="020B0503030403020204" charset="0"/>
            </a:endParaRPr>
          </a:p>
        </p:txBody>
      </p:sp>
      <p:sp>
        <p:nvSpPr>
          <p:cNvPr id="1048683" name="Slide Number Placeholder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50305E07-67EA-4042-A3F6-853A8AD8D209}" type="slidenum">
              <a:rPr lang="en-US" smtClean="0">
                <a:latin typeface="Source Sans 3" panose="020B0503030403020204" charset="0"/>
                <a:ea typeface="Source Sans 3" panose="020B0503030403020204" charset="0"/>
                <a:cs typeface="Source Sans 3" panose="020B0503030403020204" charset="0"/>
              </a:rPr>
            </a:fld>
            <a:endParaRPr lang="en-US">
              <a:latin typeface="Source Sans 3" panose="020B0503030403020204" charset="0"/>
              <a:ea typeface="Source Sans 3" panose="020B0503030403020204" charset="0"/>
              <a:cs typeface="Source Sans 3" panose="020B050303040302020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60" name=""/>
        <p:cNvGrpSpPr/>
        <p:nvPr/>
      </p:nvGrpSpPr>
      <p:grpSpPr>
        <a:xfrm>
          <a:off x="0" y="0"/>
          <a:ext cx="0" cy="0"/>
          <a:chOff x="0" y="0"/>
          <a:chExt cx="0" cy="0"/>
        </a:xfrm>
      </p:grpSpPr>
      <p:sp>
        <p:nvSpPr>
          <p:cNvPr id="1048674"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atin typeface="Source Sans 3" panose="020B0503030403020204" charset="0"/>
                <a:ea typeface="Source Sans 3" panose="020B0503030403020204" charset="0"/>
                <a:cs typeface="Source Sans 3" panose="020B0503030403020204" charset="0"/>
              </a:defRPr>
            </a:lvl1pPr>
          </a:lstStyle>
          <a:p>
            <a:endParaRPr lang="en-US"/>
          </a:p>
        </p:txBody>
      </p:sp>
      <p:sp>
        <p:nvSpPr>
          <p:cNvPr id="1048675"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atin typeface="Source Sans 3" panose="020B0503030403020204" charset="0"/>
                <a:ea typeface="Source Sans 3" panose="020B0503030403020204" charset="0"/>
                <a:cs typeface="Source Sans 3" panose="020B0503030403020204" charset="0"/>
              </a:defRPr>
            </a:lvl1pPr>
          </a:lstStyle>
          <a:p>
            <a:fld id="{3EFD42F7-718C-4B98-AAEC-167E6DDD60A7}" type="datetimeFigureOut">
              <a:rPr lang="en-US" smtClean="0"/>
            </a:fld>
            <a:endParaRPr lang="en-US"/>
          </a:p>
        </p:txBody>
      </p:sp>
      <p:sp>
        <p:nvSpPr>
          <p:cNvPr id="1048676"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p>
            <a:endParaRPr lang="en-US"/>
          </a:p>
        </p:txBody>
      </p:sp>
      <p:sp>
        <p:nvSpPr>
          <p:cNvPr id="1048677"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048678"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atin typeface="Source Sans 3" panose="020B0503030403020204" charset="0"/>
                <a:ea typeface="Source Sans 3" panose="020B0503030403020204" charset="0"/>
                <a:cs typeface="Source Sans 3" panose="020B0503030403020204" charset="0"/>
              </a:defRPr>
            </a:lvl1pPr>
          </a:lstStyle>
          <a:p>
            <a:endParaRPr lang="en-US"/>
          </a:p>
        </p:txBody>
      </p:sp>
      <p:sp>
        <p:nvSpPr>
          <p:cNvPr id="1048679"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atin typeface="Source Sans 3" panose="020B0503030403020204" charset="0"/>
                <a:ea typeface="Source Sans 3" panose="020B0503030403020204" charset="0"/>
                <a:cs typeface="Source Sans 3" panose="020B0503030403020204" charset="0"/>
              </a:defRPr>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ource Sans 3" panose="020B0503030403020204" charset="0"/>
        <a:ea typeface="Source Sans 3" panose="020B0503030403020204" charset="0"/>
        <a:cs typeface="Source Sans 3" panose="020B0503030403020204" charset="0"/>
      </a:defRPr>
    </a:lvl1pPr>
    <a:lvl2pPr marL="457200" algn="l" defTabSz="914400" rtl="0" eaLnBrk="1" latinLnBrk="0" hangingPunct="1">
      <a:defRPr sz="1200" kern="1200">
        <a:solidFill>
          <a:schemeClr val="tx1"/>
        </a:solidFill>
        <a:latin typeface="Source Sans 3" panose="020B0503030403020204" charset="0"/>
        <a:ea typeface="Source Sans 3" panose="020B0503030403020204" charset="0"/>
        <a:cs typeface="Source Sans 3" panose="020B0503030403020204" charset="0"/>
      </a:defRPr>
    </a:lvl2pPr>
    <a:lvl3pPr marL="914400" algn="l" defTabSz="914400" rtl="0" eaLnBrk="1" latinLnBrk="0" hangingPunct="1">
      <a:defRPr sz="1200" kern="1200">
        <a:solidFill>
          <a:schemeClr val="tx1"/>
        </a:solidFill>
        <a:latin typeface="Source Sans 3" panose="020B0503030403020204" charset="0"/>
        <a:ea typeface="Source Sans 3" panose="020B0503030403020204" charset="0"/>
        <a:cs typeface="Source Sans 3" panose="020B0503030403020204" charset="0"/>
      </a:defRPr>
    </a:lvl3pPr>
    <a:lvl4pPr marL="1371600" algn="l" defTabSz="914400" rtl="0" eaLnBrk="1" latinLnBrk="0" hangingPunct="1">
      <a:defRPr sz="1200" kern="1200">
        <a:solidFill>
          <a:schemeClr val="tx1"/>
        </a:solidFill>
        <a:latin typeface="Source Sans 3" panose="020B0503030403020204" charset="0"/>
        <a:ea typeface="Source Sans 3" panose="020B0503030403020204" charset="0"/>
        <a:cs typeface="Source Sans 3" panose="020B0503030403020204" charset="0"/>
      </a:defRPr>
    </a:lvl4pPr>
    <a:lvl5pPr marL="1828800" algn="l" defTabSz="914400" rtl="0" eaLnBrk="1" latinLnBrk="0" hangingPunct="1">
      <a:defRPr sz="1200" kern="1200">
        <a:solidFill>
          <a:schemeClr val="tx1"/>
        </a:solidFill>
        <a:latin typeface="Source Sans 3" panose="020B0503030403020204" charset="0"/>
        <a:ea typeface="Source Sans 3" panose="020B0503030403020204" charset="0"/>
        <a:cs typeface="Source Sans 3" panose="020B05030304030202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LiarOnce</a:t>
            </a:r>
            <a:r>
              <a:rPr lang="zh-CN" altLang="en-US"/>
              <a:t>：本页</a:t>
            </a:r>
            <a:r>
              <a:rPr lang="zh-CN" altLang="en-US">
                <a:cs typeface="Arial" panose="020B0604020202020204" pitchFamily="34" charset="0"/>
              </a:rPr>
              <a:t>应保持展示至少</a:t>
            </a:r>
            <a:r>
              <a:rPr lang="en-US" altLang="zh-CN">
                <a:cs typeface="Arial" panose="020B0604020202020204" pitchFamily="34" charset="0"/>
              </a:rPr>
              <a:t>5</a:t>
            </a:r>
            <a:r>
              <a:rPr lang="zh-CN" altLang="en-US">
                <a:cs typeface="Arial" panose="020B0604020202020204" pitchFamily="34" charset="0"/>
              </a:rPr>
              <a:t>分钟后继续会议</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34" name=""/>
        <p:cNvGrpSpPr/>
        <p:nvPr/>
      </p:nvGrpSpPr>
      <p:grpSpPr>
        <a:xfrm>
          <a:off x="0" y="0"/>
          <a:ext cx="0" cy="0"/>
          <a:chOff x="0" y="0"/>
          <a:chExt cx="0" cy="0"/>
        </a:xfrm>
      </p:grpSpPr>
      <p:sp>
        <p:nvSpPr>
          <p:cNvPr id="1048589" name="标题 1"/>
          <p:cNvSpPr>
            <a:spLocks noGrp="1"/>
          </p:cNvSpPr>
          <p:nvPr>
            <p:ph type="ctrTitle"/>
          </p:nvPr>
        </p:nvSpPr>
        <p:spPr>
          <a:xfrm>
            <a:off x="674776" y="2141082"/>
            <a:ext cx="9923769" cy="1229761"/>
          </a:xfrm>
          <a:prstGeom prst="rect">
            <a:avLst/>
          </a:prstGeom>
        </p:spPr>
        <p:txBody>
          <a:bodyPr anchor="b"/>
          <a:lstStyle>
            <a:lvl1pPr algn="l">
              <a:defRPr sz="6000" b="1" u="none" strike="noStrike" kern="1200" cap="none" spc="0" normalizeH="0">
                <a:solidFill>
                  <a:schemeClr val="tx1"/>
                </a:solidFill>
                <a:latin typeface="Source Sans 3" panose="020B0503030403020204" charset="0"/>
              </a:defRPr>
            </a:lvl1pPr>
          </a:lstStyle>
          <a:p>
            <a:r>
              <a:rPr lang="zh-CN" altLang="en-US"/>
              <a:t>单击此处编辑母版标题样式</a:t>
            </a:r>
            <a:endParaRPr lang="zh-CN" altLang="en-US"/>
          </a:p>
        </p:txBody>
      </p:sp>
      <p:sp>
        <p:nvSpPr>
          <p:cNvPr id="1048590" name="副标题 2"/>
          <p:cNvSpPr>
            <a:spLocks noGrp="1"/>
          </p:cNvSpPr>
          <p:nvPr>
            <p:ph type="subTitle" idx="1"/>
          </p:nvPr>
        </p:nvSpPr>
        <p:spPr>
          <a:xfrm>
            <a:off x="674793" y="3307292"/>
            <a:ext cx="4418126" cy="497923"/>
          </a:xfrm>
          <a:prstGeom prst="rect">
            <a:avLst/>
          </a:prstGeom>
        </p:spPr>
        <p:txBody>
          <a:bodyPr/>
          <a:lstStyle>
            <a:lvl1pPr marL="0" indent="0" algn="l">
              <a:buNone/>
              <a:defRPr sz="2400" u="none" strike="noStrike" kern="1200" cap="none" spc="0" normalizeH="0">
                <a:solidFill>
                  <a:schemeClr val="tx1"/>
                </a:solidFill>
                <a:latin typeface="Source Sans 3" panose="020B0503030403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48591"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592"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23" name=""/>
        <p:cNvGrpSpPr/>
        <p:nvPr/>
      </p:nvGrpSpPr>
      <p:grpSpPr>
        <a:xfrm>
          <a:off x="0" y="0"/>
          <a:ext cx="0" cy="0"/>
          <a:chOff x="0" y="0"/>
          <a:chExt cx="0" cy="0"/>
        </a:xfrm>
      </p:grpSpPr>
      <p:sp>
        <p:nvSpPr>
          <p:cNvPr id="1048580" name="标题 8"/>
          <p:cNvSpPr>
            <a:spLocks noGrp="1"/>
          </p:cNvSpPr>
          <p:nvPr>
            <p:ph type="title"/>
          </p:nvPr>
        </p:nvSpPr>
        <p:spPr>
          <a:xfrm>
            <a:off x="514049" y="442081"/>
            <a:ext cx="9452278" cy="758458"/>
          </a:xfrm>
        </p:spPr>
        <p:txBody>
          <a:bodyPr/>
          <a:lstStyle>
            <a:lvl1pPr>
              <a:defRPr b="1" u="none" strike="noStrike" kern="1200" cap="none" spc="0" normalizeH="0">
                <a:solidFill>
                  <a:schemeClr val="tx1"/>
                </a:solidFill>
                <a:latin typeface="Source Sans 3" panose="020B0503030403020204" charset="0"/>
              </a:defRPr>
            </a:lvl1pPr>
          </a:lstStyle>
          <a:p>
            <a:r>
              <a:rPr lang="zh-CN" altLang="en-US"/>
              <a:t>单击此处编辑母版标题样式</a:t>
            </a:r>
            <a:endParaRPr lang="zh-CN" altLang="en-US"/>
          </a:p>
        </p:txBody>
      </p:sp>
      <p:sp>
        <p:nvSpPr>
          <p:cNvPr id="1048581" name="内容占位符 9"/>
          <p:cNvSpPr>
            <a:spLocks noGrp="1"/>
          </p:cNvSpPr>
          <p:nvPr>
            <p:ph idx="1"/>
          </p:nvPr>
        </p:nvSpPr>
        <p:spPr>
          <a:xfrm>
            <a:off x="513999" y="1259762"/>
            <a:ext cx="9452278" cy="4657501"/>
          </a:xfrm>
        </p:spPr>
        <p:txBody>
          <a:bodyPr/>
          <a:lstStyle>
            <a:lvl1pPr>
              <a:lnSpc>
                <a:spcPct val="100000"/>
              </a:lnSpc>
              <a:defRPr sz="2800" u="none" strike="noStrike" kern="1200" cap="none" spc="0" normalizeH="0">
                <a:solidFill>
                  <a:schemeClr val="tx1"/>
                </a:solidFill>
                <a:latin typeface="Source Sans 3" panose="020B0503030403020204" charset="0"/>
              </a:defRPr>
            </a:lvl1pPr>
            <a:lvl2pPr>
              <a:lnSpc>
                <a:spcPct val="100000"/>
              </a:lnSpc>
              <a:defRPr u="none" strike="noStrike" kern="1200" cap="none" spc="0" normalizeH="0">
                <a:solidFill>
                  <a:schemeClr val="tx1"/>
                </a:solidFill>
                <a:latin typeface="Source Sans 3" panose="020B0503030403020204" charset="0"/>
              </a:defRPr>
            </a:lvl2pPr>
            <a:lvl3pPr>
              <a:lnSpc>
                <a:spcPct val="100000"/>
              </a:lnSpc>
              <a:defRPr sz="2200" u="none" strike="noStrike" kern="1200" cap="none" spc="0" normalizeH="0">
                <a:solidFill>
                  <a:schemeClr val="tx1"/>
                </a:solidFill>
                <a:latin typeface="Source Sans 3" panose="020B0503030403020204" charset="0"/>
              </a:defRPr>
            </a:lvl3pPr>
            <a:lvl4pPr>
              <a:lnSpc>
                <a:spcPct val="100000"/>
              </a:lnSpc>
              <a:defRPr sz="2200" u="none" strike="noStrike" kern="1200" cap="none" spc="0" normalizeH="0">
                <a:solidFill>
                  <a:schemeClr val="tx1"/>
                </a:solidFill>
                <a:latin typeface="Source Sans 3" panose="020B0503030403020204" charset="0"/>
              </a:defRPr>
            </a:lvl4pPr>
            <a:lvl5pPr>
              <a:lnSpc>
                <a:spcPct val="100000"/>
              </a:lnSpc>
              <a:defRPr sz="2200" u="none" strike="noStrike" kern="1200" cap="none" spc="0" normalizeH="0">
                <a:solidFill>
                  <a:schemeClr val="tx1"/>
                </a:solidFill>
                <a:latin typeface="Source Sans 3" panose="020B050303040302020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82" name="文本框 1"/>
          <p:cNvSpPr txBox="1"/>
          <p:nvPr userDrawn="1"/>
        </p:nvSpPr>
        <p:spPr>
          <a:xfrm>
            <a:off x="0" y="6353175"/>
            <a:ext cx="1577340" cy="368300"/>
          </a:xfrm>
          <a:prstGeom prst="rect">
            <a:avLst/>
          </a:prstGeom>
        </p:spPr>
        <p:txBody>
          <a:bodyPr wrap="none" rtlCol="0">
            <a:noAutofit/>
          </a:bodyPr>
          <a:p>
            <a:r>
              <a:rPr lang="zh-CN" altLang="en-US">
                <a:solidFill>
                  <a:srgbClr val="BFBFBF"/>
                </a:solidFill>
                <a:cs typeface="Source Sans 3" panose="020B0503030403020204" charset="0"/>
              </a:rPr>
              <a:t>本页</a:t>
            </a:r>
            <a:r>
              <a:rPr lang="zh-CN" altLang="en-US">
                <a:solidFill>
                  <a:srgbClr val="BFBFBF"/>
                </a:solidFill>
                <a:cs typeface="Arial" panose="020B0604020202020204" pitchFamily="34" charset="0"/>
              </a:rPr>
              <a:t>预定讲者</a:t>
            </a:r>
            <a:endParaRPr lang="zh-CN" altLang="en-US">
              <a:solidFill>
                <a:srgbClr val="BFBFBF"/>
              </a:solidFill>
              <a:cs typeface="Source Sans 3" panose="020B0503030403020204" charset="0"/>
            </a:endParaRPr>
          </a:p>
        </p:txBody>
      </p:sp>
      <p:sp>
        <p:nvSpPr>
          <p:cNvPr id="104858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584"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585" name="Text Placeholder 3"/>
          <p:cNvSpPr>
            <a:spLocks noGrp="1"/>
          </p:cNvSpPr>
          <p:nvPr>
            <p:ph type="body" idx="10"/>
          </p:nvPr>
        </p:nvSpPr>
        <p:spPr>
          <a:xfrm>
            <a:off x="1652905" y="6353175"/>
            <a:ext cx="1929130" cy="367665"/>
          </a:xfrm>
          <a:prstGeom prst="rect">
            <a:avLst/>
          </a:prstGeom>
        </p:spPr>
        <p:txBody>
          <a:bodyPr/>
          <a:lstStyle>
            <a:lvl1pPr marL="0" indent="0">
              <a:buNone/>
              <a:defRPr sz="1800" u="none" strike="noStrike" kern="1200" cap="none" spc="0" normalizeH="0">
                <a:solidFill>
                  <a:schemeClr val="bg1">
                    <a:lumMod val="75000"/>
                  </a:schemeClr>
                </a:solidFill>
                <a:latin typeface="Source Sans 3" panose="020B0503030403020204" charset="0"/>
              </a:defRPr>
            </a:lvl1pPr>
            <a:lvl2pPr marL="457200" indent="0">
              <a:buNone/>
            </a:lvl2pPr>
          </a:lstStyle>
          <a:p>
            <a:pPr lvl="0"/>
            <a:r>
              <a:rPr lang="en-US" smtClean="0"/>
              <a:t>Click to edit Master text styles</a:t>
            </a:r>
            <a:endParaRPr lang="en-US"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56" name=""/>
        <p:cNvGrpSpPr/>
        <p:nvPr/>
      </p:nvGrpSpPr>
      <p:grpSpPr>
        <a:xfrm>
          <a:off x="0" y="0"/>
          <a:ext cx="0" cy="0"/>
          <a:chOff x="0" y="0"/>
          <a:chExt cx="0" cy="0"/>
        </a:xfrm>
      </p:grpSpPr>
      <p:sp>
        <p:nvSpPr>
          <p:cNvPr id="104865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657"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36" name=""/>
        <p:cNvGrpSpPr/>
        <p:nvPr/>
      </p:nvGrpSpPr>
      <p:grpSpPr>
        <a:xfrm>
          <a:off x="0" y="0"/>
          <a:ext cx="0" cy="0"/>
          <a:chOff x="0" y="0"/>
          <a:chExt cx="0" cy="0"/>
        </a:xfrm>
      </p:grpSpPr>
      <p:sp>
        <p:nvSpPr>
          <p:cNvPr id="1048595" name="标题 5"/>
          <p:cNvSpPr>
            <a:spLocks noGrp="1"/>
          </p:cNvSpPr>
          <p:nvPr>
            <p:ph type="ctrTitle"/>
          </p:nvPr>
        </p:nvSpPr>
        <p:spPr>
          <a:xfrm>
            <a:off x="674776" y="2141082"/>
            <a:ext cx="9923769" cy="1229761"/>
          </a:xfrm>
          <a:prstGeom prst="rect">
            <a:avLst/>
          </a:prstGeom>
        </p:spPr>
        <p:txBody>
          <a:bodyPr anchor="b"/>
          <a:lstStyle>
            <a:lvl1pPr algn="l">
              <a:defRPr sz="6000" b="1" u="none" strike="noStrike" kern="1200" cap="none" spc="0" normalizeH="0">
                <a:solidFill>
                  <a:schemeClr val="tx1"/>
                </a:solidFill>
                <a:latin typeface="Source Sans 3" panose="020B0503030403020204" charset="0"/>
              </a:defRPr>
            </a:lvl1pPr>
          </a:lstStyle>
          <a:p>
            <a:r>
              <a:rPr lang="zh-CN" altLang="en-US"/>
              <a:t>单击此处编辑母版标题样式</a:t>
            </a:r>
            <a:endParaRPr lang="zh-CN" altLang="en-US"/>
          </a:p>
        </p:txBody>
      </p:sp>
      <p:sp>
        <p:nvSpPr>
          <p:cNvPr id="1048596" name="副标题 6"/>
          <p:cNvSpPr>
            <a:spLocks noGrp="1"/>
          </p:cNvSpPr>
          <p:nvPr>
            <p:ph type="subTitle" idx="1"/>
          </p:nvPr>
        </p:nvSpPr>
        <p:spPr>
          <a:xfrm>
            <a:off x="674793" y="3307292"/>
            <a:ext cx="4418126" cy="497923"/>
          </a:xfrm>
          <a:prstGeom prst="rect">
            <a:avLst/>
          </a:prstGeom>
        </p:spPr>
        <p:txBody>
          <a:bodyPr/>
          <a:lstStyle>
            <a:lvl1pPr marL="0" indent="0" algn="l">
              <a:buNone/>
              <a:defRPr sz="2400" u="none" strike="noStrike" kern="1200" cap="none" spc="0" normalizeH="0">
                <a:solidFill>
                  <a:schemeClr val="tx1"/>
                </a:solidFill>
                <a:latin typeface="Source Sans 3" panose="020B0503030403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48597"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59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599" name="文本框 1"/>
          <p:cNvSpPr txBox="1"/>
          <p:nvPr userDrawn="1"/>
        </p:nvSpPr>
        <p:spPr>
          <a:xfrm>
            <a:off x="0" y="6353175"/>
            <a:ext cx="1577340" cy="368300"/>
          </a:xfrm>
          <a:prstGeom prst="rect">
            <a:avLst/>
          </a:prstGeom>
        </p:spPr>
        <p:txBody>
          <a:bodyPr wrap="none" rtlCol="0">
            <a:noAutofit/>
          </a:bodyPr>
          <a:p>
            <a:r>
              <a:rPr lang="zh-CN" altLang="en-US">
                <a:solidFill>
                  <a:srgbClr val="BFBFBF"/>
                </a:solidFill>
                <a:cs typeface="Source Sans 3" panose="020B0503030403020204" charset="0"/>
              </a:rPr>
              <a:t>本页</a:t>
            </a:r>
            <a:r>
              <a:rPr lang="zh-CN" altLang="en-US">
                <a:solidFill>
                  <a:srgbClr val="BFBFBF"/>
                </a:solidFill>
                <a:cs typeface="Arial" panose="020B0604020202020204" pitchFamily="34" charset="0"/>
              </a:rPr>
              <a:t>预定讲者</a:t>
            </a:r>
            <a:endParaRPr lang="zh-CN" altLang="en-US">
              <a:solidFill>
                <a:srgbClr val="BFBFBF"/>
              </a:solidFill>
              <a:cs typeface="Source Sans 3" panose="020B0503030403020204" charset="0"/>
            </a:endParaRPr>
          </a:p>
        </p:txBody>
      </p:sp>
      <p:sp>
        <p:nvSpPr>
          <p:cNvPr id="1048600" name="Text Placeholder 3"/>
          <p:cNvSpPr>
            <a:spLocks noGrp="1"/>
          </p:cNvSpPr>
          <p:nvPr>
            <p:ph type="body" idx="10"/>
          </p:nvPr>
        </p:nvSpPr>
        <p:spPr>
          <a:xfrm>
            <a:off x="1652905" y="6353175"/>
            <a:ext cx="1929130" cy="367665"/>
          </a:xfrm>
          <a:prstGeom prst="rect">
            <a:avLst/>
          </a:prstGeom>
        </p:spPr>
        <p:txBody>
          <a:bodyPr/>
          <a:lstStyle>
            <a:lvl1pPr marL="0" indent="0">
              <a:buNone/>
              <a:defRPr sz="1800" u="none" strike="noStrike" kern="1200" cap="none" spc="0" normalizeH="0">
                <a:solidFill>
                  <a:schemeClr val="bg1">
                    <a:lumMod val="75000"/>
                  </a:schemeClr>
                </a:solidFill>
                <a:latin typeface="Source Sans 3" panose="020B0503030403020204" charset="0"/>
              </a:defRPr>
            </a:lvl1pPr>
            <a:lvl2pPr marL="457200" indent="0">
              <a:buNone/>
            </a:lvl2pPr>
          </a:lstStyle>
          <a:p>
            <a:pPr lvl="0"/>
            <a:r>
              <a:rPr lang="en-US" smtClean="0"/>
              <a:t>Click to edit Master text styles</a:t>
            </a:r>
            <a:endParaRPr lang="en-US" smtClean="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57" name=""/>
        <p:cNvGrpSpPr/>
        <p:nvPr/>
      </p:nvGrpSpPr>
      <p:grpSpPr>
        <a:xfrm>
          <a:off x="0" y="0"/>
          <a:ext cx="0" cy="0"/>
          <a:chOff x="0" y="0"/>
          <a:chExt cx="0" cy="0"/>
        </a:xfrm>
      </p:grpSpPr>
      <p:sp>
        <p:nvSpPr>
          <p:cNvPr id="1048658" name="标题 1"/>
          <p:cNvSpPr>
            <a:spLocks noGrp="1"/>
          </p:cNvSpPr>
          <p:nvPr>
            <p:ph type="title"/>
          </p:nvPr>
        </p:nvSpPr>
        <p:spPr>
          <a:xfrm>
            <a:off x="838184" y="523097"/>
            <a:ext cx="10515600" cy="1325563"/>
          </a:xfrm>
          <a:prstGeom prst="rect">
            <a:avLst/>
          </a:prstGeom>
        </p:spPr>
        <p:txBody>
          <a:bodyPr/>
          <a:p>
            <a:r>
              <a:rPr lang="zh-CN" altLang="en-US"/>
              <a:t>单击此处编辑母版标题样式</a:t>
            </a:r>
            <a:endParaRPr lang="zh-CN" altLang="en-US"/>
          </a:p>
        </p:txBody>
      </p:sp>
      <p:sp>
        <p:nvSpPr>
          <p:cNvPr id="1048659" name="内容占位符 2"/>
          <p:cNvSpPr>
            <a:spLocks noGrp="1"/>
          </p:cNvSpPr>
          <p:nvPr>
            <p:ph sz="half" idx="1"/>
          </p:nvPr>
        </p:nvSpPr>
        <p:spPr>
          <a:xfrm>
            <a:off x="838184" y="1983597"/>
            <a:ext cx="5181600" cy="4351338"/>
          </a:xfrm>
          <a:prstGeom prst="rect">
            <a:avLst/>
          </a:prstGeo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60" name="内容占位符 3"/>
          <p:cNvSpPr>
            <a:spLocks noGrp="1"/>
          </p:cNvSpPr>
          <p:nvPr>
            <p:ph sz="half" idx="2"/>
          </p:nvPr>
        </p:nvSpPr>
        <p:spPr>
          <a:xfrm>
            <a:off x="6172184" y="1983597"/>
            <a:ext cx="5181600" cy="4351338"/>
          </a:xfrm>
          <a:prstGeom prst="rect">
            <a:avLst/>
          </a:prstGeo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61"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662"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663" name="文本框 1"/>
          <p:cNvSpPr txBox="1"/>
          <p:nvPr userDrawn="1"/>
        </p:nvSpPr>
        <p:spPr>
          <a:xfrm>
            <a:off x="0" y="6353175"/>
            <a:ext cx="1577340" cy="368300"/>
          </a:xfrm>
          <a:prstGeom prst="rect">
            <a:avLst/>
          </a:prstGeom>
        </p:spPr>
        <p:txBody>
          <a:bodyPr wrap="none" rtlCol="0">
            <a:noAutofit/>
          </a:bodyPr>
          <a:p>
            <a:r>
              <a:rPr lang="zh-CN" altLang="en-US">
                <a:solidFill>
                  <a:srgbClr val="BFBFBF"/>
                </a:solidFill>
                <a:cs typeface="Source Sans 3" panose="020B0503030403020204" charset="0"/>
              </a:rPr>
              <a:t>本页</a:t>
            </a:r>
            <a:r>
              <a:rPr lang="zh-CN" altLang="en-US">
                <a:solidFill>
                  <a:srgbClr val="BFBFBF"/>
                </a:solidFill>
                <a:cs typeface="Arial" panose="020B0604020202020204" pitchFamily="34" charset="0"/>
              </a:rPr>
              <a:t>预定讲者</a:t>
            </a:r>
            <a:endParaRPr lang="zh-CN" altLang="en-US">
              <a:solidFill>
                <a:srgbClr val="BFBFBF"/>
              </a:solidFill>
              <a:cs typeface="Source Sans 3" panose="020B0503030403020204" charset="0"/>
            </a:endParaRPr>
          </a:p>
        </p:txBody>
      </p:sp>
      <p:sp>
        <p:nvSpPr>
          <p:cNvPr id="1048664" name="Text Placeholder 7"/>
          <p:cNvSpPr>
            <a:spLocks noGrp="1"/>
          </p:cNvSpPr>
          <p:nvPr>
            <p:ph type="body" idx="10"/>
          </p:nvPr>
        </p:nvSpPr>
        <p:spPr>
          <a:xfrm>
            <a:off x="1652905" y="6353175"/>
            <a:ext cx="1929130" cy="367665"/>
          </a:xfrm>
          <a:prstGeom prst="rect">
            <a:avLst/>
          </a:prstGeom>
        </p:spPr>
        <p:txBody>
          <a:bodyPr/>
          <a:lstStyle>
            <a:lvl1pPr marL="0" indent="0">
              <a:buNone/>
              <a:defRPr sz="1800" u="none" strike="noStrike" kern="1200" cap="none" spc="0" normalizeH="0">
                <a:solidFill>
                  <a:schemeClr val="bg1">
                    <a:lumMod val="75000"/>
                  </a:schemeClr>
                </a:solidFill>
                <a:latin typeface="Source Sans 3" panose="020B0503030403020204" charset="0"/>
              </a:defRPr>
            </a:lvl1pPr>
            <a:lvl2pPr marL="457200" indent="0">
              <a:buNone/>
            </a:lvl2pPr>
          </a:lstStyle>
          <a:p>
            <a:pPr lvl="0"/>
            <a:r>
              <a:rPr lang="en-US" smtClean="0"/>
              <a:t>Click to edit Master text styles</a:t>
            </a:r>
            <a:endParaRPr lang="en-US"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54" name=""/>
        <p:cNvGrpSpPr/>
        <p:nvPr/>
      </p:nvGrpSpPr>
      <p:grpSpPr>
        <a:xfrm>
          <a:off x="0" y="0"/>
          <a:ext cx="0" cy="0"/>
          <a:chOff x="0" y="0"/>
          <a:chExt cx="0" cy="0"/>
        </a:xfrm>
      </p:grpSpPr>
      <p:sp>
        <p:nvSpPr>
          <p:cNvPr id="1048650" name="标题 1"/>
          <p:cNvSpPr>
            <a:spLocks noGrp="1"/>
          </p:cNvSpPr>
          <p:nvPr>
            <p:ph type="title"/>
          </p:nvPr>
        </p:nvSpPr>
        <p:spPr>
          <a:xfrm>
            <a:off x="389210" y="334078"/>
            <a:ext cx="10515600" cy="1325563"/>
          </a:xfrm>
          <a:prstGeom prst="rect">
            <a:avLst/>
          </a:prstGeom>
        </p:spPr>
        <p:txBody>
          <a:bodyPr/>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58" name=""/>
        <p:cNvGrpSpPr/>
        <p:nvPr/>
      </p:nvGrpSpPr>
      <p:grpSpPr>
        <a:xfrm>
          <a:off x="0" y="0"/>
          <a:ext cx="0" cy="0"/>
          <a:chOff x="0" y="0"/>
          <a:chExt cx="0" cy="0"/>
        </a:xfrm>
      </p:grpSpPr>
      <p:sp>
        <p:nvSpPr>
          <p:cNvPr id="1048665" name="标题 1"/>
          <p:cNvSpPr>
            <a:spLocks noGrp="1"/>
          </p:cNvSpPr>
          <p:nvPr>
            <p:ph type="title"/>
          </p:nvPr>
        </p:nvSpPr>
        <p:spPr>
          <a:xfrm>
            <a:off x="838184" y="723122"/>
            <a:ext cx="4165349"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1048666" name="图片占位符 2"/>
          <p:cNvSpPr>
            <a:spLocks noGrp="1"/>
          </p:cNvSpPr>
          <p:nvPr>
            <p:ph type="pic" idx="1"/>
          </p:nvPr>
        </p:nvSpPr>
        <p:spPr>
          <a:xfrm>
            <a:off x="5181584" y="723123"/>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667" name="文本占位符 3"/>
          <p:cNvSpPr>
            <a:spLocks noGrp="1"/>
          </p:cNvSpPr>
          <p:nvPr>
            <p:ph type="body" sz="half" idx="2"/>
          </p:nvPr>
        </p:nvSpPr>
        <p:spPr>
          <a:xfrm>
            <a:off x="838184" y="2323322"/>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1048668" name="Slide Number Placeholder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669" name="Footer Placeholder 5"/>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670" name="文本框 1"/>
          <p:cNvSpPr txBox="1"/>
          <p:nvPr userDrawn="1"/>
        </p:nvSpPr>
        <p:spPr>
          <a:xfrm>
            <a:off x="0" y="6353175"/>
            <a:ext cx="1577340" cy="368300"/>
          </a:xfrm>
          <a:prstGeom prst="rect">
            <a:avLst/>
          </a:prstGeom>
        </p:spPr>
        <p:txBody>
          <a:bodyPr wrap="none" rtlCol="0">
            <a:noAutofit/>
          </a:bodyPr>
          <a:p>
            <a:r>
              <a:rPr lang="zh-CN" altLang="en-US">
                <a:solidFill>
                  <a:srgbClr val="BFBFBF"/>
                </a:solidFill>
                <a:cs typeface="Source Sans 3" panose="020B0503030403020204" charset="0"/>
              </a:rPr>
              <a:t>本页</a:t>
            </a:r>
            <a:r>
              <a:rPr lang="zh-CN" altLang="en-US">
                <a:solidFill>
                  <a:srgbClr val="BFBFBF"/>
                </a:solidFill>
                <a:cs typeface="Arial" panose="020B0604020202020204" pitchFamily="34" charset="0"/>
              </a:rPr>
              <a:t>预定讲者</a:t>
            </a:r>
            <a:endParaRPr lang="zh-CN" altLang="en-US">
              <a:solidFill>
                <a:srgbClr val="BFBFBF"/>
              </a:solidFill>
              <a:cs typeface="Source Sans 3" panose="020B0503030403020204" charset="0"/>
            </a:endParaRPr>
          </a:p>
        </p:txBody>
      </p:sp>
      <p:sp>
        <p:nvSpPr>
          <p:cNvPr id="1048671" name="Text Placeholder 7"/>
          <p:cNvSpPr>
            <a:spLocks noGrp="1"/>
          </p:cNvSpPr>
          <p:nvPr>
            <p:ph type="body" idx="10"/>
          </p:nvPr>
        </p:nvSpPr>
        <p:spPr>
          <a:xfrm>
            <a:off x="1652905" y="6353175"/>
            <a:ext cx="1929130" cy="367665"/>
          </a:xfrm>
          <a:prstGeom prst="rect">
            <a:avLst/>
          </a:prstGeom>
        </p:spPr>
        <p:txBody>
          <a:bodyPr/>
          <a:lstStyle>
            <a:lvl1pPr marL="0" indent="0">
              <a:buNone/>
              <a:defRPr sz="1800" u="none" strike="noStrike" kern="1200" cap="none" spc="0" normalizeH="0">
                <a:solidFill>
                  <a:schemeClr val="bg1">
                    <a:lumMod val="75000"/>
                  </a:schemeClr>
                </a:solidFill>
                <a:latin typeface="Source Sans 3" panose="020B0503030403020204" charset="0"/>
              </a:defRPr>
            </a:lvl1pPr>
            <a:lvl2pPr marL="457200" indent="0">
              <a:buNone/>
            </a:lvl2pPr>
          </a:lstStyle>
          <a:p>
            <a:pPr lvl="0"/>
            <a:r>
              <a:rPr lang="en-US" smtClean="0"/>
              <a:t>Click to edit Master text styles</a:t>
            </a:r>
            <a:endParaRPr lang="en-US" smtClean="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59" name=""/>
        <p:cNvGrpSpPr/>
        <p:nvPr/>
      </p:nvGrpSpPr>
      <p:grpSpPr>
        <a:xfrm>
          <a:off x="0" y="0"/>
          <a:ext cx="0" cy="0"/>
          <a:chOff x="0" y="0"/>
          <a:chExt cx="0" cy="0"/>
        </a:xfrm>
      </p:grpSpPr>
      <p:sp>
        <p:nvSpPr>
          <p:cNvPr id="1048672" name="竖排标题 1"/>
          <p:cNvSpPr>
            <a:spLocks noGrp="1"/>
          </p:cNvSpPr>
          <p:nvPr>
            <p:ph type="title" orient="vert"/>
          </p:nvPr>
        </p:nvSpPr>
        <p:spPr>
          <a:xfrm>
            <a:off x="8724884" y="523097"/>
            <a:ext cx="2628900" cy="5811838"/>
          </a:xfrm>
          <a:prstGeom prst="rect">
            <a:avLst/>
          </a:prstGeom>
        </p:spPr>
        <p:txBody>
          <a:bodyPr vert="eaVert"/>
          <a:p>
            <a:r>
              <a:rPr lang="zh-CN" altLang="en-US"/>
              <a:t>单击此处编辑母版标题样式</a:t>
            </a:r>
            <a:endParaRPr lang="zh-CN" altLang="en-US"/>
          </a:p>
        </p:txBody>
      </p:sp>
      <p:sp>
        <p:nvSpPr>
          <p:cNvPr id="1048673" name="竖排文字占位符 2"/>
          <p:cNvSpPr>
            <a:spLocks noGrp="1"/>
          </p:cNvSpPr>
          <p:nvPr>
            <p:ph type="body" orient="vert" idx="1"/>
          </p:nvPr>
        </p:nvSpPr>
        <p:spPr>
          <a:xfrm>
            <a:off x="838184" y="523097"/>
            <a:ext cx="7734300" cy="5811838"/>
          </a:xfrm>
          <a:prstGeom prst="rect">
            <a:avLst/>
          </a:prstGeom>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55" name=""/>
        <p:cNvGrpSpPr/>
        <p:nvPr/>
      </p:nvGrpSpPr>
      <p:grpSpPr>
        <a:xfrm>
          <a:off x="0" y="0"/>
          <a:ext cx="0" cy="0"/>
          <a:chOff x="0" y="0"/>
          <a:chExt cx="0" cy="0"/>
        </a:xfrm>
      </p:grpSpPr>
      <p:sp>
        <p:nvSpPr>
          <p:cNvPr id="1048651" name="内容占位符 1"/>
          <p:cNvSpPr>
            <a:spLocks noGrp="1"/>
          </p:cNvSpPr>
          <p:nvPr>
            <p:ph/>
          </p:nvPr>
        </p:nvSpPr>
        <p:spPr>
          <a:xfrm>
            <a:off x="838184" y="523097"/>
            <a:ext cx="10515600" cy="5811838"/>
          </a:xfrm>
          <a:prstGeom prst="rect">
            <a:avLst/>
          </a:prstGeom>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652" name="Slide Number Placeholder 2"/>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a:p>
        </p:txBody>
      </p:sp>
      <p:sp>
        <p:nvSpPr>
          <p:cNvPr id="1048653"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48654" name="文本框 1"/>
          <p:cNvSpPr txBox="1"/>
          <p:nvPr userDrawn="1"/>
        </p:nvSpPr>
        <p:spPr>
          <a:xfrm>
            <a:off x="0" y="6353175"/>
            <a:ext cx="1577340" cy="368300"/>
          </a:xfrm>
          <a:prstGeom prst="rect">
            <a:avLst/>
          </a:prstGeom>
        </p:spPr>
        <p:txBody>
          <a:bodyPr wrap="none" rtlCol="0">
            <a:noAutofit/>
          </a:bodyPr>
          <a:p>
            <a:r>
              <a:rPr lang="zh-CN" altLang="en-US">
                <a:solidFill>
                  <a:srgbClr val="BFBFBF"/>
                </a:solidFill>
                <a:cs typeface="Source Sans 3" panose="020B0503030403020204" charset="0"/>
              </a:rPr>
              <a:t>本页</a:t>
            </a:r>
            <a:r>
              <a:rPr lang="zh-CN" altLang="en-US">
                <a:solidFill>
                  <a:srgbClr val="BFBFBF"/>
                </a:solidFill>
                <a:cs typeface="Arial" panose="020B0604020202020204" pitchFamily="34" charset="0"/>
              </a:rPr>
              <a:t>预定讲者</a:t>
            </a:r>
            <a:endParaRPr lang="zh-CN" altLang="en-US">
              <a:solidFill>
                <a:srgbClr val="BFBFBF"/>
              </a:solidFill>
              <a:cs typeface="Source Sans 3" panose="020B0503030403020204" charset="0"/>
            </a:endParaRPr>
          </a:p>
        </p:txBody>
      </p:sp>
      <p:sp>
        <p:nvSpPr>
          <p:cNvPr id="1048655" name="Text Placeholder 5"/>
          <p:cNvSpPr>
            <a:spLocks noGrp="1"/>
          </p:cNvSpPr>
          <p:nvPr>
            <p:ph type="body" idx="10"/>
          </p:nvPr>
        </p:nvSpPr>
        <p:spPr>
          <a:xfrm>
            <a:off x="1652905" y="6353175"/>
            <a:ext cx="1929130" cy="367665"/>
          </a:xfrm>
          <a:prstGeom prst="rect">
            <a:avLst/>
          </a:prstGeom>
        </p:spPr>
        <p:txBody>
          <a:bodyPr/>
          <a:lstStyle>
            <a:lvl1pPr marL="0" indent="0">
              <a:buNone/>
              <a:defRPr sz="1800" u="none" strike="noStrike" kern="1200" cap="none" spc="0" normalizeH="0">
                <a:solidFill>
                  <a:schemeClr val="bg1">
                    <a:lumMod val="75000"/>
                  </a:schemeClr>
                </a:solidFill>
                <a:latin typeface="Source Sans 3" panose="020B0503030403020204" charset="0"/>
              </a:defRPr>
            </a:lvl1pPr>
            <a:lvl2pPr marL="457200" indent="0">
              <a:buNone/>
            </a:lvl2pPr>
          </a:lstStyle>
          <a:p>
            <a:pPr lvl="0"/>
            <a:r>
              <a:rPr lang="en-US" smtClean="0"/>
              <a:t>Click to edit Master text styles</a:t>
            </a:r>
            <a:endParaRPr 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stretch>
            <a:fillRect/>
          </a:stretch>
        </a:blipFill>
        <a:effectLst/>
      </p:bgPr>
    </p:bg>
    <p:spTree>
      <p:nvGrpSpPr>
        <p:cNvPr id="13" name=""/>
        <p:cNvGrpSpPr/>
        <p:nvPr/>
      </p:nvGrpSpPr>
      <p:grpSpPr>
        <a:xfrm>
          <a:off x="0" y="0"/>
          <a:ext cx="0" cy="0"/>
          <a:chOff x="0" y="0"/>
          <a:chExt cx="0" cy="0"/>
        </a:xfrm>
      </p:grpSpPr>
      <p:sp>
        <p:nvSpPr>
          <p:cNvPr id="1048576" name="标题 11"/>
          <p:cNvSpPr>
            <a:spLocks noGrp="1"/>
          </p:cNvSpPr>
          <p:nvPr>
            <p:ph type="title"/>
          </p:nvPr>
        </p:nvSpPr>
        <p:spPr>
          <a:xfrm>
            <a:off x="514049" y="442081"/>
            <a:ext cx="9452278" cy="758458"/>
          </a:xfrm>
        </p:spPr>
        <p:txBody>
          <a:bodyPr/>
          <a:lstStyle>
            <a:lvl1pPr>
              <a:defRPr b="1"/>
            </a:lvl1pPr>
          </a:lstStyle>
          <a:p>
            <a:r>
              <a:rPr lang="zh-CN" altLang="en-US"/>
              <a:t>单击此处编辑母版标题样式</a:t>
            </a:r>
            <a:endParaRPr lang="zh-CN" altLang="en-US"/>
          </a:p>
        </p:txBody>
      </p:sp>
      <p:sp>
        <p:nvSpPr>
          <p:cNvPr id="1048577" name="内容占位符 12"/>
          <p:cNvSpPr>
            <a:spLocks noGrp="1"/>
          </p:cNvSpPr>
          <p:nvPr>
            <p:ph idx="1"/>
          </p:nvPr>
        </p:nvSpPr>
        <p:spPr>
          <a:xfrm>
            <a:off x="513999" y="1259762"/>
            <a:ext cx="9452278" cy="4657501"/>
          </a:xfrm>
        </p:spPr>
        <p:txBody>
          <a:bodyPr/>
          <a:lstStyle>
            <a:lvl1pPr>
              <a:defRPr sz="2800"/>
            </a:lvl1pPr>
            <a:lvl3pPr>
              <a:defRPr sz="2200"/>
            </a:lvl3pPr>
            <a:lvl4pPr>
              <a:defRPr sz="2200"/>
            </a:lvl4pPr>
            <a:lvl5pPr>
              <a:defRPr sz="22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Source Sans 3" panose="020B0503030403020204" charset="0"/>
                <a:cs typeface="Source Sans 3" panose="020B0503030403020204" charset="0"/>
              </a:defRPr>
            </a:lvl1pPr>
          </a:lstStyle>
          <a:p>
            <a:fld id="{B3561BA9-CDCF-4958-B8AB-66F3BF063E13}" type="slidenum">
              <a:rPr lang="en-US" smtClean="0"/>
            </a:fld>
            <a:endParaRPr lang="en-US"/>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Source Sans 3" panose="020B0503030403020204" charset="0"/>
                <a:cs typeface="Source Sans 3" panose="020B0503030403020204" charset="0"/>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kern="1200">
          <a:solidFill>
            <a:schemeClr val="tx1"/>
          </a:solidFill>
          <a:latin typeface="Source Han Sans CN" panose="020B0500000000000000" charset="-122"/>
          <a:ea typeface="Source Han Sans CN" panose="020B0500000000000000" charset="-122"/>
          <a:cs typeface="Source Sans 3" panose="020B050303040302020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Source Han Sans CN" panose="020B0500000000000000" charset="-122"/>
          <a:ea typeface="Source Han Sans CN" panose="020B0500000000000000" charset="-122"/>
          <a:cs typeface="Source Sans 3" panose="020B050303040302020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Han Sans CN" panose="020B0500000000000000" charset="-122"/>
          <a:ea typeface="Source Han Sans CN" panose="020B0500000000000000" charset="-122"/>
          <a:cs typeface="Source Sans 3" panose="020B050303040302020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Han Sans CN" panose="020B0500000000000000" charset="-122"/>
          <a:ea typeface="Source Han Sans CN" panose="020B0500000000000000" charset="-122"/>
          <a:cs typeface="Source Sans 3" panose="020B050303040302020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Han Sans CN" panose="020B0500000000000000" charset="-122"/>
          <a:ea typeface="Source Han Sans CN" panose="020B0500000000000000" charset="-122"/>
          <a:cs typeface="Source Sans 3" panose="020B050303040302020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Han Sans CN" panose="020B0500000000000000" charset="-122"/>
          <a:ea typeface="Source Han Sans CN" panose="020B0500000000000000" charset="-122"/>
          <a:cs typeface="Source Sans 3" panose="020B050303040302020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loongarch@whlug.cn" TargetMode="Externa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hyperlink" Target="https://lore.kernel.org/loongarch/20251227012712.2921408-1-lixianglai@loongson.cn/" TargetMode="External"/><Relationship Id="rId8" Type="http://schemas.openxmlformats.org/officeDocument/2006/relationships/hyperlink" Target="https://lore.kernel.org/loongarch/20251231020227.1526779-1-maobibo@loongson.cn/" TargetMode="External"/><Relationship Id="rId7" Type="http://schemas.openxmlformats.org/officeDocument/2006/relationships/hyperlink" Target="https://lore.kernel.org/loongarch/20251226150706.2511127-1-maqianga@uniontech.com/" TargetMode="External"/><Relationship Id="rId6" Type="http://schemas.openxmlformats.org/officeDocument/2006/relationships/hyperlink" Target="https://lore.kernel.org/loongarch/20251225091224.2893389-1-gaosong@loongson.cn/" TargetMode="External"/><Relationship Id="rId5" Type="http://schemas.openxmlformats.org/officeDocument/2006/relationships/hyperlink" Target="https://lore.kernel.org/loongarch/cover.1766471839.git.zhoubinbin@loongson.cn/" TargetMode="External"/><Relationship Id="rId4" Type="http://schemas.openxmlformats.org/officeDocument/2006/relationships/hyperlink" Target="https://lore.kernel.org/loongarch/20251230075537.3934277-1-chenhuacai@loongson.cn/T/#u" TargetMode="External"/><Relationship Id="rId3" Type="http://schemas.openxmlformats.org/officeDocument/2006/relationships/hyperlink" Target="https://lore.kernel.org/loongarch/20251223080437.3367240-1-chenhuacai@loongson.cn/" TargetMode="External"/><Relationship Id="rId2" Type="http://schemas.openxmlformats.org/officeDocument/2006/relationships/hyperlink" Target="https://lore.kernel.org/loongarch/" TargetMode="External"/><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hyperlink" Target="https://lore.kernel.org/loongarch/20251224103516.12654-1-yangtiezhu@loongson.cn/" TargetMode="External"/><Relationship Id="rId4" Type="http://schemas.openxmlformats.org/officeDocument/2006/relationships/hyperlink" Target="https://lore.kernel.org/loongarch/20251231091500.530432-1-lisa@bytefly.space/" TargetMode="External"/><Relationship Id="rId3" Type="http://schemas.openxmlformats.org/officeDocument/2006/relationships/hyperlink" Target="https://lore.kernel.org/loongarch/20251223081228.3367509-1-chenhuacai@loongson.cn/" TargetMode="External"/><Relationship Id="rId2" Type="http://schemas.openxmlformats.org/officeDocument/2006/relationships/hyperlink" Target="https://lore.kernel.org/loongarch/" TargetMode="Externa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s://github.com/AOSC-Tracking/linux/commit/44f402725999207dadcacbab68469602b7e449ec" TargetMode="External"/><Relationship Id="rId3" Type="http://schemas.openxmlformats.org/officeDocument/2006/relationships/hyperlink" Target="https://github.com/AOSC-Tracking/loongvpu-kernel-dkms/tree/aosc/v0.1.0-lnd25.1-rc1.7" TargetMode="External"/><Relationship Id="rId2" Type="http://schemas.openxmlformats.org/officeDocument/2006/relationships/hyperlink" Target="https://github.com/AOSC-Tracking/loonggpu-kernel-dkms/tree/aosc/v1.0.2-lnd25.1-rc1.7" TargetMode="Externa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3.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s://github.com/loongson-community/discussions/issues/110" TargetMode="External"/><Relationship Id="rId2" Type="http://schemas.openxmlformats.org/officeDocument/2006/relationships/hyperlink" Target="https://github.com/rv2036/areweriscvyet/issues/1" TargetMode="Externa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hyperlink" Target="https://loongfans.cn/pages/devices.html" TargetMode="External"/><Relationship Id="rId4" Type="http://schemas.openxmlformats.org/officeDocument/2006/relationships/hyperlink" Target="https://loongfans.cn/pages/chips/" TargetMode="External"/><Relationship Id="rId3" Type="http://schemas.openxmlformats.org/officeDocument/2006/relationships/hyperlink" Target="https://loongfans.cn/pages/sdk.html" TargetMode="External"/><Relationship Id="rId2" Type="http://schemas.openxmlformats.org/officeDocument/2006/relationships/hyperlink" Target="https://loongfans.cn/pages/os.html" TargetMode="External"/><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hyperlink" Target="https://gcc.gnu.org/pipermail/gcc-patches/2025-December/704639.html" TargetMode="External"/><Relationship Id="rId4" Type="http://schemas.openxmlformats.org/officeDocument/2006/relationships/hyperlink" Target="https://gcc.gnu.org/pipermail/gcc-patches/2025-December/704647.html" TargetMode="External"/><Relationship Id="rId3" Type="http://schemas.openxmlformats.org/officeDocument/2006/relationships/hyperlink" Target="https://gcc.gnu.org/PR123320" TargetMode="External"/><Relationship Id="rId2" Type="http://schemas.openxmlformats.org/officeDocument/2006/relationships/hyperlink" Target="https://gcc.gnu.org/pipermail/gcc-patches/2025-December/704646.html" TargetMode="Externa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s://sourceware.org/pipermail/binutils/2026-January/146915.html" TargetMode="External"/><Relationship Id="rId2" Type="http://schemas.openxmlformats.org/officeDocument/2006/relationships/hyperlink" Target="https://sourceware.org/pipermail/binutils/2025-December/146760.html" TargetMode="Externa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s://repo.aosc.io/aosc-documentation/aoscc/2025/marsdoge/aoscc-2025-qdy-v9.pdf" TargetMode="External"/><Relationship Id="rId2" Type="http://schemas.openxmlformats.org/officeDocument/2006/relationships/hyperlink" Target="https://github.com/loongson/Firmware/pull/144" TargetMode="Externa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github.com/libriscv/libloong" TargetMode="Externa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24" name=""/>
        <p:cNvGrpSpPr/>
        <p:nvPr/>
      </p:nvGrpSpPr>
      <p:grpSpPr/>
      <p:sp>
        <p:nvSpPr>
          <p:cNvPr id="1048586" name="标题 1"/>
          <p:cNvSpPr>
            <a:spLocks noGrp="1"/>
          </p:cNvSpPr>
          <p:nvPr>
            <p:ph type="title"/>
          </p:nvPr>
        </p:nvSpPr>
        <p:spPr>
          <a:xfrm>
            <a:off x="514049" y="727831"/>
            <a:ext cx="9452278" cy="758458"/>
          </a:xfrm>
        </p:spPr>
        <p:txBody>
          <a:bodyPr/>
          <a:p>
            <a:r>
              <a:rPr lang="zh-CN" altLang="en-US"/>
              <a:t>欢迎</a:t>
            </a:r>
            <a:r>
              <a:rPr lang="zh-CN" altLang="en-US">
                <a:cs typeface="Arial" panose="020B0604020202020204" pitchFamily="34" charset="0"/>
              </a:rPr>
              <a:t>参加龙架构双周会</a:t>
            </a:r>
            <a:endParaRPr lang="zh-CN" altLang="en-US"/>
          </a:p>
        </p:txBody>
      </p:sp>
      <p:sp>
        <p:nvSpPr>
          <p:cNvPr id="1048587" name="内容占位符 2"/>
          <p:cNvSpPr>
            <a:spLocks noGrp="1"/>
          </p:cNvSpPr>
          <p:nvPr>
            <p:ph idx="1"/>
          </p:nvPr>
        </p:nvSpPr>
        <p:spPr>
          <a:xfrm>
            <a:off x="513999" y="1545512"/>
            <a:ext cx="9452278" cy="4657501"/>
          </a:xfrm>
        </p:spPr>
        <p:txBody>
          <a:bodyPr/>
          <a:p>
            <a:r>
              <a:rPr lang="zh-CN" altLang="en-US" sz="2400" b="1"/>
              <a:t>编辑权限申请</a:t>
            </a:r>
            <a:endParaRPr lang="zh-CN" altLang="en-US" sz="2400" b="1"/>
          </a:p>
          <a:p>
            <a:pPr lvl="1"/>
            <a:r>
              <a:rPr lang="zh-CN" altLang="en-US" sz="1800"/>
              <a:t>计划好主讲的议题和大致用时</a:t>
            </a:r>
            <a:endParaRPr lang="zh-CN" altLang="en-US" sz="1800"/>
          </a:p>
          <a:p>
            <a:pPr lvl="1"/>
            <a:r>
              <a:rPr lang="zh-CN" altLang="en-US" sz="1800"/>
              <a:t>在本文档申请编辑权限且附上简短的申请理由</a:t>
            </a:r>
            <a:endParaRPr lang="zh-CN" altLang="en-US" sz="1800"/>
          </a:p>
          <a:p>
            <a:pPr lvl="1"/>
            <a:r>
              <a:rPr lang="zh-CN" altLang="en-US" sz="1800"/>
              <a:t>在龙架构双周会交流群中 </a:t>
            </a:r>
            <a:r>
              <a:rPr lang="zh-CN" altLang="en-US" sz="1800" b="1">
                <a:solidFill>
                  <a:srgbClr val="C00000"/>
                </a:solidFill>
              </a:rPr>
              <a:t>@群主</a:t>
            </a:r>
            <a:r>
              <a:rPr lang="zh-CN" altLang="en-US" sz="1800"/>
              <a:t> 或 </a:t>
            </a:r>
            <a:r>
              <a:rPr lang="zh-CN" altLang="en-US" sz="1800" b="1">
                <a:solidFill>
                  <a:srgbClr val="C00000"/>
                </a:solidFill>
              </a:rPr>
              <a:t>管理员</a:t>
            </a:r>
            <a:r>
              <a:rPr lang="zh-CN" altLang="en-US" sz="1800"/>
              <a:t> 获取权限</a:t>
            </a:r>
            <a:endParaRPr lang="zh-CN" altLang="en-US" sz="1800"/>
          </a:p>
          <a:p>
            <a:pPr lvl="1"/>
            <a:r>
              <a:rPr lang="zh-CN" altLang="en-US" sz="1800"/>
              <a:t>向 </a:t>
            </a:r>
            <a:r>
              <a:rPr lang="en-US" altLang="zh-CN" sz="1800">
                <a:latin typeface="Fira Code" charset="0"/>
                <a:ea typeface="Fira Code" charset="0"/>
                <a:cs typeface="Fira Code" charset="0"/>
                <a:hlinkClick r:id="rId2"/>
              </a:rPr>
              <a:t>loongarch</a:t>
            </a:r>
            <a:r>
              <a:rPr lang="zh-CN" altLang="en-US" sz="1800">
                <a:latin typeface="Fira Code" charset="0"/>
                <a:ea typeface="Fira Code" charset="0"/>
                <a:cs typeface="Fira Code" charset="0"/>
                <a:hlinkClick r:id="rId2"/>
              </a:rPr>
              <a:t>@</a:t>
            </a:r>
            <a:r>
              <a:rPr lang="en-US" altLang="zh-CN" sz="1800">
                <a:latin typeface="Fira Code" charset="0"/>
                <a:ea typeface="Fira Code" charset="0"/>
                <a:cs typeface="Fira Code" charset="0"/>
                <a:hlinkClick r:id="rId2"/>
              </a:rPr>
              <a:t>whlug.cn</a:t>
            </a:r>
            <a:r>
              <a:rPr lang="en-US" altLang="zh-CN" sz="1800"/>
              <a:t> </a:t>
            </a:r>
            <a:r>
              <a:rPr lang="zh-CN" altLang="en-US" sz="1800"/>
              <a:t>发送主题为龙架构双周会报告的邮件</a:t>
            </a:r>
            <a:endParaRPr lang="zh-CN" altLang="en-US" sz="1800"/>
          </a:p>
          <a:p>
            <a:pPr lvl="2"/>
            <a:r>
              <a:rPr lang="zh-CN" altLang="en-US" sz="1800"/>
              <a:t>邮件内请简要说明您将要报告的内容，我们将在收到邮件后同您取得联系，为您提供文档的编辑权限</a:t>
            </a:r>
            <a:endParaRPr lang="zh-CN" altLang="en-US" sz="1800"/>
          </a:p>
          <a:p>
            <a:r>
              <a:rPr lang="zh-CN" altLang="en-US" sz="2400" b="1"/>
              <a:t>内容编辑</a:t>
            </a:r>
            <a:endParaRPr lang="zh-CN" altLang="en-US" sz="2400" b="1"/>
          </a:p>
          <a:p>
            <a:pPr lvl="1"/>
            <a:r>
              <a:rPr lang="zh-CN" altLang="en-US" sz="1800"/>
              <a:t>请在对应的议题版块下添加您想要分享的内容</a:t>
            </a:r>
            <a:endParaRPr lang="zh-CN" altLang="en-US" sz="1800"/>
          </a:p>
          <a:p>
            <a:pPr lvl="1"/>
            <a:r>
              <a:rPr lang="zh-CN" altLang="en-US" sz="1800"/>
              <a:t>若无对应议题，请直接在幻灯片其他议题最前方添加</a:t>
            </a:r>
            <a:endParaRPr lang="zh-CN" altLang="en-US" sz="1800"/>
          </a:p>
          <a:p>
            <a:pPr lvl="1"/>
            <a:r>
              <a:rPr lang="zh-CN" altLang="en-US" sz="1800"/>
              <a:t>快速报告一页控制在 </a:t>
            </a:r>
            <a:r>
              <a:rPr lang="en-US" altLang="zh-CN" sz="1800"/>
              <a:t>3 </a:t>
            </a:r>
            <a:r>
              <a:rPr lang="zh-CN" altLang="en-US" sz="1800"/>
              <a:t>分钟以内，报告期间请勿讨论发言</a:t>
            </a:r>
            <a:endParaRPr lang="zh-CN" altLang="en-US" sz="1800"/>
          </a:p>
          <a:p>
            <a:pPr lvl="1"/>
            <a:r>
              <a:rPr lang="zh-CN" altLang="en-US" sz="1800"/>
              <a:t>专题报告 </a:t>
            </a:r>
            <a:r>
              <a:rPr lang="en-US" altLang="zh-CN" sz="1800"/>
              <a:t>15~30 </a:t>
            </a:r>
            <a:r>
              <a:rPr lang="zh-CN" altLang="en-US" sz="1800"/>
              <a:t>分钟，分享结束后可讨论交流</a:t>
            </a:r>
            <a:endParaRPr lang="zh-CN" altLang="en-US"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ltLang="zh-CN"/>
              <a:t>LoongGPU</a:t>
            </a:r>
            <a:r>
              <a:rPr lang="en-US" altLang="zh-CN">
                <a:solidFill>
                  <a:schemeClr val="tx1"/>
                </a:solidFill>
                <a:ea typeface="Source Han Sans CN" charset="0"/>
              </a:rPr>
              <a:t> </a:t>
            </a:r>
            <a:r>
              <a:rPr lang="zh-CN" altLang="en-US">
                <a:solidFill>
                  <a:schemeClr val="tx1"/>
                </a:solidFill>
                <a:ea typeface="Source Han Sans CN" charset="0"/>
              </a:rPr>
              <a:t>+ </a:t>
            </a:r>
            <a:r>
              <a:rPr lang="en-US" altLang="zh-CN">
                <a:solidFill>
                  <a:schemeClr val="tx1"/>
                </a:solidFill>
                <a:ea typeface="Source Han Sans CN" charset="0"/>
              </a:rPr>
              <a:t>LoongVPU </a:t>
            </a:r>
            <a:r>
              <a:rPr lang="zh-CN" altLang="en-US">
                <a:solidFill>
                  <a:schemeClr val="tx1"/>
                </a:solidFill>
                <a:ea typeface="Source Han Sans CN" charset="0"/>
              </a:rPr>
              <a:t>驱动更新</a:t>
            </a:r>
            <a:endParaRPr lang="en-US" altLang="zh-CN"/>
          </a:p>
        </p:txBody>
      </p:sp>
      <p:sp>
        <p:nvSpPr>
          <p:cNvPr id="3" name="Content Placeholder 2"/>
          <p:cNvSpPr>
            <a:spLocks noGrp="1"/>
          </p:cNvSpPr>
          <p:nvPr>
            <p:ph idx="1"/>
          </p:nvPr>
        </p:nvSpPr>
        <p:spPr/>
        <p:txBody>
          <a:bodyPr/>
          <a:p>
            <a:r>
              <a:rPr lang="en-US" altLang="zh-CN" sz="2200"/>
              <a:t>LoongGPU LG200 </a:t>
            </a:r>
            <a:r>
              <a:rPr lang="zh-CN" altLang="en-US" sz="2200"/>
              <a:t>支持（龙芯 </a:t>
            </a:r>
            <a:r>
              <a:rPr lang="en-US" altLang="zh-CN" sz="2200"/>
              <a:t>2K3000 </a:t>
            </a:r>
            <a:r>
              <a:rPr lang="zh-CN" altLang="en-US" sz="2200"/>
              <a:t>及 </a:t>
            </a:r>
            <a:r>
              <a:rPr lang="en-US" altLang="zh-CN" sz="2200"/>
              <a:t>3B6000M SoC </a:t>
            </a:r>
            <a:r>
              <a:rPr lang="zh-CN" altLang="en-US" sz="2200"/>
              <a:t>内置），包含 </a:t>
            </a:r>
            <a:r>
              <a:rPr lang="en-US" altLang="zh-CN" sz="2200"/>
              <a:t>OpenGL 3.3</a:t>
            </a:r>
            <a:r>
              <a:rPr lang="zh-CN" altLang="en-US" sz="2200"/>
              <a:t>、</a:t>
            </a:r>
            <a:r>
              <a:rPr lang="en-US" altLang="zh-CN" sz="2200"/>
              <a:t>OpenGL ES 3.1 </a:t>
            </a:r>
            <a:r>
              <a:rPr lang="zh-CN" altLang="en-US" sz="2200"/>
              <a:t>支持库及 </a:t>
            </a:r>
            <a:r>
              <a:rPr lang="en-US" altLang="zh-CN" sz="2200"/>
              <a:t>X11 </a:t>
            </a:r>
            <a:r>
              <a:rPr lang="zh-CN" altLang="en-US" sz="2200"/>
              <a:t>图形驱动 </a:t>
            </a:r>
            <a:r>
              <a:rPr lang="en-US" altLang="zh-CN" sz="2200"/>
              <a:t>(DDX) </a:t>
            </a:r>
            <a:r>
              <a:rPr lang="zh-CN" altLang="en-US" sz="2200"/>
              <a:t>等组件</a:t>
            </a:r>
            <a:endParaRPr lang="zh-CN" altLang="en-US" sz="2200"/>
          </a:p>
          <a:p>
            <a:pPr lvl="1"/>
            <a:r>
              <a:rPr lang="zh-CN" altLang="en-US" sz="2200"/>
              <a:t>无 </a:t>
            </a:r>
            <a:r>
              <a:rPr lang="en-US" altLang="zh-CN" sz="2200"/>
              <a:t>Vulkan</a:t>
            </a:r>
            <a:r>
              <a:rPr lang="zh-CN" altLang="en-US" sz="2200"/>
              <a:t>、</a:t>
            </a:r>
            <a:r>
              <a:rPr lang="en-US" altLang="zh-CN" sz="2200"/>
              <a:t>Wayland </a:t>
            </a:r>
            <a:r>
              <a:rPr lang="zh-CN" altLang="en-US" sz="2200"/>
              <a:t>及 </a:t>
            </a:r>
            <a:r>
              <a:rPr lang="en-US" altLang="zh-CN" sz="2200"/>
              <a:t>OpenCL </a:t>
            </a:r>
            <a:r>
              <a:rPr lang="zh-CN" altLang="en-US" sz="2200"/>
              <a:t>支持</a:t>
            </a:r>
            <a:endParaRPr lang="zh-CN" altLang="en-US" sz="2200"/>
          </a:p>
          <a:p>
            <a:r>
              <a:rPr lang="en-US" altLang="zh-CN" sz="2200"/>
              <a:t>LoongGPU LG110 </a:t>
            </a:r>
            <a:r>
              <a:rPr lang="zh-CN" altLang="en-US" sz="2200"/>
              <a:t>高分辨率支持改善，我们测试发现该版驱动可顺利驱动 </a:t>
            </a:r>
            <a:r>
              <a:rPr lang="en-US" altLang="zh-CN" sz="2200"/>
              <a:t>2K (2560×1440) </a:t>
            </a:r>
            <a:r>
              <a:rPr lang="zh-CN" altLang="en-US" sz="2200"/>
              <a:t>及 </a:t>
            </a:r>
            <a:r>
              <a:rPr lang="en-US" altLang="zh-CN" sz="2200"/>
              <a:t>4K (3840×2160) </a:t>
            </a:r>
            <a:r>
              <a:rPr lang="zh-CN" altLang="en-US" sz="2200"/>
              <a:t>分辨率（</a:t>
            </a:r>
            <a:r>
              <a:rPr lang="en-US" altLang="zh-CN" sz="2200"/>
              <a:t>4K </a:t>
            </a:r>
            <a:r>
              <a:rPr lang="zh-CN" altLang="en-US" sz="2200"/>
              <a:t>分辨率下性能欠佳）</a:t>
            </a:r>
            <a:endParaRPr lang="zh-CN" altLang="en-US" sz="2200"/>
          </a:p>
          <a:p>
            <a:pPr lvl="1"/>
            <a:r>
              <a:rPr lang="zh-CN" altLang="en-US" sz="2200"/>
              <a:t>似乎也修复了先前的疑似三重缓冲问题（</a:t>
            </a:r>
            <a:r>
              <a:rPr lang="en-US" altLang="zh-CN" sz="2200"/>
              <a:t>glmark2 </a:t>
            </a:r>
            <a:r>
              <a:rPr lang="zh-CN" altLang="en-US" sz="2200"/>
              <a:t>及视频播放时可见画面“抽搐”）</a:t>
            </a:r>
            <a:endParaRPr lang="zh-CN" altLang="en-US" sz="1885"/>
          </a:p>
          <a:p>
            <a:r>
              <a:rPr lang="zh-CN" altLang="en-US" sz="2200"/>
              <a:t>基于 </a:t>
            </a:r>
            <a:r>
              <a:rPr lang="en-US" altLang="zh-CN" sz="2200"/>
              <a:t>VA</a:t>
            </a:r>
            <a:r>
              <a:rPr lang="zh-CN" altLang="en-US" sz="2200"/>
              <a:t>-</a:t>
            </a:r>
            <a:r>
              <a:rPr lang="en-US" altLang="zh-CN" sz="2200"/>
              <a:t>API </a:t>
            </a:r>
            <a:r>
              <a:rPr lang="zh-CN" altLang="en-US" sz="2200"/>
              <a:t>的 </a:t>
            </a:r>
            <a:r>
              <a:rPr lang="en-US" altLang="zh-CN" sz="2200"/>
              <a:t>VPU </a:t>
            </a:r>
            <a:r>
              <a:rPr lang="zh-CN" altLang="en-US" sz="2200"/>
              <a:t>驱动，支持龙芯 </a:t>
            </a:r>
            <a:r>
              <a:rPr lang="en-US" altLang="zh-CN" sz="2200"/>
              <a:t>2K3000 </a:t>
            </a:r>
            <a:r>
              <a:rPr lang="zh-CN" altLang="en-US" sz="2200"/>
              <a:t>及 </a:t>
            </a:r>
            <a:r>
              <a:rPr lang="en-US" altLang="zh-CN" sz="2200"/>
              <a:t>3B6000M SoC </a:t>
            </a:r>
            <a:r>
              <a:rPr lang="zh-CN" altLang="en-US" sz="2200"/>
              <a:t>内置的视频处理单元，可支持 </a:t>
            </a:r>
            <a:r>
              <a:rPr lang="en-US" altLang="zh-CN" sz="2200"/>
              <a:t>H.264</a:t>
            </a:r>
            <a:r>
              <a:rPr lang="zh-CN" altLang="en-US" sz="2200"/>
              <a:t>、</a:t>
            </a:r>
            <a:r>
              <a:rPr lang="en-US" altLang="zh-CN" sz="2200"/>
              <a:t>H.265 </a:t>
            </a:r>
            <a:r>
              <a:rPr lang="zh-CN" altLang="en-US" sz="2200"/>
              <a:t>及 </a:t>
            </a:r>
            <a:r>
              <a:rPr lang="en-US" altLang="zh-CN" sz="2200"/>
              <a:t>AV1 </a:t>
            </a:r>
            <a:r>
              <a:rPr lang="zh-CN" altLang="en-US" sz="2200"/>
              <a:t>解码及 </a:t>
            </a:r>
            <a:r>
              <a:rPr lang="en-US" altLang="zh-CN" sz="2200"/>
              <a:t>H.264</a:t>
            </a:r>
            <a:r>
              <a:rPr lang="zh-CN" altLang="en-US" sz="2200"/>
              <a:t>、</a:t>
            </a:r>
            <a:r>
              <a:rPr lang="en-US" altLang="zh-CN" sz="2200"/>
              <a:t>H.265 </a:t>
            </a:r>
            <a:r>
              <a:rPr lang="zh-CN" altLang="en-US" sz="2200"/>
              <a:t>编码</a:t>
            </a:r>
            <a:endParaRPr lang="zh-CN" altLang="en-US" sz="2200"/>
          </a:p>
          <a:p>
            <a:pPr lvl="1"/>
            <a:r>
              <a:rPr lang="zh-CN" altLang="en-US" sz="2200">
                <a:solidFill>
                  <a:schemeClr val="tx1"/>
                </a:solidFill>
                <a:ea typeface="Source Han Sans CN" charset="0"/>
              </a:rPr>
              <a:t>测试发现问题较多：在安同 OS 下 AV1 本地解码时画面不正常、</a:t>
            </a:r>
            <a:r>
              <a:rPr lang="en-US" altLang="zh-CN" sz="2200">
                <a:solidFill>
                  <a:schemeClr val="tx1"/>
                </a:solidFill>
                <a:ea typeface="Source Han Sans CN" charset="0"/>
              </a:rPr>
              <a:t>VPU </a:t>
            </a:r>
            <a:r>
              <a:rPr lang="zh-CN" altLang="en-US" sz="2200">
                <a:solidFill>
                  <a:schemeClr val="tx1"/>
                </a:solidFill>
                <a:ea typeface="Source Han Sans CN" charset="0"/>
              </a:rPr>
              <a:t>驱动编码生成的视频画面不正常（节前未有时间测试 </a:t>
            </a:r>
            <a:r>
              <a:rPr lang="en-US" altLang="zh-CN" sz="2200">
                <a:solidFill>
                  <a:schemeClr val="tx1"/>
                </a:solidFill>
                <a:ea typeface="Source Han Sans CN" charset="0"/>
              </a:rPr>
              <a:t>Loongnix 25</a:t>
            </a:r>
            <a:r>
              <a:rPr lang="zh-CN" altLang="en-US" sz="2200">
                <a:solidFill>
                  <a:schemeClr val="tx1"/>
                </a:solidFill>
                <a:ea typeface="Source Han Sans CN" charset="0"/>
              </a:rPr>
              <a:t>）</a:t>
            </a:r>
            <a:endParaRPr lang="zh-CN" altLang="en-US" sz="2200">
              <a:solidFill>
                <a:schemeClr val="tx1"/>
              </a:solidFill>
              <a:ea typeface="Source Han Sans CN" charset="0"/>
            </a:endParaRPr>
          </a:p>
          <a:p>
            <a:pPr lvl="1"/>
            <a:r>
              <a:rPr lang="en-US" altLang="zh-CN" sz="2200">
                <a:solidFill>
                  <a:schemeClr val="tx1"/>
                </a:solidFill>
                <a:ea typeface="Source Han Sans CN" charset="0"/>
              </a:rPr>
              <a:t>Firefox </a:t>
            </a:r>
            <a:r>
              <a:rPr lang="zh-CN" altLang="en-US" sz="2200">
                <a:solidFill>
                  <a:schemeClr val="tx1"/>
                </a:solidFill>
                <a:ea typeface="Source Han Sans CN" charset="0"/>
              </a:rPr>
              <a:t>及 </a:t>
            </a:r>
            <a:r>
              <a:rPr lang="en-US" altLang="zh-CN" sz="2200">
                <a:solidFill>
                  <a:schemeClr val="tx1"/>
                </a:solidFill>
                <a:ea typeface="Source Han Sans CN" charset="0"/>
              </a:rPr>
              <a:t>Chromium </a:t>
            </a:r>
            <a:r>
              <a:rPr lang="zh-CN" altLang="en-US" sz="2200">
                <a:solidFill>
                  <a:schemeClr val="tx1"/>
                </a:solidFill>
                <a:ea typeface="Source Han Sans CN" charset="0"/>
              </a:rPr>
              <a:t>无法通过 </a:t>
            </a:r>
            <a:r>
              <a:rPr lang="en-US" altLang="zh-CN" sz="2200">
                <a:solidFill>
                  <a:schemeClr val="tx1"/>
                </a:solidFill>
                <a:ea typeface="Source Han Sans CN" charset="0"/>
              </a:rPr>
              <a:t>VA</a:t>
            </a:r>
            <a:r>
              <a:rPr lang="zh-CN" altLang="en-US" sz="2200">
                <a:solidFill>
                  <a:schemeClr val="tx1"/>
                </a:solidFill>
                <a:ea typeface="Source Han Sans CN" charset="0"/>
              </a:rPr>
              <a:t>-</a:t>
            </a:r>
            <a:r>
              <a:rPr lang="en-US" altLang="zh-CN" sz="2200">
                <a:solidFill>
                  <a:schemeClr val="tx1"/>
                </a:solidFill>
                <a:ea typeface="Source Han Sans CN" charset="0"/>
              </a:rPr>
              <a:t>API </a:t>
            </a:r>
            <a:r>
              <a:rPr lang="zh-CN" altLang="en-US" sz="2200">
                <a:solidFill>
                  <a:schemeClr val="tx1"/>
                </a:solidFill>
                <a:ea typeface="Source Han Sans CN" charset="0"/>
              </a:rPr>
              <a:t>接口调用 </a:t>
            </a:r>
            <a:r>
              <a:rPr lang="en-US" altLang="zh-CN" sz="2200">
                <a:solidFill>
                  <a:schemeClr val="tx1"/>
                </a:solidFill>
                <a:ea typeface="Source Han Sans CN" charset="0"/>
              </a:rPr>
              <a:t>VPU</a:t>
            </a:r>
            <a:r>
              <a:rPr lang="zh-CN" altLang="en-US" sz="2200">
                <a:solidFill>
                  <a:schemeClr val="tx1"/>
                </a:solidFill>
                <a:ea typeface="Source Han Sans CN" charset="0"/>
              </a:rPr>
              <a:t>：前者可探测到编解码支持情况，但无法使用加速功能；后者报 </a:t>
            </a:r>
            <a:r>
              <a:rPr lang="en-US" altLang="zh-CN" sz="2200">
                <a:solidFill>
                  <a:schemeClr val="tx1"/>
                </a:solidFill>
                <a:ea typeface="Source Han Sans CN" charset="0"/>
              </a:rPr>
              <a:t>VA</a:t>
            </a:r>
            <a:r>
              <a:rPr lang="zh-CN" altLang="en-US" sz="2200">
                <a:solidFill>
                  <a:schemeClr val="tx1"/>
                </a:solidFill>
                <a:ea typeface="Source Han Sans CN" charset="0"/>
              </a:rPr>
              <a:t>-</a:t>
            </a:r>
            <a:r>
              <a:rPr lang="en-US" altLang="zh-CN" sz="2200">
                <a:solidFill>
                  <a:schemeClr val="tx1"/>
                </a:solidFill>
                <a:ea typeface="Source Han Sans CN" charset="0"/>
              </a:rPr>
              <a:t>API </a:t>
            </a:r>
            <a:r>
              <a:rPr lang="zh-CN" altLang="en-US" sz="2200">
                <a:solidFill>
                  <a:schemeClr val="tx1"/>
                </a:solidFill>
                <a:ea typeface="Source Han Sans CN" charset="0"/>
              </a:rPr>
              <a:t>初始化错误</a:t>
            </a:r>
            <a:endParaRPr lang="zh-CN" altLang="en-US" sz="2200">
              <a:ea typeface="Source Han Sans CN" charset="0"/>
            </a:endParaRPr>
          </a:p>
        </p:txBody>
      </p:sp>
      <p:sp>
        <p:nvSpPr>
          <p:cNvPr id="4" name="Text Placeholder 3"/>
          <p:cNvSpPr>
            <a:spLocks noGrp="1"/>
          </p:cNvSpPr>
          <p:nvPr>
            <p:ph type="body" idx="10"/>
          </p:nvPr>
        </p:nvSpPr>
        <p:spPr/>
        <p:txBody>
          <a:bodyPr/>
          <a:p>
            <a:r>
              <a:rPr lang="zh-CN" altLang="en-US"/>
              <a:t>白铭骢</a:t>
            </a: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ltLang="zh-CN"/>
              <a:t>Linux </a:t>
            </a:r>
            <a:r>
              <a:rPr lang="zh-CN" altLang="en-US"/>
              <a:t>内核（</a:t>
            </a:r>
            <a:r>
              <a:rPr lang="en-US" altLang="zh-CN">
                <a:cs typeface="Arial" panose="020B0604020202020204" pitchFamily="34" charset="0"/>
                <a:hlinkClick r:id="rId2"/>
              </a:rPr>
              <a:t>loongarch</a:t>
            </a:r>
            <a:r>
              <a:rPr lang="en-US" altLang="zh-CN">
                <a:cs typeface="Arial" panose="020B0604020202020204" pitchFamily="34" charset="0"/>
              </a:rPr>
              <a:t> </a:t>
            </a:r>
            <a:r>
              <a:rPr lang="zh-CN" altLang="en-US">
                <a:cs typeface="Arial" panose="020B0604020202020204" pitchFamily="34" charset="0"/>
              </a:rPr>
              <a:t>列表）</a:t>
            </a:r>
            <a:endParaRPr lang="zh-CN" altLang="en-US"/>
          </a:p>
        </p:txBody>
      </p:sp>
      <p:sp>
        <p:nvSpPr>
          <p:cNvPr id="3" name="Content Placeholder 2"/>
          <p:cNvSpPr>
            <a:spLocks noGrp="1"/>
          </p:cNvSpPr>
          <p:nvPr>
            <p:ph idx="1"/>
          </p:nvPr>
        </p:nvSpPr>
        <p:spPr>
          <a:xfrm>
            <a:off x="513999" y="1259762"/>
            <a:ext cx="9996063" cy="4657501"/>
          </a:xfrm>
        </p:spPr>
        <p:txBody>
          <a:bodyPr/>
          <a:p>
            <a:r>
              <a:rPr lang="en-US" altLang="zh-CN" sz="2000"/>
              <a:t>LA32S/LA32R </a:t>
            </a:r>
            <a:r>
              <a:rPr lang="zh-CN" altLang="en-US" sz="2000"/>
              <a:t>支持</a:t>
            </a:r>
            <a:endParaRPr lang="zh-CN" altLang="en-US" sz="2000"/>
          </a:p>
          <a:p>
            <a:pPr lvl="1"/>
            <a:r>
              <a:rPr lang="en-US" altLang="zh-CN" sz="2000"/>
              <a:t>Huacai Chen:</a:t>
            </a:r>
            <a:endParaRPr lang="en-US" altLang="zh-CN" sz="2000"/>
          </a:p>
          <a:p>
            <a:pPr lvl="2"/>
            <a:r>
              <a:rPr lang="zh-CN" altLang="en-US" sz="2000"/>
              <a:t>调整</a:t>
            </a:r>
            <a:r>
              <a:rPr lang="en-US" altLang="zh-CN" sz="2000"/>
              <a:t> irqchip </a:t>
            </a:r>
            <a:r>
              <a:rPr lang="zh-CN" altLang="en-US" sz="2000"/>
              <a:t>驱动代码以支持</a:t>
            </a:r>
            <a:r>
              <a:rPr lang="en-US" altLang="zh-CN" sz="2000"/>
              <a:t> 32 </a:t>
            </a:r>
            <a:r>
              <a:rPr lang="zh-CN" altLang="en-US" sz="2000"/>
              <a:t>位架构（</a:t>
            </a:r>
            <a:r>
              <a:rPr lang="zh-CN" altLang="en-US" sz="2000">
                <a:hlinkClick r:id="rId3"/>
              </a:rPr>
              <a:t>第 </a:t>
            </a:r>
            <a:r>
              <a:rPr lang="en-US" altLang="zh-CN" sz="2000">
                <a:hlinkClick r:id="rId3"/>
              </a:rPr>
              <a:t>1 </a:t>
            </a:r>
            <a:r>
              <a:rPr lang="zh-CN" altLang="en-US" sz="2000">
                <a:hlinkClick r:id="rId3"/>
              </a:rPr>
              <a:t>版</a:t>
            </a:r>
            <a:r>
              <a:rPr lang="zh-CN" altLang="en-US" sz="2000"/>
              <a:t>）</a:t>
            </a:r>
            <a:endParaRPr lang="zh-CN" altLang="en-US" sz="2000"/>
          </a:p>
          <a:p>
            <a:pPr lvl="2"/>
            <a:r>
              <a:rPr lang="zh-CN" altLang="en-US" sz="2000"/>
              <a:t>更正 </a:t>
            </a:r>
            <a:r>
              <a:rPr lang="en-US" altLang="zh-CN" sz="2000"/>
              <a:t>VM_NONE/VM_SHARED</a:t>
            </a:r>
            <a:r>
              <a:rPr lang="zh-CN" altLang="en-US" sz="2000"/>
              <a:t> 的 </a:t>
            </a:r>
            <a:r>
              <a:rPr lang="en-US" altLang="zh-CN" sz="2000"/>
              <a:t>protection_map[]</a:t>
            </a:r>
            <a:r>
              <a:rPr lang="zh-CN" altLang="en-US" sz="2000"/>
              <a:t>，修复 </a:t>
            </a:r>
            <a:r>
              <a:rPr lang="en-US" altLang="zh-CN" sz="2000"/>
              <a:t>32 </a:t>
            </a:r>
            <a:r>
              <a:rPr lang="zh-CN" altLang="en-US" sz="2000"/>
              <a:t>位平台引导时 </a:t>
            </a:r>
            <a:r>
              <a:rPr lang="en-US" altLang="zh-CN" sz="2000"/>
              <a:t>mm </a:t>
            </a:r>
            <a:r>
              <a:rPr lang="zh-CN" altLang="en-US" sz="2000"/>
              <a:t>子系统报警 </a:t>
            </a:r>
            <a:r>
              <a:rPr lang="en-US" altLang="zh-CN" sz="2000"/>
              <a:t>(Oops) </a:t>
            </a:r>
            <a:r>
              <a:rPr lang="zh-CN" altLang="en-US" sz="2000"/>
              <a:t>的问题（</a:t>
            </a:r>
            <a:r>
              <a:rPr lang="zh-CN" altLang="en-US" sz="2000">
                <a:hlinkClick r:id="rId4"/>
              </a:rPr>
              <a:t>第 </a:t>
            </a:r>
            <a:r>
              <a:rPr lang="en-US" altLang="zh-CN" sz="2000">
                <a:hlinkClick r:id="rId4"/>
              </a:rPr>
              <a:t>1 </a:t>
            </a:r>
            <a:r>
              <a:rPr lang="zh-CN" altLang="en-US" sz="2000">
                <a:hlinkClick r:id="rId4"/>
              </a:rPr>
              <a:t>版</a:t>
            </a:r>
            <a:r>
              <a:rPr lang="zh-CN" altLang="en-US" sz="2000"/>
              <a:t>）</a:t>
            </a:r>
            <a:endParaRPr lang="zh-CN" altLang="en-US" sz="2000"/>
          </a:p>
          <a:p>
            <a:pPr lvl="0"/>
            <a:r>
              <a:rPr lang="zh-CN" altLang="en-US" sz="2000"/>
              <a:t>平台支持：</a:t>
            </a:r>
            <a:r>
              <a:rPr lang="en-US" altLang="zh-CN" sz="2000"/>
              <a:t>2K0300</a:t>
            </a:r>
            <a:endParaRPr lang="en-US" altLang="zh-CN" sz="2000"/>
          </a:p>
          <a:p>
            <a:pPr lvl="1"/>
            <a:r>
              <a:rPr lang="en-US" altLang="zh-CN" sz="2000"/>
              <a:t>Binbin Zhou: 2K0300 RTC </a:t>
            </a:r>
            <a:r>
              <a:rPr lang="zh-CN" altLang="en-US" sz="2000"/>
              <a:t>支持（</a:t>
            </a:r>
            <a:r>
              <a:rPr lang="zh-CN" altLang="en-US" sz="2000">
                <a:hlinkClick r:id="rId5"/>
              </a:rPr>
              <a:t>第 </a:t>
            </a:r>
            <a:r>
              <a:rPr lang="en-US" altLang="zh-CN" sz="2000">
                <a:hlinkClick r:id="rId5"/>
              </a:rPr>
              <a:t>1 </a:t>
            </a:r>
            <a:r>
              <a:rPr lang="zh-CN" altLang="en-US" sz="2000">
                <a:hlinkClick r:id="rId5"/>
              </a:rPr>
              <a:t>版</a:t>
            </a:r>
            <a:r>
              <a:rPr lang="zh-CN" altLang="en-US" sz="2000"/>
              <a:t>）</a:t>
            </a:r>
            <a:endParaRPr lang="zh-CN" altLang="en-US" sz="2000"/>
          </a:p>
          <a:p>
            <a:pPr lvl="0"/>
            <a:r>
              <a:rPr lang="en-US" altLang="zh-CN" sz="2000"/>
              <a:t>KVM </a:t>
            </a:r>
            <a:r>
              <a:rPr lang="zh-CN" altLang="en-US" sz="2000"/>
              <a:t>子系统</a:t>
            </a:r>
            <a:endParaRPr lang="zh-CN" altLang="en-US" sz="2000"/>
          </a:p>
          <a:p>
            <a:pPr lvl="1"/>
            <a:r>
              <a:rPr lang="en-US" altLang="zh-CN" sz="2000"/>
              <a:t>Song</a:t>
            </a:r>
            <a:r>
              <a:rPr lang="zh-CN" altLang="en-US" sz="2000"/>
              <a:t> </a:t>
            </a:r>
            <a:r>
              <a:rPr lang="en-US" altLang="zh-CN" sz="2000"/>
              <a:t>Gao: </a:t>
            </a:r>
            <a:r>
              <a:rPr lang="zh-CN" altLang="en-US" sz="2000"/>
              <a:t>直接消息信号中断控制器</a:t>
            </a:r>
            <a:r>
              <a:rPr lang="en-US" altLang="zh-CN" sz="2000"/>
              <a:t> (DMSINTC) </a:t>
            </a:r>
            <a:r>
              <a:rPr lang="zh-CN" altLang="en-US" sz="2000"/>
              <a:t>支持（</a:t>
            </a:r>
            <a:r>
              <a:rPr lang="zh-CN" altLang="en-US" sz="2000">
                <a:hlinkClick r:id="rId6"/>
              </a:rPr>
              <a:t>第</a:t>
            </a:r>
            <a:r>
              <a:rPr lang="en-US" altLang="zh-CN" sz="2000">
                <a:hlinkClick r:id="rId6"/>
              </a:rPr>
              <a:t> 5 </a:t>
            </a:r>
            <a:r>
              <a:rPr lang="zh-CN" altLang="en-US" sz="2000">
                <a:hlinkClick r:id="rId6"/>
              </a:rPr>
              <a:t>版</a:t>
            </a:r>
            <a:r>
              <a:rPr lang="zh-CN" altLang="en-US" sz="2000"/>
              <a:t>）</a:t>
            </a:r>
            <a:endParaRPr lang="zh-CN" altLang="en-US" sz="2000"/>
          </a:p>
          <a:p>
            <a:pPr lvl="1"/>
            <a:r>
              <a:rPr lang="en-US" altLang="zh-CN" sz="2000"/>
              <a:t>Qiang</a:t>
            </a:r>
            <a:r>
              <a:rPr lang="zh-CN" altLang="en-US" sz="2000"/>
              <a:t> </a:t>
            </a:r>
            <a:r>
              <a:rPr lang="en-US" altLang="zh-CN" sz="2000"/>
              <a:t>Ma: </a:t>
            </a:r>
            <a:r>
              <a:rPr lang="zh-CN" altLang="en-US" sz="2000"/>
              <a:t>修复</a:t>
            </a:r>
            <a:r>
              <a:rPr lang="en-US" altLang="zh-CN" sz="2000"/>
              <a:t> kvm_{pch_pic|ipi|eiointc}_destroy() </a:t>
            </a:r>
            <a:r>
              <a:rPr lang="zh-CN" altLang="en-US" sz="2000"/>
              <a:t>函数中 </a:t>
            </a:r>
            <a:r>
              <a:rPr lang="en-US" altLang="zh-CN" sz="2000"/>
              <a:t>kvm_device </a:t>
            </a:r>
            <a:r>
              <a:rPr lang="zh-CN" altLang="en-US" sz="2000"/>
              <a:t>的</a:t>
            </a:r>
            <a:br>
              <a:rPr lang="zh-CN" altLang="en-US" sz="2000"/>
            </a:br>
            <a:r>
              <a:rPr lang="zh-CN" altLang="en-US" sz="2000"/>
              <a:t>引用泄漏（</a:t>
            </a:r>
            <a:r>
              <a:rPr lang="zh-CN" altLang="en-US" sz="2000">
                <a:hlinkClick r:id="rId7"/>
              </a:rPr>
              <a:t>第 </a:t>
            </a:r>
            <a:r>
              <a:rPr lang="en-US" altLang="zh-CN" sz="2000">
                <a:hlinkClick r:id="rId7"/>
              </a:rPr>
              <a:t>1 </a:t>
            </a:r>
            <a:r>
              <a:rPr lang="zh-CN" altLang="en-US" sz="2000">
                <a:hlinkClick r:id="rId7"/>
              </a:rPr>
              <a:t>版</a:t>
            </a:r>
            <a:r>
              <a:rPr lang="zh-CN" altLang="en-US" sz="2000"/>
              <a:t>）</a:t>
            </a:r>
            <a:endParaRPr lang="zh-CN" altLang="en-US" sz="2000"/>
          </a:p>
          <a:p>
            <a:pPr lvl="1"/>
            <a:r>
              <a:rPr lang="en-US" altLang="zh-CN" sz="2000"/>
              <a:t>Bibo Mao: </a:t>
            </a:r>
            <a:r>
              <a:rPr lang="zh-CN" altLang="en-US" sz="2000"/>
              <a:t>新增</a:t>
            </a:r>
            <a:r>
              <a:rPr lang="en-US" altLang="zh-CN" sz="2000"/>
              <a:t> LA664 CPUCFG </a:t>
            </a:r>
            <a:r>
              <a:rPr lang="zh-CN" altLang="en-US" sz="2000"/>
              <a:t>掩码支持（</a:t>
            </a:r>
            <a:r>
              <a:rPr lang="zh-CN" altLang="en-US" sz="2000">
                <a:hlinkClick r:id="rId8"/>
              </a:rPr>
              <a:t>第 </a:t>
            </a:r>
            <a:r>
              <a:rPr lang="en-US" altLang="zh-CN" sz="2000">
                <a:hlinkClick r:id="rId8"/>
              </a:rPr>
              <a:t>1 </a:t>
            </a:r>
            <a:r>
              <a:rPr lang="zh-CN" altLang="en-US" sz="2000">
                <a:hlinkClick r:id="rId8"/>
              </a:rPr>
              <a:t>版</a:t>
            </a:r>
            <a:r>
              <a:rPr lang="zh-CN" altLang="en-US" sz="2000"/>
              <a:t>）</a:t>
            </a:r>
            <a:endParaRPr lang="en-US" altLang="zh-CN" sz="2000"/>
          </a:p>
          <a:p>
            <a:pPr lvl="1"/>
            <a:r>
              <a:rPr lang="en-US" altLang="zh-CN" sz="2000"/>
              <a:t>Xianglai Li: </a:t>
            </a:r>
            <a:r>
              <a:rPr lang="zh-CN" altLang="en-US" sz="2000"/>
              <a:t>修复宿主机载入 </a:t>
            </a:r>
            <a:r>
              <a:rPr lang="en-US" altLang="zh-CN" sz="2000"/>
              <a:t>livepatch </a:t>
            </a:r>
            <a:r>
              <a:rPr lang="zh-CN" altLang="en-US" sz="2000"/>
              <a:t>时的 </a:t>
            </a:r>
            <a:r>
              <a:rPr lang="en-US" altLang="zh-CN" sz="2000"/>
              <a:t>unreliable stack </a:t>
            </a:r>
            <a:r>
              <a:rPr lang="zh-CN" altLang="en-US" sz="2000"/>
              <a:t>报警（</a:t>
            </a:r>
            <a:r>
              <a:rPr lang="zh-CN" altLang="en-US" sz="2000">
                <a:hlinkClick r:id="rId9"/>
              </a:rPr>
              <a:t>第 </a:t>
            </a:r>
            <a:r>
              <a:rPr lang="en-US" altLang="zh-CN" sz="2000">
                <a:hlinkClick r:id="rId9"/>
              </a:rPr>
              <a:t>3 </a:t>
            </a:r>
            <a:r>
              <a:rPr lang="zh-CN" altLang="en-US" sz="2000">
                <a:hlinkClick r:id="rId9"/>
              </a:rPr>
              <a:t>版</a:t>
            </a:r>
            <a:r>
              <a:rPr lang="zh-CN" altLang="en-US" sz="2000"/>
              <a:t>）</a:t>
            </a:r>
            <a:endParaRPr lang="zh-CN" altLang="en-US" sz="2000"/>
          </a:p>
        </p:txBody>
      </p:sp>
      <p:sp>
        <p:nvSpPr>
          <p:cNvPr id="4" name="Text Placeholder 3"/>
          <p:cNvSpPr>
            <a:spLocks noGrp="1"/>
          </p:cNvSpPr>
          <p:nvPr>
            <p:ph type="body" idx="10"/>
          </p:nvPr>
        </p:nvSpPr>
        <p:spPr/>
        <p:txBody>
          <a:bodyPr/>
          <a:p>
            <a:r>
              <a:rPr lang="zh-CN" altLang="en-US"/>
              <a:t>白铭骢</a:t>
            </a: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ltLang="zh-CN"/>
              <a:t>Linux </a:t>
            </a:r>
            <a:r>
              <a:rPr lang="zh-CN" altLang="en-US"/>
              <a:t>内核（</a:t>
            </a:r>
            <a:r>
              <a:rPr lang="en-US" altLang="zh-CN">
                <a:cs typeface="Arial" panose="020B0604020202020204" pitchFamily="34" charset="0"/>
                <a:hlinkClick r:id="rId2"/>
              </a:rPr>
              <a:t>loongarch</a:t>
            </a:r>
            <a:r>
              <a:rPr lang="en-US" altLang="zh-CN">
                <a:cs typeface="Arial" panose="020B0604020202020204" pitchFamily="34" charset="0"/>
              </a:rPr>
              <a:t> </a:t>
            </a:r>
            <a:r>
              <a:rPr lang="zh-CN" altLang="en-US">
                <a:cs typeface="Arial" panose="020B0604020202020204" pitchFamily="34" charset="0"/>
              </a:rPr>
              <a:t>列表）</a:t>
            </a:r>
            <a:endParaRPr lang="zh-CN" altLang="en-US"/>
          </a:p>
        </p:txBody>
      </p:sp>
      <p:sp>
        <p:nvSpPr>
          <p:cNvPr id="3" name="Content Placeholder 2"/>
          <p:cNvSpPr>
            <a:spLocks noGrp="1"/>
          </p:cNvSpPr>
          <p:nvPr>
            <p:ph idx="1"/>
          </p:nvPr>
        </p:nvSpPr>
        <p:spPr>
          <a:xfrm>
            <a:off x="513999" y="1259762"/>
            <a:ext cx="9996063" cy="4657501"/>
          </a:xfrm>
        </p:spPr>
        <p:txBody>
          <a:bodyPr/>
          <a:p>
            <a:pPr>
              <a:buFont typeface="Arial" panose="020B0604020202020204" pitchFamily="34" charset="0"/>
              <a:buChar char="•"/>
            </a:pPr>
            <a:r>
              <a:rPr lang="zh-CN" altLang="en-US" sz="2000"/>
              <a:t>性能优化</a:t>
            </a:r>
            <a:endParaRPr lang="zh-CN" altLang="en-US" sz="2000"/>
          </a:p>
          <a:p>
            <a:pPr lvl="1"/>
            <a:r>
              <a:rPr lang="en-US" altLang="zh-CN" sz="2000"/>
              <a:t>Huacai Chen: </a:t>
            </a:r>
            <a:r>
              <a:rPr lang="zh-CN" altLang="en-US" sz="2000"/>
              <a:t>选中</a:t>
            </a:r>
            <a:r>
              <a:rPr lang="en-US" altLang="zh-CN" sz="2000"/>
              <a:t> HAVE_CMPXCHG_LOCAL </a:t>
            </a:r>
            <a:r>
              <a:rPr lang="zh-CN" altLang="en-US" sz="2000"/>
              <a:t>，降低</a:t>
            </a:r>
            <a:r>
              <a:rPr lang="en-US" altLang="zh-CN" sz="2000"/>
              <a:t> local_irq_{save,restore}() </a:t>
            </a:r>
            <a:r>
              <a:rPr lang="zh-CN" altLang="en-US" sz="2000"/>
              <a:t>导致的性能损耗（</a:t>
            </a:r>
            <a:r>
              <a:rPr lang="zh-CN" altLang="en-US" sz="2000">
                <a:hlinkClick r:id="rId3"/>
              </a:rPr>
              <a:t>第</a:t>
            </a:r>
            <a:r>
              <a:rPr lang="en-US" altLang="zh-CN" sz="2000">
                <a:hlinkClick r:id="rId3"/>
              </a:rPr>
              <a:t> 1 </a:t>
            </a:r>
            <a:r>
              <a:rPr lang="zh-CN" altLang="en-US" sz="2000">
                <a:hlinkClick r:id="rId3"/>
              </a:rPr>
              <a:t>版</a:t>
            </a:r>
            <a:r>
              <a:rPr lang="zh-CN" altLang="en-US" sz="2000"/>
              <a:t>）</a:t>
            </a:r>
            <a:endParaRPr lang="zh-CN" altLang="en-US" sz="2000"/>
          </a:p>
          <a:p>
            <a:pPr lvl="0"/>
            <a:r>
              <a:rPr lang="zh-CN" altLang="en-US" sz="2000"/>
              <a:t>代码修复与重构</a:t>
            </a:r>
            <a:endParaRPr lang="en-US" altLang="zh-CN" sz="2000"/>
          </a:p>
          <a:p>
            <a:pPr lvl="1"/>
            <a:r>
              <a:rPr lang="en-US" altLang="zh-CN" sz="2000"/>
              <a:t>Lisa Robinson: </a:t>
            </a:r>
            <a:r>
              <a:rPr lang="zh-CN" altLang="en-US" sz="2000"/>
              <a:t>修复性能监控单元</a:t>
            </a:r>
            <a:r>
              <a:rPr lang="en-US" altLang="zh-CN" sz="2000"/>
              <a:t> (PMU) </a:t>
            </a:r>
            <a:r>
              <a:rPr lang="zh-CN" altLang="en-US" sz="2000"/>
              <a:t>对混合性能事件组</a:t>
            </a:r>
            <a:r>
              <a:rPr lang="en-US" altLang="zh-CN" sz="2000"/>
              <a:t> (mixed perf event group) </a:t>
            </a:r>
            <a:r>
              <a:rPr lang="zh-CN" altLang="en-US" sz="2000"/>
              <a:t>的处理（</a:t>
            </a:r>
            <a:r>
              <a:rPr lang="zh-CN" altLang="en-US" sz="2000">
                <a:hlinkClick r:id="rId4"/>
              </a:rPr>
              <a:t>第 </a:t>
            </a:r>
            <a:r>
              <a:rPr lang="en-US" altLang="zh-CN" sz="2000">
                <a:hlinkClick r:id="rId4"/>
              </a:rPr>
              <a:t>1 </a:t>
            </a:r>
            <a:r>
              <a:rPr lang="zh-CN" altLang="en-US" sz="2000">
                <a:hlinkClick r:id="rId4"/>
              </a:rPr>
              <a:t>版</a:t>
            </a:r>
            <a:r>
              <a:rPr lang="zh-CN" altLang="en-US" sz="2000"/>
              <a:t>）</a:t>
            </a:r>
            <a:endParaRPr lang="en-US" altLang="zh-CN" sz="2000"/>
          </a:p>
          <a:p>
            <a:pPr lvl="1"/>
            <a:r>
              <a:rPr lang="en-US" altLang="zh-CN" sz="2000"/>
              <a:t>Tiezhu</a:t>
            </a:r>
            <a:r>
              <a:rPr lang="zh-CN" altLang="en-US" sz="2000"/>
              <a:t> </a:t>
            </a:r>
            <a:r>
              <a:rPr lang="en-US" altLang="zh-CN" sz="2000"/>
              <a:t>Yang: </a:t>
            </a:r>
            <a:r>
              <a:rPr lang="zh-CN" altLang="en-US" sz="2000"/>
              <a:t>清理</a:t>
            </a:r>
            <a:r>
              <a:rPr lang="en-US" altLang="zh-CN" sz="2000"/>
              <a:t> ORC Unwinder </a:t>
            </a:r>
            <a:r>
              <a:rPr lang="zh-CN" altLang="en-US" sz="2000"/>
              <a:t>入口函数（</a:t>
            </a:r>
            <a:r>
              <a:rPr lang="zh-CN" altLang="en-US" sz="2000">
                <a:hlinkClick r:id="rId5"/>
              </a:rPr>
              <a:t>第 </a:t>
            </a:r>
            <a:r>
              <a:rPr lang="en-US" altLang="zh-CN" sz="2000">
                <a:hlinkClick r:id="rId5"/>
              </a:rPr>
              <a:t>1 </a:t>
            </a:r>
            <a:r>
              <a:rPr lang="zh-CN" altLang="en-US" sz="2000">
                <a:hlinkClick r:id="rId5"/>
              </a:rPr>
              <a:t>版</a:t>
            </a:r>
            <a:r>
              <a:rPr lang="zh-CN" altLang="en-US" sz="2000"/>
              <a:t>）</a:t>
            </a:r>
            <a:endParaRPr lang="en-US" altLang="zh-CN" sz="2000"/>
          </a:p>
          <a:p>
            <a:pPr lvl="1"/>
            <a:endParaRPr lang="zh-CN" altLang="en-US" sz="2000"/>
          </a:p>
        </p:txBody>
      </p:sp>
      <p:sp>
        <p:nvSpPr>
          <p:cNvPr id="4" name="Text Placeholder 3"/>
          <p:cNvSpPr>
            <a:spLocks noGrp="1"/>
          </p:cNvSpPr>
          <p:nvPr>
            <p:ph type="body" idx="10"/>
          </p:nvPr>
        </p:nvSpPr>
        <p:spPr/>
        <p:txBody>
          <a:bodyPr/>
          <a:p>
            <a:r>
              <a:rPr lang="zh-CN" altLang="en-US"/>
              <a:t>白铭骢</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en-US" altLang="zh-CN"/>
              <a:t>Box64</a:t>
            </a:r>
            <a:endParaRPr lang="zh-CN" altLang="en-US"/>
          </a:p>
        </p:txBody>
      </p:sp>
      <p:sp>
        <p:nvSpPr>
          <p:cNvPr id="3" name="内容占位符 2"/>
          <p:cNvSpPr>
            <a:spLocks noGrp="1"/>
          </p:cNvSpPr>
          <p:nvPr>
            <p:ph idx="1"/>
          </p:nvPr>
        </p:nvSpPr>
        <p:spPr>
          <a:xfrm>
            <a:off x="513999" y="1259762"/>
            <a:ext cx="10795653" cy="4869613"/>
          </a:xfrm>
        </p:spPr>
        <p:txBody>
          <a:bodyPr/>
          <a:p>
            <a:r>
              <a:rPr lang="zh-CN" altLang="en-US" sz="1800"/>
              <a:t>（上次</a:t>
            </a:r>
            <a:r>
              <a:rPr lang="zh-CN" altLang="en-US" sz="1800">
                <a:solidFill>
                  <a:schemeClr val="tx1"/>
                </a:solidFill>
                <a:ea typeface="Source Han Sans CN" charset="0"/>
              </a:rPr>
              <a:t>参加还是第25次双周会所以并非双周进展</a:t>
            </a:r>
            <a:endParaRPr lang="zh-CN" altLang="en-US" sz="1800">
              <a:solidFill>
                <a:schemeClr val="tx1"/>
              </a:solidFill>
              <a:ea typeface="Source Han Sans CN" charset="0"/>
            </a:endParaRPr>
          </a:p>
          <a:p>
            <a:r>
              <a:rPr lang="zh-CN" altLang="en-US" sz="1800"/>
              <a:t>优化 </a:t>
            </a:r>
            <a:r>
              <a:rPr lang="en-US" altLang="zh-CN" sz="1800"/>
              <a:t>REP STOSB </a:t>
            </a:r>
            <a:r>
              <a:rPr lang="zh-CN" altLang="en-US" sz="1800"/>
              <a:t>的实现，以巫师三游戏内白果园场景为例，获得了 </a:t>
            </a:r>
            <a:r>
              <a:rPr lang="en-US" altLang="zh-CN" sz="1800"/>
              <a:t>5% </a:t>
            </a:r>
            <a:r>
              <a:rPr lang="zh-CN" altLang="en-US" sz="1800"/>
              <a:t>左右的性能提升（@</a:t>
            </a:r>
            <a:r>
              <a:rPr lang="en-US" altLang="zh-CN" sz="1800"/>
              <a:t>phorcys</a:t>
            </a:r>
            <a:r>
              <a:rPr lang="zh-CN" altLang="en-US" sz="1800"/>
              <a:t>）</a:t>
            </a:r>
            <a:endParaRPr lang="zh-CN" altLang="en-US" sz="1800"/>
          </a:p>
          <a:p>
            <a:r>
              <a:rPr lang="zh-CN" altLang="en-US" sz="1800"/>
              <a:t>修复 </a:t>
            </a:r>
            <a:r>
              <a:rPr lang="en-US" altLang="zh-CN" sz="1800"/>
              <a:t>Heroic </a:t>
            </a:r>
            <a:r>
              <a:rPr lang="zh-CN" altLang="en-US" sz="1800"/>
              <a:t>游戏启动器在龙架构下无法使用 </a:t>
            </a:r>
            <a:r>
              <a:rPr lang="en-US" altLang="zh-CN" sz="1800"/>
              <a:t>Proton </a:t>
            </a:r>
            <a:r>
              <a:rPr lang="zh-CN" altLang="en-US" sz="1800"/>
              <a:t>的问题（@</a:t>
            </a:r>
            <a:r>
              <a:rPr lang="en-US" altLang="zh-CN" sz="1800"/>
              <a:t>ksco</a:t>
            </a:r>
            <a:r>
              <a:rPr lang="zh-CN" altLang="en-US" sz="1800"/>
              <a:t>）</a:t>
            </a:r>
            <a:endParaRPr lang="zh-CN" altLang="en-US" sz="1800"/>
          </a:p>
          <a:p>
            <a:r>
              <a:rPr lang="zh-CN" altLang="en-US" sz="1800"/>
              <a:t>增加 </a:t>
            </a:r>
            <a:r>
              <a:rPr lang="en-US" altLang="zh-CN" sz="1800"/>
              <a:t>Wine</a:t>
            </a:r>
            <a:r>
              <a:rPr lang="zh-CN" altLang="en-US" sz="1800"/>
              <a:t>-</a:t>
            </a:r>
            <a:r>
              <a:rPr lang="en-US" altLang="zh-CN" sz="1800"/>
              <a:t>Wayland </a:t>
            </a:r>
            <a:r>
              <a:rPr lang="zh-CN" altLang="en-US" sz="1800"/>
              <a:t>支持，可以开启 </a:t>
            </a:r>
            <a:r>
              <a:rPr lang="en-US" altLang="zh-CN" sz="1800"/>
              <a:t>HDR </a:t>
            </a:r>
            <a:r>
              <a:rPr lang="zh-CN" altLang="en-US" sz="1800"/>
              <a:t>玩霍格沃兹之遗了（@</a:t>
            </a:r>
            <a:r>
              <a:rPr lang="en-US" altLang="zh-CN" sz="1800"/>
              <a:t>ksco</a:t>
            </a:r>
            <a:r>
              <a:rPr lang="zh-CN" altLang="en-US" sz="1800"/>
              <a:t>）</a:t>
            </a:r>
            <a:endParaRPr lang="zh-CN" altLang="en-US" sz="1800"/>
          </a:p>
          <a:p>
            <a:r>
              <a:rPr lang="zh-CN" altLang="en-US" sz="1800">
                <a:solidFill>
                  <a:schemeClr val="tx1"/>
                </a:solidFill>
                <a:ea typeface="Source Han Sans CN" charset="0"/>
              </a:rPr>
              <a:t>修复</a:t>
            </a:r>
            <a:r>
              <a:rPr lang="en-US" altLang="zh-CN" sz="1800">
                <a:solidFill>
                  <a:schemeClr val="tx1"/>
                </a:solidFill>
                <a:ea typeface="Source Han Sans CN" charset="0"/>
              </a:rPr>
              <a:t>原版星际争霸1</a:t>
            </a:r>
            <a:r>
              <a:rPr lang="zh-CN" altLang="en-US" sz="1800"/>
              <a:t>（@</a:t>
            </a:r>
            <a:r>
              <a:rPr lang="en-US" altLang="zh-CN" sz="1800"/>
              <a:t>ksco</a:t>
            </a:r>
            <a:r>
              <a:rPr lang="zh-CN" altLang="en-US" sz="1800"/>
              <a:t>）</a:t>
            </a:r>
            <a:endParaRPr lang="en-US" altLang="zh-CN" sz="1800"/>
          </a:p>
          <a:p>
            <a:r>
              <a:rPr lang="zh-CN" altLang="en-US" sz="1800"/>
              <a:t>修复女神异闻录系列（</a:t>
            </a:r>
            <a:r>
              <a:rPr lang="en-US" altLang="zh-CN" sz="1800"/>
              <a:t>p3p</a:t>
            </a:r>
            <a:r>
              <a:rPr lang="zh-CN" altLang="en-US" sz="1800"/>
              <a:t>、</a:t>
            </a:r>
            <a:r>
              <a:rPr lang="en-US" altLang="zh-CN" sz="1800"/>
              <a:t>p4g</a:t>
            </a:r>
            <a:r>
              <a:rPr lang="zh-CN" altLang="en-US" sz="1800"/>
              <a:t>、</a:t>
            </a:r>
            <a:r>
              <a:rPr lang="en-US" altLang="zh-CN" sz="1800"/>
              <a:t>p5r</a:t>
            </a:r>
            <a:r>
              <a:rPr lang="zh-CN" altLang="en-US" sz="1800"/>
              <a:t>、</a:t>
            </a:r>
            <a:r>
              <a:rPr lang="en-US" altLang="zh-CN" sz="1800"/>
              <a:t>p5s</a:t>
            </a:r>
            <a:r>
              <a:rPr lang="zh-CN" altLang="en-US" sz="1800"/>
              <a:t>）（</a:t>
            </a:r>
            <a:r>
              <a:rPr lang="en-US" altLang="zh-CN" sz="1800"/>
              <a:t>Verified by Denuvo</a:t>
            </a:r>
            <a:r>
              <a:rPr lang="zh-CN" altLang="en-US" sz="1800"/>
              <a:t>！）（@</a:t>
            </a:r>
            <a:r>
              <a:rPr lang="en-US" altLang="zh-CN" sz="1800"/>
              <a:t>ksco</a:t>
            </a:r>
            <a:r>
              <a:rPr lang="zh-CN" altLang="en-US" sz="1800"/>
              <a:t>）</a:t>
            </a:r>
            <a:endParaRPr lang="zh-CN" altLang="en-US" sz="1800"/>
          </a:p>
          <a:p>
            <a:r>
              <a:rPr lang="zh-CN" altLang="en-US" sz="1800"/>
              <a:t>修复极品飞车复仇（@</a:t>
            </a:r>
            <a:r>
              <a:rPr lang="en-US" altLang="zh-CN" sz="1800"/>
              <a:t>ksco</a:t>
            </a:r>
            <a:r>
              <a:rPr lang="zh-CN" altLang="en-US" sz="1800"/>
              <a:t>）</a:t>
            </a:r>
            <a:endParaRPr lang="zh-CN" altLang="en-US" sz="1800"/>
          </a:p>
          <a:p>
            <a:r>
              <a:rPr lang="zh-CN" altLang="en-US" sz="1800"/>
              <a:t>再次修复原神！（@</a:t>
            </a:r>
            <a:r>
              <a:rPr lang="en-US" altLang="zh-CN" sz="1800"/>
              <a:t>ksco</a:t>
            </a:r>
            <a:r>
              <a:rPr lang="zh-CN" altLang="en-US" sz="1800"/>
              <a:t>）</a:t>
            </a:r>
            <a:endParaRPr lang="zh-CN" altLang="en-US" sz="1800"/>
          </a:p>
          <a:p>
            <a:r>
              <a:rPr lang="zh-CN" altLang="en-US" sz="1800"/>
              <a:t>修复正当防卫</a:t>
            </a:r>
            <a:r>
              <a:rPr lang="en-US" altLang="zh-CN" sz="1800"/>
              <a:t>3</a:t>
            </a:r>
            <a:r>
              <a:rPr lang="zh-CN" altLang="en-US" sz="1800"/>
              <a:t>不能登录服务器的问题和荒野大镖客</a:t>
            </a:r>
            <a:r>
              <a:rPr lang="en-US" altLang="zh-CN" sz="1800"/>
              <a:t>2</a:t>
            </a:r>
            <a:r>
              <a:rPr lang="zh-CN" altLang="en-US" sz="1800"/>
              <a:t>不能过游戏初始化的问题（@</a:t>
            </a:r>
            <a:r>
              <a:rPr lang="en-US" altLang="zh-CN" sz="1800"/>
              <a:t>ptitSeb</a:t>
            </a:r>
            <a:r>
              <a:rPr lang="zh-CN" altLang="en-US" sz="1800"/>
              <a:t>）</a:t>
            </a:r>
            <a:endParaRPr lang="zh-CN" altLang="en-US" sz="1800"/>
          </a:p>
          <a:p>
            <a:r>
              <a:rPr lang="zh-CN" altLang="en-US" sz="1800"/>
              <a:t>增加战网客户端开硬件加速的 </a:t>
            </a:r>
            <a:r>
              <a:rPr lang="en-US" altLang="zh-CN" sz="1800"/>
              <a:t>workaround</a:t>
            </a:r>
            <a:r>
              <a:rPr lang="zh-CN" altLang="en-US" sz="1800"/>
              <a:t>（星际争霸</a:t>
            </a:r>
            <a:r>
              <a:rPr lang="en-US" altLang="zh-CN" sz="1800"/>
              <a:t>2</a:t>
            </a:r>
            <a:r>
              <a:rPr lang="zh-CN" altLang="en-US" sz="1800"/>
              <a:t>可玩、炉石传说国际服可玩）（@</a:t>
            </a:r>
            <a:r>
              <a:rPr lang="en-US" altLang="zh-CN" sz="1800"/>
              <a:t>ksco</a:t>
            </a:r>
            <a:r>
              <a:rPr lang="zh-CN" altLang="en-US" sz="1800"/>
              <a:t>）</a:t>
            </a:r>
            <a:endParaRPr lang="zh-CN" altLang="en-US" sz="1800"/>
          </a:p>
          <a:p>
            <a:r>
              <a:rPr lang="zh-CN" altLang="en-US" sz="1800"/>
              <a:t>赛博朋克</a:t>
            </a:r>
            <a:r>
              <a:rPr lang="en-US" altLang="zh-CN" sz="1800"/>
              <a:t>2077</a:t>
            </a:r>
            <a:r>
              <a:rPr lang="zh-CN" altLang="en-US" sz="1800"/>
              <a:t>更高帧率运行（</a:t>
            </a:r>
            <a:r>
              <a:rPr lang="en-US" altLang="zh-CN" sz="1800"/>
              <a:t>GE</a:t>
            </a:r>
            <a:r>
              <a:rPr lang="zh-CN" altLang="en-US" sz="1800"/>
              <a:t>-</a:t>
            </a:r>
            <a:r>
              <a:rPr lang="en-US" altLang="zh-CN" sz="1800"/>
              <a:t>Proton </a:t>
            </a:r>
            <a:r>
              <a:rPr lang="zh-CN" altLang="en-US" sz="1800"/>
              <a:t>+ </a:t>
            </a:r>
            <a:r>
              <a:rPr lang="zh-CN" altLang="en-US" sz="1800">
                <a:solidFill>
                  <a:schemeClr val="tx1"/>
                </a:solidFill>
                <a:ea typeface="Source Han Sans CN" charset="0"/>
              </a:rPr>
              <a:t>Ntsync</a:t>
            </a:r>
            <a:r>
              <a:rPr lang="zh-CN" altLang="en-US" sz="1800"/>
              <a:t>）（@</a:t>
            </a:r>
            <a:r>
              <a:rPr lang="en-US" altLang="zh-CN" sz="1800"/>
              <a:t>phorcys</a:t>
            </a:r>
            <a:r>
              <a:rPr lang="zh-CN" altLang="en-US" sz="1800"/>
              <a:t>）</a:t>
            </a:r>
            <a:endParaRPr lang="zh-CN" altLang="en-US" sz="1800"/>
          </a:p>
          <a:p>
            <a:r>
              <a:rPr lang="en-US" altLang="zh-CN" sz="1800"/>
              <a:t>Linux Steam </a:t>
            </a:r>
            <a:r>
              <a:rPr lang="zh-CN" altLang="en-US" sz="1800"/>
              <a:t>稳定性得到大幅提升（@</a:t>
            </a:r>
            <a:r>
              <a:rPr lang="en-US" altLang="zh-CN" sz="1800"/>
              <a:t>ptitSeb</a:t>
            </a:r>
            <a:r>
              <a:rPr lang="zh-CN" altLang="en-US" sz="1800"/>
              <a:t>）</a:t>
            </a:r>
            <a:endParaRPr lang="zh-CN" altLang="en-US" sz="1800"/>
          </a:p>
          <a:p>
            <a:endParaRPr lang="zh-CN" altLang="en-US" sz="1800"/>
          </a:p>
          <a:p>
            <a:endParaRPr lang="zh-CN" altLang="en-US" sz="1800"/>
          </a:p>
          <a:p>
            <a:endParaRPr lang="zh-CN" altLang="en-US" sz="1800"/>
          </a:p>
          <a:p>
            <a:endParaRPr lang="zh-CN" altLang="en-US" sz="1800"/>
          </a:p>
          <a:p>
            <a:endParaRPr lang="zh-CN" altLang="en-US" sz="1800"/>
          </a:p>
        </p:txBody>
      </p:sp>
      <p:sp>
        <p:nvSpPr>
          <p:cNvPr id="4" name="文本占位符 3"/>
          <p:cNvSpPr>
            <a:spLocks noGrp="1"/>
          </p:cNvSpPr>
          <p:nvPr>
            <p:ph type="body" idx="10"/>
          </p:nvPr>
        </p:nvSpPr>
        <p:spPr/>
        <p:txBody>
          <a:bodyPr/>
          <a:p>
            <a:r>
              <a:rPr lang="zh-CN" altLang="en-US"/>
              <a:t>刘阳</a:t>
            </a: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rPr>
              <a:t>快速报告</a:t>
            </a:r>
            <a:endParaRPr lang="zh-CN" altLang="en-US"/>
          </a:p>
        </p:txBody>
      </p:sp>
      <p:sp>
        <p:nvSpPr>
          <p:cNvPr id="2" name="副标题 1"/>
          <p:cNvSpPr/>
          <p:nvPr>
            <p:ph type="subTitle" idx="1"/>
          </p:nvPr>
        </p:nvSpPr>
        <p:spPr>
          <a:xfrm>
            <a:off x="2420684" y="3294697"/>
            <a:ext cx="4418126" cy="497923"/>
          </a:xfrm>
        </p:spPr>
        <p:txBody>
          <a:bodyPr/>
          <a:p>
            <a:r>
              <a:rPr lang="zh-CN" altLang="en-US" sz="2800">
                <a:solidFill>
                  <a:schemeClr val="tx1"/>
                </a:solidFill>
                <a:ea typeface="Source Han Sans CN" charset="0"/>
              </a:rPr>
              <a:t>龙架构发行版动向</a:t>
            </a:r>
            <a:endParaRPr lang="zh-CN" altLang="en-US" sz="2800"/>
          </a:p>
        </p:txBody>
      </p:sp>
      <p:sp>
        <p:nvSpPr>
          <p:cNvPr id="1048609" name="文本占位符 3"/>
          <p:cNvSpPr>
            <a:spLocks noGrp="1"/>
          </p:cNvSpPr>
          <p:nvPr>
            <p:ph type="body" idx="10"/>
          </p:nvPr>
        </p:nvSpPr>
        <p:spPr>
          <a:xfrm>
            <a:off x="1652905" y="6353175"/>
            <a:ext cx="2215247" cy="367665"/>
          </a:xfrm>
        </p:spPr>
        <p:txBody>
          <a:bodyPr/>
          <a:p>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zh-CN" altLang="en-US"/>
              <a:t>发行版维护贴士</a:t>
            </a:r>
            <a:endParaRPr lang="zh-CN" altLang="en-US"/>
          </a:p>
        </p:txBody>
      </p:sp>
      <p:sp>
        <p:nvSpPr>
          <p:cNvPr id="3" name="Content Placeholder 2"/>
          <p:cNvSpPr>
            <a:spLocks noGrp="1"/>
          </p:cNvSpPr>
          <p:nvPr>
            <p:ph idx="1"/>
          </p:nvPr>
        </p:nvSpPr>
        <p:spPr/>
        <p:txBody>
          <a:bodyPr/>
          <a:p>
            <a:r>
              <a:rPr lang="zh-CN" altLang="en-US" sz="2000"/>
              <a:t>官方 </a:t>
            </a:r>
            <a:r>
              <a:rPr lang="en-US" altLang="zh-CN" sz="2000"/>
              <a:t>LoongGPU 1.0.2 </a:t>
            </a:r>
            <a:r>
              <a:rPr lang="zh-CN" altLang="en-US" sz="2000"/>
              <a:t>及 </a:t>
            </a:r>
            <a:r>
              <a:rPr lang="en-US" altLang="zh-CN" sz="2000"/>
              <a:t>LoongVPU 0.1.0 </a:t>
            </a:r>
            <a:r>
              <a:rPr lang="zh-CN" altLang="en-US" sz="2000"/>
              <a:t>内核态驱动适配至最高 </a:t>
            </a:r>
            <a:r>
              <a:rPr lang="en-US" altLang="zh-CN" sz="2000"/>
              <a:t>6.6 </a:t>
            </a:r>
            <a:r>
              <a:rPr lang="zh-CN" altLang="en-US" sz="2000"/>
              <a:t>内核，</a:t>
            </a:r>
            <a:br>
              <a:rPr lang="zh-CN" altLang="en-US" sz="2000"/>
            </a:br>
            <a:r>
              <a:rPr lang="zh-CN" altLang="en-US" sz="2000"/>
              <a:t>对于社区发行版，请参考 </a:t>
            </a:r>
            <a:r>
              <a:rPr lang="en-US" altLang="zh-CN" sz="2000"/>
              <a:t>AOSC</a:t>
            </a:r>
            <a:r>
              <a:rPr lang="zh-CN" altLang="en-US" sz="2000"/>
              <a:t>-</a:t>
            </a:r>
            <a:r>
              <a:rPr lang="en-US" altLang="zh-CN" sz="2000"/>
              <a:t>Tracking </a:t>
            </a:r>
            <a:r>
              <a:rPr lang="zh-CN" altLang="en-US" sz="2000"/>
              <a:t>仓库的修改（适配至 </a:t>
            </a:r>
            <a:r>
              <a:rPr lang="en-US" altLang="zh-CN" sz="2000"/>
              <a:t>6.18 </a:t>
            </a:r>
            <a:r>
              <a:rPr lang="zh-CN" altLang="en-US" sz="2000"/>
              <a:t>内核，</a:t>
            </a:r>
            <a:r>
              <a:rPr lang="en-US" altLang="zh-CN" sz="2000"/>
              <a:t>6.19 </a:t>
            </a:r>
            <a:r>
              <a:rPr lang="zh-CN" altLang="en-US" sz="2000"/>
              <a:t>暂时无法构建，欢迎 </a:t>
            </a:r>
            <a:r>
              <a:rPr lang="en-US" altLang="zh-CN" sz="2000"/>
              <a:t>PR </a:t>
            </a:r>
            <a:r>
              <a:rPr lang="zh-CN" altLang="en-US" sz="2000"/>
              <a:t>或报告问题）</a:t>
            </a:r>
            <a:endParaRPr lang="zh-CN" altLang="en-US" sz="2000"/>
          </a:p>
          <a:p>
            <a:pPr lvl="1"/>
            <a:r>
              <a:rPr lang="en-US" altLang="zh-CN" sz="2000">
                <a:hlinkClick r:id="rId2"/>
              </a:rPr>
              <a:t>LoongGPU v1.0.2</a:t>
            </a:r>
            <a:r>
              <a:rPr lang="zh-CN" altLang="en-US" sz="2000">
                <a:hlinkClick r:id="rId2"/>
              </a:rPr>
              <a:t>-</a:t>
            </a:r>
            <a:r>
              <a:rPr lang="en-US" altLang="zh-CN" sz="2000">
                <a:hlinkClick r:id="rId2"/>
              </a:rPr>
              <a:t>lnd25.1~rc1.7</a:t>
            </a:r>
            <a:endParaRPr lang="en-US" altLang="zh-CN" sz="2000"/>
          </a:p>
          <a:p>
            <a:pPr lvl="1"/>
            <a:r>
              <a:rPr lang="en-US" altLang="zh-CN" sz="2000">
                <a:hlinkClick r:id="rId3"/>
              </a:rPr>
              <a:t>LoongVPU v0.1.0</a:t>
            </a:r>
            <a:r>
              <a:rPr lang="zh-CN" altLang="en-US" sz="2000">
                <a:hlinkClick r:id="rId3"/>
              </a:rPr>
              <a:t>-</a:t>
            </a:r>
            <a:r>
              <a:rPr lang="en-US" altLang="zh-CN" sz="2000">
                <a:hlinkClick r:id="rId3"/>
              </a:rPr>
              <a:t>lnd25.1~rc1.7</a:t>
            </a:r>
            <a:r>
              <a:rPr lang="zh-CN" altLang="en-US" sz="2000"/>
              <a:t>（仅适配了 </a:t>
            </a:r>
            <a:r>
              <a:rPr lang="en-US" altLang="zh-CN" sz="2000"/>
              <a:t>2K3000 </a:t>
            </a:r>
            <a:r>
              <a:rPr lang="zh-CN" altLang="en-US" sz="2000"/>
              <a:t>部分，</a:t>
            </a:r>
            <a:r>
              <a:rPr lang="en-US" altLang="zh-CN" sz="2000"/>
              <a:t>2K1000LA </a:t>
            </a:r>
            <a:r>
              <a:rPr lang="zh-CN" altLang="en-US" sz="2000"/>
              <a:t>由于缺少测试设备，暂未检查可用性）</a:t>
            </a:r>
            <a:endParaRPr lang="zh-CN" altLang="en-US" sz="2000"/>
          </a:p>
          <a:p>
            <a:pPr lvl="1"/>
            <a:r>
              <a:rPr lang="en-US" altLang="zh-CN" sz="2000"/>
              <a:t>LoongGPU</a:t>
            </a:r>
            <a:r>
              <a:rPr lang="zh-CN" altLang="en-US" sz="2000"/>
              <a:t> 用户态无 </a:t>
            </a:r>
            <a:r>
              <a:rPr lang="en-US" altLang="zh-CN" sz="2000"/>
              <a:t>Wayland </a:t>
            </a:r>
            <a:r>
              <a:rPr lang="zh-CN" altLang="en-US" sz="2000"/>
              <a:t>支持（用户态组件禁用了 </a:t>
            </a:r>
            <a:r>
              <a:rPr lang="en-US" altLang="zh-CN" sz="2000"/>
              <a:t>Wayland </a:t>
            </a:r>
            <a:r>
              <a:rPr lang="zh-CN" altLang="en-US" sz="2000"/>
              <a:t>支持）</a:t>
            </a:r>
            <a:endParaRPr lang="zh-CN" altLang="en-US" sz="2000"/>
          </a:p>
          <a:p>
            <a:pPr lvl="1"/>
            <a:r>
              <a:rPr lang="en-US" altLang="zh-CN" sz="2000"/>
              <a:t>LoongGPU</a:t>
            </a:r>
            <a:r>
              <a:rPr lang="zh-CN" altLang="en-US" sz="2000"/>
              <a:t>，尤其是 </a:t>
            </a:r>
            <a:r>
              <a:rPr lang="en-US" altLang="zh-CN" sz="2000"/>
              <a:t>2K3000/3B6000M </a:t>
            </a:r>
            <a:r>
              <a:rPr lang="zh-CN" altLang="en-US" sz="2000"/>
              <a:t>集成的 </a:t>
            </a:r>
            <a:r>
              <a:rPr lang="en-US" altLang="zh-CN" sz="2000"/>
              <a:t>LG200 GPU </a:t>
            </a:r>
            <a:r>
              <a:rPr lang="zh-CN" altLang="en-US" sz="2000"/>
              <a:t>须搭配 </a:t>
            </a:r>
            <a:r>
              <a:rPr lang="en-US" altLang="zh-CN" sz="2000"/>
              <a:t>DDX </a:t>
            </a:r>
            <a:r>
              <a:rPr lang="zh-CN" altLang="en-US" sz="2000"/>
              <a:t>使用，否则可能出现花屏和画面渲染错误</a:t>
            </a:r>
            <a:endParaRPr lang="zh-CN" altLang="en-US" sz="2000"/>
          </a:p>
          <a:p>
            <a:pPr lvl="1"/>
            <a:r>
              <a:rPr lang="en-US" altLang="zh-CN" sz="2000"/>
              <a:t>LoongVPU </a:t>
            </a:r>
            <a:r>
              <a:rPr lang="zh-CN" altLang="en-US" sz="2000"/>
              <a:t>编解码问题、浏览器支持等见上（龙芯浏览器亦暂时未开启 </a:t>
            </a:r>
            <a:r>
              <a:rPr lang="en-US" altLang="zh-CN" sz="2000"/>
              <a:t>LoongVPU </a:t>
            </a:r>
            <a:r>
              <a:rPr lang="zh-CN" altLang="en-US" sz="2000"/>
              <a:t>支持）</a:t>
            </a:r>
            <a:endParaRPr lang="zh-CN" altLang="en-US" sz="2000"/>
          </a:p>
          <a:p>
            <a:pPr lvl="0"/>
            <a:r>
              <a:rPr lang="en-US" altLang="zh-CN" sz="2000"/>
              <a:t>Bitwarden v2025.11.0 </a:t>
            </a:r>
            <a:r>
              <a:rPr lang="zh-CN" altLang="en-US" sz="2000"/>
              <a:t>起由于引入了 </a:t>
            </a:r>
            <a:r>
              <a:rPr lang="en-US" altLang="zh-CN" sz="2000"/>
              <a:t>memfd_secret </a:t>
            </a:r>
            <a:r>
              <a:rPr lang="zh-CN" altLang="en-US" sz="2000"/>
              <a:t>支持，无法在龙架构构建，需要对 </a:t>
            </a:r>
            <a:r>
              <a:rPr lang="en-US" altLang="zh-CN" sz="2000"/>
              <a:t>Linux API </a:t>
            </a:r>
            <a:r>
              <a:rPr lang="zh-CN" altLang="en-US" sz="2000"/>
              <a:t>头打补丁，参见</a:t>
            </a:r>
            <a:r>
              <a:rPr lang="zh-CN" altLang="en-US" sz="2000">
                <a:hlinkClick r:id="rId4"/>
              </a:rPr>
              <a:t>安同 </a:t>
            </a:r>
            <a:r>
              <a:rPr lang="en-US" altLang="zh-CN" sz="2000">
                <a:hlinkClick r:id="rId4"/>
              </a:rPr>
              <a:t>OS </a:t>
            </a:r>
            <a:r>
              <a:rPr lang="zh-CN" altLang="en-US" sz="2000">
                <a:hlinkClick r:id="rId4"/>
              </a:rPr>
              <a:t>补丁</a:t>
            </a:r>
            <a:r>
              <a:rPr lang="zh-CN" altLang="en-US" sz="2000"/>
              <a:t>（暂未提交邮件列表；该特性要求 </a:t>
            </a:r>
            <a:r>
              <a:rPr lang="en-US" altLang="zh-CN" sz="2000"/>
              <a:t>ARCH_HAS_SET_DIRECT_MAP</a:t>
            </a:r>
            <a:r>
              <a:rPr lang="zh-CN" altLang="en-US" sz="2000"/>
              <a:t>，龙架构已开启，且该功能可通过 </a:t>
            </a:r>
            <a:r>
              <a:rPr lang="en-US" altLang="zh-CN" sz="2000"/>
              <a:t>kselftest</a:t>
            </a:r>
            <a:r>
              <a:rPr lang="zh-CN" altLang="en-US" sz="2000"/>
              <a:t>）</a:t>
            </a:r>
            <a:endParaRPr lang="en-US" altLang="zh-CN" sz="2000"/>
          </a:p>
        </p:txBody>
      </p:sp>
      <p:sp>
        <p:nvSpPr>
          <p:cNvPr id="4" name="Text Placeholder 3"/>
          <p:cNvSpPr>
            <a:spLocks noGrp="1"/>
          </p:cNvSpPr>
          <p:nvPr>
            <p:ph type="body" idx="10"/>
          </p:nvPr>
        </p:nvSpPr>
        <p:spPr/>
        <p:txBody>
          <a:bodyPr/>
          <a:p>
            <a:r>
              <a:rPr lang="zh-CN" altLang="en-US">
                <a:solidFill>
                  <a:schemeClr val="bg1">
                    <a:lumMod val="75000"/>
                  </a:schemeClr>
                </a:solidFill>
                <a:ea typeface="Source Han Sans CN" charset="0"/>
              </a:rPr>
              <a:t>白铭骢</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ltLang="zh-CN"/>
              <a:t>Debian</a:t>
            </a:r>
            <a:endParaRPr lang="en-US" altLang="zh-CN"/>
          </a:p>
        </p:txBody>
      </p:sp>
      <p:sp>
        <p:nvSpPr>
          <p:cNvPr id="3" name="Content Placeholder 2"/>
          <p:cNvSpPr>
            <a:spLocks noGrp="1"/>
          </p:cNvSpPr>
          <p:nvPr>
            <p:ph idx="1"/>
          </p:nvPr>
        </p:nvSpPr>
        <p:spPr>
          <a:xfrm>
            <a:off x="513999" y="1259762"/>
            <a:ext cx="5663328" cy="4657501"/>
          </a:xfrm>
        </p:spPr>
        <p:txBody>
          <a:bodyPr/>
          <a:p>
            <a:r>
              <a:rPr lang="zh-CN" altLang="en-US"/>
              <a:t>截至中国时间</a:t>
            </a:r>
            <a:r>
              <a:rPr lang="en-US" altLang="zh-CN"/>
              <a:t> 1 </a:t>
            </a:r>
            <a:r>
              <a:rPr lang="zh-CN" altLang="en-US"/>
              <a:t>月</a:t>
            </a:r>
            <a:r>
              <a:rPr lang="en-US" altLang="zh-CN"/>
              <a:t> 2 </a:t>
            </a:r>
            <a:r>
              <a:rPr lang="zh-CN" altLang="en-US"/>
              <a:t>日晚间，</a:t>
            </a:r>
            <a:br>
              <a:rPr lang="zh-CN" altLang="en-US"/>
            </a:br>
            <a:r>
              <a:rPr lang="zh-CN" altLang="en-US"/>
              <a:t>重构进度</a:t>
            </a:r>
            <a:r>
              <a:rPr lang="en-US" altLang="zh-CN"/>
              <a:t> 60%</a:t>
            </a:r>
            <a:endParaRPr lang="en-US" altLang="zh-CN"/>
          </a:p>
          <a:p>
            <a:pPr lvl="1"/>
            <a:r>
              <a:rPr lang="zh-CN" altLang="en-US"/>
              <a:t>进度不及上期双周会预期，原因是两周前</a:t>
            </a:r>
            <a:r>
              <a:rPr lang="en-US" altLang="zh-CN"/>
              <a:t> xen0n </a:t>
            </a:r>
            <a:r>
              <a:rPr lang="zh-CN" altLang="en-US"/>
              <a:t>不知道该阶段所有成品都需要手工操作签名、上传</a:t>
            </a:r>
            <a:endParaRPr lang="zh-CN" altLang="en-US"/>
          </a:p>
        </p:txBody>
      </p:sp>
      <p:sp>
        <p:nvSpPr>
          <p:cNvPr id="4" name="Text Placeholder 3"/>
          <p:cNvSpPr>
            <a:spLocks noGrp="1"/>
          </p:cNvSpPr>
          <p:nvPr>
            <p:ph type="body" idx="10"/>
          </p:nvPr>
        </p:nvSpPr>
        <p:spPr/>
        <p:txBody>
          <a:bodyPr/>
          <a:p>
            <a:r>
              <a:rPr lang="zh-CN" altLang="en-US"/>
              <a:t>白铭骢</a:t>
            </a:r>
            <a:endParaRPr lang="zh-CN" altLang="en-US"/>
          </a:p>
        </p:txBody>
      </p:sp>
      <p:pic>
        <p:nvPicPr>
          <p:cNvPr id="6" name="Content Placeholder 5"/>
          <p:cNvPicPr>
            <a:picLocks noGrp="1"/>
          </p:cNvPicPr>
          <p:nvPr/>
        </p:nvPicPr>
        <p:blipFill>
          <a:blip r:embed="rId2"/>
          <a:srcRect l="-247" t="1652" r="21505"/>
        </p:blipFill>
        <p:spPr>
          <a:xfrm>
            <a:off x="6290621" y="1077409"/>
            <a:ext cx="5620762" cy="5275749"/>
          </a:xfrm>
          <a:prstGeom prst="rect">
            <a:avLst/>
          </a:prstGeom>
          <a:effectLst>
            <a:softEdge rad="0"/>
          </a:effectLst>
        </p:spPr>
      </p:pic>
      <p:cxnSp>
        <p:nvCxnSpPr>
          <p:cNvPr id="5" name="Straight Arrow Connector 4"/>
          <p:cNvCxnSpPr/>
          <p:nvPr userDrawn="1"/>
        </p:nvCxnSpPr>
        <p:spPr>
          <a:xfrm>
            <a:off x="9938839" y="3970800"/>
            <a:ext cx="1468120" cy="1467485"/>
          </a:xfrm>
          <a:prstGeom prst="straightConnector1">
            <a:avLst/>
          </a:prstGeom>
          <a:ln w="63500">
            <a:solidFill>
              <a:srgbClr val="E60013">
                <a:alpha val="100000"/>
              </a:srgbClr>
            </a:solidFill>
            <a:headEnd type="triangle"/>
            <a:tailEnd type="none"/>
          </a:ln>
        </p:spPr>
        <p:style>
          <a:lnRef idx="2">
            <a:schemeClr val="accent1"/>
          </a:lnRef>
          <a:fillRef idx="0">
            <a:srgbClr val="FFFFFF"/>
          </a:fillRef>
          <a:effectRef idx="0">
            <a:srgbClr val="FFFFFF"/>
          </a:effectRef>
          <a:fontRef idx="minor">
            <a:schemeClr val="tx1"/>
          </a:fontRef>
        </p:style>
      </p:cxnSp>
      <p:cxnSp>
        <p:nvCxnSpPr>
          <p:cNvPr id="8" name="Straight Connector 7"/>
          <p:cNvCxnSpPr/>
          <p:nvPr userDrawn="1"/>
        </p:nvCxnSpPr>
        <p:spPr>
          <a:xfrm>
            <a:off x="6708775" y="3236595"/>
            <a:ext cx="4732655" cy="0"/>
          </a:xfrm>
          <a:prstGeom prst="line">
            <a:avLst/>
          </a:prstGeom>
          <a:ln w="38100" cmpd="sng">
            <a:solidFill>
              <a:srgbClr val="E60013">
                <a:alpha val="60000"/>
              </a:srgbClr>
            </a:solidFill>
            <a:prstDash val="sysDot"/>
            <a:headEnd type="none"/>
            <a:tailEnd type="none"/>
          </a:ln>
        </p:spPr>
        <p:style>
          <a:lnRef idx="2">
            <a:schemeClr val="accent1"/>
          </a:lnRef>
          <a:fillRef idx="0">
            <a:srgbClr val="FFFFFF"/>
          </a:fillRef>
          <a:effectRef idx="0">
            <a:srgbClr val="FFFFFF"/>
          </a:effectRef>
          <a:fontRef idx="minor">
            <a:schemeClr val="tx1"/>
          </a:fontRef>
        </p:style>
      </p:cxnSp>
      <p:sp>
        <p:nvSpPr>
          <p:cNvPr id="9" name="Text Box 8"/>
          <p:cNvSpPr txBox="1"/>
          <p:nvPr userDrawn="1"/>
        </p:nvSpPr>
        <p:spPr>
          <a:xfrm>
            <a:off x="10355761" y="2790190"/>
            <a:ext cx="525780" cy="368300"/>
          </a:xfrm>
          <a:prstGeom prst="rect">
            <a:avLst/>
          </a:prstGeom>
        </p:spPr>
        <p:txBody>
          <a:bodyPr wrap="none" rtlCol="0">
            <a:spAutoFit/>
          </a:bodyPr>
          <a:p>
            <a:r>
              <a:rPr lang="en-US" altLang="zh-CN"/>
              <a:t>60%</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安同</a:t>
            </a:r>
            <a:r>
              <a:rPr lang="en-US" altLang="zh-CN"/>
              <a:t> OS</a:t>
            </a:r>
            <a:endParaRPr lang="zh-CN" altLang="en-US"/>
          </a:p>
        </p:txBody>
      </p:sp>
      <p:sp>
        <p:nvSpPr>
          <p:cNvPr id="3" name="内容占位符 2"/>
          <p:cNvSpPr>
            <a:spLocks noGrp="1"/>
          </p:cNvSpPr>
          <p:nvPr>
            <p:ph idx="1"/>
          </p:nvPr>
        </p:nvSpPr>
        <p:spPr>
          <a:xfrm>
            <a:off x="513999" y="1259762"/>
            <a:ext cx="11271609" cy="4657501"/>
          </a:xfrm>
        </p:spPr>
        <p:txBody>
          <a:bodyPr/>
          <a:p>
            <a:pPr lvl="0">
              <a:buFont typeface="Arial" panose="020B0604020202020204" pitchFamily="34" charset="0"/>
              <a:buChar char="•"/>
            </a:pPr>
            <a:r>
              <a:rPr lang="en-US" altLang="zh-CN" sz="1995">
                <a:solidFill>
                  <a:srgbClr val="000000"/>
                </a:solidFill>
              </a:rPr>
              <a:t>Linux</a:t>
            </a:r>
            <a:r>
              <a:rPr lang="zh-CN" altLang="en-US" sz="1995">
                <a:solidFill>
                  <a:srgbClr val="000000"/>
                </a:solidFill>
              </a:rPr>
              <a:t> </a:t>
            </a:r>
            <a:r>
              <a:rPr lang="en-US" altLang="zh-CN" sz="1995">
                <a:solidFill>
                  <a:srgbClr val="000000"/>
                </a:solidFill>
              </a:rPr>
              <a:t>6.18</a:t>
            </a:r>
            <a:r>
              <a:rPr lang="zh-CN" altLang="en-US" sz="1995">
                <a:solidFill>
                  <a:srgbClr val="000000"/>
                </a:solidFill>
              </a:rPr>
              <a:t> 内核开放测试，近期将合并</a:t>
            </a:r>
            <a:endParaRPr lang="zh-CN" altLang="en-US" sz="1995">
              <a:solidFill>
                <a:srgbClr val="000000"/>
              </a:solidFill>
            </a:endParaRPr>
          </a:p>
          <a:p>
            <a:pPr lvl="1">
              <a:buFont typeface="Arial" panose="020B0604020202020204" pitchFamily="34" charset="0"/>
              <a:buChar char="•"/>
            </a:pPr>
            <a:r>
              <a:rPr lang="en-US" altLang="zh-CN" sz="1995" b="1">
                <a:solidFill>
                  <a:srgbClr val="E60013"/>
                </a:solidFill>
              </a:rPr>
              <a:t>oma topics </a:t>
            </a:r>
            <a:r>
              <a:rPr lang="zh-CN" altLang="en-US" sz="1995" b="1">
                <a:solidFill>
                  <a:srgbClr val="E60013"/>
                </a:solidFill>
              </a:rPr>
              <a:t>--</a:t>
            </a:r>
            <a:r>
              <a:rPr lang="en-US" altLang="zh-CN" sz="1995" b="1">
                <a:solidFill>
                  <a:srgbClr val="E60013"/>
                </a:solidFill>
              </a:rPr>
              <a:t>opt</a:t>
            </a:r>
            <a:r>
              <a:rPr lang="zh-CN" altLang="en-US" sz="1995" b="1">
                <a:solidFill>
                  <a:srgbClr val="E60013"/>
                </a:solidFill>
              </a:rPr>
              <a:t>-</a:t>
            </a:r>
            <a:r>
              <a:rPr lang="en-US" altLang="zh-CN" sz="1995" b="1">
                <a:solidFill>
                  <a:srgbClr val="E60013"/>
                </a:solidFill>
              </a:rPr>
              <a:t>in linux</a:t>
            </a:r>
            <a:r>
              <a:rPr lang="zh-CN" altLang="en-US" sz="1995" b="1">
                <a:solidFill>
                  <a:srgbClr val="E60013"/>
                </a:solidFill>
              </a:rPr>
              <a:t>-</a:t>
            </a:r>
            <a:r>
              <a:rPr lang="en-US" altLang="zh-CN" sz="1995" b="1">
                <a:solidFill>
                  <a:srgbClr val="E60013"/>
                </a:solidFill>
              </a:rPr>
              <a:t>kernel</a:t>
            </a:r>
            <a:r>
              <a:rPr lang="zh-CN" altLang="en-US" sz="1995" b="1">
                <a:solidFill>
                  <a:srgbClr val="E60013"/>
                </a:solidFill>
              </a:rPr>
              <a:t>-</a:t>
            </a:r>
            <a:r>
              <a:rPr lang="en-US" altLang="zh-CN" sz="1995" b="1">
                <a:solidFill>
                  <a:srgbClr val="E60013"/>
                </a:solidFill>
              </a:rPr>
              <a:t>6.18.y</a:t>
            </a:r>
            <a:endParaRPr lang="en-US" altLang="zh-CN" sz="1995" b="1">
              <a:solidFill>
                <a:srgbClr val="E60013"/>
              </a:solidFill>
            </a:endParaRPr>
          </a:p>
          <a:p>
            <a:pPr lvl="0">
              <a:buFont typeface="Arial" panose="020B0604020202020204" pitchFamily="34" charset="0"/>
              <a:buChar char="•"/>
            </a:pPr>
            <a:r>
              <a:rPr lang="zh-CN" altLang="en-US" sz="1995">
                <a:solidFill>
                  <a:srgbClr val="000000"/>
                </a:solidFill>
                <a:ea typeface="Source Han Sans CN" charset="0"/>
              </a:rPr>
              <a:t>LoongGPU 1.0.2 及 </a:t>
            </a:r>
            <a:r>
              <a:rPr lang="en-US" altLang="zh-CN" sz="1995">
                <a:solidFill>
                  <a:srgbClr val="000000"/>
                </a:solidFill>
                <a:ea typeface="Source Han Sans CN" charset="0"/>
              </a:rPr>
              <a:t>LoongVPU 0.1.0 </a:t>
            </a:r>
            <a:r>
              <a:rPr lang="zh-CN" altLang="en-US" sz="1995">
                <a:solidFill>
                  <a:srgbClr val="000000"/>
                </a:solidFill>
                <a:ea typeface="Source Han Sans CN" charset="0"/>
              </a:rPr>
              <a:t>开放测试</a:t>
            </a:r>
            <a:endParaRPr lang="zh-CN" altLang="en-US" sz="1995">
              <a:solidFill>
                <a:srgbClr val="000000"/>
              </a:solidFill>
              <a:ea typeface="Source Han Sans CN" charset="0"/>
            </a:endParaRPr>
          </a:p>
          <a:p>
            <a:pPr lvl="1">
              <a:buFont typeface="Arial" panose="020B0604020202020204" pitchFamily="34" charset="0"/>
              <a:buChar char="•"/>
            </a:pPr>
            <a:r>
              <a:rPr lang="en-US" altLang="zh-CN" sz="1995" b="1">
                <a:solidFill>
                  <a:srgbClr val="E60013"/>
                </a:solidFill>
                <a:ea typeface="Source Han Sans CN" charset="0"/>
              </a:rPr>
              <a:t>oma</a:t>
            </a:r>
            <a:r>
              <a:rPr lang="zh-CN" altLang="en-US" sz="1995" b="1">
                <a:solidFill>
                  <a:srgbClr val="E60013"/>
                </a:solidFill>
                <a:ea typeface="Source Han Sans CN" charset="0"/>
              </a:rPr>
              <a:t> </a:t>
            </a:r>
            <a:r>
              <a:rPr lang="en-US" altLang="zh-CN" sz="1995" b="1">
                <a:solidFill>
                  <a:srgbClr val="E60013"/>
                </a:solidFill>
                <a:ea typeface="Source Han Sans CN" charset="0"/>
              </a:rPr>
              <a:t>topics</a:t>
            </a:r>
            <a:r>
              <a:rPr lang="zh-CN" altLang="en-US" sz="1995" b="1">
                <a:solidFill>
                  <a:srgbClr val="E60013"/>
                </a:solidFill>
                <a:ea typeface="Source Han Sans CN" charset="0"/>
              </a:rPr>
              <a:t> --</a:t>
            </a:r>
            <a:r>
              <a:rPr lang="en-US" altLang="zh-CN" sz="1995" b="1">
                <a:solidFill>
                  <a:srgbClr val="E60013"/>
                </a:solidFill>
                <a:ea typeface="Source Han Sans CN" charset="0"/>
              </a:rPr>
              <a:t>opt</a:t>
            </a:r>
            <a:r>
              <a:rPr lang="zh-CN" altLang="en-US" sz="1995" b="1">
                <a:solidFill>
                  <a:srgbClr val="E60013"/>
                </a:solidFill>
                <a:ea typeface="Source Han Sans CN" charset="0"/>
              </a:rPr>
              <a:t>-</a:t>
            </a:r>
            <a:r>
              <a:rPr lang="en-US" altLang="zh-CN" sz="1995" b="1">
                <a:solidFill>
                  <a:srgbClr val="E60013"/>
                </a:solidFill>
                <a:ea typeface="Source Han Sans CN" charset="0"/>
              </a:rPr>
              <a:t>in</a:t>
            </a:r>
            <a:r>
              <a:rPr lang="zh-CN" altLang="en-US" sz="1995" b="1">
                <a:solidFill>
                  <a:srgbClr val="E60013"/>
                </a:solidFill>
                <a:ea typeface="Source Han Sans CN" charset="0"/>
              </a:rPr>
              <a:t> </a:t>
            </a:r>
            <a:r>
              <a:rPr lang="en-US" altLang="zh-CN" sz="1995" b="1">
                <a:solidFill>
                  <a:srgbClr val="E60013"/>
                </a:solidFill>
                <a:ea typeface="Source Han Sans CN" charset="0"/>
              </a:rPr>
              <a:t>loonggpu</a:t>
            </a:r>
            <a:r>
              <a:rPr lang="zh-CN" altLang="en-US" sz="1995" b="1">
                <a:solidFill>
                  <a:srgbClr val="E60013"/>
                </a:solidFill>
                <a:ea typeface="Source Han Sans CN" charset="0"/>
              </a:rPr>
              <a:t>-</a:t>
            </a:r>
            <a:r>
              <a:rPr lang="en-US" altLang="zh-CN" sz="1995" b="1">
                <a:solidFill>
                  <a:srgbClr val="E60013"/>
                </a:solidFill>
                <a:ea typeface="Source Han Sans CN" charset="0"/>
              </a:rPr>
              <a:t>1.0.2</a:t>
            </a:r>
            <a:endParaRPr lang="en-US" altLang="zh-CN" sz="1995" b="1">
              <a:solidFill>
                <a:srgbClr val="E60013"/>
              </a:solidFill>
              <a:ea typeface="Source Han Sans CN" charset="0"/>
            </a:endParaRPr>
          </a:p>
          <a:p>
            <a:pPr lvl="1">
              <a:buFont typeface="Arial" panose="020B0604020202020204" pitchFamily="34" charset="0"/>
              <a:buChar char="•"/>
            </a:pPr>
            <a:r>
              <a:rPr lang="en-US" altLang="zh-CN" sz="1995" b="1">
                <a:solidFill>
                  <a:srgbClr val="E60013"/>
                </a:solidFill>
                <a:ea typeface="Source Han Sans CN" charset="0"/>
              </a:rPr>
              <a:t>oma topics </a:t>
            </a:r>
            <a:r>
              <a:rPr lang="zh-CN" altLang="en-US" sz="1995" b="1">
                <a:solidFill>
                  <a:srgbClr val="E60013"/>
                </a:solidFill>
                <a:ea typeface="Source Han Sans CN" charset="0"/>
              </a:rPr>
              <a:t>--</a:t>
            </a:r>
            <a:r>
              <a:rPr lang="en-US" altLang="zh-CN" sz="1995" b="1">
                <a:solidFill>
                  <a:srgbClr val="E60013"/>
                </a:solidFill>
                <a:ea typeface="Source Han Sans CN" charset="0"/>
              </a:rPr>
              <a:t>opt</a:t>
            </a:r>
            <a:r>
              <a:rPr lang="zh-CN" altLang="en-US" sz="1995" b="1">
                <a:solidFill>
                  <a:srgbClr val="E60013"/>
                </a:solidFill>
                <a:ea typeface="Source Han Sans CN" charset="0"/>
              </a:rPr>
              <a:t>-</a:t>
            </a:r>
            <a:r>
              <a:rPr lang="en-US" altLang="zh-CN" sz="1995" b="1">
                <a:solidFill>
                  <a:srgbClr val="E60013"/>
                </a:solidFill>
                <a:ea typeface="Source Han Sans CN" charset="0"/>
              </a:rPr>
              <a:t>in loongvpu</a:t>
            </a:r>
            <a:r>
              <a:rPr lang="zh-CN" altLang="en-US" sz="1995" b="1">
                <a:solidFill>
                  <a:srgbClr val="E60013"/>
                </a:solidFill>
                <a:ea typeface="Source Han Sans CN" charset="0"/>
              </a:rPr>
              <a:t>-</a:t>
            </a:r>
            <a:r>
              <a:rPr lang="en-US" altLang="zh-CN" sz="1995" b="1">
                <a:solidFill>
                  <a:srgbClr val="E60013"/>
                </a:solidFill>
                <a:ea typeface="Source Han Sans CN" charset="0"/>
              </a:rPr>
              <a:t>0.1.0 </a:t>
            </a:r>
            <a:r>
              <a:rPr lang="zh-CN" altLang="en-US" sz="1995" b="1">
                <a:solidFill>
                  <a:srgbClr val="E60013"/>
                </a:solidFill>
                <a:ea typeface="Source Han Sans CN" charset="0"/>
              </a:rPr>
              <a:t>&amp;&amp; </a:t>
            </a:r>
            <a:r>
              <a:rPr lang="en-US" altLang="zh-CN" sz="1995" b="1">
                <a:solidFill>
                  <a:srgbClr val="E60013"/>
                </a:solidFill>
                <a:ea typeface="Source Han Sans CN" charset="0"/>
              </a:rPr>
              <a:t>oma install loongvpu</a:t>
            </a:r>
            <a:endParaRPr lang="zh-CN" altLang="en-US" sz="1710" b="1">
              <a:solidFill>
                <a:srgbClr val="E60013"/>
              </a:solidFill>
            </a:endParaRPr>
          </a:p>
          <a:p>
            <a:pPr lvl="1">
              <a:buFont typeface="Arial" panose="020B0604020202020204" pitchFamily="34" charset="0"/>
              <a:buChar char="•"/>
            </a:pPr>
            <a:r>
              <a:rPr lang="en-US" altLang="zh-CN" sz="1995">
                <a:solidFill>
                  <a:srgbClr val="000000"/>
                </a:solidFill>
              </a:rPr>
              <a:t>LoongGPU </a:t>
            </a:r>
            <a:r>
              <a:rPr lang="zh-CN" altLang="en-US" sz="1995">
                <a:solidFill>
                  <a:srgbClr val="000000"/>
                </a:solidFill>
              </a:rPr>
              <a:t>更新可支持 </a:t>
            </a:r>
            <a:r>
              <a:rPr lang="en-US" altLang="zh-CN" sz="1995">
                <a:solidFill>
                  <a:srgbClr val="000000"/>
                </a:solidFill>
              </a:rPr>
              <a:t>LG110</a:t>
            </a:r>
            <a:r>
              <a:rPr lang="zh-CN" altLang="en-US" sz="1995">
                <a:solidFill>
                  <a:srgbClr val="000000"/>
                </a:solidFill>
              </a:rPr>
              <a:t>（常见于 </a:t>
            </a:r>
            <a:r>
              <a:rPr lang="en-US" altLang="zh-CN" sz="1995">
                <a:solidFill>
                  <a:srgbClr val="000000"/>
                </a:solidFill>
              </a:rPr>
              <a:t>7A2000 </a:t>
            </a:r>
            <a:r>
              <a:rPr lang="zh-CN" altLang="en-US" sz="1995">
                <a:solidFill>
                  <a:srgbClr val="000000"/>
                </a:solidFill>
              </a:rPr>
              <a:t>桥片）及 </a:t>
            </a:r>
            <a:r>
              <a:rPr lang="en-US" altLang="zh-CN" sz="1995">
                <a:solidFill>
                  <a:srgbClr val="000000"/>
                </a:solidFill>
              </a:rPr>
              <a:t>LG200 </a:t>
            </a:r>
            <a:br>
              <a:rPr lang="en-US" altLang="zh-CN" sz="1995">
                <a:solidFill>
                  <a:srgbClr val="000000"/>
                </a:solidFill>
              </a:rPr>
            </a:br>
            <a:r>
              <a:rPr lang="zh-CN" altLang="en-US" sz="1995">
                <a:solidFill>
                  <a:srgbClr val="000000"/>
                </a:solidFill>
              </a:rPr>
              <a:t>显卡（常见于 </a:t>
            </a:r>
            <a:r>
              <a:rPr lang="en-US" altLang="zh-CN" sz="1995">
                <a:solidFill>
                  <a:srgbClr val="000000"/>
                </a:solidFill>
              </a:rPr>
              <a:t>2K3000/3B6000M</a:t>
            </a:r>
            <a:r>
              <a:rPr lang="zh-CN" altLang="en-US" sz="1995">
                <a:solidFill>
                  <a:srgbClr val="000000"/>
                </a:solidFill>
              </a:rPr>
              <a:t>）；</a:t>
            </a:r>
            <a:r>
              <a:rPr lang="en-US" altLang="zh-CN" sz="1995">
                <a:solidFill>
                  <a:srgbClr val="000000"/>
                </a:solidFill>
              </a:rPr>
              <a:t>LoongVPU </a:t>
            </a:r>
            <a:r>
              <a:rPr lang="zh-CN" altLang="en-US" sz="1995">
                <a:solidFill>
                  <a:srgbClr val="000000"/>
                </a:solidFill>
              </a:rPr>
              <a:t>因为存在可用性问题，</a:t>
            </a:r>
            <a:br>
              <a:rPr lang="zh-CN" altLang="en-US" sz="1995">
                <a:solidFill>
                  <a:srgbClr val="000000"/>
                </a:solidFill>
              </a:rPr>
            </a:br>
            <a:r>
              <a:rPr lang="zh-CN" altLang="en-US" sz="1995">
                <a:solidFill>
                  <a:srgbClr val="000000"/>
                </a:solidFill>
              </a:rPr>
              <a:t>将晚于 </a:t>
            </a:r>
            <a:r>
              <a:rPr lang="en-US" altLang="zh-CN" sz="1995">
                <a:solidFill>
                  <a:srgbClr val="000000"/>
                </a:solidFill>
              </a:rPr>
              <a:t>GPU </a:t>
            </a:r>
            <a:r>
              <a:rPr lang="zh-CN" altLang="en-US" sz="1995">
                <a:solidFill>
                  <a:srgbClr val="000000"/>
                </a:solidFill>
              </a:rPr>
              <a:t>驱动合并稳定源</a:t>
            </a:r>
            <a:endParaRPr lang="en-US" altLang="zh-CN" sz="1995">
              <a:solidFill>
                <a:srgbClr val="000000"/>
              </a:solidFill>
            </a:endParaRPr>
          </a:p>
          <a:p>
            <a:pPr lvl="1">
              <a:buFont typeface="Arial" panose="020B0604020202020204" pitchFamily="34" charset="0"/>
              <a:buChar char="•"/>
            </a:pPr>
            <a:r>
              <a:rPr lang="en-US" altLang="zh-CN" sz="1995">
                <a:solidFill>
                  <a:srgbClr val="000000"/>
                </a:solidFill>
              </a:rPr>
              <a:t>LoongVPU </a:t>
            </a:r>
            <a:r>
              <a:rPr lang="zh-CN" altLang="en-US" sz="1995">
                <a:solidFill>
                  <a:srgbClr val="000000"/>
                </a:solidFill>
              </a:rPr>
              <a:t>仅引入了 </a:t>
            </a:r>
            <a:r>
              <a:rPr lang="en-US" altLang="zh-CN" sz="1995">
                <a:solidFill>
                  <a:srgbClr val="000000"/>
                </a:solidFill>
              </a:rPr>
              <a:t>2K3000/3B6000M </a:t>
            </a:r>
            <a:r>
              <a:rPr lang="zh-CN" altLang="en-US" sz="1995">
                <a:solidFill>
                  <a:srgbClr val="000000"/>
                </a:solidFill>
              </a:rPr>
              <a:t>支持</a:t>
            </a:r>
            <a:endParaRPr lang="zh-CN" altLang="en-US" sz="1995">
              <a:solidFill>
                <a:srgbClr val="000000"/>
              </a:solidFill>
            </a:endParaRPr>
          </a:p>
          <a:p>
            <a:pPr lvl="0">
              <a:buFont typeface="Arial" panose="020B0604020202020204" pitchFamily="34" charset="0"/>
              <a:buChar char="•"/>
            </a:pPr>
            <a:r>
              <a:rPr lang="en-US" altLang="zh-CN" sz="1995">
                <a:solidFill>
                  <a:srgbClr val="000000"/>
                </a:solidFill>
              </a:rPr>
              <a:t>Box64 </a:t>
            </a:r>
            <a:r>
              <a:rPr lang="zh-CN" altLang="en-US" sz="1995">
                <a:solidFill>
                  <a:srgbClr val="000000"/>
                </a:solidFill>
              </a:rPr>
              <a:t>测试预览源已上线（按需每小时更新）</a:t>
            </a:r>
            <a:endParaRPr lang="zh-CN" altLang="en-US" sz="1995">
              <a:solidFill>
                <a:srgbClr val="000000"/>
              </a:solidFill>
            </a:endParaRPr>
          </a:p>
          <a:p>
            <a:pPr lvl="1">
              <a:buFont typeface="Arial" panose="020B0604020202020204" pitchFamily="34" charset="0"/>
              <a:buChar char="•"/>
            </a:pPr>
            <a:r>
              <a:rPr lang="en-US" altLang="zh-CN" sz="1995" b="1">
                <a:solidFill>
                  <a:srgbClr val="E60013"/>
                </a:solidFill>
              </a:rPr>
              <a:t>oma</a:t>
            </a:r>
            <a:r>
              <a:rPr lang="zh-CN" altLang="en-US" sz="1995" b="1">
                <a:solidFill>
                  <a:srgbClr val="E60013"/>
                </a:solidFill>
              </a:rPr>
              <a:t> </a:t>
            </a:r>
            <a:r>
              <a:rPr lang="en-US" altLang="zh-CN" sz="1995" b="1">
                <a:solidFill>
                  <a:srgbClr val="E60013"/>
                </a:solidFill>
              </a:rPr>
              <a:t>topics</a:t>
            </a:r>
            <a:r>
              <a:rPr lang="zh-CN" altLang="en-US" sz="1995" b="1">
                <a:solidFill>
                  <a:srgbClr val="E60013"/>
                </a:solidFill>
              </a:rPr>
              <a:t> --</a:t>
            </a:r>
            <a:r>
              <a:rPr lang="en-US" altLang="zh-CN" sz="1995" b="1">
                <a:solidFill>
                  <a:srgbClr val="E60013"/>
                </a:solidFill>
              </a:rPr>
              <a:t>opt</a:t>
            </a:r>
            <a:r>
              <a:rPr lang="zh-CN" altLang="en-US" sz="1995" b="1">
                <a:solidFill>
                  <a:srgbClr val="E60013"/>
                </a:solidFill>
              </a:rPr>
              <a:t>-</a:t>
            </a:r>
            <a:r>
              <a:rPr lang="en-US" altLang="zh-CN" sz="1995" b="1">
                <a:solidFill>
                  <a:srgbClr val="E60013"/>
                </a:solidFill>
              </a:rPr>
              <a:t>in</a:t>
            </a:r>
            <a:r>
              <a:rPr lang="zh-CN" altLang="en-US" sz="1995" b="1">
                <a:solidFill>
                  <a:srgbClr val="E60013"/>
                </a:solidFill>
              </a:rPr>
              <a:t> </a:t>
            </a:r>
            <a:r>
              <a:rPr lang="en-US" altLang="zh-CN" sz="1995" b="1">
                <a:solidFill>
                  <a:srgbClr val="E60013"/>
                </a:solidFill>
              </a:rPr>
              <a:t>box64</a:t>
            </a:r>
            <a:r>
              <a:rPr lang="zh-CN" altLang="en-US" sz="1995" b="1">
                <a:solidFill>
                  <a:srgbClr val="E60013"/>
                </a:solidFill>
              </a:rPr>
              <a:t>-</a:t>
            </a:r>
            <a:r>
              <a:rPr lang="en-US" altLang="zh-CN" sz="1995" b="1">
                <a:solidFill>
                  <a:srgbClr val="E60013"/>
                </a:solidFill>
              </a:rPr>
              <a:t>preview</a:t>
            </a:r>
            <a:endParaRPr lang="zh-CN" altLang="en-US" sz="1710" b="1">
              <a:solidFill>
                <a:srgbClr val="E60013"/>
              </a:solidFill>
            </a:endParaRPr>
          </a:p>
          <a:p>
            <a:pPr lvl="0">
              <a:buFont typeface="Arial" panose="020B0604020202020204" pitchFamily="34" charset="0"/>
              <a:buChar char="•"/>
            </a:pPr>
            <a:r>
              <a:rPr lang="zh-CN" altLang="en-US" sz="1995">
                <a:solidFill>
                  <a:srgbClr val="000000"/>
                </a:solidFill>
              </a:rPr>
              <a:t>近期已推送的其他重要更新：</a:t>
            </a:r>
            <a:r>
              <a:rPr lang="en-US" altLang="zh-CN" sz="1995">
                <a:solidFill>
                  <a:srgbClr val="000000"/>
                </a:solidFill>
              </a:rPr>
              <a:t>Mesa</a:t>
            </a:r>
            <a:r>
              <a:rPr lang="zh-CN" altLang="en-US" sz="1995">
                <a:solidFill>
                  <a:srgbClr val="000000"/>
                </a:solidFill>
              </a:rPr>
              <a:t> </a:t>
            </a:r>
            <a:r>
              <a:rPr lang="en-US" altLang="zh-CN" sz="1995">
                <a:solidFill>
                  <a:srgbClr val="000000"/>
                </a:solidFill>
              </a:rPr>
              <a:t>25.3.2 </a:t>
            </a:r>
            <a:r>
              <a:rPr lang="zh-CN" altLang="en-US" sz="1995">
                <a:solidFill>
                  <a:srgbClr val="000000"/>
                </a:solidFill>
              </a:rPr>
              <a:t>及 </a:t>
            </a:r>
            <a:r>
              <a:rPr lang="en-US" altLang="zh-CN" sz="1995">
                <a:solidFill>
                  <a:srgbClr val="000000"/>
                </a:solidFill>
              </a:rPr>
              <a:t>OpenCV 4.12</a:t>
            </a:r>
            <a:r>
              <a:rPr lang="zh-CN" altLang="en-US" sz="1995">
                <a:solidFill>
                  <a:srgbClr val="000000"/>
                </a:solidFill>
              </a:rPr>
              <a:t>；</a:t>
            </a:r>
            <a:r>
              <a:rPr lang="en-US" altLang="zh-CN" sz="1995">
                <a:solidFill>
                  <a:srgbClr val="000000"/>
                </a:solidFill>
              </a:rPr>
              <a:t>ROCm 7.1.1 </a:t>
            </a:r>
            <a:r>
              <a:rPr lang="zh-CN" altLang="en-US" sz="1995">
                <a:solidFill>
                  <a:srgbClr val="000000"/>
                </a:solidFill>
              </a:rPr>
              <a:t>更新正在陆续推送</a:t>
            </a:r>
            <a:endParaRPr lang="zh-CN" altLang="en-US" sz="1995">
              <a:solidFill>
                <a:srgbClr val="000000"/>
              </a:solidFill>
            </a:endParaRPr>
          </a:p>
          <a:p>
            <a:pPr lvl="0">
              <a:buFont typeface="Arial" panose="020B0604020202020204" pitchFamily="34" charset="0"/>
              <a:buChar char="•"/>
            </a:pPr>
            <a:r>
              <a:rPr lang="en-US" altLang="zh-CN" sz="1995">
                <a:solidFill>
                  <a:srgbClr val="000000"/>
                </a:solidFill>
              </a:rPr>
              <a:t>Python</a:t>
            </a:r>
            <a:r>
              <a:rPr lang="zh-CN" altLang="en-US" sz="1995">
                <a:solidFill>
                  <a:srgbClr val="000000"/>
                </a:solidFill>
              </a:rPr>
              <a:t> </a:t>
            </a:r>
            <a:r>
              <a:rPr lang="en-US" altLang="zh-CN" sz="1995">
                <a:solidFill>
                  <a:srgbClr val="000000"/>
                </a:solidFill>
              </a:rPr>
              <a:t>3.14 </a:t>
            </a:r>
            <a:r>
              <a:rPr lang="zh-CN" altLang="en-US" sz="1995">
                <a:solidFill>
                  <a:srgbClr val="000000"/>
                </a:solidFill>
              </a:rPr>
              <a:t>推送前的前置组件更新正在陆续推送</a:t>
            </a:r>
            <a:endParaRPr lang="zh-CN" altLang="en-US" sz="2320">
              <a:solidFill>
                <a:srgbClr val="000000"/>
              </a:solidFill>
            </a:endParaRPr>
          </a:p>
          <a:p>
            <a:pPr lvl="0">
              <a:buFont typeface="Arial" panose="020B0604020202020204" pitchFamily="34" charset="0"/>
              <a:buChar char="•"/>
            </a:pPr>
            <a:endParaRPr lang="en-US" altLang="zh-CN" sz="1995">
              <a:solidFill>
                <a:srgbClr val="E60013"/>
              </a:solidFill>
            </a:endParaRPr>
          </a:p>
        </p:txBody>
      </p:sp>
      <p:sp>
        <p:nvSpPr>
          <p:cNvPr id="4" name="文本占位符 3"/>
          <p:cNvSpPr>
            <a:spLocks noGrp="1"/>
          </p:cNvSpPr>
          <p:nvPr>
            <p:ph type="body" idx="10"/>
          </p:nvPr>
        </p:nvSpPr>
        <p:spPr>
          <a:xfrm>
            <a:off x="1652905" y="6353175"/>
            <a:ext cx="2818130" cy="367665"/>
          </a:xfrm>
        </p:spPr>
        <p:txBody>
          <a:bodyPr/>
          <a:p>
            <a:r>
              <a:rPr lang="zh-CN" altLang="en-US"/>
              <a:t>白铭骢</a:t>
            </a:r>
            <a:endParaRPr lang="zh-CN" altLang="en-US"/>
          </a:p>
        </p:txBody>
      </p:sp>
      <p:pic>
        <p:nvPicPr>
          <p:cNvPr id="7" name="图片 6" descr="upload_post_object_v2_3539254031"/>
          <p:cNvPicPr>
            <a:picLocks noChangeAspect="1"/>
          </p:cNvPicPr>
          <p:nvPr/>
        </p:nvPicPr>
        <p:blipFill>
          <a:blip r:embed="rId2"/>
          <a:srcRect l="10000" t="29569" r="10000" b="25497"/>
          <a:stretch>
            <a:fillRect/>
          </a:stretch>
        </p:blipFill>
        <p:spPr>
          <a:xfrm>
            <a:off x="9669557" y="942314"/>
            <a:ext cx="2522443" cy="252244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安同</a:t>
            </a:r>
            <a:r>
              <a:rPr lang="en-US" altLang="zh-CN"/>
              <a:t> OS</a:t>
            </a:r>
            <a:endParaRPr lang="zh-CN" altLang="en-US"/>
          </a:p>
        </p:txBody>
      </p:sp>
      <p:sp>
        <p:nvSpPr>
          <p:cNvPr id="3" name="内容占位符 2"/>
          <p:cNvSpPr>
            <a:spLocks noGrp="1"/>
          </p:cNvSpPr>
          <p:nvPr>
            <p:ph idx="1"/>
          </p:nvPr>
        </p:nvSpPr>
        <p:spPr>
          <a:xfrm>
            <a:off x="513999" y="1259762"/>
            <a:ext cx="11271609" cy="4657501"/>
          </a:xfrm>
        </p:spPr>
        <p:txBody>
          <a:bodyPr/>
          <a:p>
            <a:pPr lvl="0">
              <a:buFont typeface="Arial" panose="020B0604020202020204" pitchFamily="34" charset="0"/>
              <a:buChar char="•"/>
            </a:pPr>
            <a:r>
              <a:rPr lang="zh-CN" altLang="en-US" sz="2000" b="1"/>
              <a:t>本期安全更新</a:t>
            </a:r>
            <a:r>
              <a:rPr lang="zh-CN" altLang="en-US" sz="2000" b="1">
                <a:cs typeface="Arial" panose="020B0604020202020204" pitchFamily="34" charset="0"/>
              </a:rPr>
              <a:t>（非预装软件未列出）</a:t>
            </a:r>
            <a:endParaRPr lang="zh-CN" altLang="en-US" sz="2000" b="1"/>
          </a:p>
          <a:p>
            <a:pPr lvl="1"/>
            <a:r>
              <a:rPr lang="en-US" altLang="zh-CN" sz="2000" b="1">
                <a:solidFill>
                  <a:srgbClr val="E60013"/>
                </a:solidFill>
                <a:ea typeface="Source Han Sans CN" charset="0"/>
              </a:rPr>
              <a:t>Apache HTTP </a:t>
            </a:r>
            <a:r>
              <a:rPr lang="zh-CN" altLang="en-US" sz="2000" b="1">
                <a:solidFill>
                  <a:srgbClr val="E60013"/>
                </a:solidFill>
                <a:ea typeface="Source Han Sans CN" charset="0"/>
              </a:rPr>
              <a:t>服务器</a:t>
            </a:r>
            <a:r>
              <a:rPr lang="en-US" altLang="zh-CN" sz="2000" b="1">
                <a:solidFill>
                  <a:srgbClr val="E60013"/>
                </a:solidFill>
                <a:ea typeface="Source Han Sans CN" charset="0"/>
              </a:rPr>
              <a:t> (httpd) 2.4.66</a:t>
            </a:r>
            <a:endParaRPr lang="en-US" altLang="zh-CN" sz="2000" b="1">
              <a:solidFill>
                <a:srgbClr val="E60013"/>
              </a:solidFill>
              <a:ea typeface="Source Han Sans CN" charset="0"/>
            </a:endParaRPr>
          </a:p>
          <a:p>
            <a:pPr lvl="2"/>
            <a:r>
              <a:rPr lang="zh-CN" altLang="en-US" sz="2000">
                <a:solidFill>
                  <a:srgbClr val="000000"/>
                </a:solidFill>
                <a:ea typeface="Source Han Sans CN" charset="0"/>
              </a:rPr>
              <a:t>修复</a:t>
            </a:r>
            <a:r>
              <a:rPr lang="en-US" altLang="zh-CN" sz="2000">
                <a:solidFill>
                  <a:srgbClr val="000000"/>
                </a:solidFill>
                <a:ea typeface="Source Han Sans CN" charset="0"/>
              </a:rPr>
              <a:t> Apache HTTP Sever 2.4.63 </a:t>
            </a:r>
            <a:r>
              <a:rPr lang="zh-CN" altLang="en-US" sz="2000">
                <a:solidFill>
                  <a:srgbClr val="000000"/>
                </a:solidFill>
                <a:ea typeface="Source Han Sans CN" charset="0"/>
              </a:rPr>
              <a:t>起披露的</a:t>
            </a:r>
            <a:r>
              <a:rPr lang="en-US" altLang="zh-CN" sz="2000">
                <a:solidFill>
                  <a:srgbClr val="000000"/>
                </a:solidFill>
                <a:ea typeface="Source Han Sans CN" charset="0"/>
              </a:rPr>
              <a:t> 13 </a:t>
            </a:r>
            <a:r>
              <a:rPr lang="zh-CN" altLang="en-US" sz="2000">
                <a:solidFill>
                  <a:srgbClr val="000000"/>
                </a:solidFill>
                <a:ea typeface="Source Han Sans CN" charset="0"/>
              </a:rPr>
              <a:t>个安全漏洞（含</a:t>
            </a:r>
            <a:r>
              <a:rPr lang="en-US" altLang="zh-CN" sz="2000">
                <a:solidFill>
                  <a:srgbClr val="000000"/>
                </a:solidFill>
                <a:ea typeface="Source Han Sans CN" charset="0"/>
              </a:rPr>
              <a:t> 1 </a:t>
            </a:r>
            <a:r>
              <a:rPr lang="zh-CN" altLang="en-US" sz="2000">
                <a:solidFill>
                  <a:srgbClr val="000000"/>
                </a:solidFill>
                <a:ea typeface="Source Han Sans CN" charset="0"/>
              </a:rPr>
              <a:t>个</a:t>
            </a:r>
            <a:br>
              <a:rPr lang="zh-CN" altLang="en-US" sz="2000">
                <a:solidFill>
                  <a:srgbClr val="000000"/>
                </a:solidFill>
                <a:ea typeface="Source Han Sans CN" charset="0"/>
              </a:rPr>
            </a:br>
            <a:r>
              <a:rPr lang="zh-CN" altLang="en-US" sz="2000">
                <a:solidFill>
                  <a:srgbClr val="000000"/>
                </a:solidFill>
                <a:ea typeface="Source Han Sans CN" charset="0"/>
              </a:rPr>
              <a:t>严重漏洞和</a:t>
            </a:r>
            <a:r>
              <a:rPr lang="en-US" altLang="zh-CN" sz="2000">
                <a:solidFill>
                  <a:srgbClr val="000000"/>
                </a:solidFill>
                <a:ea typeface="Source Han Sans CN" charset="0"/>
              </a:rPr>
              <a:t> 10 </a:t>
            </a:r>
            <a:r>
              <a:rPr lang="zh-CN" altLang="en-US" sz="2000">
                <a:solidFill>
                  <a:srgbClr val="000000"/>
                </a:solidFill>
                <a:ea typeface="Source Han Sans CN" charset="0"/>
              </a:rPr>
              <a:t>个高危漏洞）</a:t>
            </a:r>
            <a:endParaRPr lang="en-US" altLang="zh-CN" sz="2000">
              <a:solidFill>
                <a:srgbClr val="000000"/>
              </a:solidFill>
              <a:ea typeface="Source Han Sans CN" charset="0"/>
            </a:endParaRPr>
          </a:p>
          <a:p>
            <a:pPr lvl="1"/>
            <a:r>
              <a:rPr lang="en-US" altLang="zh-CN" sz="2000" b="1">
                <a:solidFill>
                  <a:srgbClr val="E60013"/>
                </a:solidFill>
                <a:ea typeface="Source Han Sans CN" charset="0"/>
              </a:rPr>
              <a:t>Firefox </a:t>
            </a:r>
            <a:r>
              <a:rPr lang="zh-CN" altLang="en-US" sz="2000" b="1">
                <a:solidFill>
                  <a:srgbClr val="E60013"/>
                </a:solidFill>
                <a:ea typeface="Source Han Sans CN" charset="0"/>
              </a:rPr>
              <a:t>及 </a:t>
            </a:r>
            <a:r>
              <a:rPr lang="en-US" altLang="zh-CN" sz="2000" b="1">
                <a:solidFill>
                  <a:srgbClr val="E60013"/>
                </a:solidFill>
                <a:ea typeface="Source Han Sans CN" charset="0"/>
              </a:rPr>
              <a:t>Thunderbird 146.0.1</a:t>
            </a:r>
            <a:endParaRPr lang="en-US" altLang="zh-CN" sz="2000" b="1">
              <a:solidFill>
                <a:srgbClr val="E60013"/>
              </a:solidFill>
              <a:ea typeface="Source Han Sans CN" charset="0"/>
            </a:endParaRPr>
          </a:p>
          <a:p>
            <a:pPr lvl="2"/>
            <a:r>
              <a:rPr lang="zh-CN" altLang="en-US" sz="2000">
                <a:solidFill>
                  <a:srgbClr val="000000"/>
                </a:solidFill>
                <a:ea typeface="Source Han Sans CN" charset="0"/>
              </a:rPr>
              <a:t>修复</a:t>
            </a:r>
            <a:r>
              <a:rPr lang="en-US" altLang="zh-CN" sz="2000">
                <a:solidFill>
                  <a:srgbClr val="000000"/>
                </a:solidFill>
                <a:ea typeface="Source Han Sans CN" charset="0"/>
              </a:rPr>
              <a:t> Mozilla </a:t>
            </a:r>
            <a:r>
              <a:rPr lang="zh-CN" altLang="en-US" sz="2000">
                <a:solidFill>
                  <a:srgbClr val="000000"/>
                </a:solidFill>
                <a:ea typeface="Source Han Sans CN" charset="0"/>
              </a:rPr>
              <a:t>基金会第</a:t>
            </a:r>
            <a:r>
              <a:rPr lang="en-US" altLang="zh-CN" sz="2000">
                <a:solidFill>
                  <a:srgbClr val="000000"/>
                </a:solidFill>
                <a:ea typeface="Source Han Sans CN" charset="0"/>
              </a:rPr>
              <a:t> 2025-95 </a:t>
            </a:r>
            <a:r>
              <a:rPr lang="zh-CN" altLang="en-US" sz="2000">
                <a:solidFill>
                  <a:srgbClr val="000000"/>
                </a:solidFill>
                <a:ea typeface="Source Han Sans CN" charset="0"/>
              </a:rPr>
              <a:t>及 </a:t>
            </a:r>
            <a:r>
              <a:rPr lang="en-US" altLang="zh-CN" sz="2000">
                <a:solidFill>
                  <a:srgbClr val="000000"/>
                </a:solidFill>
                <a:ea typeface="Source Han Sans CN" charset="0"/>
              </a:rPr>
              <a:t>2025</a:t>
            </a:r>
            <a:r>
              <a:rPr lang="zh-CN" altLang="en-US" sz="2000">
                <a:solidFill>
                  <a:srgbClr val="000000"/>
                </a:solidFill>
                <a:ea typeface="Source Han Sans CN" charset="0"/>
              </a:rPr>
              <a:t>-</a:t>
            </a:r>
            <a:r>
              <a:rPr lang="en-US" altLang="zh-CN" sz="2000">
                <a:solidFill>
                  <a:srgbClr val="000000"/>
                </a:solidFill>
                <a:ea typeface="Source Han Sans CN" charset="0"/>
              </a:rPr>
              <a:t>98 </a:t>
            </a:r>
            <a:r>
              <a:rPr lang="zh-CN" altLang="en-US" sz="2000">
                <a:solidFill>
                  <a:srgbClr val="000000"/>
                </a:solidFill>
                <a:ea typeface="Source Han Sans CN" charset="0"/>
              </a:rPr>
              <a:t>号安全公告中披露的</a:t>
            </a:r>
            <a:br>
              <a:rPr lang="zh-CN" altLang="en-US" sz="2000">
                <a:solidFill>
                  <a:srgbClr val="000000"/>
                </a:solidFill>
                <a:ea typeface="Source Han Sans CN" charset="0"/>
              </a:rPr>
            </a:br>
            <a:r>
              <a:rPr lang="zh-CN" altLang="en-US" sz="2000">
                <a:solidFill>
                  <a:srgbClr val="000000"/>
                </a:solidFill>
                <a:ea typeface="Source Han Sans CN" charset="0"/>
              </a:rPr>
              <a:t>逾 </a:t>
            </a:r>
            <a:r>
              <a:rPr lang="en-US" altLang="zh-CN" sz="2000">
                <a:solidFill>
                  <a:srgbClr val="000000"/>
                </a:solidFill>
                <a:ea typeface="Source Han Sans CN" charset="0"/>
              </a:rPr>
              <a:t>10 </a:t>
            </a:r>
            <a:r>
              <a:rPr lang="zh-CN" altLang="en-US" sz="2000">
                <a:solidFill>
                  <a:srgbClr val="000000"/>
                </a:solidFill>
                <a:ea typeface="Source Han Sans CN" charset="0"/>
              </a:rPr>
              <a:t>个安全漏洞，含多个高危漏洞</a:t>
            </a:r>
            <a:endParaRPr lang="en-US" altLang="zh-CN" sz="2000">
              <a:solidFill>
                <a:srgbClr val="000000"/>
              </a:solidFill>
              <a:ea typeface="Source Han Sans CN" charset="0"/>
            </a:endParaRPr>
          </a:p>
          <a:p>
            <a:pPr lvl="1"/>
            <a:r>
              <a:rPr lang="en-US" altLang="zh-CN" sz="2000" b="1">
                <a:solidFill>
                  <a:srgbClr val="E60013"/>
                </a:solidFill>
                <a:ea typeface="Source Han Sans CN" charset="0"/>
              </a:rPr>
              <a:t>ImageMagick 6.9.13-37</a:t>
            </a:r>
            <a:endParaRPr lang="en-US" altLang="zh-CN" sz="2000" b="1">
              <a:solidFill>
                <a:srgbClr val="E60013"/>
              </a:solidFill>
              <a:ea typeface="Source Han Sans CN" charset="0"/>
            </a:endParaRPr>
          </a:p>
          <a:p>
            <a:pPr lvl="2"/>
            <a:r>
              <a:rPr lang="zh-CN" altLang="en-US" sz="2000">
                <a:solidFill>
                  <a:srgbClr val="000000"/>
                </a:solidFill>
                <a:ea typeface="Source Han Sans CN" charset="0"/>
              </a:rPr>
              <a:t>修复自</a:t>
            </a:r>
            <a:r>
              <a:rPr lang="en-US" altLang="zh-CN" sz="2000">
                <a:solidFill>
                  <a:srgbClr val="000000"/>
                </a:solidFill>
                <a:ea typeface="Source Han Sans CN" charset="0"/>
              </a:rPr>
              <a:t> ImageMagick 6.9.13-16 </a:t>
            </a:r>
            <a:r>
              <a:rPr lang="zh-CN" altLang="en-US" sz="2000">
                <a:solidFill>
                  <a:srgbClr val="000000"/>
                </a:solidFill>
                <a:ea typeface="Source Han Sans CN" charset="0"/>
              </a:rPr>
              <a:t>以来的</a:t>
            </a:r>
            <a:r>
              <a:rPr lang="en-US" altLang="zh-CN" sz="2000">
                <a:solidFill>
                  <a:srgbClr val="000000"/>
                </a:solidFill>
                <a:ea typeface="Source Han Sans CN" charset="0"/>
              </a:rPr>
              <a:t> 10 </a:t>
            </a:r>
            <a:r>
              <a:rPr lang="zh-CN" altLang="en-US" sz="2000">
                <a:solidFill>
                  <a:srgbClr val="000000"/>
                </a:solidFill>
                <a:ea typeface="Source Han Sans CN" charset="0"/>
              </a:rPr>
              <a:t>个安全漏洞（含</a:t>
            </a:r>
            <a:r>
              <a:rPr lang="en-US" altLang="zh-CN" sz="2000">
                <a:solidFill>
                  <a:srgbClr val="000000"/>
                </a:solidFill>
                <a:ea typeface="Source Han Sans CN" charset="0"/>
              </a:rPr>
              <a:t> 4 </a:t>
            </a:r>
            <a:r>
              <a:rPr lang="zh-CN" altLang="en-US" sz="2000">
                <a:solidFill>
                  <a:srgbClr val="000000"/>
                </a:solidFill>
                <a:ea typeface="Source Han Sans CN" charset="0"/>
              </a:rPr>
              <a:t>个高危漏洞）</a:t>
            </a:r>
            <a:endParaRPr lang="en-US" altLang="zh-CN" sz="2000">
              <a:solidFill>
                <a:srgbClr val="000000"/>
              </a:solidFill>
              <a:ea typeface="Source Han Sans CN" charset="0"/>
            </a:endParaRPr>
          </a:p>
          <a:p>
            <a:pPr lvl="1"/>
            <a:r>
              <a:rPr lang="en-US" altLang="zh-CN" sz="2000" b="1">
                <a:solidFill>
                  <a:srgbClr val="E60013"/>
                </a:solidFill>
                <a:ea typeface="Source Han Sans CN" charset="0"/>
              </a:rPr>
              <a:t>libcaca 0.99.beta20</a:t>
            </a:r>
            <a:endParaRPr lang="en-US" altLang="zh-CN" sz="2000" b="1">
              <a:solidFill>
                <a:srgbClr val="E60013"/>
              </a:solidFill>
              <a:ea typeface="Source Han Sans CN" charset="0"/>
            </a:endParaRPr>
          </a:p>
          <a:p>
            <a:pPr lvl="2"/>
            <a:r>
              <a:rPr lang="zh-CN" altLang="en-US" sz="2000">
                <a:solidFill>
                  <a:srgbClr val="000000"/>
                </a:solidFill>
                <a:ea typeface="Source Han Sans CN" charset="0"/>
              </a:rPr>
              <a:t>修复</a:t>
            </a:r>
            <a:r>
              <a:rPr lang="en-US" altLang="zh-CN" sz="2000">
                <a:solidFill>
                  <a:srgbClr val="000000"/>
                </a:solidFill>
                <a:ea typeface="Source Han Sans CN" charset="0"/>
              </a:rPr>
              <a:t> 2 </a:t>
            </a:r>
            <a:r>
              <a:rPr lang="zh-CN" altLang="en-US" sz="2000">
                <a:solidFill>
                  <a:srgbClr val="000000"/>
                </a:solidFill>
                <a:ea typeface="Source Han Sans CN" charset="0"/>
              </a:rPr>
              <a:t>个高危和</a:t>
            </a:r>
            <a:r>
              <a:rPr lang="en-US" altLang="zh-CN" sz="2000">
                <a:solidFill>
                  <a:srgbClr val="000000"/>
                </a:solidFill>
                <a:ea typeface="Source Han Sans CN" charset="0"/>
              </a:rPr>
              <a:t> 1 </a:t>
            </a:r>
            <a:r>
              <a:rPr lang="zh-CN" altLang="en-US" sz="2000">
                <a:solidFill>
                  <a:srgbClr val="000000"/>
                </a:solidFill>
                <a:ea typeface="Source Han Sans CN" charset="0"/>
              </a:rPr>
              <a:t>个中危安全漏洞</a:t>
            </a:r>
            <a:endParaRPr lang="zh-CN" altLang="en-US" sz="2000">
              <a:solidFill>
                <a:srgbClr val="000000"/>
              </a:solidFill>
            </a:endParaRPr>
          </a:p>
          <a:p>
            <a:pPr lvl="1"/>
            <a:r>
              <a:rPr lang="en-US" altLang="zh-CN" sz="2000" b="1">
                <a:solidFill>
                  <a:srgbClr val="E60013"/>
                </a:solidFill>
              </a:rPr>
              <a:t>wolfSSL 5.8.4</a:t>
            </a:r>
            <a:endParaRPr lang="en-US" altLang="zh-CN" sz="2000" b="1">
              <a:solidFill>
                <a:srgbClr val="E60013"/>
              </a:solidFill>
            </a:endParaRPr>
          </a:p>
          <a:p>
            <a:pPr lvl="2"/>
            <a:r>
              <a:rPr lang="zh-CN" altLang="en-US" sz="2000"/>
              <a:t>修复</a:t>
            </a:r>
            <a:r>
              <a:rPr lang="en-US" altLang="zh-CN" sz="2000"/>
              <a:t> 5 </a:t>
            </a:r>
            <a:r>
              <a:rPr lang="zh-CN" altLang="en-US" sz="2000"/>
              <a:t>个安全漏洞（含</a:t>
            </a:r>
            <a:r>
              <a:rPr lang="en-US" altLang="zh-CN" sz="2000"/>
              <a:t> 1 </a:t>
            </a:r>
            <a:r>
              <a:rPr lang="zh-CN" altLang="en-US" sz="2000"/>
              <a:t>个严重漏洞，</a:t>
            </a:r>
            <a:r>
              <a:rPr lang="en-US" altLang="zh-CN" sz="2000"/>
              <a:t>1 </a:t>
            </a:r>
            <a:r>
              <a:rPr lang="zh-CN" altLang="en-US" sz="2000"/>
              <a:t>个高危漏洞，</a:t>
            </a:r>
            <a:r>
              <a:rPr lang="en-US" altLang="zh-CN" sz="2000"/>
              <a:t>3 </a:t>
            </a:r>
            <a:r>
              <a:rPr lang="zh-CN" altLang="en-US" sz="2000"/>
              <a:t>个中危漏洞）</a:t>
            </a:r>
            <a:endParaRPr lang="zh-CN" altLang="en-US" sz="2000"/>
          </a:p>
          <a:p>
            <a:pPr lvl="0">
              <a:buFont typeface="Arial" panose="020B0604020202020204" pitchFamily="34" charset="0"/>
              <a:buChar char="•"/>
            </a:pPr>
            <a:r>
              <a:rPr lang="zh-CN" altLang="en-US" sz="2000" b="1"/>
              <a:t>建议关注公众号</a:t>
            </a:r>
            <a:r>
              <a:rPr lang="en-US" altLang="zh-CN" sz="2000" b="1"/>
              <a:t>“</a:t>
            </a:r>
            <a:r>
              <a:rPr lang="zh-CN" altLang="en-US" sz="2000" b="1"/>
              <a:t>安同开源</a:t>
            </a:r>
            <a:r>
              <a:rPr lang="en-US" altLang="zh-CN" sz="2000" b="1"/>
              <a:t>”</a:t>
            </a:r>
            <a:r>
              <a:rPr lang="zh-CN" altLang="en-US" sz="2000" b="1"/>
              <a:t>或社区主页</a:t>
            </a:r>
            <a:r>
              <a:rPr lang="en-US" altLang="zh-CN" sz="2000" b="1"/>
              <a:t> (aosc.io) </a:t>
            </a:r>
            <a:r>
              <a:rPr lang="zh-CN" altLang="en-US" sz="2000" b="1"/>
              <a:t>新闻</a:t>
            </a:r>
            <a:endParaRPr lang="zh-CN" altLang="en-US" sz="2000"/>
          </a:p>
        </p:txBody>
      </p:sp>
      <p:sp>
        <p:nvSpPr>
          <p:cNvPr id="4" name="文本占位符 3"/>
          <p:cNvSpPr>
            <a:spLocks noGrp="1"/>
          </p:cNvSpPr>
          <p:nvPr>
            <p:ph type="body" idx="10"/>
          </p:nvPr>
        </p:nvSpPr>
        <p:spPr>
          <a:xfrm>
            <a:off x="1652905" y="6353175"/>
            <a:ext cx="2818130" cy="367665"/>
          </a:xfrm>
        </p:spPr>
        <p:txBody>
          <a:bodyPr/>
          <a:p>
            <a:r>
              <a:rPr lang="zh-CN" altLang="en-US"/>
              <a:t>白铭骢</a:t>
            </a:r>
            <a:endParaRPr lang="zh-CN" altLang="en-US"/>
          </a:p>
        </p:txBody>
      </p:sp>
      <p:pic>
        <p:nvPicPr>
          <p:cNvPr id="7" name="图片 6" descr="upload_post_object_v2_3539254031"/>
          <p:cNvPicPr>
            <a:picLocks noChangeAspect="1"/>
          </p:cNvPicPr>
          <p:nvPr/>
        </p:nvPicPr>
        <p:blipFill>
          <a:blip r:embed="rId2"/>
          <a:srcRect l="10000" t="29569" r="10000" b="25497"/>
          <a:stretch>
            <a:fillRect/>
          </a:stretch>
        </p:blipFill>
        <p:spPr>
          <a:xfrm>
            <a:off x="9669557" y="942314"/>
            <a:ext cx="2522443" cy="252244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 name="Title 1"/>
          <p:cNvSpPr>
            <a:spLocks noGrp="1"/>
          </p:cNvSpPr>
          <p:nvPr>
            <p:ph type="title"/>
          </p:nvPr>
        </p:nvSpPr>
        <p:spPr/>
        <p:txBody>
          <a:bodyPr/>
          <a:p>
            <a:r>
              <a:rPr lang="zh-CN" altLang="en-US">
                <a:solidFill>
                  <a:schemeClr val="tx1"/>
                </a:solidFill>
                <a:ea typeface="Source Han Sans CN" charset="0"/>
              </a:rPr>
              <a:t>诚迈</a:t>
            </a:r>
            <a:r>
              <a:rPr lang="zh-CN" altLang="en-US">
                <a:solidFill>
                  <a:schemeClr val="tx1"/>
                </a:solidFill>
                <a:ea typeface="Source Han Sans CN" charset="0"/>
                <a:cs typeface="Arial" panose="020B0604020202020204" pitchFamily="34" charset="0"/>
              </a:rPr>
              <a:t>鸿志操作系统适配龙芯香橙派</a:t>
            </a:r>
            <a:endParaRPr lang="zh-CN" altLang="en-US"/>
          </a:p>
        </p:txBody>
      </p:sp>
      <p:sp>
        <p:nvSpPr>
          <p:cNvPr id="4" name="Content Placeholder 2"/>
          <p:cNvSpPr>
            <a:spLocks noGrp="1"/>
          </p:cNvSpPr>
          <p:nvPr>
            <p:ph idx="1"/>
          </p:nvPr>
        </p:nvSpPr>
        <p:spPr>
          <a:xfrm>
            <a:off x="513999" y="1259762"/>
            <a:ext cx="9996063" cy="4657501"/>
          </a:xfrm>
        </p:spPr>
        <p:txBody>
          <a:bodyPr/>
          <a:p>
            <a:pPr>
              <a:buFont typeface="Arial" panose="020B0604020202020204" pitchFamily="34" charset="0"/>
              <a:buChar char="•"/>
            </a:pPr>
            <a:r>
              <a:rPr lang="en-US" altLang="zh-CN" sz="2000">
                <a:latin typeface="微软雅黑" charset="0"/>
                <a:ea typeface="微软雅黑" charset="0"/>
                <a:cs typeface="微软雅黑" charset="0"/>
              </a:rPr>
              <a:t>CPU </a:t>
            </a:r>
            <a:r>
              <a:rPr lang="zh-CN" altLang="en-US" sz="2000">
                <a:latin typeface="微软雅黑" charset="0"/>
                <a:ea typeface="微软雅黑" charset="0"/>
                <a:cs typeface="微软雅黑" charset="0"/>
              </a:rPr>
              <a:t>机型适配</a:t>
            </a:r>
            <a:endParaRPr lang="zh-CN" altLang="en-US" sz="2000">
              <a:latin typeface="微软雅黑" charset="0"/>
              <a:ea typeface="微软雅黑" charset="0"/>
              <a:cs typeface="微软雅黑" charset="0"/>
            </a:endParaRPr>
          </a:p>
          <a:p>
            <a:pPr lvl="1"/>
            <a:r>
              <a:rPr lang="zh-CN" altLang="en-US" sz="2000">
                <a:latin typeface="微软雅黑" charset="0"/>
                <a:ea typeface="微软雅黑" charset="0"/>
                <a:cs typeface="微软雅黑" charset="0"/>
              </a:rPr>
              <a:t>适配 </a:t>
            </a:r>
            <a:r>
              <a:rPr lang="en-US" altLang="zh-CN" sz="2000">
                <a:latin typeface="微软雅黑" charset="0"/>
                <a:ea typeface="微软雅黑" charset="0"/>
                <a:cs typeface="微软雅黑" charset="0"/>
              </a:rPr>
              <a:t>3A6000</a:t>
            </a:r>
            <a:r>
              <a:rPr lang="zh-CN" altLang="en-US" sz="2000">
                <a:latin typeface="微软雅黑" charset="0"/>
                <a:ea typeface="微软雅黑" charset="0"/>
                <a:cs typeface="微软雅黑" charset="0"/>
              </a:rPr>
              <a:t>、</a:t>
            </a:r>
            <a:r>
              <a:rPr lang="en-US" altLang="zh-CN" sz="2000">
                <a:latin typeface="微软雅黑" charset="0"/>
                <a:ea typeface="微软雅黑" charset="0"/>
                <a:cs typeface="微软雅黑" charset="0"/>
              </a:rPr>
              <a:t>2K3000</a:t>
            </a:r>
            <a:r>
              <a:rPr lang="zh-CN" altLang="en-US" sz="2000">
                <a:latin typeface="微软雅黑" charset="0"/>
                <a:ea typeface="微软雅黑" charset="0"/>
                <a:cs typeface="微软雅黑" charset="0"/>
              </a:rPr>
              <a:t>、</a:t>
            </a:r>
            <a:r>
              <a:rPr lang="en-US" altLang="zh-CN" sz="2000">
                <a:latin typeface="微软雅黑" charset="0"/>
                <a:ea typeface="微软雅黑" charset="0"/>
                <a:cs typeface="微软雅黑" charset="0"/>
              </a:rPr>
              <a:t>3B6000M CPU</a:t>
            </a:r>
            <a:endParaRPr lang="en-US" altLang="zh-CN" sz="2000">
              <a:latin typeface="微软雅黑" charset="0"/>
              <a:ea typeface="微软雅黑" charset="0"/>
              <a:cs typeface="微软雅黑" charset="0"/>
            </a:endParaRPr>
          </a:p>
          <a:p>
            <a:pPr lvl="1"/>
            <a:r>
              <a:rPr lang="zh-CN" altLang="en-US" sz="2000">
                <a:latin typeface="微软雅黑" charset="0"/>
                <a:ea typeface="微软雅黑" charset="0"/>
                <a:cs typeface="微软雅黑" charset="0"/>
              </a:rPr>
              <a:t>适配诚迈</a:t>
            </a:r>
            <a:r>
              <a:rPr lang="en-US" altLang="zh-CN" sz="2000">
                <a:latin typeface="微软雅黑" charset="0"/>
                <a:ea typeface="微软雅黑" charset="0"/>
                <a:cs typeface="微软雅黑" charset="0"/>
              </a:rPr>
              <a:t>P1</a:t>
            </a:r>
            <a:r>
              <a:rPr lang="zh-CN" altLang="en-US" sz="2000">
                <a:latin typeface="微软雅黑" charset="0"/>
                <a:ea typeface="微软雅黑" charset="0"/>
                <a:cs typeface="微软雅黑" charset="0"/>
              </a:rPr>
              <a:t>主机、香橙派、迷你主机、六联笔记本</a:t>
            </a:r>
            <a:endParaRPr lang="zh-CN" altLang="en-US" sz="2000">
              <a:latin typeface="微软雅黑" charset="0"/>
              <a:ea typeface="微软雅黑" charset="0"/>
              <a:cs typeface="微软雅黑" charset="0"/>
            </a:endParaRPr>
          </a:p>
          <a:p>
            <a:pPr lvl="0"/>
            <a:r>
              <a:rPr lang="zh-CN" altLang="en-US" sz="2000">
                <a:latin typeface="微软雅黑" charset="0"/>
                <a:ea typeface="微软雅黑" charset="0"/>
                <a:cs typeface="微软雅黑" charset="0"/>
              </a:rPr>
              <a:t>功能更新</a:t>
            </a:r>
            <a:endParaRPr lang="en-US" altLang="zh-CN" sz="2000">
              <a:latin typeface="微软雅黑" charset="0"/>
              <a:ea typeface="微软雅黑" charset="0"/>
              <a:cs typeface="微软雅黑" charset="0"/>
            </a:endParaRPr>
          </a:p>
          <a:p>
            <a:pPr lvl="1"/>
            <a:r>
              <a:rPr lang="zh-CN" altLang="en-US" sz="2000">
                <a:latin typeface="微软雅黑" charset="0"/>
                <a:ea typeface="微软雅黑" charset="0"/>
                <a:cs typeface="微软雅黑" charset="0"/>
              </a:rPr>
              <a:t>任务管理器</a:t>
            </a:r>
            <a:endParaRPr lang="en-US" altLang="zh-CN" sz="2000">
              <a:latin typeface="微软雅黑" charset="0"/>
              <a:ea typeface="微软雅黑" charset="0"/>
              <a:cs typeface="微软雅黑" charset="0"/>
            </a:endParaRPr>
          </a:p>
          <a:p>
            <a:pPr lvl="1"/>
            <a:r>
              <a:rPr lang="zh-CN" altLang="en-US" sz="2000">
                <a:latin typeface="微软雅黑" charset="0"/>
                <a:ea typeface="微软雅黑" charset="0"/>
                <a:cs typeface="微软雅黑" charset="0"/>
              </a:rPr>
              <a:t>录屏</a:t>
            </a:r>
            <a:endParaRPr lang="zh-CN" altLang="en-US" sz="2000">
              <a:latin typeface="微软雅黑" charset="0"/>
              <a:ea typeface="微软雅黑" charset="0"/>
              <a:cs typeface="微软雅黑" charset="0"/>
            </a:endParaRPr>
          </a:p>
          <a:p>
            <a:pPr lvl="1"/>
            <a:r>
              <a:rPr lang="zh-CN" altLang="en-US" sz="2000">
                <a:latin typeface="微软雅黑" charset="0"/>
                <a:ea typeface="微软雅黑" charset="0"/>
                <a:cs typeface="微软雅黑" charset="0"/>
              </a:rPr>
              <a:t>相机</a:t>
            </a:r>
            <a:endParaRPr lang="zh-CN" altLang="en-US" sz="2000">
              <a:latin typeface="微软雅黑" charset="0"/>
              <a:ea typeface="微软雅黑" charset="0"/>
              <a:cs typeface="微软雅黑" charset="0"/>
            </a:endParaRPr>
          </a:p>
          <a:p>
            <a:pPr lvl="1"/>
            <a:r>
              <a:rPr lang="zh-CN" altLang="en-US" sz="2000">
                <a:latin typeface="微软雅黑" charset="0"/>
                <a:ea typeface="微软雅黑" charset="0"/>
                <a:cs typeface="微软雅黑" charset="0"/>
              </a:rPr>
              <a:t>录音机</a:t>
            </a:r>
            <a:endParaRPr lang="zh-CN" altLang="en-US" sz="2000">
              <a:latin typeface="微软雅黑" charset="0"/>
              <a:ea typeface="微软雅黑" charset="0"/>
              <a:cs typeface="微软雅黑" charset="0"/>
            </a:endParaRPr>
          </a:p>
          <a:p>
            <a:pPr lvl="1"/>
            <a:r>
              <a:rPr lang="zh-CN" altLang="en-US" sz="2000">
                <a:latin typeface="微软雅黑" charset="0"/>
                <a:ea typeface="微软雅黑" charset="0"/>
                <a:cs typeface="微软雅黑" charset="0"/>
              </a:rPr>
              <a:t>新的开始功能</a:t>
            </a:r>
            <a:endParaRPr lang="zh-CN" altLang="en-US" sz="2000">
              <a:latin typeface="微软雅黑" charset="0"/>
              <a:ea typeface="微软雅黑" charset="0"/>
              <a:cs typeface="微软雅黑" charset="0"/>
            </a:endParaRPr>
          </a:p>
          <a:p>
            <a:pPr lvl="1"/>
            <a:r>
              <a:rPr lang="zh-CN" altLang="en-US" sz="2000">
                <a:latin typeface="微软雅黑" charset="0"/>
                <a:ea typeface="微软雅黑" charset="0"/>
                <a:cs typeface="微软雅黑" charset="0"/>
              </a:rPr>
              <a:t>新的卡片中心和时钟卡片</a:t>
            </a:r>
            <a:endParaRPr lang="en-US" altLang="zh-CN" sz="2000">
              <a:latin typeface="微软雅黑" charset="0"/>
              <a:ea typeface="微软雅黑" charset="0"/>
              <a:cs typeface="微软雅黑" charset="0"/>
            </a:endParaRPr>
          </a:p>
          <a:p>
            <a:pPr lvl="1"/>
            <a:endParaRPr lang="zh-CN" altLang="en-US" sz="2000">
              <a:latin typeface="微软雅黑" charset="0"/>
              <a:ea typeface="微软雅黑" charset="0"/>
              <a:cs typeface="微软雅黑" charset="0"/>
            </a:endParaRPr>
          </a:p>
        </p:txBody>
      </p:sp>
      <p:sp>
        <p:nvSpPr>
          <p:cNvPr id="5" name="Text Placeholder 3"/>
          <p:cNvSpPr>
            <a:spLocks noGrp="1"/>
          </p:cNvSpPr>
          <p:nvPr>
            <p:ph type="body" idx="10"/>
          </p:nvPr>
        </p:nvSpPr>
        <p:spPr/>
        <p:txBody>
          <a:bodyPr/>
          <a:p>
            <a:r>
              <a:rPr lang="zh-CN" altLang="en-US"/>
              <a:t>王超</a:t>
            </a:r>
            <a:endParaRPr lang="zh-CN" altLang="en-US"/>
          </a:p>
        </p:txBody>
      </p:sp>
      <p:pic>
        <p:nvPicPr>
          <p:cNvPr id="6" name="图片 5" descr="post_object_image_3620505377"/>
          <p:cNvPicPr>
            <a:picLocks noChangeAspect="1"/>
          </p:cNvPicPr>
          <p:nvPr/>
        </p:nvPicPr>
        <p:blipFill>
          <a:blip r:embed="rId2"/>
          <a:stretch>
            <a:fillRect/>
          </a:stretch>
        </p:blipFill>
        <p:spPr>
          <a:xfrm>
            <a:off x="4520274" y="2558005"/>
            <a:ext cx="3392931" cy="1910656"/>
          </a:xfrm>
          <a:prstGeom prst="rect">
            <a:avLst/>
          </a:prstGeom>
        </p:spPr>
      </p:pic>
      <p:pic>
        <p:nvPicPr>
          <p:cNvPr id="7" name="图片 6" descr="post_object_image_1192265246"/>
          <p:cNvPicPr>
            <a:picLocks noChangeAspect="1"/>
          </p:cNvPicPr>
          <p:nvPr/>
        </p:nvPicPr>
        <p:blipFill>
          <a:blip r:embed="rId3"/>
          <a:stretch>
            <a:fillRect/>
          </a:stretch>
        </p:blipFill>
        <p:spPr>
          <a:xfrm>
            <a:off x="8244442" y="2558005"/>
            <a:ext cx="3392931" cy="1910656"/>
          </a:xfrm>
          <a:prstGeom prst="rect">
            <a:avLst/>
          </a:prstGeom>
        </p:spPr>
      </p:pic>
      <p:pic>
        <p:nvPicPr>
          <p:cNvPr id="8" name="图片 7" descr="post_object_image_596184236"/>
          <p:cNvPicPr>
            <a:picLocks noChangeAspect="1"/>
          </p:cNvPicPr>
          <p:nvPr/>
        </p:nvPicPr>
        <p:blipFill>
          <a:blip r:embed="rId4"/>
          <a:stretch>
            <a:fillRect/>
          </a:stretch>
        </p:blipFill>
        <p:spPr>
          <a:xfrm>
            <a:off x="4520274" y="4739413"/>
            <a:ext cx="3392998" cy="1910694"/>
          </a:xfrm>
          <a:prstGeom prst="rect">
            <a:avLst/>
          </a:prstGeom>
        </p:spPr>
      </p:pic>
      <p:pic>
        <p:nvPicPr>
          <p:cNvPr id="10" name="图片 9" descr="post_object_image_1229943552"/>
          <p:cNvPicPr>
            <a:picLocks noChangeAspect="1"/>
          </p:cNvPicPr>
          <p:nvPr/>
        </p:nvPicPr>
        <p:blipFill>
          <a:blip r:embed="rId5"/>
          <a:stretch>
            <a:fillRect/>
          </a:stretch>
        </p:blipFill>
        <p:spPr>
          <a:xfrm>
            <a:off x="8244442" y="4739451"/>
            <a:ext cx="3392931" cy="19106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5" name=""/>
        <p:cNvGrpSpPr/>
        <p:nvPr/>
      </p:nvGrpSpPr>
      <p:grpSpPr/>
      <p:sp>
        <p:nvSpPr>
          <p:cNvPr id="1048593" name="标题 1"/>
          <p:cNvSpPr>
            <a:spLocks noGrp="1"/>
          </p:cNvSpPr>
          <p:nvPr>
            <p:ph type="ctrTitle"/>
          </p:nvPr>
        </p:nvSpPr>
        <p:spPr/>
        <p:txBody>
          <a:bodyPr/>
          <a:p>
            <a:r>
              <a:rPr lang="zh-CN" altLang="en-US" sz="6600">
                <a:solidFill>
                  <a:schemeClr val="tx1"/>
                </a:solidFill>
              </a:rPr>
              <a:t>龙架构</a:t>
            </a:r>
            <a:r>
              <a:rPr lang="zh-CN" altLang="en-US" sz="6600"/>
              <a:t>双周会</a:t>
            </a:r>
            <a:endParaRPr lang="zh-CN" altLang="en-US" sz="6600"/>
          </a:p>
        </p:txBody>
      </p:sp>
      <p:sp>
        <p:nvSpPr>
          <p:cNvPr id="1048594" name="副标题 2"/>
          <p:cNvSpPr>
            <a:spLocks noGrp="1"/>
          </p:cNvSpPr>
          <p:nvPr>
            <p:ph type="subTitle" idx="1"/>
          </p:nvPr>
        </p:nvSpPr>
        <p:spPr>
          <a:xfrm>
            <a:off x="771298" y="3642820"/>
            <a:ext cx="7656626" cy="955123"/>
          </a:xfrm>
        </p:spPr>
        <p:txBody>
          <a:bodyPr/>
          <a:p>
            <a:r>
              <a:rPr lang="en-US" altLang="zh-CN" sz="4400" b="1">
                <a:solidFill>
                  <a:schemeClr val="bg1"/>
                </a:solidFill>
                <a:latin typeface="Source Han Sans CN" charset="0"/>
                <a:ea typeface="Source Han Sans CN" charset="0"/>
                <a:cs typeface="Source Han Sans CN" charset="0"/>
              </a:rPr>
              <a:t>2026 </a:t>
            </a:r>
            <a:r>
              <a:rPr lang="zh-CN" altLang="en-US" sz="4400" b="1">
                <a:solidFill>
                  <a:schemeClr val="bg1"/>
                </a:solidFill>
                <a:latin typeface="Source Han Sans CN" charset="0"/>
                <a:ea typeface="Source Han Sans CN" charset="0"/>
                <a:cs typeface="Source Han Sans CN" charset="0"/>
              </a:rPr>
              <a:t>年 </a:t>
            </a:r>
            <a:r>
              <a:rPr lang="en-US" altLang="zh-CN" sz="4400" b="1">
                <a:solidFill>
                  <a:schemeClr val="bg1"/>
                </a:solidFill>
                <a:latin typeface="Source Han Sans CN" charset="0"/>
                <a:ea typeface="Source Han Sans CN" charset="0"/>
                <a:cs typeface="Source Han Sans CN" charset="0"/>
              </a:rPr>
              <a:t>1 </a:t>
            </a:r>
            <a:r>
              <a:rPr lang="zh-CN" altLang="en-US" sz="4400" b="1">
                <a:solidFill>
                  <a:schemeClr val="bg1"/>
                </a:solidFill>
                <a:latin typeface="Source Han Sans CN" charset="0"/>
                <a:ea typeface="Source Han Sans CN" charset="0"/>
                <a:cs typeface="Source Han Sans CN" charset="0"/>
              </a:rPr>
              <a:t>月 </a:t>
            </a:r>
            <a:r>
              <a:rPr lang="en-US" altLang="zh-CN" sz="4400" b="1">
                <a:solidFill>
                  <a:schemeClr val="bg1"/>
                </a:solidFill>
                <a:latin typeface="Source Han Sans CN" charset="0"/>
                <a:ea typeface="Source Han Sans CN" charset="0"/>
                <a:cs typeface="Source Han Sans CN" charset="0"/>
              </a:rPr>
              <a:t>3</a:t>
            </a:r>
            <a:r>
              <a:rPr lang="zh-CN" altLang="en-US" sz="4400" b="1">
                <a:solidFill>
                  <a:schemeClr val="bg1"/>
                </a:solidFill>
                <a:latin typeface="Source Han Sans CN" charset="0"/>
                <a:ea typeface="Source Han Sans CN" charset="0"/>
                <a:cs typeface="Source Han Sans CN" charset="0"/>
              </a:rPr>
              <a:t> 日</a:t>
            </a:r>
            <a:r>
              <a:rPr lang="ja-JP" altLang="en-US" sz="4400" b="1">
                <a:solidFill>
                  <a:schemeClr val="bg1"/>
                </a:solidFill>
                <a:latin typeface="Source Han Sans CN" charset="0"/>
                <a:ea typeface="Source Han Sans CN" charset="0"/>
                <a:cs typeface="Source Han Sans CN" charset="0"/>
              </a:rPr>
              <a:t>・</a:t>
            </a:r>
            <a:r>
              <a:rPr lang="zh-CN" altLang="en-US" sz="4400" b="1">
                <a:solidFill>
                  <a:schemeClr val="bg1"/>
                </a:solidFill>
                <a:latin typeface="Source Han Sans CN" charset="0"/>
                <a:ea typeface="Source Han Sans CN" charset="0"/>
                <a:cs typeface="Source Han Sans CN" charset="0"/>
              </a:rPr>
              <a:t>第 2</a:t>
            </a:r>
            <a:r>
              <a:rPr lang="en-US" altLang="zh-CN" sz="4400" b="1">
                <a:solidFill>
                  <a:schemeClr val="bg1"/>
                </a:solidFill>
                <a:latin typeface="Source Han Sans CN" charset="0"/>
                <a:ea typeface="Source Han Sans CN" charset="0"/>
                <a:cs typeface="Source Han Sans CN" charset="0"/>
              </a:rPr>
              <a:t>8</a:t>
            </a:r>
            <a:r>
              <a:rPr lang="zh-CN" altLang="en-US" sz="4400" b="1">
                <a:solidFill>
                  <a:schemeClr val="bg1"/>
                </a:solidFill>
                <a:latin typeface="Source Han Sans CN" charset="0"/>
                <a:ea typeface="Source Han Sans CN" charset="0"/>
                <a:cs typeface="Source Han Sans CN" charset="0"/>
              </a:rPr>
              <a:t> 次</a:t>
            </a:r>
            <a:endParaRPr lang="zh-CN" altLang="en-US" sz="4400" b="1">
              <a:solidFill>
                <a:schemeClr val="bg1"/>
              </a:solidFill>
              <a:latin typeface="Source Han Sans CN" charset="0"/>
              <a:ea typeface="Source Han Sans CN" charset="0"/>
              <a:cs typeface="Source Han Sans CN" charset="0"/>
            </a:endParaRPr>
          </a:p>
        </p:txBody>
      </p:sp>
      <p:pic>
        <p:nvPicPr>
          <p:cNvPr id="2097152" name="图片 3" descr="upload_post_object_v2_3573890905"/>
          <p:cNvPicPr>
            <a:picLocks noChangeAspect="1"/>
          </p:cNvPicPr>
          <p:nvPr/>
        </p:nvPicPr>
        <p:blipFill>
          <a:blip r:embed="rId2"/>
          <a:srcRect l="9880" t="30263" r="9431" b="26132"/>
          <a:stretch>
            <a:fillRect/>
          </a:stretch>
        </p:blipFill>
        <p:spPr>
          <a:xfrm>
            <a:off x="9267434" y="3828098"/>
            <a:ext cx="2468139" cy="2404885"/>
          </a:xfrm>
          <a:prstGeom prst="rect">
            <a:avLst/>
          </a:prstGeom>
        </p:spPr>
      </p:pic>
      <p:pic>
        <p:nvPicPr>
          <p:cNvPr id="2097153" name="图片 6" descr="upload_post_object_v2_423861644"/>
          <p:cNvPicPr>
            <a:picLocks noChangeAspect="1"/>
          </p:cNvPicPr>
          <p:nvPr/>
        </p:nvPicPr>
        <p:blipFill>
          <a:blip r:embed="rId3"/>
          <a:stretch>
            <a:fillRect/>
          </a:stretch>
        </p:blipFill>
        <p:spPr>
          <a:xfrm>
            <a:off x="9210677" y="1080329"/>
            <a:ext cx="2581652" cy="24048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rPr>
              <a:t>快速报告</a:t>
            </a:r>
            <a:endParaRPr lang="zh-CN" altLang="en-US"/>
          </a:p>
        </p:txBody>
      </p:sp>
      <p:sp>
        <p:nvSpPr>
          <p:cNvPr id="2" name="副标题 1"/>
          <p:cNvSpPr/>
          <p:nvPr>
            <p:ph type="subTitle" idx="1"/>
          </p:nvPr>
        </p:nvSpPr>
        <p:spPr>
          <a:xfrm>
            <a:off x="2420684" y="3294697"/>
            <a:ext cx="4418126" cy="497923"/>
          </a:xfrm>
        </p:spPr>
        <p:txBody>
          <a:bodyPr/>
          <a:p>
            <a:r>
              <a:rPr lang="zh-CN" altLang="en-US" sz="2800">
                <a:solidFill>
                  <a:schemeClr val="tx1"/>
                </a:solidFill>
                <a:ea typeface="Source Han Sans CN" charset="0"/>
              </a:rPr>
              <a:t>应用程序动向</a:t>
            </a:r>
            <a:endParaRPr lang="zh-CN" altLang="en-US" sz="2800"/>
          </a:p>
        </p:txBody>
      </p:sp>
      <p:sp>
        <p:nvSpPr>
          <p:cNvPr id="1048609" name="文本占位符 3"/>
          <p:cNvSpPr>
            <a:spLocks noGrp="1"/>
          </p:cNvSpPr>
          <p:nvPr>
            <p:ph type="body" idx="10"/>
          </p:nvPr>
        </p:nvSpPr>
        <p:spPr>
          <a:xfrm>
            <a:off x="1652905" y="6353175"/>
            <a:ext cx="2215247" cy="367665"/>
          </a:xfrm>
        </p:spPr>
        <p:txBody>
          <a:bodyPr/>
          <a:p>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pic>
        <p:nvPicPr>
          <p:cNvPr id="5" name="图片 4" descr="post_object_image_1825304933"/>
          <p:cNvPicPr>
            <a:picLocks noChangeAspect="1"/>
          </p:cNvPicPr>
          <p:nvPr/>
        </p:nvPicPr>
        <p:blipFill>
          <a:blip r:embed="rId2"/>
          <a:stretch>
            <a:fillRect/>
          </a:stretch>
        </p:blipFill>
        <p:spPr>
          <a:xfrm>
            <a:off x="537635" y="1332546"/>
            <a:ext cx="6400800" cy="4800600"/>
          </a:xfrm>
          <a:prstGeom prst="rect">
            <a:avLst/>
          </a:prstGeom>
        </p:spPr>
      </p:pic>
      <p:sp>
        <p:nvSpPr>
          <p:cNvPr id="10" name="Title 1"/>
          <p:cNvSpPr>
            <a:spLocks noGrp="1"/>
          </p:cNvSpPr>
          <p:nvPr>
            <p:ph type="title"/>
          </p:nvPr>
        </p:nvSpPr>
        <p:spPr>
          <a:xfrm>
            <a:off x="439916" y="196124"/>
            <a:ext cx="9923769" cy="872773"/>
          </a:xfrm>
        </p:spPr>
        <p:txBody>
          <a:bodyPr/>
          <a:p>
            <a:r>
              <a:rPr lang="zh-CN" altLang="en-US" sz="4000">
                <a:solidFill>
                  <a:schemeClr val="tx1"/>
                </a:solidFill>
                <a:ea typeface="Source Han Sans CN" charset="0"/>
              </a:rPr>
              <a:t>龙芯DESK工具集</a:t>
            </a:r>
            <a:endParaRPr lang="zh-CN" altLang="en-US" sz="4000">
              <a:ea typeface="Source Han Sans CN" charset="0"/>
            </a:endParaRPr>
          </a:p>
        </p:txBody>
      </p:sp>
      <p:sp>
        <p:nvSpPr>
          <p:cNvPr id="11" name="Content Placeholder 2"/>
          <p:cNvSpPr>
            <a:spLocks noGrp="1"/>
          </p:cNvSpPr>
          <p:nvPr>
            <p:ph idx="1"/>
          </p:nvPr>
        </p:nvSpPr>
        <p:spPr>
          <a:xfrm>
            <a:off x="7100575" y="2161173"/>
            <a:ext cx="4822086" cy="3607475"/>
          </a:xfrm>
        </p:spPr>
        <p:txBody>
          <a:bodyPr/>
          <a:p>
            <a:r>
              <a:rPr lang="en-US" altLang="zh-CN">
                <a:solidFill>
                  <a:schemeClr val="tx1"/>
                </a:solidFill>
                <a:ea typeface="Source Han Sans CN" charset="0"/>
              </a:rPr>
              <a:t>DESK支持SSH的各种常规操作</a:t>
            </a:r>
            <a:endParaRPr lang="en-US" altLang="zh-CN">
              <a:solidFill>
                <a:schemeClr val="tx1"/>
              </a:solidFill>
              <a:ea typeface="Source Han Sans CN" charset="0"/>
            </a:endParaRPr>
          </a:p>
          <a:p>
            <a:r>
              <a:rPr lang="en-US" altLang="zh-CN" sz="2000">
                <a:solidFill>
                  <a:schemeClr val="tx1"/>
                </a:solidFill>
                <a:ea typeface="Source Han Sans CN" charset="0"/>
              </a:rPr>
              <a:t>历史记录</a:t>
            </a:r>
            <a:endParaRPr lang="en-US" altLang="zh-CN" sz="2000">
              <a:solidFill>
                <a:schemeClr val="tx1"/>
              </a:solidFill>
              <a:ea typeface="Source Han Sans CN" charset="0"/>
            </a:endParaRPr>
          </a:p>
          <a:p>
            <a:r>
              <a:rPr lang="en-US" altLang="zh-CN" sz="2000">
                <a:solidFill>
                  <a:schemeClr val="tx1"/>
                </a:solidFill>
                <a:ea typeface="Source Han Sans CN" charset="0"/>
              </a:rPr>
              <a:t>更换字体</a:t>
            </a:r>
            <a:endParaRPr lang="en-US" altLang="zh-CN" sz="2000">
              <a:solidFill>
                <a:schemeClr val="tx1"/>
              </a:solidFill>
              <a:ea typeface="Source Han Sans CN" charset="0"/>
            </a:endParaRPr>
          </a:p>
          <a:p>
            <a:r>
              <a:rPr lang="en-US" altLang="zh-CN" sz="2000">
                <a:solidFill>
                  <a:schemeClr val="tx1"/>
                </a:solidFill>
                <a:ea typeface="Source Han Sans CN" charset="0"/>
              </a:rPr>
              <a:t>....</a:t>
            </a:r>
            <a:endParaRPr lang="en-US" altLang="zh-CN" sz="2000">
              <a:solidFill>
                <a:schemeClr val="tx1"/>
              </a:solidFill>
              <a:ea typeface="Source Han Sans CN" charset="0"/>
            </a:endParaRPr>
          </a:p>
          <a:p>
            <a:endParaRPr lang="en-US" altLang="zh-CN">
              <a:solidFill>
                <a:schemeClr val="tx1"/>
              </a:solidFill>
              <a:ea typeface="Source Han Sans CN" charset="0"/>
            </a:endParaRPr>
          </a:p>
          <a:p>
            <a:r>
              <a:rPr lang="en-US" altLang="zh-CN">
                <a:solidFill>
                  <a:schemeClr val="tx1"/>
                </a:solidFill>
                <a:ea typeface="Source Han Sans CN" charset="0"/>
              </a:rPr>
              <a:t>DESK同时具备6个有用的特色功能</a:t>
            </a: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graphicFrame>
        <p:nvGraphicFramePr>
          <p:cNvPr id="3" name="表格 2"/>
          <p:cNvGraphicFramePr/>
          <p:nvPr/>
        </p:nvGraphicFramePr>
        <p:xfrm>
          <a:off x="627122" y="1900348"/>
          <a:ext cx="10363200" cy="3218180"/>
        </p:xfrm>
        <a:graphic>
          <a:graphicData uri="http://schemas.openxmlformats.org/drawingml/2006/table">
            <a:tbl>
              <a:tblPr/>
              <a:tblGrid>
                <a:gridCol w="1104900"/>
                <a:gridCol w="2781300"/>
                <a:gridCol w="6477000"/>
              </a:tblGrid>
              <a:tr h="393700">
                <a:tc>
                  <a:txBody>
                    <a:bodyPr/>
                    <a:p>
                      <a:pPr indent="0">
                        <a:buNone/>
                      </a:pPr>
                      <a:r>
                        <a:rPr lang="zh-CN" b="1">
                          <a:solidFill>
                            <a:srgbClr val="FFFFFF"/>
                          </a:solidFill>
                        </a:rPr>
                        <a:t>序号</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952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5B9BD5"/>
                    </a:solidFill>
                  </a:tcPr>
                </a:tc>
                <a:tc>
                  <a:txBody>
                    <a:bodyPr/>
                    <a:p>
                      <a:pPr indent="0">
                        <a:buNone/>
                      </a:pPr>
                      <a:r>
                        <a:rPr lang="en-US" b="1">
                          <a:solidFill>
                            <a:srgbClr val="FFFFFF"/>
                          </a:solidFill>
                        </a:rPr>
                        <a:t>SSH</a:t>
                      </a:r>
                      <a:r>
                        <a:rPr lang="zh-CN" b="1">
                          <a:solidFill>
                            <a:srgbClr val="FFFFFF"/>
                          </a:solidFill>
                        </a:rPr>
                        <a:t>的特色功能</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952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5B9BD5"/>
                    </a:solidFill>
                  </a:tcPr>
                </a:tc>
                <a:tc>
                  <a:txBody>
                    <a:bodyPr/>
                    <a:p>
                      <a:pPr indent="0">
                        <a:buNone/>
                      </a:pPr>
                      <a:r>
                        <a:rPr lang="zh-CN" b="1">
                          <a:solidFill>
                            <a:srgbClr val="FFFFFF"/>
                          </a:solidFill>
                        </a:rPr>
                        <a:t>具体功能</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952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5B9BD5"/>
                    </a:solidFill>
                  </a:tcPr>
                </a:tc>
              </a:tr>
              <a:tr h="393700">
                <a:tc>
                  <a:txBody>
                    <a:bodyPr/>
                    <a:p>
                      <a:pPr indent="0">
                        <a:buNone/>
                      </a:pPr>
                      <a:r>
                        <a:rPr lang="en-US" sz="1400">
                          <a:solidFill>
                            <a:srgbClr val="000000"/>
                          </a:solidFill>
                        </a:rPr>
                        <a:t>1</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D2DEEF"/>
                    </a:solidFill>
                  </a:tcPr>
                </a:tc>
                <a:tc>
                  <a:txBody>
                    <a:bodyPr/>
                    <a:p>
                      <a:pPr indent="0">
                        <a:buNone/>
                      </a:pPr>
                      <a:r>
                        <a:rPr lang="zh-CN" sz="1400">
                          <a:solidFill>
                            <a:srgbClr val="000000"/>
                          </a:solidFill>
                        </a:rPr>
                        <a:t>节点管理</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D2DEEF"/>
                    </a:solidFill>
                  </a:tcPr>
                </a:tc>
                <a:tc>
                  <a:txBody>
                    <a:bodyPr/>
                    <a:p>
                      <a:pPr indent="0">
                        <a:buNone/>
                      </a:pPr>
                      <a:r>
                        <a:rPr lang="en-US" sz="1400">
                          <a:solidFill>
                            <a:srgbClr val="000000"/>
                          </a:solidFill>
                        </a:rPr>
                        <a:t>1.</a:t>
                      </a:r>
                      <a:r>
                        <a:rPr lang="zh-CN" sz="1400">
                          <a:solidFill>
                            <a:srgbClr val="000000"/>
                          </a:solidFill>
                        </a:rPr>
                        <a:t>支持不同实例直接的节点复制和粘贴</a:t>
                      </a:r>
                      <a:endParaRPr lang="zh-CN" sz="1400">
                        <a:solidFill>
                          <a:srgbClr val="000000"/>
                        </a:solidFill>
                      </a:endParaRPr>
                    </a:p>
                    <a:p>
                      <a:pPr indent="0">
                        <a:buNone/>
                      </a:pPr>
                      <a:r>
                        <a:rPr lang="en-US" sz="1400">
                          <a:solidFill>
                            <a:srgbClr val="000000"/>
                          </a:solidFill>
                        </a:rPr>
                        <a:t>2.</a:t>
                      </a:r>
                      <a:r>
                        <a:rPr lang="zh-CN" sz="1400">
                          <a:solidFill>
                            <a:srgbClr val="000000"/>
                          </a:solidFill>
                        </a:rPr>
                        <a:t>支持拖动分组</a:t>
                      </a:r>
                      <a:endParaRPr lang="zh-CN" sz="1400">
                        <a:solidFill>
                          <a:srgbClr val="000000"/>
                        </a:solidFill>
                      </a:endParaRPr>
                    </a:p>
                    <a:p>
                      <a:pPr indent="0">
                        <a:buNone/>
                      </a:pPr>
                      <a:r>
                        <a:rPr lang="en-US" sz="1400">
                          <a:solidFill>
                            <a:srgbClr val="000000"/>
                          </a:solidFill>
                        </a:rPr>
                        <a:t>3.</a:t>
                      </a:r>
                      <a:r>
                        <a:rPr lang="zh-CN" sz="1400">
                          <a:solidFill>
                            <a:srgbClr val="000000"/>
                          </a:solidFill>
                        </a:rPr>
                        <a:t>支持资源树加锁</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D2DEEF"/>
                    </a:solidFill>
                  </a:tcPr>
                </a:tc>
              </a:tr>
              <a:tr h="393700">
                <a:tc>
                  <a:txBody>
                    <a:bodyPr/>
                    <a:p>
                      <a:pPr indent="0">
                        <a:buNone/>
                      </a:pPr>
                      <a:r>
                        <a:rPr lang="en-US" sz="1400">
                          <a:solidFill>
                            <a:srgbClr val="000000"/>
                          </a:solidFill>
                        </a:rPr>
                        <a:t>2</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AEFF7"/>
                    </a:solidFill>
                  </a:tcPr>
                </a:tc>
                <a:tc>
                  <a:txBody>
                    <a:bodyPr/>
                    <a:p>
                      <a:pPr indent="0">
                        <a:buNone/>
                      </a:pPr>
                      <a:r>
                        <a:rPr lang="zh-CN" sz="1400">
                          <a:solidFill>
                            <a:srgbClr val="000000"/>
                          </a:solidFill>
                        </a:rPr>
                        <a:t>图形化性能监控</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AEFF7"/>
                    </a:solidFill>
                  </a:tcPr>
                </a:tc>
                <a:tc>
                  <a:txBody>
                    <a:bodyPr/>
                    <a:p>
                      <a:pPr indent="0">
                        <a:buNone/>
                      </a:pPr>
                      <a:r>
                        <a:rPr lang="zh-CN" sz="1400">
                          <a:solidFill>
                            <a:srgbClr val="000000"/>
                          </a:solidFill>
                        </a:rPr>
                        <a:t>图形化监控</a:t>
                      </a:r>
                      <a:r>
                        <a:rPr lang="en-US" sz="1400">
                          <a:solidFill>
                            <a:srgbClr val="000000"/>
                          </a:solidFill>
                        </a:rPr>
                        <a:t>CPU\</a:t>
                      </a:r>
                      <a:r>
                        <a:rPr lang="zh-CN" sz="1400">
                          <a:solidFill>
                            <a:srgbClr val="000000"/>
                          </a:solidFill>
                        </a:rPr>
                        <a:t>内存等系统信息</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AEFF7"/>
                    </a:solidFill>
                  </a:tcPr>
                </a:tc>
              </a:tr>
              <a:tr h="393700">
                <a:tc>
                  <a:txBody>
                    <a:bodyPr/>
                    <a:p>
                      <a:pPr indent="0">
                        <a:buNone/>
                      </a:pPr>
                      <a:r>
                        <a:rPr lang="en-US" sz="1400">
                          <a:solidFill>
                            <a:srgbClr val="000000"/>
                          </a:solidFill>
                        </a:rPr>
                        <a:t>3</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D2DEEF"/>
                    </a:solidFill>
                  </a:tcPr>
                </a:tc>
                <a:tc>
                  <a:txBody>
                    <a:bodyPr/>
                    <a:p>
                      <a:pPr indent="0">
                        <a:buNone/>
                      </a:pPr>
                      <a:r>
                        <a:rPr lang="en-US" sz="1400">
                          <a:solidFill>
                            <a:srgbClr val="000000"/>
                          </a:solidFill>
                        </a:rPr>
                        <a:t>4</a:t>
                      </a:r>
                      <a:r>
                        <a:rPr lang="zh-CN" sz="1400">
                          <a:solidFill>
                            <a:srgbClr val="000000"/>
                          </a:solidFill>
                        </a:rPr>
                        <a:t>种文件操作</a:t>
                      </a:r>
                      <a:r>
                        <a:rPr lang="zh-CN" altLang="en-US" sz="1400">
                          <a:solidFill>
                            <a:srgbClr val="000000"/>
                          </a:solidFill>
                        </a:rPr>
                        <a:t>方式</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D2DEEF"/>
                    </a:solidFill>
                  </a:tcPr>
                </a:tc>
                <a:tc>
                  <a:txBody>
                    <a:bodyPr/>
                    <a:p>
                      <a:pPr indent="0">
                        <a:buNone/>
                      </a:pPr>
                      <a:r>
                        <a:rPr lang="en-US" sz="1400">
                          <a:solidFill>
                            <a:srgbClr val="000000"/>
                          </a:solidFill>
                        </a:rPr>
                        <a:t>1.</a:t>
                      </a:r>
                      <a:r>
                        <a:rPr lang="zh-CN" sz="1400">
                          <a:solidFill>
                            <a:srgbClr val="000000"/>
                          </a:solidFill>
                        </a:rPr>
                        <a:t>远程和本地左右窗口模式</a:t>
                      </a:r>
                      <a:r>
                        <a:rPr lang="en-US" sz="1400">
                          <a:solidFill>
                            <a:srgbClr val="000000"/>
                          </a:solidFill>
                        </a:rPr>
                        <a:t>2.</a:t>
                      </a:r>
                      <a:r>
                        <a:rPr lang="zh-CN" sz="1400">
                          <a:solidFill>
                            <a:srgbClr val="000000"/>
                          </a:solidFill>
                        </a:rPr>
                        <a:t>终端和文件上下窗口模式</a:t>
                      </a:r>
                      <a:r>
                        <a:rPr lang="en-US" sz="1400">
                          <a:solidFill>
                            <a:srgbClr val="000000"/>
                          </a:solidFill>
                        </a:rPr>
                        <a:t>3.</a:t>
                      </a:r>
                      <a:r>
                        <a:rPr lang="zh-CN" sz="1400">
                          <a:solidFill>
                            <a:srgbClr val="000000"/>
                          </a:solidFill>
                        </a:rPr>
                        <a:t>字符文件窗口模式</a:t>
                      </a:r>
                      <a:r>
                        <a:rPr lang="en-US" sz="1400">
                          <a:solidFill>
                            <a:srgbClr val="000000"/>
                          </a:solidFill>
                        </a:rPr>
                        <a:t>4.rz</a:t>
                      </a:r>
                      <a:r>
                        <a:rPr lang="zh-CN" sz="1400">
                          <a:solidFill>
                            <a:srgbClr val="000000"/>
                          </a:solidFill>
                        </a:rPr>
                        <a:t>，</a:t>
                      </a:r>
                      <a:r>
                        <a:rPr lang="en-US" sz="1400">
                          <a:solidFill>
                            <a:srgbClr val="000000"/>
                          </a:solidFill>
                        </a:rPr>
                        <a:t>sz</a:t>
                      </a:r>
                      <a:r>
                        <a:rPr lang="zh-CN" sz="1400">
                          <a:solidFill>
                            <a:srgbClr val="000000"/>
                          </a:solidFill>
                        </a:rPr>
                        <a:t>方式</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D2DEEF"/>
                    </a:solidFill>
                  </a:tcPr>
                </a:tc>
              </a:tr>
              <a:tr h="393700">
                <a:tc>
                  <a:txBody>
                    <a:bodyPr/>
                    <a:p>
                      <a:pPr indent="0">
                        <a:buNone/>
                      </a:pPr>
                      <a:r>
                        <a:rPr lang="en-US" sz="1400">
                          <a:solidFill>
                            <a:srgbClr val="000000"/>
                          </a:solidFill>
                        </a:rPr>
                        <a:t>4</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AEFF7"/>
                    </a:solidFill>
                  </a:tcPr>
                </a:tc>
                <a:tc>
                  <a:txBody>
                    <a:bodyPr/>
                    <a:p>
                      <a:pPr indent="0">
                        <a:buNone/>
                      </a:pPr>
                      <a:r>
                        <a:rPr lang="zh-CN" sz="1400">
                          <a:solidFill>
                            <a:srgbClr val="000000"/>
                          </a:solidFill>
                        </a:rPr>
                        <a:t>个性化脚本按钮</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AEFF7"/>
                    </a:solidFill>
                  </a:tcPr>
                </a:tc>
                <a:tc>
                  <a:txBody>
                    <a:bodyPr/>
                    <a:p>
                      <a:pPr indent="0">
                        <a:buNone/>
                      </a:pPr>
                      <a:r>
                        <a:rPr lang="zh-CN" sz="1400">
                          <a:solidFill>
                            <a:srgbClr val="000000"/>
                          </a:solidFill>
                        </a:rPr>
                        <a:t>支持编辑脚本按钮，脚本按钮中带有参数</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AEFF7"/>
                    </a:solidFill>
                  </a:tcPr>
                </a:tc>
              </a:tr>
              <a:tr h="393700">
                <a:tc>
                  <a:txBody>
                    <a:bodyPr/>
                    <a:p>
                      <a:pPr indent="0">
                        <a:buNone/>
                      </a:pPr>
                      <a:r>
                        <a:rPr lang="en-US" sz="1400">
                          <a:solidFill>
                            <a:srgbClr val="000000"/>
                          </a:solidFill>
                        </a:rPr>
                        <a:t>5</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D2DEEF"/>
                    </a:solidFill>
                  </a:tcPr>
                </a:tc>
                <a:tc>
                  <a:txBody>
                    <a:bodyPr/>
                    <a:p>
                      <a:pPr indent="0">
                        <a:buNone/>
                      </a:pPr>
                      <a:r>
                        <a:rPr lang="en-US" sz="1400">
                          <a:solidFill>
                            <a:srgbClr val="000000"/>
                          </a:solidFill>
                        </a:rPr>
                        <a:t>SSH</a:t>
                      </a:r>
                      <a:r>
                        <a:rPr lang="zh-CN" sz="1400">
                          <a:solidFill>
                            <a:srgbClr val="000000"/>
                          </a:solidFill>
                        </a:rPr>
                        <a:t>隧道</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D2DEEF"/>
                    </a:solidFill>
                  </a:tcPr>
                </a:tc>
                <a:tc>
                  <a:txBody>
                    <a:bodyPr/>
                    <a:p>
                      <a:pPr indent="0">
                        <a:buNone/>
                      </a:pPr>
                      <a:r>
                        <a:rPr lang="zh-CN" sz="1400">
                          <a:solidFill>
                            <a:srgbClr val="000000"/>
                          </a:solidFill>
                        </a:rPr>
                        <a:t>能够各种其他访问资源提供隧道</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D2DEEF"/>
                    </a:solidFill>
                  </a:tcPr>
                </a:tc>
              </a:tr>
              <a:tr h="393700">
                <a:tc>
                  <a:txBody>
                    <a:bodyPr/>
                    <a:p>
                      <a:pPr indent="0">
                        <a:buNone/>
                      </a:pPr>
                      <a:r>
                        <a:rPr lang="en-US" sz="1400">
                          <a:solidFill>
                            <a:srgbClr val="000000"/>
                          </a:solidFill>
                        </a:rPr>
                        <a:t>6</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AEFF7"/>
                    </a:solidFill>
                  </a:tcPr>
                </a:tc>
                <a:tc>
                  <a:txBody>
                    <a:bodyPr/>
                    <a:p>
                      <a:pPr indent="0">
                        <a:buNone/>
                      </a:pPr>
                      <a:r>
                        <a:rPr lang="zh-CN" sz="1400">
                          <a:solidFill>
                            <a:srgbClr val="000000"/>
                          </a:solidFill>
                        </a:rPr>
                        <a:t>脚本编辑发送</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AEFF7"/>
                    </a:solidFill>
                  </a:tcPr>
                </a:tc>
                <a:tc>
                  <a:txBody>
                    <a:bodyPr/>
                    <a:p>
                      <a:pPr indent="0">
                        <a:buNone/>
                      </a:pPr>
                      <a:r>
                        <a:rPr lang="zh-CN" sz="1400">
                          <a:solidFill>
                            <a:srgbClr val="000000"/>
                          </a:solidFill>
                        </a:rPr>
                        <a:t>支持选择发送，发送支持快捷键，支持多窗口发送</a:t>
                      </a:r>
                      <a:endParaRPr lang="zh-CN" altLang="en-US"/>
                    </a:p>
                  </a:txBody>
                  <a:tcPr vert="horz" anchor="t" anchorCtr="0">
                    <a:lnL w="9525" cap="flat" cmpd="sng">
                      <a:solidFill>
                        <a:srgbClr val="FFFFFF"/>
                      </a:solidFill>
                      <a:prstDash val="solid"/>
                      <a:headEnd type="none" w="med" len="med"/>
                      <a:tailEnd type="none" w="med" len="med"/>
                    </a:lnL>
                    <a:lnR w="9525" cap="flat" cmpd="sng">
                      <a:solidFill>
                        <a:srgbClr val="FFFFFF"/>
                      </a:solidFill>
                      <a:prstDash val="solid"/>
                      <a:headEnd type="none" w="med" len="med"/>
                      <a:tailEnd type="none" w="med" len="med"/>
                    </a:lnR>
                    <a:lnT w="28575" cap="flat" cmpd="sng">
                      <a:solidFill>
                        <a:srgbClr val="FFFFFF"/>
                      </a:solidFill>
                      <a:prstDash val="solid"/>
                      <a:headEnd type="none" w="med" len="med"/>
                      <a:tailEnd type="none" w="med" len="med"/>
                    </a:lnT>
                    <a:lnB w="28575" cap="flat" cmpd="sng">
                      <a:solidFill>
                        <a:srgbClr val="FFFFFF"/>
                      </a:solidFill>
                      <a:prstDash val="solid"/>
                      <a:headEnd type="none" w="med" len="med"/>
                      <a:tailEnd type="none" w="med" len="med"/>
                    </a:lnB>
                    <a:lnTlToBr>
                      <a:noFill/>
                    </a:lnTlToBr>
                    <a:lnBlToTr>
                      <a:noFill/>
                    </a:lnBlToTr>
                    <a:solidFill>
                      <a:srgbClr val="EAEFF7"/>
                    </a:solidFill>
                  </a:tcPr>
                </a:tc>
              </a:tr>
            </a:tbl>
          </a:graphicData>
        </a:graphic>
      </p:graphicFrame>
      <p:sp>
        <p:nvSpPr>
          <p:cNvPr id="10" name="Title 1"/>
          <p:cNvSpPr>
            <a:spLocks noGrp="1"/>
          </p:cNvSpPr>
          <p:nvPr>
            <p:ph type="title"/>
          </p:nvPr>
        </p:nvSpPr>
        <p:spPr>
          <a:xfrm>
            <a:off x="439916" y="196124"/>
            <a:ext cx="9923769" cy="872773"/>
          </a:xfrm>
        </p:spPr>
        <p:txBody>
          <a:bodyPr/>
          <a:p>
            <a:r>
              <a:rPr lang="zh-CN" altLang="en-US" sz="4000">
                <a:solidFill>
                  <a:schemeClr val="tx1"/>
                </a:solidFill>
                <a:ea typeface="Source Han Sans CN" charset="0"/>
              </a:rPr>
              <a:t>龙芯DESK工具集</a:t>
            </a:r>
            <a:endParaRPr lang="zh-CN" altLang="en-US" sz="4000">
              <a:ea typeface="Source Han Sans CN" charset="0"/>
            </a:endParaRPr>
          </a:p>
        </p:txBody>
      </p:sp>
      <p:sp>
        <p:nvSpPr>
          <p:cNvPr id="4" name="文本框 3"/>
          <p:cNvSpPr txBox="1"/>
          <p:nvPr/>
        </p:nvSpPr>
        <p:spPr>
          <a:xfrm>
            <a:off x="627077" y="1155513"/>
            <a:ext cx="7315200" cy="368300"/>
          </a:xfrm>
          <a:prstGeom prst="rect">
            <a:avLst/>
          </a:prstGeom>
          <a:noFill/>
        </p:spPr>
        <p:txBody>
          <a:bodyPr wrap="square" rtlCol="0" anchor="t">
            <a:spAutoFit/>
          </a:bodyPr>
          <a:p>
            <a:r>
              <a:rPr lang="en-US" altLang="zh-CN"/>
              <a:t>DESK</a:t>
            </a:r>
            <a:r>
              <a:rPr lang="zh-CN" altLang="en-US"/>
              <a:t>同时具备</a:t>
            </a:r>
            <a:r>
              <a:rPr lang="en-US" altLang="zh-CN"/>
              <a:t>6</a:t>
            </a:r>
            <a:r>
              <a:rPr lang="zh-CN" altLang="en-US"/>
              <a:t>个有用的特色功能</a:t>
            </a: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rPr>
              <a:t>快速报告</a:t>
            </a:r>
            <a:endParaRPr lang="zh-CN" altLang="en-US"/>
          </a:p>
        </p:txBody>
      </p:sp>
      <p:sp>
        <p:nvSpPr>
          <p:cNvPr id="2" name="副标题 1"/>
          <p:cNvSpPr/>
          <p:nvPr>
            <p:ph type="subTitle" idx="1"/>
          </p:nvPr>
        </p:nvSpPr>
        <p:spPr>
          <a:xfrm>
            <a:off x="2420684" y="3294697"/>
            <a:ext cx="4418126" cy="497923"/>
          </a:xfrm>
        </p:spPr>
        <p:txBody>
          <a:bodyPr/>
          <a:p>
            <a:r>
              <a:rPr lang="zh-CN" altLang="en-US" sz="2800">
                <a:solidFill>
                  <a:schemeClr val="tx1"/>
                </a:solidFill>
                <a:ea typeface="Source Han Sans CN" charset="0"/>
              </a:rPr>
              <a:t>社区事务</a:t>
            </a:r>
            <a:endParaRPr lang="zh-CN" altLang="en-US" sz="2800"/>
          </a:p>
        </p:txBody>
      </p:sp>
      <p:sp>
        <p:nvSpPr>
          <p:cNvPr id="1048609" name="文本占位符 3"/>
          <p:cNvSpPr>
            <a:spLocks noGrp="1"/>
          </p:cNvSpPr>
          <p:nvPr>
            <p:ph type="body" idx="10"/>
          </p:nvPr>
        </p:nvSpPr>
        <p:spPr>
          <a:xfrm>
            <a:off x="1652905" y="6353175"/>
            <a:ext cx="2215247" cy="367665"/>
          </a:xfrm>
        </p:spPr>
        <p:txBody>
          <a:bodyPr/>
          <a:p>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ltLang="zh-CN"/>
              <a:t>2026 </a:t>
            </a:r>
            <a:r>
              <a:rPr lang="zh-CN" altLang="en-US"/>
              <a:t>龙架构许愿清单</a:t>
            </a:r>
            <a:endParaRPr lang="zh-CN" altLang="en-US"/>
          </a:p>
        </p:txBody>
      </p:sp>
      <p:sp>
        <p:nvSpPr>
          <p:cNvPr id="3" name="Content Placeholder 2"/>
          <p:cNvSpPr>
            <a:spLocks noGrp="1"/>
          </p:cNvSpPr>
          <p:nvPr>
            <p:ph idx="1"/>
          </p:nvPr>
        </p:nvSpPr>
        <p:spPr/>
        <p:txBody>
          <a:bodyPr/>
          <a:p>
            <a:r>
              <a:rPr lang="zh-CN" altLang="en-US"/>
              <a:t>借鉴隔壁的</a:t>
            </a:r>
            <a:r>
              <a:rPr lang="en-US" altLang="zh-CN"/>
              <a:t> </a:t>
            </a:r>
            <a:r>
              <a:rPr lang="en-US" altLang="zh-CN">
                <a:hlinkClick r:id="rId2"/>
              </a:rPr>
              <a:t>RISC-V </a:t>
            </a:r>
            <a:r>
              <a:rPr lang="zh-CN" altLang="en-US">
                <a:hlinkClick r:id="rId2"/>
              </a:rPr>
              <a:t>许愿池</a:t>
            </a:r>
            <a:r>
              <a:rPr lang="zh-CN" altLang="en-US"/>
              <a:t>这一已有数年历史的良性社区互动实践，现在，屏幕前的您也可以提交您在新的一年（</a:t>
            </a:r>
            <a:r>
              <a:rPr lang="en-US" altLang="zh-CN"/>
              <a:t>2026</a:t>
            </a:r>
            <a:r>
              <a:rPr lang="zh-CN" altLang="en-US"/>
              <a:t>）希望在龙架构社区看到的改变了！</a:t>
            </a:r>
            <a:endParaRPr lang="zh-CN" altLang="en-US"/>
          </a:p>
          <a:p>
            <a:pPr lvl="1"/>
            <a:r>
              <a:rPr lang="zh-CN" altLang="en-US"/>
              <a:t>点此许愿：</a:t>
            </a:r>
            <a:r>
              <a:rPr lang="en-US" altLang="zh-CN">
                <a:hlinkClick r:id="rId3"/>
              </a:rPr>
              <a:t>https://github.com/loongson-community/discussions/issues/110</a:t>
            </a:r>
            <a:endParaRPr lang="zh-CN" altLang="en-US"/>
          </a:p>
        </p:txBody>
      </p:sp>
      <p:sp>
        <p:nvSpPr>
          <p:cNvPr id="4" name="Text Placeholder 3"/>
          <p:cNvSpPr>
            <a:spLocks noGrp="1"/>
          </p:cNvSpPr>
          <p:nvPr>
            <p:ph type="body" idx="10"/>
          </p:nvPr>
        </p:nvSpPr>
        <p:spPr/>
        <p:txBody>
          <a:bodyPr/>
          <a:p>
            <a:r>
              <a:rPr lang="zh-CN" altLang="en-US"/>
              <a:t>白铭骢</a:t>
            </a: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zh-CN" altLang="en-US"/>
              <a:t>龙芯爱好者社区门户</a:t>
            </a:r>
            <a:endParaRPr lang="zh-CN" altLang="en-US"/>
          </a:p>
        </p:txBody>
      </p:sp>
      <p:sp>
        <p:nvSpPr>
          <p:cNvPr id="3" name="Content Placeholder 2"/>
          <p:cNvSpPr>
            <a:spLocks noGrp="1"/>
          </p:cNvSpPr>
          <p:nvPr>
            <p:ph idx="1"/>
          </p:nvPr>
        </p:nvSpPr>
        <p:spPr>
          <a:xfrm>
            <a:off x="513999" y="1259762"/>
            <a:ext cx="5954005" cy="961468"/>
          </a:xfrm>
        </p:spPr>
        <p:txBody>
          <a:bodyPr/>
          <a:p>
            <a:r>
              <a:rPr lang="zh-CN" altLang="en-US" sz="2000">
                <a:hlinkClick r:id="rId2"/>
              </a:rPr>
              <a:t>操作系统指南</a:t>
            </a:r>
            <a:endParaRPr lang="en-US" altLang="zh-CN" sz="2000"/>
          </a:p>
          <a:p>
            <a:pPr lvl="0"/>
            <a:r>
              <a:rPr lang="zh-CN" altLang="en-US" sz="2000">
                <a:hlinkClick r:id="rId3"/>
              </a:rPr>
              <a:t>开发者指南</a:t>
            </a:r>
            <a:r>
              <a:rPr lang="zh-CN" altLang="en-US" sz="2000"/>
              <a:t>，各类工具链及内核维护指南等</a:t>
            </a:r>
            <a:endParaRPr lang="zh-CN" altLang="en-US" sz="2000"/>
          </a:p>
        </p:txBody>
      </p:sp>
      <p:sp>
        <p:nvSpPr>
          <p:cNvPr id="4" name="Text Placeholder 3"/>
          <p:cNvSpPr>
            <a:spLocks noGrp="1"/>
          </p:cNvSpPr>
          <p:nvPr>
            <p:ph type="body" idx="10"/>
          </p:nvPr>
        </p:nvSpPr>
        <p:spPr/>
        <p:txBody>
          <a:bodyPr/>
          <a:p>
            <a:r>
              <a:rPr lang="zh-CN" altLang="en-US"/>
              <a:t>白铭骢</a:t>
            </a:r>
            <a:endParaRPr lang="zh-CN" altLang="en-US"/>
          </a:p>
        </p:txBody>
      </p:sp>
      <p:sp>
        <p:nvSpPr>
          <p:cNvPr id="6" name="Content Placeholder 2"/>
          <p:cNvSpPr>
            <a:spLocks noGrp="1"/>
          </p:cNvSpPr>
          <p:nvPr/>
        </p:nvSpPr>
        <p:spPr>
          <a:xfrm>
            <a:off x="6130863" y="1259725"/>
            <a:ext cx="5521051" cy="1020683"/>
          </a:xfr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2200" u="none" strike="noStrike" kern="1200" cap="none" spc="0" normalizeH="0">
                <a:solidFill>
                  <a:schemeClr val="tx1"/>
                </a:solidFill>
                <a:latin typeface="Source Sans 3" panose="020B0503030403020204" charset="0"/>
                <a:ea typeface="Source Han Sans CN" panose="020B0500000000000000" charset="-122"/>
                <a:cs typeface="Source Sans 3" panose="020B0503030403020204"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a:lstStyle>
          <a:p>
            <a:pPr lvl="0"/>
            <a:r>
              <a:rPr lang="zh-CN" altLang="en-US" sz="2000">
                <a:hlinkClick r:id="rId4"/>
              </a:rPr>
              <a:t>芯片规格数据库</a:t>
            </a:r>
            <a:r>
              <a:rPr lang="zh-CN" altLang="en-US" sz="2000"/>
              <a:t>及对比功能</a:t>
            </a:r>
            <a:endParaRPr lang="zh-CN" altLang="en-US" sz="2000"/>
          </a:p>
          <a:p>
            <a:pPr lvl="0"/>
            <a:r>
              <a:rPr lang="zh-CN" altLang="en-US" sz="2000">
                <a:hlinkClick r:id="rId5"/>
              </a:rPr>
              <a:t>产品规格数据库</a:t>
            </a:r>
            <a:r>
              <a:rPr lang="zh-CN" altLang="en-US" sz="2000"/>
              <a:t>提供固件等下载（陆续更新）</a:t>
            </a:r>
            <a:endParaRPr lang="zh-CN" altLang="en-US" sz="2000"/>
          </a:p>
        </p:txBody>
      </p:sp>
      <p:pic>
        <p:nvPicPr>
          <p:cNvPr id="5" name="图片 4" descr="post_object_image_2777849549"/>
          <p:cNvPicPr>
            <a:picLocks noChangeAspect="1"/>
          </p:cNvPicPr>
          <p:nvPr/>
        </p:nvPicPr>
        <p:blipFill>
          <a:blip r:embed="rId6"/>
          <a:stretch>
            <a:fillRect/>
          </a:stretch>
        </p:blipFill>
        <p:spPr>
          <a:xfrm>
            <a:off x="330835" y="2325139"/>
            <a:ext cx="4070985" cy="2682240"/>
          </a:xfrm>
          <a:prstGeom prst="rect">
            <a:avLst/>
          </a:prstGeom>
          <a:effectLst>
            <a:outerShdw blurRad="190500" dist="63500" dir="2700000" algn="tl" rotWithShape="0">
              <a:srgbClr val="000000">
                <a:alpha val="30000"/>
              </a:srgbClr>
            </a:outerShdw>
          </a:effectLst>
        </p:spPr>
      </p:pic>
      <p:pic>
        <p:nvPicPr>
          <p:cNvPr id="8" name="图片 7" descr="post_object_image_924518437"/>
          <p:cNvPicPr>
            <a:picLocks noChangeAspect="1"/>
          </p:cNvPicPr>
          <p:nvPr/>
        </p:nvPicPr>
        <p:blipFill>
          <a:blip r:embed="rId7"/>
          <a:stretch>
            <a:fillRect/>
          </a:stretch>
        </p:blipFill>
        <p:spPr>
          <a:xfrm>
            <a:off x="2985135" y="3885969"/>
            <a:ext cx="3903345" cy="2571115"/>
          </a:xfrm>
          <a:prstGeom prst="rect">
            <a:avLst/>
          </a:prstGeom>
          <a:effectLst>
            <a:outerShdw blurRad="190500" dist="63500" dir="2700000" algn="tl" rotWithShape="0">
              <a:srgbClr val="000000">
                <a:alpha val="30000"/>
              </a:srgbClr>
            </a:outerShdw>
          </a:effectLst>
        </p:spPr>
      </p:pic>
      <p:pic>
        <p:nvPicPr>
          <p:cNvPr id="9" name="图片 8" descr="post_object_image_2722748105"/>
          <p:cNvPicPr>
            <a:picLocks noChangeAspect="1"/>
          </p:cNvPicPr>
          <p:nvPr/>
        </p:nvPicPr>
        <p:blipFill>
          <a:blip r:embed="rId8"/>
          <a:stretch>
            <a:fillRect/>
          </a:stretch>
        </p:blipFill>
        <p:spPr>
          <a:xfrm>
            <a:off x="5471795" y="2325139"/>
            <a:ext cx="3903345" cy="2571750"/>
          </a:xfrm>
          <a:prstGeom prst="rect">
            <a:avLst/>
          </a:prstGeom>
          <a:effectLst>
            <a:outerShdw blurRad="190500" dist="63500" dir="2700000" algn="tl" rotWithShape="0">
              <a:srgbClr val="000000">
                <a:alpha val="30000"/>
              </a:srgbClr>
            </a:outerShdw>
          </a:effectLst>
        </p:spPr>
      </p:pic>
      <p:pic>
        <p:nvPicPr>
          <p:cNvPr id="7" name="图片 6" descr="post_object_image_3661340142"/>
          <p:cNvPicPr>
            <a:picLocks noChangeAspect="1"/>
          </p:cNvPicPr>
          <p:nvPr/>
        </p:nvPicPr>
        <p:blipFill>
          <a:blip r:embed="rId9"/>
          <a:stretch>
            <a:fillRect/>
          </a:stretch>
        </p:blipFill>
        <p:spPr>
          <a:xfrm>
            <a:off x="7958455" y="3885969"/>
            <a:ext cx="3902710" cy="2571115"/>
          </a:xfrm>
          <a:prstGeom prst="rect">
            <a:avLst/>
          </a:prstGeom>
          <a:effectLst>
            <a:outerShdw blurRad="190500" dist="63500" dir="2700000" algn="tl" rotWithShape="0">
              <a:srgbClr val="000000">
                <a:alpha val="3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zh-CN" altLang="en-US"/>
              <a:t>社区周边预告（及点子招募）</a:t>
            </a:r>
            <a:endParaRPr lang="zh-CN" altLang="en-US"/>
          </a:p>
        </p:txBody>
      </p:sp>
      <p:sp>
        <p:nvSpPr>
          <p:cNvPr id="3" name="Content Placeholder 2"/>
          <p:cNvSpPr>
            <a:spLocks noGrp="1"/>
          </p:cNvSpPr>
          <p:nvPr>
            <p:ph idx="1"/>
          </p:nvPr>
        </p:nvSpPr>
        <p:spPr>
          <a:xfrm>
            <a:off x="513999" y="1259762"/>
            <a:ext cx="6085791" cy="4657501"/>
          </a:xfrm>
        </p:spPr>
        <p:txBody>
          <a:bodyPr/>
          <a:p>
            <a:r>
              <a:rPr lang="zh-CN" altLang="en-US" sz="2000"/>
              <a:t>风衣及卫衣设计</a:t>
            </a:r>
            <a:endParaRPr lang="zh-CN" altLang="en-US" sz="2000"/>
          </a:p>
          <a:p>
            <a:pPr lvl="1"/>
            <a:r>
              <a:rPr lang="zh-CN" altLang="en-US" sz="2000"/>
              <a:t>计划提供三种语言的风衣设计，卫衣通用</a:t>
            </a:r>
            <a:endParaRPr lang="zh-CN" altLang="en-US" sz="2000"/>
          </a:p>
          <a:p>
            <a:pPr lvl="1"/>
            <a:r>
              <a:rPr lang="zh-CN" altLang="en-US" sz="2000"/>
              <a:t>是否考虑提供黑色底衫配色？</a:t>
            </a:r>
            <a:endParaRPr lang="zh-CN" altLang="en-US" sz="2000"/>
          </a:p>
          <a:p>
            <a:pPr lvl="1"/>
            <a:r>
              <a:rPr lang="zh-CN" altLang="en-US" sz="2000">
                <a:solidFill>
                  <a:schemeClr val="tx1"/>
                </a:solidFill>
                <a:ea typeface="Source Han Sans CN" charset="0"/>
              </a:rPr>
              <a:t>风衣价格约 120-1</a:t>
            </a:r>
            <a:r>
              <a:rPr lang="en-US" altLang="zh-CN" sz="2000">
                <a:solidFill>
                  <a:schemeClr val="tx1"/>
                </a:solidFill>
                <a:ea typeface="Source Han Sans CN" charset="0"/>
              </a:rPr>
              <a:t>40 </a:t>
            </a:r>
            <a:r>
              <a:rPr lang="zh-CN" altLang="en-US" sz="2000">
                <a:solidFill>
                  <a:schemeClr val="tx1"/>
                </a:solidFill>
                <a:ea typeface="Source Han Sans CN" charset="0"/>
              </a:rPr>
              <a:t>元，卫衣约 </a:t>
            </a:r>
            <a:r>
              <a:rPr lang="en-US" altLang="zh-CN" sz="2000">
                <a:solidFill>
                  <a:schemeClr val="tx1"/>
                </a:solidFill>
                <a:ea typeface="Source Han Sans CN" charset="0"/>
              </a:rPr>
              <a:t>80</a:t>
            </a:r>
            <a:r>
              <a:rPr lang="zh-CN" altLang="en-US" sz="2000">
                <a:solidFill>
                  <a:schemeClr val="tx1"/>
                </a:solidFill>
                <a:ea typeface="Source Han Sans CN" charset="0"/>
              </a:rPr>
              <a:t>-</a:t>
            </a:r>
            <a:r>
              <a:rPr lang="en-US" altLang="zh-CN" sz="2000">
                <a:solidFill>
                  <a:schemeClr val="tx1"/>
                </a:solidFill>
                <a:ea typeface="Source Han Sans CN" charset="0"/>
              </a:rPr>
              <a:t>100 </a:t>
            </a:r>
            <a:r>
              <a:rPr lang="zh-CN" altLang="en-US" sz="2000">
                <a:solidFill>
                  <a:schemeClr val="tx1"/>
                </a:solidFill>
                <a:ea typeface="Source Han Sans CN" charset="0"/>
              </a:rPr>
              <a:t>元</a:t>
            </a:r>
            <a:endParaRPr lang="zh-CN" altLang="en-US" sz="1830"/>
          </a:p>
          <a:p>
            <a:pPr lvl="0"/>
            <a:r>
              <a:rPr lang="zh-CN" altLang="en-US" sz="2000"/>
              <a:t>另：招募贴纸包设计点子</a:t>
            </a:r>
            <a:endParaRPr lang="zh-CN" altLang="en-US" sz="2000"/>
          </a:p>
          <a:p>
            <a:pPr lvl="1"/>
            <a:r>
              <a:rPr lang="zh-CN" altLang="en-US" sz="2000"/>
              <a:t>计划设计一版 </a:t>
            </a:r>
            <a:r>
              <a:rPr lang="en-US" altLang="zh-CN" sz="2000"/>
              <a:t>A4</a:t>
            </a:r>
            <a:r>
              <a:rPr lang="zh-CN" altLang="en-US" sz="2000"/>
              <a:t> 大小的贴纸包</a:t>
            </a:r>
            <a:endParaRPr lang="zh-CN" altLang="en-US" sz="2000"/>
          </a:p>
          <a:p>
            <a:pPr lvl="1"/>
            <a:r>
              <a:rPr lang="zh-CN" altLang="en-US" sz="2000"/>
              <a:t>除了龙芯 </a:t>
            </a:r>
            <a:r>
              <a:rPr lang="en-US" altLang="zh-CN" sz="2000"/>
              <a:t>1</a:t>
            </a:r>
            <a:r>
              <a:rPr lang="zh-CN" altLang="en-US" sz="2000"/>
              <a:t>、</a:t>
            </a:r>
            <a:r>
              <a:rPr lang="en-US" altLang="zh-CN" sz="2000"/>
              <a:t>2</a:t>
            </a:r>
            <a:r>
              <a:rPr lang="zh-CN" altLang="en-US" sz="2000"/>
              <a:t> 及 </a:t>
            </a:r>
            <a:r>
              <a:rPr lang="en-US" altLang="zh-CN" sz="2000"/>
              <a:t>3</a:t>
            </a:r>
            <a:r>
              <a:rPr lang="zh-CN" altLang="en-US" sz="2000"/>
              <a:t> 号徽标（不同大小？）外，各位还有什么点子？政治、拉踩题材除外</a:t>
            </a:r>
            <a:endParaRPr lang="zh-CN" altLang="en-US" sz="2000"/>
          </a:p>
          <a:p>
            <a:pPr lvl="0"/>
            <a:r>
              <a:rPr lang="zh-CN" altLang="en-US" sz="2000"/>
              <a:t>钥匙扣？冰箱贴？马克杯？鼠标垫？</a:t>
            </a:r>
            <a:endParaRPr lang="zh-CN" altLang="en-US" sz="2330"/>
          </a:p>
          <a:p>
            <a:pPr lvl="0"/>
            <a:r>
              <a:rPr lang="zh-CN" altLang="en-US" sz="2000" b="1">
                <a:solidFill>
                  <a:srgbClr val="E60013"/>
                </a:solidFill>
              </a:rPr>
              <a:t>上述周边计划春节前发货，请留意订购信息</a:t>
            </a:r>
            <a:endParaRPr lang="zh-CN" altLang="en-US" sz="2000" b="1">
              <a:solidFill>
                <a:srgbClr val="E60013"/>
              </a:solidFill>
            </a:endParaRPr>
          </a:p>
        </p:txBody>
      </p:sp>
      <p:sp>
        <p:nvSpPr>
          <p:cNvPr id="4" name="Text Placeholder 3"/>
          <p:cNvSpPr>
            <a:spLocks noGrp="1"/>
          </p:cNvSpPr>
          <p:nvPr>
            <p:ph type="body" idx="10"/>
          </p:nvPr>
        </p:nvSpPr>
        <p:spPr/>
        <p:txBody>
          <a:bodyPr/>
          <a:p>
            <a:r>
              <a:rPr lang="zh-CN" altLang="en-US">
                <a:solidFill>
                  <a:schemeClr val="bg1">
                    <a:lumMod val="75000"/>
                  </a:schemeClr>
                </a:solidFill>
                <a:ea typeface="Source Han Sans CN" charset="0"/>
              </a:rPr>
              <a:t>白铭骢</a:t>
            </a:r>
            <a:endParaRPr lang="zh-CN" altLang="en-US"/>
          </a:p>
        </p:txBody>
      </p:sp>
      <p:pic>
        <p:nvPicPr>
          <p:cNvPr id="5" name="Picture 4"/>
          <p:cNvPicPr>
            <a:picLocks noChangeAspect="1"/>
          </p:cNvPicPr>
          <p:nvPr/>
        </p:nvPicPr>
        <p:blipFill>
          <a:blip r:embed="rId2"/>
          <a:stretch>
            <a:fillRect/>
          </a:stretch>
        </p:blipFill>
        <p:spPr>
          <a:xfrm>
            <a:off x="9035954" y="2846800"/>
            <a:ext cx="3366543" cy="4011200"/>
          </a:xfrm>
          <a:prstGeom prst="rect">
            <a:avLst/>
          </a:prstGeom>
        </p:spPr>
      </p:pic>
      <p:pic>
        <p:nvPicPr>
          <p:cNvPr id="6" name="Picture 5"/>
          <p:cNvPicPr>
            <a:picLocks noChangeAspect="1"/>
          </p:cNvPicPr>
          <p:nvPr/>
        </p:nvPicPr>
        <p:blipFill>
          <a:blip r:embed="rId3"/>
          <a:stretch>
            <a:fillRect/>
          </a:stretch>
        </p:blipFill>
        <p:spPr>
          <a:xfrm>
            <a:off x="6406814" y="849707"/>
            <a:ext cx="3366573" cy="40112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ea typeface="Source Han Sans CN" charset="0"/>
              </a:rPr>
              <a:t>问答环节</a:t>
            </a:r>
            <a:endParaRPr lang="zh-CN" altLang="en-US"/>
          </a:p>
        </p:txBody>
      </p:sp>
      <p:sp>
        <p:nvSpPr>
          <p:cNvPr id="2" name="副标题 1"/>
          <p:cNvSpPr/>
          <p:nvPr>
            <p:ph type="subTitle" idx="1"/>
          </p:nvPr>
        </p:nvSpPr>
        <p:spPr>
          <a:xfrm>
            <a:off x="2420684" y="3294697"/>
            <a:ext cx="4418126" cy="497923"/>
          </a:xfrm>
        </p:spPr>
        <p:txBody>
          <a:bodyPr/>
          <a:p>
            <a:r>
              <a:rPr lang="zh-CN" altLang="en-US" sz="2800"/>
              <a:t>社区问答及意见反馈</a:t>
            </a:r>
            <a:endParaRPr lang="zh-CN" altLang="en-US" sz="2800"/>
          </a:p>
        </p:txBody>
      </p:sp>
      <p:sp>
        <p:nvSpPr>
          <p:cNvPr id="1048609" name="文本占位符 3"/>
          <p:cNvSpPr>
            <a:spLocks noGrp="1"/>
          </p:cNvSpPr>
          <p:nvPr>
            <p:ph type="body" idx="10"/>
          </p:nvPr>
        </p:nvSpPr>
        <p:spPr>
          <a:xfrm>
            <a:off x="1652905" y="6353175"/>
            <a:ext cx="2215247" cy="367665"/>
          </a:xfrm>
        </p:spPr>
        <p:txBody>
          <a:bodyPr/>
          <a:p>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53" name=""/>
        <p:cNvGrpSpPr/>
        <p:nvPr/>
      </p:nvGrpSpPr>
      <p:grpSpPr/>
      <p:pic>
        <p:nvPicPr>
          <p:cNvPr id="2097155" name="图片 3" descr="upload_post_object_v2_3573890905"/>
          <p:cNvPicPr>
            <a:picLocks noChangeAspect="1"/>
          </p:cNvPicPr>
          <p:nvPr/>
        </p:nvPicPr>
        <p:blipFill>
          <a:blip r:embed="rId2"/>
          <a:srcRect l="9880" t="30263" r="9431" b="26132"/>
          <a:stretch>
            <a:fillRect/>
          </a:stretch>
        </p:blipFill>
        <p:spPr>
          <a:xfrm>
            <a:off x="8997890" y="2529078"/>
            <a:ext cx="1847344" cy="1800000"/>
          </a:xfrm>
          <a:prstGeom prst="rect">
            <a:avLst/>
          </a:prstGeom>
        </p:spPr>
      </p:pic>
      <p:pic>
        <p:nvPicPr>
          <p:cNvPr id="2097156" name="图片 6" descr="upload_post_object_v2_423861644"/>
          <p:cNvPicPr>
            <a:picLocks noChangeAspect="1"/>
          </p:cNvPicPr>
          <p:nvPr/>
        </p:nvPicPr>
        <p:blipFill>
          <a:blip r:embed="rId3"/>
          <a:stretch>
            <a:fillRect/>
          </a:stretch>
        </p:blipFill>
        <p:spPr>
          <a:xfrm>
            <a:off x="6771600" y="2529000"/>
            <a:ext cx="1932320" cy="1800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ea typeface="Source Han Sans CN" charset="0"/>
              </a:rPr>
              <a:t>会前注意事项</a:t>
            </a:r>
            <a:endParaRPr lang="zh-CN" altLang="en-US"/>
          </a:p>
        </p:txBody>
      </p:sp>
      <p:sp>
        <p:nvSpPr>
          <p:cNvPr id="2" name="副标题 1"/>
          <p:cNvSpPr/>
          <p:nvPr>
            <p:ph type="subTitle" idx="1"/>
          </p:nvPr>
        </p:nvSpPr>
        <p:spPr>
          <a:xfrm>
            <a:off x="2420684" y="3294697"/>
            <a:ext cx="4418126" cy="497923"/>
          </a:xfrm>
        </p:spPr>
        <p:txBody>
          <a:bodyPr/>
          <a:p>
            <a:endParaRPr lang="zh-CN" altLang="en-US" sz="3600"/>
          </a:p>
        </p:txBody>
      </p:sp>
      <p:sp>
        <p:nvSpPr>
          <p:cNvPr id="1048609" name="文本占位符 3"/>
          <p:cNvSpPr>
            <a:spLocks noGrp="1"/>
          </p:cNvSpPr>
          <p:nvPr>
            <p:ph type="body" idx="10"/>
          </p:nvPr>
        </p:nvSpPr>
        <p:spPr>
          <a:xfrm>
            <a:off x="1652905" y="6353175"/>
            <a:ext cx="2215247" cy="367665"/>
          </a:xfrm>
        </p:spPr>
        <p:txBody>
          <a:bodyPr/>
          <a:p>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6" name="标题 5"/>
          <p:cNvSpPr>
            <a:spLocks noGrp="1"/>
          </p:cNvSpPr>
          <p:nvPr>
            <p:ph type="title"/>
          </p:nvPr>
        </p:nvSpPr>
        <p:spPr>
          <a:xfrm>
            <a:off x="514049" y="727831"/>
            <a:ext cx="9452278" cy="758458"/>
          </a:xfrm>
        </p:spPr>
        <p:txBody>
          <a:bodyPr/>
          <a:p>
            <a:r>
              <a:rPr lang="zh-CN" altLang="en-US"/>
              <a:t>会前注意事项</a:t>
            </a:r>
            <a:endParaRPr lang="zh-CN" altLang="en-US"/>
          </a:p>
        </p:txBody>
      </p:sp>
      <p:sp>
        <p:nvSpPr>
          <p:cNvPr id="3" name="Content Placeholder 2"/>
          <p:cNvSpPr>
            <a:spLocks noGrp="1"/>
          </p:cNvSpPr>
          <p:nvPr>
            <p:ph idx="1"/>
          </p:nvPr>
        </p:nvSpPr>
        <p:spPr>
          <a:xfrm>
            <a:off x="513999" y="1545512"/>
            <a:ext cx="11395627" cy="4657501"/>
          </a:xfrm>
        </p:spPr>
        <p:txBody>
          <a:bodyPr/>
          <a:p>
            <a:pPr>
              <a:lnSpc>
                <a:spcPct val="110000"/>
              </a:lnSpc>
            </a:pPr>
            <a:r>
              <a:rPr lang="en-US">
                <a:solidFill>
                  <a:schemeClr val="tx1"/>
                </a:solidFill>
                <a:latin typeface="Source Han Sans CN" charset="0"/>
                <a:ea typeface="Source Han Sans CN" charset="0"/>
              </a:rPr>
              <a:t>本次会议仅涉及</a:t>
            </a:r>
            <a:r>
              <a:rPr lang="zh-CN" altLang="en-US">
                <a:solidFill>
                  <a:schemeClr val="tx1"/>
                </a:solidFill>
                <a:latin typeface="Source Han Sans CN" charset="0"/>
                <a:ea typeface="Source Han Sans CN" charset="0"/>
              </a:rPr>
              <a:t>软件</a:t>
            </a:r>
            <a:r>
              <a:rPr lang="en-US">
                <a:solidFill>
                  <a:schemeClr val="tx1"/>
                </a:solidFill>
                <a:latin typeface="Source Han Sans CN" charset="0"/>
                <a:ea typeface="Source Han Sans CN" charset="0"/>
              </a:rPr>
              <a:t>技术</a:t>
            </a:r>
            <a:r>
              <a:rPr lang="zh-CN" altLang="en-US">
                <a:solidFill>
                  <a:schemeClr val="tx1"/>
                </a:solidFill>
                <a:latin typeface="Source Han Sans CN" charset="0"/>
                <a:ea typeface="Source Han Sans CN" charset="0"/>
              </a:rPr>
              <a:t>课题</a:t>
            </a:r>
            <a:endParaRPr lang="zh-CN" altLang="en-US">
              <a:solidFill>
                <a:schemeClr val="tx1"/>
              </a:solidFill>
              <a:latin typeface="Source Han Sans CN" charset="0"/>
              <a:ea typeface="Source Han Sans CN" charset="0"/>
            </a:endParaRPr>
          </a:p>
          <a:p>
            <a:pPr lvl="1">
              <a:lnSpc>
                <a:spcPct val="110000"/>
              </a:lnSpc>
            </a:pPr>
            <a:r>
              <a:rPr lang="en-US">
                <a:solidFill>
                  <a:schemeClr val="tx1"/>
                </a:solidFill>
                <a:latin typeface="Source Han Sans CN" charset="0"/>
                <a:ea typeface="Source Han Sans CN" charset="0"/>
              </a:rPr>
              <a:t>关于龙芯相关的硬件产品</a:t>
            </a:r>
            <a:r>
              <a:rPr lang="zh-CN" altLang="en-US">
                <a:solidFill>
                  <a:schemeClr val="tx1"/>
                </a:solidFill>
                <a:latin typeface="Source Han Sans CN" charset="0"/>
                <a:ea typeface="Source Han Sans CN" charset="0"/>
              </a:rPr>
              <a:t>，除官方层面已解禁的消息及本文档内</a:t>
            </a:r>
            <a:br>
              <a:rPr lang="zh-CN" altLang="en-US">
                <a:solidFill>
                  <a:schemeClr val="tx1"/>
                </a:solidFill>
                <a:latin typeface="Source Han Sans CN" charset="0"/>
                <a:ea typeface="Source Han Sans CN" charset="0"/>
              </a:rPr>
            </a:br>
            <a:r>
              <a:rPr lang="zh-CN" altLang="en-US">
                <a:solidFill>
                  <a:schemeClr val="tx1"/>
                </a:solidFill>
                <a:latin typeface="Source Han Sans CN" charset="0"/>
                <a:ea typeface="Source Han Sans CN" charset="0"/>
              </a:rPr>
              <a:t>可公开的消息外，</a:t>
            </a:r>
            <a:r>
              <a:rPr lang="zh-CN" altLang="en-US" b="1" u="sng">
                <a:solidFill>
                  <a:schemeClr val="tx1"/>
                </a:solidFill>
                <a:latin typeface="Source Han Sans CN" charset="0"/>
                <a:ea typeface="Source Han Sans CN" charset="0"/>
              </a:rPr>
              <a:t>其他均不作任何回应</a:t>
            </a:r>
            <a:endParaRPr lang="zh-CN" altLang="en-US" b="1" u="sng">
              <a:solidFill>
                <a:schemeClr val="tx1"/>
              </a:solidFill>
              <a:latin typeface="Source Han Sans CN" charset="0"/>
              <a:ea typeface="Source Han Sans CN" charset="0"/>
            </a:endParaRPr>
          </a:p>
          <a:p>
            <a:pPr>
              <a:lnSpc>
                <a:spcPct val="110000"/>
              </a:lnSpc>
            </a:pPr>
            <a:r>
              <a:rPr lang="zh-CN" altLang="en-US"/>
              <a:t>本次会议</a:t>
            </a:r>
            <a:r>
              <a:rPr lang="zh-CN" altLang="en-US" b="1" u="sng"/>
              <a:t>与股市无关</a:t>
            </a:r>
            <a:r>
              <a:rPr lang="zh-CN" altLang="en-US"/>
              <a:t>，不构成任何投资建议</a:t>
            </a:r>
            <a:endParaRPr lang="zh-CN" altLang="en-US"/>
          </a:p>
          <a:p>
            <a:pPr marL="0" indent="0">
              <a:lnSpc>
                <a:spcPct val="110000"/>
              </a:lnSpc>
              <a:buNone/>
            </a:pPr>
            <a:endParaRPr lang="en-US"/>
          </a:p>
          <a:p>
            <a:pPr marL="0" indent="0">
              <a:lnSpc>
                <a:spcPct val="110000"/>
              </a:lnSpc>
              <a:buNone/>
            </a:pPr>
            <a:r>
              <a:rPr lang="zh-CN" altLang="en-US" b="1"/>
              <a:t>倡议：龙架构双周会及附属群组主要为社区开发者提供技术沟通和协调渠道，而非投资者交流或政治、商业讨论，请自觉控制话题及占用时长，更不要主动引发甚至煽动厂商间对立、饭圈争议等非建设性议题</a:t>
            </a:r>
            <a:endParaRPr lang="zh-CN" altLang="en-US" b="1"/>
          </a:p>
          <a:p>
            <a:pPr marL="0" indent="0" algn="r">
              <a:lnSpc>
                <a:spcPct val="110000"/>
              </a:lnSpc>
              <a:buNone/>
            </a:pPr>
            <a:r>
              <a:rPr lang="zh-CN" altLang="en-US" sz="1400"/>
              <a:t>（白铭骢）		</a:t>
            </a:r>
            <a:endParaRPr lang="en-US" sz="1400"/>
          </a:p>
        </p:txBody>
      </p:sp>
      <p:sp>
        <p:nvSpPr>
          <p:cNvPr id="7" name="文本占位符 6"/>
          <p:cNvSpPr>
            <a:spLocks noGrp="1"/>
          </p:cNvSpPr>
          <p:nvPr>
            <p:ph type="body" idx="10"/>
          </p:nvPr>
        </p:nvSpPr>
        <p:spPr/>
        <p:txBody>
          <a:bodyPr/>
          <a:p>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39" name=""/>
        <p:cNvGrpSpPr/>
        <p:nvPr/>
      </p:nvGrpSpPr>
      <p:grpSpPr/>
      <p:sp>
        <p:nvSpPr>
          <p:cNvPr id="1048607" name="标题 1"/>
          <p:cNvSpPr>
            <a:spLocks noGrp="1"/>
          </p:cNvSpPr>
          <p:nvPr>
            <p:ph type="ctrTitle"/>
          </p:nvPr>
        </p:nvSpPr>
        <p:spPr>
          <a:xfrm>
            <a:off x="2420631" y="2236332"/>
            <a:ext cx="9923769" cy="1229761"/>
          </a:xfrm>
        </p:spPr>
        <p:txBody>
          <a:bodyPr/>
          <a:p>
            <a:r>
              <a:rPr lang="zh-CN" altLang="en-US" sz="7200">
                <a:solidFill>
                  <a:schemeClr val="tx1"/>
                </a:solidFill>
              </a:rPr>
              <a:t>快速报告</a:t>
            </a:r>
            <a:endParaRPr lang="zh-CN" altLang="en-US"/>
          </a:p>
        </p:txBody>
      </p:sp>
      <p:sp>
        <p:nvSpPr>
          <p:cNvPr id="2" name="副标题 1"/>
          <p:cNvSpPr/>
          <p:nvPr>
            <p:ph type="subTitle" idx="1"/>
          </p:nvPr>
        </p:nvSpPr>
        <p:spPr>
          <a:xfrm>
            <a:off x="2420684" y="3294697"/>
            <a:ext cx="4418126" cy="497923"/>
          </a:xfrm>
        </p:spPr>
        <p:txBody>
          <a:bodyPr/>
          <a:p>
            <a:r>
              <a:rPr lang="zh-CN" altLang="en-US" sz="2800"/>
              <a:t>龙架构上游动向</a:t>
            </a:r>
            <a:endParaRPr lang="zh-CN" altLang="en-US" sz="2800"/>
          </a:p>
        </p:txBody>
      </p:sp>
      <p:sp>
        <p:nvSpPr>
          <p:cNvPr id="1048609" name="文本占位符 3"/>
          <p:cNvSpPr>
            <a:spLocks noGrp="1"/>
          </p:cNvSpPr>
          <p:nvPr>
            <p:ph type="body" idx="10"/>
          </p:nvPr>
        </p:nvSpPr>
        <p:spPr>
          <a:xfrm>
            <a:off x="1652905" y="6353175"/>
            <a:ext cx="2215247" cy="367665"/>
          </a:xfrm>
        </p:spPr>
        <p:txBody>
          <a:bodyPr/>
          <a:p>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en-US" altLang="zh-CN">
                <a:solidFill>
                  <a:schemeClr val="tx1"/>
                </a:solidFill>
              </a:rPr>
              <a:t>GCC</a:t>
            </a:r>
            <a:endParaRPr lang="zh-CN" altLang="en-US"/>
          </a:p>
        </p:txBody>
      </p:sp>
      <p:sp>
        <p:nvSpPr>
          <p:cNvPr id="3" name="内容占位符 2"/>
          <p:cNvSpPr>
            <a:spLocks noGrp="1"/>
          </p:cNvSpPr>
          <p:nvPr>
            <p:ph idx="1"/>
          </p:nvPr>
        </p:nvSpPr>
        <p:spPr/>
        <p:txBody>
          <a:bodyPr/>
          <a:p>
            <a:r>
              <a:rPr lang="en-US" altLang="zh-CN"/>
              <a:t>xry111 </a:t>
            </a:r>
            <a:r>
              <a:rPr lang="zh-CN" altLang="en-US">
                <a:hlinkClick r:id="rId2"/>
              </a:rPr>
              <a:t>提出</a:t>
            </a:r>
            <a:r>
              <a:rPr lang="zh-CN" altLang="en-US"/>
              <a:t>一项在极其特定的条件下会触发的</a:t>
            </a:r>
            <a:r>
              <a:rPr lang="zh-CN" altLang="en-US">
                <a:hlinkClick r:id="rId3"/>
              </a:rPr>
              <a:t>编译器内部错误 </a:t>
            </a:r>
            <a:r>
              <a:rPr lang="en-US" altLang="zh-CN">
                <a:hlinkClick r:id="rId3"/>
              </a:rPr>
              <a:t>(ICE) </a:t>
            </a:r>
            <a:r>
              <a:rPr lang="zh-CN" altLang="en-US"/>
              <a:t>修复</a:t>
            </a:r>
            <a:endParaRPr lang="zh-CN" altLang="en-US"/>
          </a:p>
          <a:p>
            <a:r>
              <a:rPr lang="en-US" altLang="zh-CN"/>
              <a:t>xry111 </a:t>
            </a:r>
            <a:r>
              <a:rPr lang="zh-CN" altLang="en-US">
                <a:hlinkClick r:id="rId4"/>
              </a:rPr>
              <a:t>提出</a:t>
            </a:r>
            <a:r>
              <a:rPr lang="zh-CN" altLang="en-US"/>
              <a:t>将 </a:t>
            </a:r>
            <a:r>
              <a:rPr lang="en-US" altLang="zh-CN"/>
              <a:t>LSX </a:t>
            </a:r>
            <a:r>
              <a:rPr lang="zh-CN" altLang="en-US"/>
              <a:t>向量符号</a:t>
            </a:r>
            <a:r>
              <a:rPr lang="en-US" altLang="zh-CN"/>
              <a:t>/</a:t>
            </a:r>
            <a:r>
              <a:rPr lang="zh-CN" altLang="en-US"/>
              <a:t>零扩展到元素个数相同的 </a:t>
            </a:r>
            <a:r>
              <a:rPr lang="en-US" altLang="zh-CN"/>
              <a:t>LASX </a:t>
            </a:r>
            <a:r>
              <a:rPr lang="zh-CN" altLang="en-US"/>
              <a:t>向量加入 </a:t>
            </a:r>
            <a:r>
              <a:rPr lang="en-US" altLang="zh-CN"/>
              <a:t>optab</a:t>
            </a:r>
            <a:r>
              <a:rPr lang="zh-CN" altLang="en-US"/>
              <a:t>，以解决使用 </a:t>
            </a:r>
            <a:r>
              <a:rPr lang="en-US" altLang="zh-CN"/>
              <a:t>__builtin_convertvector </a:t>
            </a:r>
            <a:r>
              <a:rPr lang="zh-CN" altLang="en-US"/>
              <a:t>进行此类操作时生成不明意义指令的问题</a:t>
            </a:r>
            <a:endParaRPr lang="zh-CN" altLang="en-US"/>
          </a:p>
          <a:p>
            <a:r>
              <a:rPr lang="zh-CN" altLang="en-US"/>
              <a:t>因尚不确定如何对 </a:t>
            </a:r>
            <a:r>
              <a:rPr lang="en-US" altLang="zh-CN"/>
              <a:t>LA32R </a:t>
            </a:r>
            <a:r>
              <a:rPr lang="zh-CN" altLang="en-US"/>
              <a:t>在 </a:t>
            </a:r>
            <a:r>
              <a:rPr lang="en-US" altLang="zh-CN"/>
              <a:t>LA32S </a:t>
            </a:r>
            <a:r>
              <a:rPr lang="zh-CN" altLang="en-US"/>
              <a:t>中的补集划分功能模块及是否对 </a:t>
            </a:r>
            <a:r>
              <a:rPr lang="en-US" altLang="zh-CN"/>
              <a:t>LA32R </a:t>
            </a:r>
            <a:r>
              <a:rPr lang="zh-CN" altLang="en-US"/>
              <a:t>加入 </a:t>
            </a:r>
            <a:r>
              <a:rPr lang="en-US" altLang="zh-CN"/>
              <a:t>cpucfg </a:t>
            </a:r>
            <a:r>
              <a:rPr lang="zh-CN" altLang="en-US"/>
              <a:t>指令，添加预处理器宏区分 </a:t>
            </a:r>
            <a:r>
              <a:rPr lang="en-US" altLang="zh-CN"/>
              <a:t>LA32R </a:t>
            </a:r>
            <a:r>
              <a:rPr lang="zh-CN" altLang="en-US"/>
              <a:t>和 </a:t>
            </a:r>
            <a:r>
              <a:rPr lang="en-US" altLang="zh-CN"/>
              <a:t>LA32S </a:t>
            </a:r>
            <a:r>
              <a:rPr lang="zh-CN" altLang="en-US"/>
              <a:t>的请求被龙芯开发者决定</a:t>
            </a:r>
            <a:r>
              <a:rPr lang="zh-CN" altLang="en-US">
                <a:hlinkClick r:id="rId5"/>
              </a:rPr>
              <a:t>搁置</a:t>
            </a:r>
            <a:endParaRPr lang="zh-CN" altLang="en-US"/>
          </a:p>
          <a:p>
            <a:pPr lvl="1"/>
            <a:r>
              <a:rPr lang="zh-CN" altLang="en-US"/>
              <a:t>目前建议在手写 </a:t>
            </a:r>
            <a:r>
              <a:rPr lang="en-US" altLang="zh-CN"/>
              <a:t>LA32 </a:t>
            </a:r>
            <a:r>
              <a:rPr lang="zh-CN" altLang="en-US"/>
              <a:t>汇编时一律按 </a:t>
            </a:r>
            <a:r>
              <a:rPr lang="en-US" altLang="zh-CN"/>
              <a:t>LA32R </a:t>
            </a:r>
            <a:r>
              <a:rPr lang="zh-CN" altLang="en-US"/>
              <a:t>编写</a:t>
            </a:r>
            <a:endParaRPr lang="zh-CN" altLang="en-US"/>
          </a:p>
        </p:txBody>
      </p:sp>
      <p:sp>
        <p:nvSpPr>
          <p:cNvPr id="4" name="文本占位符 3"/>
          <p:cNvSpPr>
            <a:spLocks noGrp="1"/>
          </p:cNvSpPr>
          <p:nvPr>
            <p:ph type="body" idx="10"/>
          </p:nvPr>
        </p:nvSpPr>
        <p:spPr/>
        <p:txBody>
          <a:bodyPr/>
          <a:p>
            <a:r>
              <a:rPr lang="zh-CN" altLang="en-US">
                <a:solidFill>
                  <a:schemeClr val="bg1">
                    <a:lumMod val="75000"/>
                  </a:schemeClr>
                </a:solidFill>
                <a:ea typeface="Source Han Sans CN" charset="0"/>
              </a:rPr>
              <a:t>xry111</a:t>
            </a: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ltLang="zh-CN"/>
              <a:t>Glibc </a:t>
            </a:r>
            <a:r>
              <a:rPr lang="zh-CN" altLang="en-US"/>
              <a:t>+</a:t>
            </a:r>
            <a:r>
              <a:rPr lang="en-US" altLang="zh-CN"/>
              <a:t> Binutils</a:t>
            </a:r>
            <a:endParaRPr lang="zh-CN" altLang="en-US"/>
          </a:p>
        </p:txBody>
      </p:sp>
      <p:sp>
        <p:nvSpPr>
          <p:cNvPr id="3" name="Content Placeholder 2"/>
          <p:cNvSpPr>
            <a:spLocks noGrp="1"/>
          </p:cNvSpPr>
          <p:nvPr>
            <p:ph idx="1"/>
          </p:nvPr>
        </p:nvSpPr>
        <p:spPr/>
        <p:txBody>
          <a:bodyPr/>
          <a:p>
            <a:r>
              <a:rPr lang="zh-CN" altLang="en-US"/>
              <a:t>由于 </a:t>
            </a:r>
            <a:r>
              <a:rPr lang="en-US" altLang="zh-CN"/>
              <a:t>Glibc </a:t>
            </a:r>
            <a:r>
              <a:rPr lang="zh-CN" altLang="en-US"/>
              <a:t>本身和 </a:t>
            </a:r>
            <a:r>
              <a:rPr lang="en-US" altLang="zh-CN"/>
              <a:t>Binutils </a:t>
            </a:r>
            <a:r>
              <a:rPr lang="zh-CN" altLang="en-US"/>
              <a:t>的开发周期安排，</a:t>
            </a:r>
            <a:r>
              <a:rPr lang="en-US" altLang="zh-CN"/>
              <a:t>Glibc </a:t>
            </a:r>
            <a:r>
              <a:rPr lang="zh-CN" altLang="en-US"/>
              <a:t>的</a:t>
            </a:r>
            <a:r>
              <a:rPr lang="en-US" altLang="zh-CN"/>
              <a:t> LA32 </a:t>
            </a:r>
            <a:r>
              <a:rPr lang="zh-CN" altLang="en-US"/>
              <a:t>支持被搁置到下一开发周期</a:t>
            </a:r>
            <a:endParaRPr lang="zh-CN" altLang="en-US"/>
          </a:p>
          <a:p>
            <a:r>
              <a:rPr lang="en-US" altLang="zh-CN"/>
              <a:t>Lulu Cai </a:t>
            </a:r>
            <a:r>
              <a:rPr lang="zh-CN" altLang="en-US">
                <a:hlinkClick r:id="rId2"/>
              </a:rPr>
              <a:t>提出</a:t>
            </a:r>
            <a:r>
              <a:rPr lang="zh-CN" altLang="en-US"/>
              <a:t>让 </a:t>
            </a:r>
            <a:r>
              <a:rPr lang="en-US" altLang="zh-CN"/>
              <a:t>GAS </a:t>
            </a:r>
            <a:r>
              <a:rPr lang="zh-CN" altLang="en-US"/>
              <a:t>识别 -</a:t>
            </a:r>
            <a:r>
              <a:rPr lang="en-US" altLang="zh-CN"/>
              <a:t>march</a:t>
            </a:r>
            <a:r>
              <a:rPr lang="zh-CN" altLang="en-US"/>
              <a:t>=</a:t>
            </a:r>
            <a:r>
              <a:rPr lang="en-US" altLang="zh-CN"/>
              <a:t>la32r </a:t>
            </a:r>
            <a:r>
              <a:rPr lang="zh-CN" altLang="en-US"/>
              <a:t>以将 </a:t>
            </a:r>
            <a:r>
              <a:rPr lang="en-US" altLang="zh-CN"/>
              <a:t>beqz/bnez </a:t>
            </a:r>
            <a:r>
              <a:rPr lang="zh-CN" altLang="en-US"/>
              <a:t>自动改写成 </a:t>
            </a:r>
            <a:r>
              <a:rPr lang="en-US" altLang="zh-CN"/>
              <a:t>beq/bne</a:t>
            </a:r>
            <a:r>
              <a:rPr lang="zh-CN" altLang="en-US"/>
              <a:t>，</a:t>
            </a:r>
            <a:r>
              <a:rPr lang="en-US" altLang="zh-CN"/>
              <a:t>xry111 </a:t>
            </a:r>
            <a:r>
              <a:rPr lang="zh-CN" altLang="en-US">
                <a:hlinkClick r:id="rId3"/>
              </a:rPr>
              <a:t>指出</a:t>
            </a:r>
            <a:r>
              <a:rPr lang="zh-CN" altLang="en-US"/>
              <a:t>这和 </a:t>
            </a:r>
            <a:r>
              <a:rPr lang="en-US" altLang="zh-CN"/>
              <a:t>GCC </a:t>
            </a:r>
            <a:r>
              <a:rPr lang="zh-CN" altLang="en-US"/>
              <a:t>的 #</a:t>
            </a:r>
            <a:r>
              <a:rPr lang="en-US" altLang="zh-CN"/>
              <a:t>pragma GCC target </a:t>
            </a:r>
            <a:r>
              <a:rPr lang="zh-CN" altLang="en-US"/>
              <a:t>支持相矛盾</a:t>
            </a:r>
            <a:endParaRPr lang="zh-CN" altLang="en-US"/>
          </a:p>
        </p:txBody>
      </p:sp>
      <p:sp>
        <p:nvSpPr>
          <p:cNvPr id="4" name="Text Placeholder 3"/>
          <p:cNvSpPr>
            <a:spLocks noGrp="1"/>
          </p:cNvSpPr>
          <p:nvPr>
            <p:ph type="body" idx="10"/>
          </p:nvPr>
        </p:nvSpPr>
        <p:spPr/>
        <p:txBody>
          <a:bodyPr/>
          <a:p>
            <a:r>
              <a:rPr lang="en-US" altLang="zh-CN"/>
              <a:t>xry111</a:t>
            </a: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zh-CN" altLang="en-US"/>
              <a:t>固件</a:t>
            </a:r>
            <a:endParaRPr lang="zh-CN" altLang="en-US"/>
          </a:p>
        </p:txBody>
      </p:sp>
      <p:sp>
        <p:nvSpPr>
          <p:cNvPr id="3" name="Content Placeholder 2"/>
          <p:cNvSpPr>
            <a:spLocks noGrp="1"/>
          </p:cNvSpPr>
          <p:nvPr>
            <p:ph idx="1"/>
          </p:nvPr>
        </p:nvSpPr>
        <p:spPr/>
        <p:txBody>
          <a:bodyPr/>
          <a:p>
            <a:r>
              <a:rPr lang="zh-CN" altLang="en-US"/>
              <a:t>龙芯</a:t>
            </a:r>
            <a:r>
              <a:rPr lang="zh-CN" altLang="en-US">
                <a:cs typeface="Arial" panose="020B0604020202020204" pitchFamily="34" charset="0"/>
              </a:rPr>
              <a:t>固件团队</a:t>
            </a:r>
            <a:r>
              <a:rPr lang="zh-CN" altLang="en-US">
                <a:cs typeface="Arial" panose="020B0604020202020204" pitchFamily="34" charset="0"/>
                <a:hlinkClick r:id="rId2"/>
              </a:rPr>
              <a:t>发布了</a:t>
            </a:r>
            <a:r>
              <a:rPr lang="zh-CN" altLang="en-US">
                <a:cs typeface="Arial" panose="020B0604020202020204" pitchFamily="34" charset="0"/>
              </a:rPr>
              <a:t>一批板卡固件升级，更新至龙芯基线 </a:t>
            </a:r>
            <a:r>
              <a:rPr lang="en-US" altLang="zh-CN">
                <a:cs typeface="Arial" panose="020B0604020202020204" pitchFamily="34" charset="0"/>
              </a:rPr>
              <a:t>RefCode Stable2511</a:t>
            </a:r>
            <a:endParaRPr lang="en-US" altLang="zh-CN">
              <a:cs typeface="Arial" panose="020B0604020202020204" pitchFamily="34" charset="0"/>
            </a:endParaRPr>
          </a:p>
          <a:p>
            <a:pPr lvl="1"/>
            <a:r>
              <a:rPr lang="zh-CN" altLang="en-US">
                <a:cs typeface="Arial" panose="020B0604020202020204" pitchFamily="34" charset="0"/>
              </a:rPr>
              <a:t>注：此为龙芯仓库 </a:t>
            </a:r>
            <a:r>
              <a:rPr lang="en-US" altLang="zh-CN">
                <a:cs typeface="Arial" panose="020B0604020202020204" pitchFamily="34" charset="0"/>
              </a:rPr>
              <a:t>tag</a:t>
            </a:r>
            <a:r>
              <a:rPr lang="zh-CN" altLang="en-US">
                <a:cs typeface="Arial" panose="020B0604020202020204" pitchFamily="34" charset="0"/>
              </a:rPr>
              <a:t>，非 </a:t>
            </a:r>
            <a:r>
              <a:rPr lang="en-US" altLang="zh-CN">
                <a:cs typeface="Arial" panose="020B0604020202020204" pitchFamily="34" charset="0"/>
              </a:rPr>
              <a:t>EDK2 </a:t>
            </a:r>
            <a:r>
              <a:rPr lang="zh-CN" altLang="en-US">
                <a:cs typeface="Arial" panose="020B0604020202020204" pitchFamily="34" charset="0"/>
              </a:rPr>
              <a:t>仓库的 </a:t>
            </a:r>
            <a:r>
              <a:rPr lang="en-US" altLang="zh-CN">
                <a:cs typeface="Arial" panose="020B0604020202020204" pitchFamily="34" charset="0"/>
              </a:rPr>
              <a:t>edk2</a:t>
            </a:r>
            <a:r>
              <a:rPr lang="zh-CN" altLang="en-US">
                <a:cs typeface="Arial" panose="020B0604020202020204" pitchFamily="34" charset="0"/>
              </a:rPr>
              <a:t>-</a:t>
            </a:r>
            <a:r>
              <a:rPr lang="en-US" altLang="zh-CN">
                <a:cs typeface="Arial" panose="020B0604020202020204" pitchFamily="34" charset="0"/>
              </a:rPr>
              <a:t>stable202511 </a:t>
            </a:r>
            <a:endParaRPr lang="en-US" altLang="zh-CN">
              <a:cs typeface="Arial" panose="020B0604020202020204" pitchFamily="34" charset="0"/>
            </a:endParaRPr>
          </a:p>
          <a:p>
            <a:pPr lvl="1"/>
            <a:r>
              <a:rPr lang="zh-CN" altLang="en-US">
                <a:cs typeface="Arial" panose="020B0604020202020204" pitchFamily="34" charset="0"/>
              </a:rPr>
              <a:t>完成了《龙芯 </a:t>
            </a:r>
            <a:r>
              <a:rPr lang="en-US" altLang="zh-CN">
                <a:cs typeface="Arial" panose="020B0604020202020204" pitchFamily="34" charset="0"/>
              </a:rPr>
              <a:t>CPU </a:t>
            </a:r>
            <a:r>
              <a:rPr lang="zh-CN" altLang="en-US">
                <a:cs typeface="Arial" panose="020B0604020202020204" pitchFamily="34" charset="0"/>
              </a:rPr>
              <a:t>统一系统架构规范（适用于 </a:t>
            </a:r>
            <a:r>
              <a:rPr lang="en-US" altLang="zh-CN">
                <a:cs typeface="Arial" panose="020B0604020202020204" pitchFamily="34" charset="0"/>
              </a:rPr>
              <a:t>LA </a:t>
            </a:r>
            <a:r>
              <a:rPr lang="zh-CN" altLang="en-US">
                <a:cs typeface="Arial" panose="020B0604020202020204" pitchFamily="34" charset="0"/>
              </a:rPr>
              <a:t>架构通用 </a:t>
            </a:r>
            <a:r>
              <a:rPr lang="en-US" altLang="zh-CN">
                <a:cs typeface="Arial" panose="020B0604020202020204" pitchFamily="34" charset="0"/>
              </a:rPr>
              <a:t>PC</a:t>
            </a:r>
            <a:r>
              <a:rPr lang="zh-CN" altLang="en-US">
                <a:cs typeface="Arial" panose="020B0604020202020204" pitchFamily="34" charset="0"/>
              </a:rPr>
              <a:t>、服务器系列）》</a:t>
            </a:r>
            <a:r>
              <a:rPr lang="en-US" altLang="zh-CN">
                <a:cs typeface="Arial" panose="020B0604020202020204" pitchFamily="34" charset="0"/>
              </a:rPr>
              <a:t>v4.x </a:t>
            </a:r>
            <a:r>
              <a:rPr lang="zh-CN" altLang="en-US">
                <a:cs typeface="Arial" panose="020B0604020202020204" pitchFamily="34" charset="0"/>
              </a:rPr>
              <a:t>适配工作，彻底摆脱 </a:t>
            </a:r>
            <a:r>
              <a:rPr lang="en-US" altLang="zh-CN">
                <a:cs typeface="Arial" panose="020B0604020202020204" pitchFamily="34" charset="0"/>
              </a:rPr>
              <a:t>v3.1</a:t>
            </a:r>
            <a:r>
              <a:rPr lang="zh-CN" altLang="en-US">
                <a:cs typeface="Arial" panose="020B0604020202020204" pitchFamily="34" charset="0"/>
              </a:rPr>
              <a:t>（</a:t>
            </a:r>
            <a:r>
              <a:rPr lang="en-US" altLang="zh-CN">
                <a:cs typeface="Arial" panose="020B0604020202020204" pitchFamily="34" charset="0"/>
              </a:rPr>
              <a:t>BPI </a:t>
            </a:r>
            <a:r>
              <a:rPr lang="zh-CN" altLang="en-US">
                <a:cs typeface="Arial" panose="020B0604020202020204" pitchFamily="34" charset="0"/>
              </a:rPr>
              <a:t>引导协议）的兼容包袱</a:t>
            </a:r>
            <a:endParaRPr lang="zh-CN" altLang="en-US">
              <a:cs typeface="Arial" panose="020B0604020202020204" pitchFamily="34" charset="0"/>
            </a:endParaRPr>
          </a:p>
          <a:p>
            <a:pPr lvl="1"/>
            <a:r>
              <a:rPr lang="zh-CN" altLang="en-US">
                <a:cs typeface="Arial" panose="020B0604020202020204" pitchFamily="34" charset="0"/>
              </a:rPr>
              <a:t>引入了 </a:t>
            </a:r>
            <a:r>
              <a:rPr lang="en-US" altLang="zh-CN">
                <a:cs typeface="Arial" panose="020B0604020202020204" pitchFamily="34" charset="0"/>
              </a:rPr>
              <a:t>MultiArchUefiPkgs</a:t>
            </a:r>
            <a:r>
              <a:rPr lang="zh-CN" altLang="en-US">
                <a:cs typeface="Arial" panose="020B0604020202020204" pitchFamily="34" charset="0"/>
              </a:rPr>
              <a:t> 这一 </a:t>
            </a:r>
            <a:r>
              <a:rPr lang="en-US" altLang="zh-CN">
                <a:cs typeface="Arial" panose="020B0604020202020204" pitchFamily="34" charset="0"/>
              </a:rPr>
              <a:t>UEFI</a:t>
            </a:r>
            <a:r>
              <a:rPr lang="zh-CN" altLang="en-US">
                <a:cs typeface="Arial" panose="020B0604020202020204" pitchFamily="34" charset="0"/>
              </a:rPr>
              <a:t> 程序模拟框架，可支持较新的 </a:t>
            </a:r>
            <a:r>
              <a:rPr lang="en-US" altLang="zh-CN">
                <a:cs typeface="Arial" panose="020B0604020202020204" pitchFamily="34" charset="0"/>
              </a:rPr>
              <a:t>AMD GPU </a:t>
            </a:r>
            <a:r>
              <a:rPr lang="zh-CN" altLang="en-US">
                <a:cs typeface="Arial" panose="020B0604020202020204" pitchFamily="34" charset="0"/>
              </a:rPr>
              <a:t>输出，以及支持部分网卡、存储控制器等的 </a:t>
            </a:r>
            <a:r>
              <a:rPr lang="en-US" altLang="zh-CN">
                <a:cs typeface="Arial" panose="020B0604020202020204" pitchFamily="34" charset="0"/>
              </a:rPr>
              <a:t>UEFI Option ROM</a:t>
            </a:r>
            <a:endParaRPr lang="en-US" altLang="zh-CN">
              <a:cs typeface="Arial" panose="020B0604020202020204" pitchFamily="34" charset="0"/>
            </a:endParaRPr>
          </a:p>
          <a:p>
            <a:pPr lvl="2"/>
            <a:r>
              <a:rPr lang="zh-CN" altLang="en-US">
                <a:cs typeface="Arial" panose="020B0604020202020204" pitchFamily="34" charset="0"/>
              </a:rPr>
              <a:t>详情可见 </a:t>
            </a:r>
            <a:r>
              <a:rPr lang="en-US" altLang="zh-CN">
                <a:cs typeface="Arial" panose="020B0604020202020204" pitchFamily="34" charset="0"/>
                <a:hlinkClick r:id="rId3"/>
              </a:rPr>
              <a:t>MarsDoge </a:t>
            </a:r>
            <a:r>
              <a:rPr lang="zh-CN" altLang="en-US">
                <a:cs typeface="Arial" panose="020B0604020202020204" pitchFamily="34" charset="0"/>
                <a:hlinkClick r:id="rId3"/>
              </a:rPr>
              <a:t>在 </a:t>
            </a:r>
            <a:r>
              <a:rPr lang="en-US" altLang="zh-CN">
                <a:cs typeface="Arial" panose="020B0604020202020204" pitchFamily="34" charset="0"/>
                <a:hlinkClick r:id="rId3"/>
              </a:rPr>
              <a:t>AOSCC 2025 </a:t>
            </a:r>
            <a:r>
              <a:rPr lang="zh-CN" altLang="en-US">
                <a:cs typeface="Arial" panose="020B0604020202020204" pitchFamily="34" charset="0"/>
                <a:hlinkClick r:id="rId3"/>
              </a:rPr>
              <a:t>的介绍</a:t>
            </a:r>
            <a:endParaRPr lang="zh-CN" altLang="en-US">
              <a:cs typeface="Arial" panose="020B0604020202020204" pitchFamily="34" charset="0"/>
            </a:endParaRPr>
          </a:p>
          <a:p>
            <a:pPr lvl="1"/>
            <a:r>
              <a:rPr lang="zh-CN" altLang="en-US">
                <a:cs typeface="Arial" panose="020B0604020202020204" pitchFamily="34" charset="0"/>
              </a:rPr>
              <a:t>更多细节请见</a:t>
            </a:r>
            <a:r>
              <a:rPr lang="en-US" altLang="zh-CN">
                <a:cs typeface="Arial" panose="020B0604020202020204" pitchFamily="34" charset="0"/>
              </a:rPr>
              <a:t> PR </a:t>
            </a:r>
            <a:r>
              <a:rPr lang="zh-CN" altLang="en-US">
                <a:cs typeface="Arial" panose="020B0604020202020204" pitchFamily="34" charset="0"/>
              </a:rPr>
              <a:t>说明</a:t>
            </a:r>
            <a:endParaRPr lang="zh-CN" altLang="en-US"/>
          </a:p>
        </p:txBody>
      </p:sp>
      <p:sp>
        <p:nvSpPr>
          <p:cNvPr id="4" name="Text Placeholder 3"/>
          <p:cNvSpPr>
            <a:spLocks noGrp="1"/>
          </p:cNvSpPr>
          <p:nvPr>
            <p:ph type="body" idx="10"/>
          </p:nvPr>
        </p:nvSpPr>
        <p:spPr/>
        <p:txBody>
          <a:bodyPr/>
          <a:p>
            <a:r>
              <a:rPr lang="zh-CN" altLang="en-US"/>
              <a:t>白铭骢</a:t>
            </a: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Title 1"/>
          <p:cNvSpPr>
            <a:spLocks noGrp="1"/>
          </p:cNvSpPr>
          <p:nvPr>
            <p:ph type="title"/>
          </p:nvPr>
        </p:nvSpPr>
        <p:spPr/>
        <p:txBody>
          <a:bodyPr/>
          <a:p>
            <a:r>
              <a:rPr lang="en-US" altLang="zh-CN"/>
              <a:t>libriscv </a:t>
            </a:r>
            <a:r>
              <a:rPr lang="zh-CN" altLang="en-US"/>
              <a:t>姊妹篇</a:t>
            </a:r>
            <a:r>
              <a:rPr lang="en-US" altLang="zh-CN"/>
              <a:t>: libloong</a:t>
            </a:r>
            <a:endParaRPr lang="zh-CN" altLang="en-US"/>
          </a:p>
        </p:txBody>
      </p:sp>
      <p:sp>
        <p:nvSpPr>
          <p:cNvPr id="3" name="Content Placeholder 2"/>
          <p:cNvSpPr>
            <a:spLocks noGrp="1"/>
          </p:cNvSpPr>
          <p:nvPr>
            <p:ph idx="1"/>
          </p:nvPr>
        </p:nvSpPr>
        <p:spPr/>
        <p:txBody>
          <a:bodyPr/>
          <a:p>
            <a:r>
              <a:rPr lang="en-US" altLang="zh-CN">
                <a:hlinkClick r:id="rId2"/>
              </a:rPr>
              <a:t>https://github.com/libriscv/libloong</a:t>
            </a:r>
            <a:endParaRPr lang="en-US" altLang="zh-CN">
              <a:hlinkClick r:id="rId2"/>
            </a:endParaRPr>
          </a:p>
          <a:p>
            <a:r>
              <a:rPr lang="zh-CN" altLang="en-US"/>
              <a:t>又一有意思的二进制翻译方案：在其他架构模拟龙架构</a:t>
            </a:r>
            <a:endParaRPr lang="zh-CN" altLang="en-US"/>
          </a:p>
          <a:p>
            <a:pPr lvl="1"/>
            <a:r>
              <a:rPr lang="zh-CN" altLang="en-US"/>
              <a:t>本项目作者也是 </a:t>
            </a:r>
            <a:r>
              <a:rPr lang="en-US" altLang="zh-CN"/>
              <a:t>libriscv</a:t>
            </a:r>
            <a:r>
              <a:rPr lang="zh-CN" altLang="en-US"/>
              <a:t> 项目作者，将其高性能模拟 </a:t>
            </a:r>
            <a:r>
              <a:rPr lang="en-US" altLang="zh-CN"/>
              <a:t>RISC</a:t>
            </a:r>
            <a:r>
              <a:rPr lang="zh-CN" altLang="en-US"/>
              <a:t>-</a:t>
            </a:r>
            <a:r>
              <a:rPr lang="en-US" altLang="zh-CN"/>
              <a:t>V </a:t>
            </a:r>
            <a:r>
              <a:rPr lang="zh-CN" altLang="en-US"/>
              <a:t>的经验转移到了龙架构</a:t>
            </a:r>
            <a:endParaRPr lang="zh-CN" altLang="en-US"/>
          </a:p>
        </p:txBody>
      </p:sp>
      <p:sp>
        <p:nvSpPr>
          <p:cNvPr id="4" name="Text Placeholder 3"/>
          <p:cNvSpPr>
            <a:spLocks noGrp="1"/>
          </p:cNvSpPr>
          <p:nvPr>
            <p:ph type="body" idx="10"/>
          </p:nvPr>
        </p:nvSpPr>
        <p:spPr/>
        <p:txBody>
          <a:bodyPr/>
          <a:p>
            <a:r>
              <a:rPr lang="zh-CN" altLang="en-US"/>
              <a:t>白铭骢</a:t>
            </a:r>
            <a:endParaRPr lang="zh-CN" altLang="en-US"/>
          </a:p>
        </p:txBody>
      </p:sp>
    </p:spTree>
  </p:cSld>
  <p:clrMapOvr>
    <a:masterClrMapping/>
  </p:clrMapOvr>
</p:sld>
</file>

<file path=ppt/theme/theme1.xml><?xml version="1.0" encoding="utf-8"?>
<a:theme xmlns:a="http://schemas.openxmlformats.org/drawingml/2006/main" name="龙架构双周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Source Han Sans CN"/>
        <a:ea typeface=""/>
        <a:cs typeface=""/>
        <a:font script="Jpan" typeface="ＭＳ ゴシック"/>
        <a:font script="Hang" typeface="굴림"/>
        <a:font script="Hans" typeface="Source Han Sans CN"/>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Source Han Sans CN"/>
        <a:ea typeface=""/>
        <a:cs typeface=""/>
        <a:font script="Jpan" typeface="ＭＳ ゴシック"/>
        <a:font script="Hang" typeface="굴림"/>
        <a:font script="Hans" typeface="Source Han Sans CN"/>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ource Sans 3"/>
        <a:ea typeface=""/>
        <a:cs typeface=""/>
        <a:font script="Jpan" typeface="ＭＳ Ｐゴシック"/>
        <a:font script="Hang" typeface="맑은 고딕"/>
        <a:font script="Hans" typeface="宋体"/>
        <a:font script="Hant" typeface="新細明體"/>
        <a:font script="Arab" typeface="Source Sans 3"/>
        <a:font script="Hebr" typeface="Source Sans 3"/>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Source Sans 3"/>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ource Sans 3"/>
        <a:ea typeface=""/>
        <a:cs typeface=""/>
        <a:font script="Jpan" typeface="ＭＳ Ｐゴシック"/>
        <a:font script="Hang" typeface="맑은 고딕"/>
        <a:font script="Hans" typeface="宋体"/>
        <a:font script="Hant" typeface="新細明體"/>
        <a:font script="Arab" typeface="Source Sans 3"/>
        <a:font script="Hebr" typeface="Source Sans 3"/>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Source Sans 3"/>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5324</Words>
  <Application>WPS Office WWO_wpscloud_20260107185241-030cc62549</Application>
  <PresentationFormat/>
  <Paragraphs>304</Paragraphs>
  <Slides>28</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28</vt:i4>
      </vt:variant>
    </vt:vector>
  </HeadingPairs>
  <TitlesOfParts>
    <vt:vector size="44" baseType="lpstr">
      <vt:lpstr>Arial</vt:lpstr>
      <vt:lpstr>宋体</vt:lpstr>
      <vt:lpstr>Wingdings</vt:lpstr>
      <vt:lpstr>Source Sans 3</vt:lpstr>
      <vt:lpstr>Noto Sans Thai</vt:lpstr>
      <vt:lpstr>Source Han Sans CN</vt:lpstr>
      <vt:lpstr>Noto Sans Mono CJK JP</vt:lpstr>
      <vt:lpstr>微软雅黑</vt:lpstr>
      <vt:lpstr>汉仪旗黑KW 55S</vt:lpstr>
      <vt:lpstr>Fira Code</vt:lpstr>
      <vt:lpstr>Source Han Sans CN</vt:lpstr>
      <vt:lpstr>微软雅黑</vt:lpstr>
      <vt:lpstr>汉仪书宋二KW</vt:lpstr>
      <vt:lpstr>Kingsoft Confetti</vt:lpstr>
      <vt:lpstr>宋体</vt:lpstr>
      <vt:lpstr>龙架构双周会</vt:lpstr>
      <vt:lpstr>欢迎参加龙架构双周会</vt:lpstr>
      <vt:lpstr>龙架构双周会</vt:lpstr>
      <vt:lpstr>会前注意事项</vt:lpstr>
      <vt:lpstr>会前注意事项</vt:lpstr>
      <vt:lpstr>快速报告</vt:lpstr>
      <vt:lpstr>GCC</vt:lpstr>
      <vt:lpstr>Glibc + Binutils</vt:lpstr>
      <vt:lpstr>固件</vt:lpstr>
      <vt:lpstr>libriscv 姊妹篇: libloong</vt:lpstr>
      <vt:lpstr>LoongGPU + LoongVPU 驱动更新</vt:lpstr>
      <vt:lpstr>Linux 内核（loongarch 列表）</vt:lpstr>
      <vt:lpstr>Linux 内核（loongarch 列表）</vt:lpstr>
      <vt:lpstr>Box64</vt:lpstr>
      <vt:lpstr>快速报告</vt:lpstr>
      <vt:lpstr>发行版维护贴士</vt:lpstr>
      <vt:lpstr>Debian</vt:lpstr>
      <vt:lpstr>安同 OS</vt:lpstr>
      <vt:lpstr>安同 OS</vt:lpstr>
      <vt:lpstr>诚迈鸿志操作系统适配龙芯香橙派</vt:lpstr>
      <vt:lpstr>快速报告</vt:lpstr>
      <vt:lpstr>龙芯DESK工具集</vt:lpstr>
      <vt:lpstr>龙芯DESK工具集</vt:lpstr>
      <vt:lpstr>快速报告</vt:lpstr>
      <vt:lpstr>2026 龙架构许愿清单</vt:lpstr>
      <vt:lpstr>龙芯爱好者社区门户</vt:lpstr>
      <vt:lpstr>社区周边预告（及点子招募）</vt:lpstr>
      <vt:lpstr>问答环节</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欢迎参加龙架构双周会</dc:title>
  <dc:creator>DBY2-W00</dc:creator>
  <cp:lastModifiedBy>xenon</cp:lastModifiedBy>
  <dcterms:created xsi:type="dcterms:W3CDTF">2026-01-18T05:09:36Z</dcterms:created>
  <dcterms:modified xsi:type="dcterms:W3CDTF">2026-01-18T05:09:36Z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2052-12.9.0.24776</vt:lpwstr>
  </property>
  <property fmtid="{D5CDD505-2E9C-101B-9397-08002B2CF9AE}" pid="3" name="ICV">
    <vt:lpwstr>47B5133B91E7D92B8904E1676A1AE32D_43</vt:lpwstr>
  </property>
</Properties>
</file>