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9"/>
  </p:handoutMasterIdLst>
  <p:sldIdLst>
    <p:sldId id="257" r:id="rId3"/>
    <p:sldId id="258" r:id="rId4"/>
    <p:sldId id="364" r:id="rId5"/>
    <p:sldId id="349" r:id="rId6"/>
    <p:sldId id="363" r:id="rId8"/>
    <p:sldId id="410" r:id="rId9"/>
    <p:sldId id="398" r:id="rId10"/>
    <p:sldId id="411" r:id="rId11"/>
    <p:sldId id="408" r:id="rId12"/>
    <p:sldId id="412" r:id="rId13"/>
    <p:sldId id="415" r:id="rId14"/>
    <p:sldId id="365" r:id="rId15"/>
    <p:sldId id="414" r:id="rId16"/>
    <p:sldId id="413" r:id="rId17"/>
    <p:sldId id="416" r:id="rId18"/>
    <p:sldId id="417" r:id="rId19"/>
    <p:sldId id="386" r:id="rId20"/>
    <p:sldId id="419" r:id="rId21"/>
    <p:sldId id="420" r:id="rId22"/>
    <p:sldId id="399" r:id="rId23"/>
    <p:sldId id="400" r:id="rId24"/>
    <p:sldId id="401" r:id="rId25"/>
    <p:sldId id="402" r:id="rId26"/>
    <p:sldId id="368" r:id="rId27"/>
    <p:sldId id="275" r:id="rId28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当前龙芯为龙架构 </a:t>
            </a:r>
            <a:r>
              <a:rPr lang="en-US" altLang="zh-CN">
                <a:cs typeface="Arial" panose="020B0604020202020204" pitchFamily="34" charset="0"/>
              </a:rPr>
              <a:t>ABI </a:t>
            </a:r>
            <a:r>
              <a:rPr lang="zh-CN" altLang="en-US">
                <a:cs typeface="Arial" panose="020B0604020202020204" pitchFamily="34" charset="0"/>
              </a:rPr>
              <a:t>文档的整体集合赋予一个 </a:t>
            </a:r>
            <a:r>
              <a:rPr lang="en-US" altLang="zh-CN">
                <a:cs typeface="Arial" panose="020B0604020202020204" pitchFamily="34" charset="0"/>
              </a:rPr>
              <a:t>v2.XX </a:t>
            </a:r>
            <a:r>
              <a:rPr lang="zh-CN" altLang="en-US">
                <a:cs typeface="Arial" panose="020B0604020202020204" pitchFamily="34" charset="0"/>
              </a:rPr>
              <a:t>的版本号；每篇子文档单独有各自的，基于修订版发布日期的版本编号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loongarch@whlug.cn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20251209125029.1117897-1-xry111@xry111.site/" TargetMode="External"/><Relationship Id="rId7" Type="http://schemas.openxmlformats.org/officeDocument/2006/relationships/hyperlink" Target="https://lore.kernel.org/loongarch/20251219063021.1778659-1-maobibo@loongson.cn/" TargetMode="External"/><Relationship Id="rId6" Type="http://schemas.openxmlformats.org/officeDocument/2006/relationships/hyperlink" Target="https://lore.kernel.org/loongarch/20251210025623.343511-1-maobibo@loongson.cn/" TargetMode="External"/><Relationship Id="rId5" Type="http://schemas.openxmlformats.org/officeDocument/2006/relationships/hyperlink" Target="https://lore.kernel.org/loongarch/20251212-2-v5-0-704b3af55f7d@linux.dev/https://lore.kernel.org/loongarch/20251215-2-v6-0-09a486e8df99@linux.dev/" TargetMode="External"/><Relationship Id="rId4" Type="http://schemas.openxmlformats.org/officeDocument/2006/relationships/hyperlink" Target="https://lore.kernel.org/loongarch/20251218111822.975455-1-gaosong@loongson.cn/" TargetMode="External"/><Relationship Id="rId3" Type="http://schemas.openxmlformats.org/officeDocument/2006/relationships/hyperlink" Target="https://lore.kernel.org/loongarch/20251216094753.1317231-1-duanchenghao@kylinos.cn/https://lore.kernel.org/loongarch/20251217061435.802204-1-duanchenghao@kylinos.cn/" TargetMode="External"/><Relationship Id="rId2" Type="http://schemas.openxmlformats.org/officeDocument/2006/relationships/hyperlink" Target="https://lore.kernel.org/loongarch/" TargetMode="Externa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20251209140006.54821-1-me@ziyao.cc/" TargetMode="External"/><Relationship Id="rId8" Type="http://schemas.openxmlformats.org/officeDocument/2006/relationships/hyperlink" Target="https://lore.kernel.org/loongarch/cover.1766037997.git.zhoubinbin@loongson.cn/" TargetMode="External"/><Relationship Id="rId7" Type="http://schemas.openxmlformats.org/officeDocument/2006/relationships/hyperlink" Target="https://lore.kernel.org/loongarch/20251211091709.5095-1-zhangtianyang@loongson.cn/" TargetMode="External"/><Relationship Id="rId6" Type="http://schemas.openxmlformats.org/officeDocument/2006/relationships/hyperlink" Target="https://lore.kernel.org/loongarch/20251218015849.1414609-1-yuanlinyu@honor.com/" TargetMode="External"/><Relationship Id="rId5" Type="http://schemas.openxmlformats.org/officeDocument/2006/relationships/hyperlink" Target="https://lore.kernel.org/loongarch/20251216015327.7313-1-yangtiezhu@loongson.cn/" TargetMode="External"/><Relationship Id="rId4" Type="http://schemas.openxmlformats.org/officeDocument/2006/relationships/hyperlink" Target="https://lore.kernel.org/loongarch/20251209061809.15994-1-yangtiezhu@loongson.cn/" TargetMode="External"/><Relationship Id="rId3" Type="http://schemas.openxmlformats.org/officeDocument/2006/relationships/hyperlink" Target="https://lore.kernel.org/loongarch/20251215033443.196159-2-xry111@xry111.site/" TargetMode="External"/><Relationship Id="rId2" Type="http://schemas.openxmlformats.org/officeDocument/2006/relationships/hyperlink" Target="https://lore.kernel.org/loongarch/" TargetMode="Externa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s://github.com/AOSC-Dev/aosc-os-abbs/blob/981a15ed76141e3c8e309b78e26dd8436a57f4eb/app-i18n/sunpinyin/autobuild/patches/0002-SConstruct-add-loongarch64-support.patch" TargetMode="External"/><Relationship Id="rId8" Type="http://schemas.openxmlformats.org/officeDocument/2006/relationships/hyperlink" Target="https://github.com/AOSC-Dev/aosc-os-abbs/blob/ac1e0f9478e6d3e20f19cbfc40936f8f8f2aa5f2/app-admin/clamav/autobuild/patches/0001-Update-Rust-dependency-to-fix-build-errors-on-LoongA.patch" TargetMode="External"/><Relationship Id="rId7" Type="http://schemas.openxmlformats.org/officeDocument/2006/relationships/hyperlink" Target="https://github.com/AOSC-Tracking/loonggpu-kernel-dkms/commit/e0fd7386c160f9e67e287bd180e9f00dbd506ef8" TargetMode="External"/><Relationship Id="rId6" Type="http://schemas.openxmlformats.org/officeDocument/2006/relationships/hyperlink" Target="daa80307427e" TargetMode="External"/><Relationship Id="rId5" Type="http://schemas.openxmlformats.org/officeDocument/2006/relationships/hyperlink" Target="https://gitlab.winehq.org/mono/mono/-/commit/e468e3d64002395f659b0a3c0499b3426c7d6844" TargetMode="External"/><Relationship Id="rId4" Type="http://schemas.openxmlformats.org/officeDocument/2006/relationships/hyperlink" Target="https://github.com/cockpit-project/cockpit/commit/8f1f1649d79bf89896d462ccc2b4db38617ad368" TargetMode="External"/><Relationship Id="rId3" Type="http://schemas.openxmlformats.org/officeDocument/2006/relationships/hyperlink" Target="https://github.com/AOSC-Tracking/firefox-git/commit/1046e19c49bf4da8dc52767e6a9999d2784be9cb" TargetMode="External"/><Relationship Id="rId2" Type="http://schemas.openxmlformats.org/officeDocument/2006/relationships/hyperlink" Target="https://github.com/google/brotli/commit/e230f474b87134e8c6c85b630084c612057f253e" TargetMode="Externa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github.com/duckdb/duckdb/pull/19962" TargetMode="Externa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b.debian.org/machines.cgi?host=tecnico-node-loongson01" TargetMode="External"/><Relationship Id="rId3" Type="http://schemas.openxmlformats.org/officeDocument/2006/relationships/hyperlink" Target="https://db.debian.org/machines.cgi?host=conova-node-loongson07" TargetMode="External"/><Relationship Id="rId2" Type="http://schemas.openxmlformats.org/officeDocument/2006/relationships/hyperlink" Target="https://lists.debian.org/debian-devel-announce/2025/12/msg00004.html" TargetMode="Externa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github.com/loongson-community/loongfans/pull/22" TargetMode="External"/><Relationship Id="rId3" Type="http://schemas.openxmlformats.org/officeDocument/2006/relationships/hyperlink" Target="https://github.com/loongson-community/loongfans/pull/21" TargetMode="External"/><Relationship Id="rId2" Type="http://schemas.openxmlformats.org/officeDocument/2006/relationships/hyperlink" Target="https://github.com/loongson-community/loongfans/pull/20" TargetMode="Externa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loongson/la-abi-specs/releases/tag/v2.50" TargetMode="Externa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gcc.gnu.org/PR123117" TargetMode="External"/><Relationship Id="rId5" Type="http://schemas.openxmlformats.org/officeDocument/2006/relationships/hyperlink" Target="gcc.gnu.org/pipermail/gcc-patches/2025-December/704026.html" TargetMode="External"/><Relationship Id="rId4" Type="http://schemas.openxmlformats.org/officeDocument/2006/relationships/hyperlink" Target="https://gcc.gnu.org/pipermail/gcc-patches/2025-December/704024.html" TargetMode="External"/><Relationship Id="rId3" Type="http://schemas.openxmlformats.org/officeDocument/2006/relationships/hyperlink" Target="https://gcc.gnu.org/pipermail/gcc-patches/2025-December/704023.html" TargetMode="External"/><Relationship Id="rId2" Type="http://schemas.openxmlformats.org/officeDocument/2006/relationships/hyperlink" Target="https://gcc.gnu.org/PR123171" TargetMode="Externa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hyperlink" Target="https://github.com/llvm/llvm-project/issues/172600" TargetMode="External"/><Relationship Id="rId8" Type="http://schemas.openxmlformats.org/officeDocument/2006/relationships/hyperlink" Target="https://github.com/llvm/llvm-project/pull/172604" TargetMode="External"/><Relationship Id="rId7" Type="http://schemas.openxmlformats.org/officeDocument/2006/relationships/hyperlink" Target="https://github.com/llvm/llvm-project/issues/172964" TargetMode="External"/><Relationship Id="rId6" Type="http://schemas.openxmlformats.org/officeDocument/2006/relationships/hyperlink" Target="https://github.com/llvm/llvm-project/pull/172975" TargetMode="External"/><Relationship Id="rId5" Type="http://schemas.openxmlformats.org/officeDocument/2006/relationships/hyperlink" Target="https://github.com/llvm/llvm-project/issues/170976" TargetMode="External"/><Relationship Id="rId4" Type="http://schemas.openxmlformats.org/officeDocument/2006/relationships/hyperlink" Target="https://github.com/llvm/llvm-project/pull/171097" TargetMode="External"/><Relationship Id="rId3" Type="http://schemas.openxmlformats.org/officeDocument/2006/relationships/hyperlink" Target="https://github.com/llvm/llvm-project/pull/172617" TargetMode="External"/><Relationship Id="rId2" Type="http://schemas.openxmlformats.org/officeDocument/2006/relationships/hyperlink" Target="https://github.com/llvm/llvm-project/pull/171583" TargetMode="Externa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hyperlink" Target="https://github.com/llvm/llvm-project/issues?q=state%3Aclosed%20label%3Abackend%3Aloongarch%20sort%3Aupdated-desc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2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792" y="1259762"/>
            <a:ext cx="10800055" cy="4657501"/>
          </a:xfrm>
        </p:spPr>
        <p:txBody>
          <a:bodyPr/>
          <a:p>
            <a:r>
              <a:rPr lang="en-US" altLang="zh-CN" sz="2000"/>
              <a:t>Chenghao Duan</a:t>
            </a:r>
            <a:endParaRPr lang="en-US" altLang="zh-CN" sz="2000"/>
          </a:p>
          <a:p>
            <a:pPr lvl="1"/>
            <a:r>
              <a:rPr lang="zh-CN" altLang="en-US" sz="2000"/>
              <a:t>修复</a:t>
            </a:r>
            <a:r>
              <a:rPr lang="en-US" altLang="zh-CN" sz="2000"/>
              <a:t> module_attach </a:t>
            </a:r>
            <a:r>
              <a:rPr lang="zh-CN" altLang="en-US" sz="2000"/>
              <a:t>测试失败（</a:t>
            </a:r>
            <a:r>
              <a:rPr lang="zh-CN" altLang="en-US" sz="2000">
                <a:hlinkClick r:id="rId3"/>
              </a:rPr>
              <a:t>第 </a:t>
            </a:r>
            <a:r>
              <a:rPr lang="en-US" altLang="zh-CN" sz="2000">
                <a:hlinkClick r:id="rId3"/>
              </a:rPr>
              <a:t>4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000"/>
              <a:t>Song</a:t>
            </a:r>
            <a:r>
              <a:rPr lang="zh-CN" altLang="en-US" sz="2000"/>
              <a:t> </a:t>
            </a:r>
            <a:r>
              <a:rPr lang="en-US" altLang="zh-CN" sz="2000"/>
              <a:t>Gao</a:t>
            </a:r>
            <a:endParaRPr lang="en-US" altLang="zh-CN" sz="2000"/>
          </a:p>
          <a:p>
            <a:pPr lvl="1"/>
            <a:r>
              <a:rPr lang="zh-CN" altLang="en-US" sz="2000"/>
              <a:t>直接消息信号中断控制器 </a:t>
            </a:r>
            <a:r>
              <a:rPr lang="en-US" altLang="zh-CN" sz="2000"/>
              <a:t>(DMSINTC, Direct Message</a:t>
            </a:r>
            <a:r>
              <a:rPr lang="zh-CN" altLang="en-US" sz="2000"/>
              <a:t>-</a:t>
            </a:r>
            <a:r>
              <a:rPr lang="en-US" altLang="zh-CN" sz="2000"/>
              <a:t>Signaled Interrupt Controller)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4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000"/>
              <a:t>George Guo</a:t>
            </a:r>
            <a:endParaRPr lang="en-US" altLang="zh-CN" sz="2000"/>
          </a:p>
          <a:p>
            <a:pPr lvl="1"/>
            <a:r>
              <a:rPr lang="en-US" altLang="zh-CN" sz="2000"/>
              <a:t>128 </a:t>
            </a:r>
            <a:r>
              <a:rPr lang="zh-CN" altLang="en-US" sz="2000"/>
              <a:t>位原子比较交换</a:t>
            </a:r>
            <a:r>
              <a:rPr lang="en-US" altLang="zh-CN" sz="2000"/>
              <a:t> (Compare-and-Exchange, CMPXCHG)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5"/>
              </a:rPr>
              <a:t>第</a:t>
            </a:r>
            <a:r>
              <a:rPr lang="en-US" altLang="zh-CN" sz="2000">
                <a:hlinkClick r:id="rId5"/>
              </a:rPr>
              <a:t> 6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000"/>
              <a:t>Bibo Mao</a:t>
            </a:r>
            <a:endParaRPr lang="en-US" altLang="zh-CN" sz="2000"/>
          </a:p>
          <a:p>
            <a:pPr lvl="1"/>
            <a:r>
              <a:rPr lang="zh-CN" altLang="en-US" sz="2000"/>
              <a:t>鉴于内核已包含 </a:t>
            </a:r>
            <a:r>
              <a:rPr lang="en-US" altLang="zh-CN" sz="2000"/>
              <a:t>IRQ </a:t>
            </a:r>
            <a:r>
              <a:rPr lang="zh-CN" altLang="en-US" sz="2000"/>
              <a:t>控制器虚拟化支持，为</a:t>
            </a:r>
            <a:r>
              <a:rPr lang="en-US" altLang="zh-CN" sz="2000"/>
              <a:t> KVM I/O </a:t>
            </a:r>
            <a:r>
              <a:rPr lang="zh-CN" altLang="en-US" sz="2000"/>
              <a:t>总线操作赋默认返回值 </a:t>
            </a:r>
            <a:r>
              <a:rPr lang="en-US" altLang="zh-CN" sz="2000"/>
              <a:t>0</a:t>
            </a:r>
            <a:r>
              <a:rPr lang="zh-CN" altLang="en-US" sz="2000"/>
              <a:t>（</a:t>
            </a:r>
            <a:r>
              <a:rPr lang="zh-CN" altLang="en-US" sz="2000">
                <a:hlinkClick r:id="rId6"/>
              </a:rPr>
              <a:t>第 </a:t>
            </a:r>
            <a:r>
              <a:rPr lang="en-US" altLang="zh-CN" sz="2000">
                <a:hlinkClick r:id="rId6"/>
              </a:rPr>
              <a:t>1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半虚拟化</a:t>
            </a:r>
            <a:r>
              <a:rPr lang="en-US" altLang="zh-CN" sz="2000"/>
              <a:t> (paravirt) </a:t>
            </a:r>
            <a:r>
              <a:rPr lang="zh-CN" altLang="en-US" sz="2000"/>
              <a:t>虚拟处理器抢占提示</a:t>
            </a:r>
            <a:r>
              <a:rPr lang="en-US" altLang="zh-CN" sz="2000"/>
              <a:t> (vCPU Preemption Hint) </a:t>
            </a:r>
            <a:r>
              <a:rPr lang="zh-CN" altLang="en-US" sz="2000"/>
              <a:t>支持（</a:t>
            </a:r>
            <a:r>
              <a:rPr lang="zh-CN" altLang="en-US" sz="2000">
                <a:hlinkClick r:id="rId7"/>
              </a:rPr>
              <a:t>第</a:t>
            </a:r>
            <a:r>
              <a:rPr lang="en-US" altLang="zh-CN" sz="2000">
                <a:hlinkClick r:id="rId7"/>
              </a:rPr>
              <a:t> 4 </a:t>
            </a:r>
            <a:r>
              <a:rPr lang="zh-CN" altLang="en-US" sz="2000">
                <a:hlinkClick r:id="rId7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pPr lvl="0"/>
            <a:r>
              <a:rPr lang="en-US" altLang="zh-CN" sz="2000"/>
              <a:t>Ruoyao Xi</a:t>
            </a:r>
            <a:endParaRPr lang="en-US" altLang="zh-CN" sz="2000"/>
          </a:p>
          <a:p>
            <a:pPr lvl="1"/>
            <a:r>
              <a:rPr lang="zh-CN" altLang="en-US" sz="2000"/>
              <a:t>修复 </a:t>
            </a:r>
            <a:r>
              <a:rPr lang="en-US" altLang="zh-CN" sz="2000"/>
              <a:t>COMPAT </a:t>
            </a:r>
            <a:r>
              <a:rPr lang="zh-CN" altLang="en-US" sz="2000"/>
              <a:t>未开启（注：在龙架构暂无法开启）时 </a:t>
            </a:r>
            <a:r>
              <a:rPr lang="en-US" altLang="zh-CN" sz="2000"/>
              <a:t>rust_binder </a:t>
            </a:r>
            <a:r>
              <a:rPr lang="zh-CN" altLang="en-US" sz="2000"/>
              <a:t>模块无法构建的问题（</a:t>
            </a:r>
            <a:r>
              <a:rPr lang="zh-CN" altLang="en-US" sz="2000">
                <a:hlinkClick r:id="rId8"/>
              </a:rPr>
              <a:t>第 </a:t>
            </a:r>
            <a:r>
              <a:rPr lang="en-US" altLang="zh-CN" sz="2000">
                <a:hlinkClick r:id="rId8"/>
              </a:rPr>
              <a:t>1 </a:t>
            </a:r>
            <a:r>
              <a:rPr lang="zh-CN" altLang="en-US" sz="2000">
                <a:hlinkClick r:id="rId8"/>
              </a:rPr>
              <a:t>版</a:t>
            </a:r>
            <a:r>
              <a:rPr lang="zh-CN" altLang="en-US" sz="2000"/>
              <a:t>）</a:t>
            </a:r>
            <a:endParaRPr lang="zh-CN" altLang="en-US" sz="183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</a:t>
            </a:r>
            <a:r>
              <a:rPr lang="zh-CN" altLang="en-US"/>
              <a:t>内核（</a:t>
            </a:r>
            <a:r>
              <a:rPr lang="en-US" altLang="zh-CN">
                <a:cs typeface="Arial" panose="020B0604020202020204" pitchFamily="34" charset="0"/>
                <a:hlinkClick r:id="rId2"/>
              </a:rPr>
              <a:t>loongarch</a:t>
            </a:r>
            <a:r>
              <a:rPr lang="en-US" altLang="zh-CN">
                <a:cs typeface="Arial" panose="020B0604020202020204" pitchFamily="34" charset="0"/>
              </a:rPr>
              <a:t> </a:t>
            </a:r>
            <a:r>
              <a:rPr lang="zh-CN" altLang="en-US"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69019" cy="4657501"/>
          </a:xfrm>
        </p:spPr>
        <p:txBody>
          <a:bodyPr/>
          <a:p>
            <a:pPr lvl="0"/>
            <a:r>
              <a:rPr lang="en-US" altLang="zh-CN" sz="2000"/>
              <a:t>Ruoyao Xi</a:t>
            </a:r>
            <a:r>
              <a:rPr lang="zh-CN" altLang="en-US" sz="2000"/>
              <a:t>（续）</a:t>
            </a:r>
            <a:endParaRPr lang="zh-CN" altLang="en-US" sz="2000"/>
          </a:p>
          <a:p>
            <a:pPr lvl="1"/>
            <a:r>
              <a:rPr lang="zh-CN" altLang="en-US" sz="2000"/>
              <a:t>在</a:t>
            </a:r>
            <a:r>
              <a:rPr lang="en-US" altLang="zh-CN" sz="2000"/>
              <a:t> LA32 </a:t>
            </a:r>
            <a:r>
              <a:rPr lang="zh-CN" altLang="en-US" sz="2000"/>
              <a:t>目标不定义</a:t>
            </a:r>
            <a:r>
              <a:rPr lang="en-US" altLang="zh-CN" sz="2000"/>
              <a:t> __ARCH_WANT_NEW_STAT </a:t>
            </a:r>
            <a:r>
              <a:rPr lang="zh-CN" altLang="en-US" sz="2000"/>
              <a:t>以避免</a:t>
            </a:r>
            <a:r>
              <a:rPr lang="en-US" altLang="zh-CN" sz="2000"/>
              <a:t> 2038 </a:t>
            </a:r>
            <a:r>
              <a:rPr lang="zh-CN" altLang="en-US" sz="2000"/>
              <a:t>问题（</a:t>
            </a:r>
            <a:r>
              <a:rPr lang="zh-CN" altLang="en-US" sz="2000">
                <a:hlinkClick r:id="rId3"/>
              </a:rPr>
              <a:t>第</a:t>
            </a:r>
            <a:r>
              <a:rPr lang="en-US" altLang="zh-CN" sz="2000">
                <a:hlinkClick r:id="rId3"/>
              </a:rPr>
              <a:t> 1 </a:t>
            </a:r>
            <a:r>
              <a:rPr lang="zh-CN" altLang="en-US" sz="2000">
                <a:hlinkClick r:id="rId3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2"/>
            <a:r>
              <a:rPr lang="zh-CN" altLang="en-US" sz="2000"/>
              <a:t>上游回复：定义了也不会存在</a:t>
            </a:r>
            <a:r>
              <a:rPr lang="en-US" altLang="zh-CN" sz="2000"/>
              <a:t> 2038 </a:t>
            </a:r>
            <a:r>
              <a:rPr lang="zh-CN" altLang="en-US" sz="2000"/>
              <a:t>问题，但会存在死代码，因此仍应合入该补丁</a:t>
            </a:r>
            <a:endParaRPr lang="en-US" altLang="zh-CN" sz="2000"/>
          </a:p>
          <a:p>
            <a:pPr lvl="0"/>
            <a:r>
              <a:rPr lang="en-US" altLang="zh-CN" sz="2000"/>
              <a:t>Tiezhu</a:t>
            </a:r>
            <a:r>
              <a:rPr lang="zh-CN" altLang="en-US" sz="2000"/>
              <a:t> </a:t>
            </a:r>
            <a:r>
              <a:rPr lang="en-US" altLang="zh-CN" sz="2000"/>
              <a:t>Yang</a:t>
            </a:r>
            <a:endParaRPr lang="en-US" altLang="zh-CN" sz="2000"/>
          </a:p>
          <a:p>
            <a:pPr lvl="1"/>
            <a:r>
              <a:rPr lang="zh-CN" altLang="en-US" sz="2000"/>
              <a:t>删除</a:t>
            </a:r>
            <a:r>
              <a:rPr lang="en-US" altLang="zh-CN" sz="2000"/>
              <a:t> bt_address() </a:t>
            </a:r>
            <a:r>
              <a:rPr lang="zh-CN" altLang="en-US" sz="2000"/>
              <a:t>中多余的 </a:t>
            </a:r>
            <a:r>
              <a:rPr lang="en-US" altLang="zh-CN" sz="2000"/>
              <a:t>__{kernel,module}_text_address </a:t>
            </a:r>
            <a:r>
              <a:rPr lang="zh-CN" altLang="en-US" sz="2000"/>
              <a:t>检查（</a:t>
            </a:r>
            <a:r>
              <a:rPr lang="zh-CN" altLang="en-US" sz="2000">
                <a:hlinkClick r:id="rId4"/>
              </a:rPr>
              <a:t>第 </a:t>
            </a:r>
            <a:r>
              <a:rPr lang="en-US" altLang="zh-CN" sz="2000">
                <a:hlinkClick r:id="rId4"/>
              </a:rPr>
              <a:t>1 </a:t>
            </a:r>
            <a:r>
              <a:rPr lang="zh-CN" altLang="en-US" sz="2000">
                <a:hlinkClick r:id="rId4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删除 </a:t>
            </a:r>
            <a:r>
              <a:rPr lang="en-US" altLang="zh-CN" sz="2000"/>
              <a:t>ORC</a:t>
            </a:r>
            <a:r>
              <a:rPr lang="zh-CN" altLang="en-US" sz="2000"/>
              <a:t> </a:t>
            </a:r>
            <a:r>
              <a:rPr lang="en-US" altLang="zh-CN" sz="2000"/>
              <a:t>unwinder </a:t>
            </a:r>
            <a:r>
              <a:rPr lang="zh-CN" altLang="en-US" sz="2000"/>
              <a:t>中多余的检查（</a:t>
            </a:r>
            <a:r>
              <a:rPr lang="zh-CN" altLang="en-US" sz="2000">
                <a:hlinkClick r:id="rId5"/>
              </a:rPr>
              <a:t>第 </a:t>
            </a:r>
            <a:r>
              <a:rPr lang="en-US" altLang="zh-CN" sz="2000">
                <a:hlinkClick r:id="rId5"/>
              </a:rPr>
              <a:t>2 </a:t>
            </a:r>
            <a:r>
              <a:rPr lang="zh-CN" altLang="en-US" sz="2000">
                <a:hlinkClick r:id="rId5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000"/>
              <a:t>Linyu Yuan</a:t>
            </a:r>
            <a:endParaRPr lang="en-US" altLang="zh-CN" sz="2000"/>
          </a:p>
          <a:p>
            <a:pPr lvl="1"/>
            <a:r>
              <a:rPr lang="zh-CN" altLang="en-US" sz="2000"/>
              <a:t>允许使用内核参数更改 </a:t>
            </a:r>
            <a:r>
              <a:rPr lang="en-US" altLang="zh-CN" sz="2000"/>
              <a:t>kfence </a:t>
            </a:r>
            <a:r>
              <a:rPr lang="zh-CN" altLang="en-US" sz="2000"/>
              <a:t>的对象数量（</a:t>
            </a:r>
            <a:r>
              <a:rPr lang="zh-CN" altLang="en-US" sz="2000">
                <a:hlinkClick r:id="rId6"/>
              </a:rPr>
              <a:t>第 </a:t>
            </a:r>
            <a:r>
              <a:rPr lang="en-US" altLang="zh-CN" sz="2000">
                <a:hlinkClick r:id="rId6"/>
              </a:rPr>
              <a:t>1 </a:t>
            </a:r>
            <a:r>
              <a:rPr lang="zh-CN" altLang="en-US" sz="2000">
                <a:hlinkClick r:id="rId6"/>
              </a:rPr>
              <a:t>版</a:t>
            </a:r>
            <a:r>
              <a:rPr lang="zh-CN" altLang="en-US" sz="2000"/>
              <a:t>）</a:t>
            </a:r>
            <a:endParaRPr lang="en-US" altLang="zh-CN" sz="2000"/>
          </a:p>
          <a:p>
            <a:pPr lvl="0"/>
            <a:r>
              <a:rPr lang="en-US" altLang="zh-CN" sz="2000"/>
              <a:t>Tianyang</a:t>
            </a:r>
            <a:r>
              <a:rPr lang="zh-CN" altLang="en-US" sz="2000"/>
              <a:t> </a:t>
            </a:r>
            <a:r>
              <a:rPr lang="en-US" altLang="zh-CN" sz="2000"/>
              <a:t>Zhang</a:t>
            </a:r>
            <a:endParaRPr lang="en-US" altLang="zh-CN" sz="2000"/>
          </a:p>
          <a:p>
            <a:pPr lvl="1"/>
            <a:r>
              <a:rPr lang="zh-CN" altLang="en-US" sz="2000"/>
              <a:t>龙架构中断重定向支持（</a:t>
            </a:r>
            <a:r>
              <a:rPr lang="zh-CN" altLang="en-US" sz="2000">
                <a:hlinkClick r:id="rId7"/>
              </a:rPr>
              <a:t>第</a:t>
            </a:r>
            <a:r>
              <a:rPr lang="en-US" altLang="zh-CN" sz="2000">
                <a:hlinkClick r:id="rId7"/>
              </a:rPr>
              <a:t> 8 </a:t>
            </a:r>
            <a:r>
              <a:rPr lang="zh-CN" altLang="en-US" sz="2000">
                <a:hlinkClick r:id="rId7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0"/>
            <a:r>
              <a:rPr lang="en-US" altLang="zh-CN" sz="2000"/>
              <a:t>Binbin Zhou</a:t>
            </a:r>
            <a:endParaRPr lang="en-US" altLang="zh-CN" sz="2000"/>
          </a:p>
          <a:p>
            <a:pPr lvl="1"/>
            <a:r>
              <a:rPr lang="zh-CN" altLang="en-US" sz="2000"/>
              <a:t>修复 </a:t>
            </a:r>
            <a:r>
              <a:rPr lang="en-US" altLang="zh-CN" sz="2000"/>
              <a:t>dts_check </a:t>
            </a:r>
            <a:r>
              <a:rPr lang="zh-CN" altLang="en-US" sz="2000"/>
              <a:t>警告（</a:t>
            </a:r>
            <a:r>
              <a:rPr lang="zh-CN" altLang="en-US" sz="2000">
                <a:hlinkClick r:id="rId8"/>
              </a:rPr>
              <a:t>第 </a:t>
            </a:r>
            <a:r>
              <a:rPr lang="en-US" altLang="zh-CN" sz="2000">
                <a:hlinkClick r:id="rId8"/>
              </a:rPr>
              <a:t>2 </a:t>
            </a:r>
            <a:r>
              <a:rPr lang="zh-CN" altLang="en-US" sz="2000">
                <a:hlinkClick r:id="rId8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  <a:p>
            <a:pPr lvl="2"/>
            <a:r>
              <a:rPr lang="zh-CN" altLang="en-US" sz="2000"/>
              <a:t>本补丁集包含 </a:t>
            </a:r>
            <a:r>
              <a:rPr lang="en-US" altLang="zh-CN" sz="2000"/>
              <a:t>Yao Zi </a:t>
            </a:r>
            <a:r>
              <a:rPr lang="zh-CN" altLang="en-US" sz="2000"/>
              <a:t>先前提交的两笔修复（</a:t>
            </a:r>
            <a:r>
              <a:rPr lang="zh-CN" altLang="en-US" sz="2000">
                <a:hlinkClick r:id="rId9"/>
              </a:rPr>
              <a:t>第 </a:t>
            </a:r>
            <a:r>
              <a:rPr lang="en-US" altLang="zh-CN" sz="2000">
                <a:hlinkClick r:id="rId9"/>
              </a:rPr>
              <a:t>1 </a:t>
            </a:r>
            <a:r>
              <a:rPr lang="zh-CN" altLang="en-US" sz="2000">
                <a:hlinkClick r:id="rId9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922924" cy="4657501"/>
          </a:xfrm>
        </p:spPr>
        <p:txBody>
          <a:bodyPr/>
          <a:p>
            <a:r>
              <a:rPr lang="en-US" altLang="zh-CN" sz="2000"/>
              <a:t>Firefox 146 </a:t>
            </a:r>
            <a:r>
              <a:rPr lang="zh-CN" altLang="en-US" sz="2000"/>
              <a:t>须回合一笔 </a:t>
            </a:r>
            <a:r>
              <a:rPr lang="en-US" altLang="zh-CN" sz="2000"/>
              <a:t>Brotli </a:t>
            </a:r>
            <a:r>
              <a:rPr lang="zh-CN" altLang="en-US" sz="2000"/>
              <a:t>修复 </a:t>
            </a:r>
            <a:r>
              <a:rPr lang="en-US" altLang="zh-CN" sz="2000"/>
              <a:t>(</a:t>
            </a:r>
            <a:r>
              <a:rPr lang="en-US" altLang="zh-CN" sz="2000">
                <a:hlinkClick r:id="rId2"/>
              </a:rPr>
              <a:t>e230f474b871</a:t>
            </a:r>
            <a:r>
              <a:rPr lang="en-US" altLang="zh-CN" sz="2000"/>
              <a:t>)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（</a:t>
            </a:r>
            <a:r>
              <a:rPr lang="zh-CN" altLang="en-US" sz="2000">
                <a:hlinkClick r:id="rId3"/>
              </a:rPr>
              <a:t>此补丁</a:t>
            </a:r>
            <a:r>
              <a:rPr lang="zh-CN" altLang="en-US" sz="2000"/>
              <a:t>可直接用于 </a:t>
            </a:r>
            <a:r>
              <a:rPr lang="en-US" altLang="zh-CN" sz="2000"/>
              <a:t>Firefox</a:t>
            </a:r>
            <a:r>
              <a:rPr lang="zh-CN" altLang="en-US" sz="2000"/>
              <a:t>）</a:t>
            </a:r>
            <a:endParaRPr lang="en-US" altLang="zh-CN" sz="2000"/>
          </a:p>
          <a:p>
            <a:r>
              <a:rPr lang="en-US" altLang="zh-CN" sz="2000"/>
              <a:t>Cockpit </a:t>
            </a:r>
            <a:r>
              <a:rPr lang="zh-CN" altLang="en-US" sz="2000"/>
              <a:t>在龙架构上无法正确显示处理器型号，请考虑回合 </a:t>
            </a:r>
            <a:r>
              <a:rPr lang="en-US" altLang="zh-CN" sz="2000">
                <a:hlinkClick r:id="rId4"/>
              </a:rPr>
              <a:t>8f1f1649d79b</a:t>
            </a:r>
            <a:r>
              <a:rPr lang="zh-CN" altLang="en-US" sz="2000"/>
              <a:t>（目标：</a:t>
            </a:r>
            <a:r>
              <a:rPr lang="en-US" altLang="zh-CN" sz="2000"/>
              <a:t>v354</a:t>
            </a:r>
            <a:r>
              <a:rPr lang="zh-CN" altLang="en-US" sz="2000"/>
              <a:t>）</a:t>
            </a:r>
            <a:endParaRPr lang="zh-CN" altLang="en-US" sz="2000"/>
          </a:p>
          <a:p>
            <a:pPr lvl="1"/>
            <a:r>
              <a:rPr lang="zh-CN" altLang="en-US" sz="2000"/>
              <a:t>部分机型的内存“技术”（翻译错误）为“未知”，已确定是固件问题，待更新修复</a:t>
            </a:r>
            <a:endParaRPr lang="zh-CN" altLang="en-US" sz="2000"/>
          </a:p>
          <a:p>
            <a:pPr lvl="0"/>
            <a:r>
              <a:rPr lang="en-US" altLang="zh-CN" sz="2000"/>
              <a:t>Mono </a:t>
            </a:r>
            <a:r>
              <a:rPr lang="zh-CN" altLang="en-US" sz="2000"/>
              <a:t>已合并龙架构 </a:t>
            </a:r>
            <a:r>
              <a:rPr lang="en-US" altLang="zh-CN" sz="2000"/>
              <a:t>ABI 2.0 </a:t>
            </a:r>
            <a:r>
              <a:rPr lang="zh-CN" altLang="en-US" sz="2000"/>
              <a:t>构建失败的修复，请回合 </a:t>
            </a:r>
            <a:r>
              <a:rPr lang="en-US" altLang="zh-CN" sz="2000">
                <a:hlinkClick r:id="rId5"/>
              </a:rPr>
              <a:t>e468e3d64002</a:t>
            </a:r>
            <a:endParaRPr lang="zh-CN" altLang="en-US" sz="2000"/>
          </a:p>
          <a:p>
            <a:pPr lvl="1"/>
            <a:r>
              <a:rPr lang="zh-CN" altLang="en-US" sz="2000"/>
              <a:t>先前实现的龙架构支持为 </a:t>
            </a:r>
            <a:r>
              <a:rPr lang="en-US" altLang="zh-CN" sz="2000"/>
              <a:t>ABI 1.0 </a:t>
            </a:r>
            <a:r>
              <a:rPr lang="zh-CN" altLang="en-US" sz="2000"/>
              <a:t>规范；</a:t>
            </a:r>
            <a:r>
              <a:rPr lang="en-US" altLang="zh-CN" sz="2000"/>
              <a:t>Mono</a:t>
            </a:r>
            <a:r>
              <a:rPr lang="zh-CN" altLang="en-US" sz="2000"/>
              <a:t> 发版周期较长，请考虑回合上述补丁</a:t>
            </a:r>
            <a:endParaRPr lang="zh-CN" altLang="en-US" sz="2000"/>
          </a:p>
          <a:p>
            <a:pPr lvl="0"/>
            <a:r>
              <a:rPr lang="en-US" altLang="zh-CN" sz="2000"/>
              <a:t>LoongGPU (AOSC</a:t>
            </a:r>
            <a:r>
              <a:rPr lang="zh-CN" altLang="en-US" sz="2000"/>
              <a:t>-</a:t>
            </a:r>
            <a:r>
              <a:rPr lang="en-US" altLang="zh-CN" sz="2000"/>
              <a:t>Tracking) </a:t>
            </a:r>
            <a:r>
              <a:rPr lang="zh-CN" altLang="en-US" sz="2000"/>
              <a:t>可能导致笔记本无法睡眠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 sz="2000"/>
              <a:t>请加入补丁 </a:t>
            </a:r>
            <a:r>
              <a:rPr lang="en-US" altLang="zh-CN" sz="2000">
                <a:hlinkClick r:id="rId6"/>
              </a:rPr>
              <a:t>daa80307427e</a:t>
            </a:r>
            <a:endParaRPr lang="en-US" altLang="zh-CN" sz="2000"/>
          </a:p>
          <a:p>
            <a:pPr lvl="1"/>
            <a:r>
              <a:rPr lang="zh-CN" altLang="en-US" sz="2000"/>
              <a:t>另：根据用户反馈，</a:t>
            </a:r>
            <a:r>
              <a:rPr lang="en-US" altLang="zh-CN" sz="2000"/>
              <a:t>7A2000</a:t>
            </a:r>
            <a:r>
              <a:rPr lang="zh-CN" altLang="en-US" sz="2000"/>
              <a:t> 集显 </a:t>
            </a:r>
            <a:r>
              <a:rPr lang="en-US" altLang="zh-CN" sz="2000"/>
              <a:t>(LG110) </a:t>
            </a:r>
            <a:r>
              <a:rPr lang="zh-CN" altLang="en-US" sz="2000"/>
              <a:t>在 </a:t>
            </a:r>
            <a:r>
              <a:rPr lang="en-US" altLang="zh-CN" sz="2000"/>
              <a:t>2K </a:t>
            </a:r>
            <a:r>
              <a:rPr lang="zh-CN" altLang="en-US" sz="2000"/>
              <a:t>- </a:t>
            </a:r>
            <a:r>
              <a:rPr lang="en-US" altLang="zh-CN" sz="2000"/>
              <a:t>4K </a:t>
            </a:r>
            <a:r>
              <a:rPr lang="zh-CN" altLang="en-US" sz="2000"/>
              <a:t>分辨率可能出现无法进入桌面的问题（也有用户反馈 </a:t>
            </a:r>
            <a:r>
              <a:rPr lang="en-US" altLang="zh-CN" sz="2000"/>
              <a:t>2K </a:t>
            </a:r>
            <a:r>
              <a:rPr lang="zh-CN" altLang="en-US" sz="2000"/>
              <a:t>分辨率可用，但在 </a:t>
            </a:r>
            <a:r>
              <a:rPr lang="en-US" altLang="zh-CN" sz="2000"/>
              <a:t>1080p </a:t>
            </a:r>
            <a:r>
              <a:rPr lang="zh-CN" altLang="en-US" sz="2000"/>
              <a:t>- </a:t>
            </a:r>
            <a:r>
              <a:rPr lang="en-US" altLang="zh-CN" sz="2000"/>
              <a:t>2K </a:t>
            </a:r>
            <a:r>
              <a:rPr lang="zh-CN" altLang="en-US" sz="2000"/>
              <a:t>间切换有概率导致桌面无法启动或 </a:t>
            </a:r>
            <a:r>
              <a:rPr lang="en-US" altLang="zh-CN" sz="2000"/>
              <a:t>X </a:t>
            </a:r>
            <a:r>
              <a:rPr lang="zh-CN" altLang="en-US" sz="2000"/>
              <a:t>服务器崩溃），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未归因</a:t>
            </a:r>
            <a:r>
              <a:rPr lang="zh-CN" altLang="en-US" sz="2000"/>
              <a:t>；另注：内核驱动中有定义 </a:t>
            </a:r>
            <a:r>
              <a:rPr lang="en-US" altLang="zh-CN" sz="2000"/>
              <a:t>Pixel Clock </a:t>
            </a:r>
            <a:r>
              <a:rPr lang="zh-CN" altLang="en-US" sz="2000"/>
              <a:t>频率最大值（可支持 </a:t>
            </a:r>
            <a:r>
              <a:rPr lang="en-US" altLang="zh-CN" sz="2000"/>
              <a:t>2K</a:t>
            </a:r>
            <a:r>
              <a:rPr lang="zh-CN" altLang="en-US" sz="2000"/>
              <a:t>@</a:t>
            </a:r>
            <a:r>
              <a:rPr lang="en-US" altLang="zh-CN" sz="2000"/>
              <a:t>60Hz </a:t>
            </a:r>
            <a:r>
              <a:rPr lang="zh-CN" altLang="en-US" sz="2000"/>
              <a:t>- </a:t>
            </a:r>
            <a:r>
              <a:rPr lang="en-US" altLang="zh-CN" sz="2000"/>
              <a:t>4K</a:t>
            </a:r>
            <a:r>
              <a:rPr lang="zh-CN" altLang="en-US" sz="2000"/>
              <a:t>@</a:t>
            </a:r>
            <a:r>
              <a:rPr lang="en-US" altLang="zh-CN" sz="2000"/>
              <a:t>30Hz</a:t>
            </a:r>
            <a:r>
              <a:rPr lang="zh-CN" altLang="en-US" sz="2000"/>
              <a:t>，但除 </a:t>
            </a:r>
            <a:r>
              <a:rPr lang="en-US" altLang="zh-CN" sz="2000"/>
              <a:t>2K </a:t>
            </a:r>
            <a:r>
              <a:rPr lang="zh-CN" altLang="en-US" sz="2000"/>
              <a:t>分辨率可能导致故障外，</a:t>
            </a:r>
            <a:r>
              <a:rPr lang="en-US" altLang="zh-CN" sz="2000"/>
              <a:t>4K </a:t>
            </a:r>
            <a:r>
              <a:rPr lang="zh-CN" altLang="en-US" sz="2000"/>
              <a:t>分辨率下亦未正确显示 </a:t>
            </a:r>
            <a:r>
              <a:rPr lang="en-US" altLang="zh-CN" sz="2000"/>
              <a:t>30Hz</a:t>
            </a:r>
            <a:r>
              <a:rPr lang="zh-CN" altLang="en-US" sz="2000"/>
              <a:t>）</a:t>
            </a:r>
            <a:endParaRPr lang="zh-CN" altLang="en-US" sz="2000"/>
          </a:p>
          <a:p>
            <a:pPr lvl="2"/>
            <a:r>
              <a:rPr lang="zh-CN" altLang="en-US" sz="2000"/>
              <a:t>作为临时方案，可根据《</a:t>
            </a:r>
            <a:r>
              <a:rPr lang="en-US" altLang="zh-CN" sz="2000"/>
              <a:t>7A2000 </a:t>
            </a:r>
            <a:r>
              <a:rPr lang="zh-CN" altLang="en-US" sz="2000"/>
              <a:t>独显桥片数据手册》的标定，在内核态驱动中限制分辨率为 </a:t>
            </a:r>
            <a:r>
              <a:rPr lang="en-US" altLang="zh-CN" sz="2000"/>
              <a:t>1920x1200</a:t>
            </a:r>
            <a:r>
              <a:rPr lang="zh-CN" altLang="en-US" sz="2000"/>
              <a:t>，见 </a:t>
            </a:r>
            <a:r>
              <a:rPr lang="en-US" altLang="zh-CN" sz="2000">
                <a:hlinkClick r:id="rId7"/>
              </a:rPr>
              <a:t>e0fd7386c160</a:t>
            </a:r>
            <a:endParaRPr lang="en-US" altLang="zh-CN" sz="2000">
              <a:hlinkClick r:id="rId7"/>
            </a:endParaRPr>
          </a:p>
          <a:p>
            <a:pPr lvl="0"/>
            <a:r>
              <a:rPr lang="en-US" altLang="zh-CN" sz="2000"/>
              <a:t>ClamAV </a:t>
            </a:r>
            <a:r>
              <a:rPr lang="zh-CN" altLang="en-US" sz="2000"/>
              <a:t>在龙架构上无法构建，可参考</a:t>
            </a:r>
            <a:r>
              <a:rPr lang="zh-CN" altLang="en-US" sz="2000">
                <a:hlinkClick r:id="rId8"/>
              </a:rPr>
              <a:t>此补丁</a:t>
            </a:r>
            <a:r>
              <a:rPr lang="zh-CN" altLang="en-US" sz="2000"/>
              <a:t>；</a:t>
            </a:r>
            <a:r>
              <a:rPr lang="en-US" altLang="zh-CN" sz="2000"/>
              <a:t>Sunpinyin </a:t>
            </a:r>
            <a:r>
              <a:rPr lang="zh-CN" altLang="en-US" sz="2000"/>
              <a:t>在龙架构无法构建，可参考</a:t>
            </a:r>
            <a:r>
              <a:rPr lang="zh-CN" altLang="en-US" sz="2000">
                <a:hlinkClick r:id="rId9"/>
              </a:rPr>
              <a:t>此补丁</a:t>
            </a:r>
            <a:endParaRPr lang="zh-CN" altLang="en-US" sz="2000">
              <a:hlinkClick r:id="rId9"/>
            </a:endParaRPr>
          </a:p>
          <a:p>
            <a:pPr lvl="0"/>
            <a:r>
              <a:rPr lang="en-US" altLang="zh-CN" sz="2000"/>
              <a:t>DuckDB</a:t>
            </a:r>
            <a:r>
              <a:rPr lang="zh-CN" altLang="en-US" sz="2000"/>
              <a:t> </a:t>
            </a:r>
            <a:r>
              <a:rPr lang="en-US" altLang="zh-CN" sz="2000"/>
              <a:t>1.4.3</a:t>
            </a:r>
            <a:r>
              <a:rPr lang="zh-CN" altLang="en-US" sz="2000"/>
              <a:t> 仍需上游补丁修复 </a:t>
            </a:r>
            <a:r>
              <a:rPr lang="en-US" altLang="zh-CN" sz="2000"/>
              <a:t>16KiB </a:t>
            </a:r>
            <a:r>
              <a:rPr lang="zh-CN" altLang="en-US" sz="2000"/>
              <a:t>内核分页下的使用问题，可参考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10"/>
              </a:rPr>
              <a:t>此拉取请求</a:t>
            </a:r>
            <a:endParaRPr lang="zh-CN" altLang="en-US" sz="2000"/>
          </a:p>
          <a:p>
            <a:pPr lvl="1"/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Debian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5690160" cy="4657501"/>
          </a:xfrm>
        </p:spPr>
        <p:txBody>
          <a:bodyPr/>
          <a:p>
            <a:r>
              <a:rPr lang="en-US" altLang="zh-CN"/>
              <a:t>loong64 </a:t>
            </a:r>
            <a:r>
              <a:rPr lang="zh-CN" altLang="en-US"/>
              <a:t>已于</a:t>
            </a:r>
            <a:r>
              <a:rPr lang="en-US" altLang="zh-CN"/>
              <a:t> 12 </a:t>
            </a:r>
            <a:r>
              <a:rPr lang="zh-CN" altLang="en-US"/>
              <a:t>月</a:t>
            </a:r>
            <a:r>
              <a:rPr lang="en-US" altLang="zh-CN"/>
              <a:t> 20 </a:t>
            </a:r>
            <a:r>
              <a:rPr lang="zh-CN" altLang="en-US"/>
              <a:t>日</a:t>
            </a:r>
            <a:r>
              <a:rPr lang="zh-CN" altLang="en-US">
                <a:hlinkClick r:id="rId2"/>
              </a:rPr>
              <a:t>转正</a:t>
            </a:r>
            <a:r>
              <a:rPr lang="zh-CN" altLang="en-US"/>
              <a:t>！</a:t>
            </a:r>
            <a:endParaRPr lang="zh-CN" altLang="en-US"/>
          </a:p>
          <a:p>
            <a:pPr lvl="1"/>
            <a:r>
              <a:rPr lang="zh-CN" altLang="en-US"/>
              <a:t>已经开始重新自举</a:t>
            </a:r>
            <a:endParaRPr lang="zh-CN" altLang="en-US"/>
          </a:p>
          <a:p>
            <a:pPr lvl="1"/>
            <a:r>
              <a:rPr lang="zh-CN" altLang="en-US"/>
              <a:t>位于奥地利萨尔茨堡的</a:t>
            </a:r>
            <a:r>
              <a:rPr lang="zh-CN" altLang="en-US">
                <a:hlinkClick r:id="rId3"/>
              </a:rPr>
              <a:t>构建机</a:t>
            </a:r>
            <a:r>
              <a:rPr lang="zh-CN" altLang="en-US"/>
              <a:t>（虚拟机宿主）已配置完成，开始工作</a:t>
            </a:r>
            <a:endParaRPr lang="zh-CN" altLang="en-US"/>
          </a:p>
          <a:p>
            <a:pPr lvl="1"/>
            <a:r>
              <a:rPr lang="zh-CN" altLang="en-US"/>
              <a:t>位于葡萄牙里斯本的</a:t>
            </a:r>
            <a:r>
              <a:rPr lang="zh-CN" altLang="en-US">
                <a:hlinkClick r:id="rId4"/>
              </a:rPr>
              <a:t>另一台构建机</a:t>
            </a:r>
            <a:r>
              <a:rPr lang="zh-CN" altLang="en-US"/>
              <a:t>已完成虚拟机配置，待接入</a:t>
            </a:r>
            <a:endParaRPr lang="zh-CN" altLang="en-US"/>
          </a:p>
          <a:p>
            <a:r>
              <a:rPr lang="zh-CN" altLang="en-US"/>
              <a:t>如无意外，</a:t>
            </a:r>
            <a:r>
              <a:rPr lang="en-US" altLang="zh-CN"/>
              <a:t>Debian 14 </a:t>
            </a:r>
            <a:r>
              <a:rPr lang="zh-CN" altLang="en-US"/>
              <a:t>将正式支持龙架构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6293409" y="1452630"/>
            <a:ext cx="5755259" cy="4272077"/>
            <a:chOff x="9480" y="2363"/>
            <a:chExt cx="9602" cy="7374"/>
          </a:xfrm>
        </p:grpSpPr>
        <p:pic>
          <p:nvPicPr>
            <p:cNvPr id="5" name="Content Placeholder 4"/>
            <p:cNvPicPr>
              <a:picLocks noGrp="1"/>
            </p:cNvPicPr>
            <p:nvPr/>
          </p:nvPicPr>
          <p:blipFill>
            <a:blip r:embed="rId5"/>
            <a:srcRect l="-221" r="2562"/>
          </p:blipFill>
          <p:spPr>
            <a:xfrm>
              <a:off x="9480" y="2363"/>
              <a:ext cx="9602" cy="7374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 userDrawn="1"/>
          </p:nvSpPr>
          <p:spPr>
            <a:xfrm>
              <a:off x="12179" y="5929"/>
              <a:ext cx="3541" cy="1440"/>
            </a:xfrm>
            <a:prstGeom prst="wedgeRoundRectCallout">
              <a:avLst>
                <a:gd name="adj1" fmla="val 58204"/>
                <a:gd name="adj2" fmla="val 89394"/>
                <a:gd name="adj3" fmla="val 16667"/>
              </a:avLst>
            </a:prstGeom>
            <a:noFill/>
            <a:ln>
              <a:solidFill>
                <a:srgbClr val="C00000">
                  <a:alpha val="100000"/>
                </a:srgb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zh-CN" altLang="en-US">
                  <a:solidFill>
                    <a:srgbClr val="C00000"/>
                  </a:solidFill>
                </a:rPr>
                <a:t>重新</a:t>
              </a:r>
              <a:r>
                <a:rPr lang="zh-CN" altLang="en-US">
                  <a:solidFill>
                    <a:srgbClr val="C00000"/>
                  </a:solidFill>
                  <a:cs typeface="Arial" panose="020B0604020202020204" pitchFamily="34" charset="0"/>
                </a:rPr>
                <a:t>自举</a:t>
              </a:r>
              <a:r>
                <a:rPr lang="zh-CN" altLang="en-US">
                  <a:solidFill>
                    <a:srgbClr val="C00000"/>
                  </a:solidFill>
                </a:rPr>
                <a:t>预计将在</a:t>
              </a:r>
              <a:r>
                <a:rPr lang="en-US" altLang="zh-CN">
                  <a:solidFill>
                    <a:srgbClr val="C00000"/>
                  </a:solidFill>
                </a:rPr>
                <a:t> 5~10 </a:t>
              </a:r>
              <a:r>
                <a:rPr lang="zh-CN" altLang="en-US">
                  <a:solidFill>
                    <a:srgbClr val="C00000"/>
                  </a:solidFill>
                </a:rPr>
                <a:t>日内完成！</a:t>
              </a:r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zh-CN" altLang="en-US" sz="2200" b="1">
                <a:solidFill>
                  <a:srgbClr val="000000"/>
                </a:solidFill>
              </a:rPr>
              <a:t>核心包第 </a:t>
            </a:r>
            <a:r>
              <a:rPr lang="en-US" altLang="zh-CN" sz="2200" b="1">
                <a:solidFill>
                  <a:srgbClr val="000000"/>
                </a:solidFill>
              </a:rPr>
              <a:t>13 </a:t>
            </a:r>
            <a:r>
              <a:rPr lang="zh-CN" altLang="en-US" sz="2200" b="1">
                <a:solidFill>
                  <a:srgbClr val="000000"/>
                </a:solidFill>
              </a:rPr>
              <a:t>版（</a:t>
            </a:r>
            <a:r>
              <a:rPr lang="en-US" altLang="zh-CN" sz="2200" b="1">
                <a:solidFill>
                  <a:srgbClr val="000000"/>
                </a:solidFill>
              </a:rPr>
              <a:t>Core 13</a:t>
            </a:r>
            <a:r>
              <a:rPr lang="zh-CN" altLang="en-US" sz="2200" b="1">
                <a:solidFill>
                  <a:srgbClr val="000000"/>
                </a:solidFill>
              </a:rPr>
              <a:t>）已正式推送</a:t>
            </a:r>
            <a:endParaRPr lang="zh-CN" altLang="en-US" sz="2200" b="1">
              <a:solidFill>
                <a:srgbClr val="000000"/>
              </a:solidFill>
            </a:endParaRPr>
          </a:p>
          <a:p>
            <a:pPr lvl="1"/>
            <a:r>
              <a:rPr lang="en-US" altLang="zh-CN" sz="2200">
                <a:solidFill>
                  <a:srgbClr val="000000"/>
                </a:solidFill>
              </a:rPr>
              <a:t>GCC</a:t>
            </a:r>
            <a:r>
              <a:rPr lang="zh-CN" altLang="en-US" sz="2200">
                <a:solidFill>
                  <a:srgbClr val="000000"/>
                </a:solidFill>
              </a:rPr>
              <a:t>  </a:t>
            </a:r>
            <a:r>
              <a:rPr lang="en-US" altLang="zh-CN" sz="2200">
                <a:solidFill>
                  <a:srgbClr val="000000"/>
                </a:solidFill>
              </a:rPr>
              <a:t>15.2.0,</a:t>
            </a:r>
            <a:r>
              <a:rPr lang="zh-CN" altLang="en-US" sz="2200">
                <a:solidFill>
                  <a:srgbClr val="000000"/>
                </a:solidFill>
              </a:rPr>
              <a:t> </a:t>
            </a:r>
            <a:r>
              <a:rPr lang="en-US" altLang="zh-CN" sz="2200">
                <a:solidFill>
                  <a:srgbClr val="000000"/>
                </a:solidFill>
              </a:rPr>
              <a:t>glibc 2.42, Zlib</a:t>
            </a:r>
            <a:r>
              <a:rPr lang="zh-CN" altLang="en-US" sz="2200">
                <a:solidFill>
                  <a:srgbClr val="000000"/>
                </a:solidFill>
              </a:rPr>
              <a:t>-</a:t>
            </a:r>
            <a:r>
              <a:rPr lang="en-US" altLang="zh-CN" sz="2200">
                <a:solidFill>
                  <a:srgbClr val="000000"/>
                </a:solidFill>
              </a:rPr>
              <a:t>ng 2.42 </a:t>
            </a:r>
            <a:r>
              <a:rPr lang="zh-CN" altLang="en-US" sz="2200">
                <a:solidFill>
                  <a:srgbClr val="000000"/>
                </a:solidFill>
              </a:rPr>
              <a:t>等</a:t>
            </a:r>
            <a:endParaRPr lang="zh-CN" altLang="en-US" sz="2200">
              <a:solidFill>
                <a:srgbClr val="000000"/>
              </a:solidFill>
            </a:endParaRPr>
          </a:p>
          <a:p>
            <a:pPr lvl="1"/>
            <a:r>
              <a:rPr lang="zh-CN" altLang="en-US" sz="2200">
                <a:solidFill>
                  <a:srgbClr val="000000"/>
                </a:solidFill>
              </a:rPr>
              <a:t>我们鼓励各位用户和开发者直接更新，并及时反馈问题</a:t>
            </a:r>
            <a:endParaRPr lang="zh-CN" altLang="en-US" sz="2200">
              <a:solidFill>
                <a:srgbClr val="000000"/>
              </a:solidFill>
            </a:endParaRPr>
          </a:p>
          <a:p>
            <a:pPr lvl="0"/>
            <a:r>
              <a:rPr lang="en-US" altLang="zh-CN" sz="2200" b="1">
                <a:solidFill>
                  <a:srgbClr val="000000"/>
                </a:solidFill>
              </a:rPr>
              <a:t>Linux</a:t>
            </a:r>
            <a:r>
              <a:rPr lang="zh-CN" altLang="en-US" sz="2200" b="1">
                <a:solidFill>
                  <a:srgbClr val="000000"/>
                </a:solidFill>
              </a:rPr>
              <a:t> </a:t>
            </a:r>
            <a:r>
              <a:rPr lang="en-US" altLang="zh-CN" sz="2200" b="1">
                <a:solidFill>
                  <a:srgbClr val="000000"/>
                </a:solidFill>
              </a:rPr>
              <a:t>6.18</a:t>
            </a:r>
            <a:r>
              <a:rPr lang="zh-CN" altLang="en-US" sz="2200" b="1">
                <a:solidFill>
                  <a:srgbClr val="000000"/>
                </a:solidFill>
              </a:rPr>
              <a:t>、</a:t>
            </a:r>
            <a:r>
              <a:rPr lang="en-US" altLang="zh-CN" sz="2200" b="1">
                <a:solidFill>
                  <a:srgbClr val="000000"/>
                </a:solidFill>
              </a:rPr>
              <a:t>Mesa 25.3 </a:t>
            </a:r>
            <a:r>
              <a:rPr lang="zh-CN" altLang="en-US" sz="2200" b="1">
                <a:solidFill>
                  <a:srgbClr val="000000"/>
                </a:solidFill>
              </a:rPr>
              <a:t>目前正开放测试，欢迎测试</a:t>
            </a:r>
            <a:endParaRPr lang="zh-CN" altLang="en-US" sz="2200" b="1">
              <a:solidFill>
                <a:srgbClr val="000000"/>
              </a:solidFill>
            </a:endParaRPr>
          </a:p>
          <a:p>
            <a:pPr lvl="1"/>
            <a:r>
              <a:rPr lang="en-US" altLang="zh-CN" sz="2200" b="1">
                <a:solidFill>
                  <a:srgbClr val="E60013"/>
                </a:solidFill>
              </a:rPr>
              <a:t>oma</a:t>
            </a:r>
            <a:r>
              <a:rPr lang="zh-CN" altLang="en-US" sz="2200" b="1">
                <a:solidFill>
                  <a:srgbClr val="E60013"/>
                </a:solidFill>
              </a:rPr>
              <a:t> </a:t>
            </a:r>
            <a:r>
              <a:rPr lang="en-US" altLang="zh-CN" sz="2200" b="1">
                <a:solidFill>
                  <a:srgbClr val="E60013"/>
                </a:solidFill>
              </a:rPr>
              <a:t>topics</a:t>
            </a:r>
            <a:r>
              <a:rPr lang="zh-CN" altLang="en-US" sz="2200" b="1">
                <a:solidFill>
                  <a:srgbClr val="E60013"/>
                </a:solidFill>
              </a:rPr>
              <a:t> --</a:t>
            </a:r>
            <a:r>
              <a:rPr lang="en-US" altLang="zh-CN" sz="2200" b="1">
                <a:solidFill>
                  <a:srgbClr val="E60013"/>
                </a:solidFill>
              </a:rPr>
              <a:t>opt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in linux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kernel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6.18.y</a:t>
            </a:r>
            <a:endParaRPr lang="en-US" altLang="zh-CN" sz="2200" b="1">
              <a:solidFill>
                <a:srgbClr val="E60013"/>
              </a:solidFill>
            </a:endParaRPr>
          </a:p>
          <a:p>
            <a:pPr lvl="1"/>
            <a:r>
              <a:rPr lang="en-US" altLang="zh-CN" sz="2200" b="1">
                <a:solidFill>
                  <a:srgbClr val="E60013"/>
                </a:solidFill>
              </a:rPr>
              <a:t>oma topics </a:t>
            </a:r>
            <a:r>
              <a:rPr lang="zh-CN" altLang="en-US" sz="2200" b="1">
                <a:solidFill>
                  <a:srgbClr val="E60013"/>
                </a:solidFill>
              </a:rPr>
              <a:t>--</a:t>
            </a:r>
            <a:r>
              <a:rPr lang="en-US" altLang="zh-CN" sz="2200" b="1">
                <a:solidFill>
                  <a:srgbClr val="E60013"/>
                </a:solidFill>
              </a:rPr>
              <a:t>opt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in mesa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25.3</a:t>
            </a:r>
            <a:endParaRPr lang="en-US" altLang="zh-CN" sz="2200" b="1">
              <a:solidFill>
                <a:srgbClr val="E60013"/>
              </a:solidFill>
            </a:endParaRPr>
          </a:p>
          <a:p>
            <a:pPr lvl="0"/>
            <a:r>
              <a:rPr lang="en-US" altLang="zh-CN" sz="2200" b="1">
                <a:solidFill>
                  <a:srgbClr val="000000"/>
                </a:solidFill>
              </a:rPr>
              <a:t>COSMIC </a:t>
            </a:r>
            <a:r>
              <a:rPr lang="zh-CN" altLang="en-US" sz="2200" b="1">
                <a:solidFill>
                  <a:srgbClr val="000000"/>
                </a:solidFill>
              </a:rPr>
              <a:t>桌面环境 </a:t>
            </a:r>
            <a:r>
              <a:rPr lang="en-US" altLang="zh-CN" sz="2200" b="1">
                <a:solidFill>
                  <a:srgbClr val="000000"/>
                </a:solidFill>
              </a:rPr>
              <a:t>(1.0.0) </a:t>
            </a:r>
            <a:r>
              <a:rPr lang="zh-CN" altLang="en-US" sz="2200" b="1">
                <a:solidFill>
                  <a:srgbClr val="000000"/>
                </a:solidFill>
              </a:rPr>
              <a:t>已推送到稳定源，感兴趣的朋友可试用</a:t>
            </a:r>
            <a:endParaRPr lang="zh-CN" altLang="en-US" sz="2200" b="1">
              <a:solidFill>
                <a:srgbClr val="000000"/>
              </a:solidFill>
            </a:endParaRPr>
          </a:p>
          <a:p>
            <a:pPr lvl="1"/>
            <a:r>
              <a:rPr lang="en-US" altLang="zh-CN" sz="2200" b="1">
                <a:solidFill>
                  <a:srgbClr val="E60013"/>
                </a:solidFill>
              </a:rPr>
              <a:t>oma</a:t>
            </a:r>
            <a:r>
              <a:rPr lang="zh-CN" altLang="en-US" sz="2200" b="1">
                <a:solidFill>
                  <a:srgbClr val="E60013"/>
                </a:solidFill>
              </a:rPr>
              <a:t> </a:t>
            </a:r>
            <a:r>
              <a:rPr lang="en-US" altLang="zh-CN" sz="2200" b="1">
                <a:solidFill>
                  <a:srgbClr val="E60013"/>
                </a:solidFill>
              </a:rPr>
              <a:t>install</a:t>
            </a:r>
            <a:r>
              <a:rPr lang="zh-CN" altLang="en-US" sz="2200" b="1">
                <a:solidFill>
                  <a:srgbClr val="E60013"/>
                </a:solidFill>
              </a:rPr>
              <a:t> </a:t>
            </a:r>
            <a:r>
              <a:rPr lang="en-US" altLang="zh-CN" sz="2200" b="1">
                <a:solidFill>
                  <a:srgbClr val="E60013"/>
                </a:solidFill>
              </a:rPr>
              <a:t>cosmic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base</a:t>
            </a:r>
            <a:endParaRPr lang="en-US" altLang="zh-CN" sz="2200" b="1">
              <a:solidFill>
                <a:srgbClr val="E60013"/>
              </a:solidFill>
            </a:endParaRPr>
          </a:p>
          <a:p>
            <a:pPr lvl="0"/>
            <a:r>
              <a:rPr lang="en-US" altLang="zh-CN" sz="2200" b="1">
                <a:solidFill>
                  <a:srgbClr val="000000"/>
                </a:solidFill>
              </a:rPr>
              <a:t>ROCm 7.1.1 </a:t>
            </a:r>
            <a:r>
              <a:rPr lang="zh-CN" altLang="en-US" sz="2200" b="1">
                <a:solidFill>
                  <a:srgbClr val="000000"/>
                </a:solidFill>
              </a:rPr>
              <a:t>第一批更新已推送、</a:t>
            </a:r>
            <a:r>
              <a:rPr lang="en-US" altLang="zh-CN" sz="2200" b="1">
                <a:solidFill>
                  <a:srgbClr val="000000"/>
                </a:solidFill>
              </a:rPr>
              <a:t>GGML </a:t>
            </a:r>
            <a:r>
              <a:rPr lang="zh-CN" altLang="en-US" sz="2200" b="1">
                <a:solidFill>
                  <a:srgbClr val="000000"/>
                </a:solidFill>
              </a:rPr>
              <a:t>的 </a:t>
            </a:r>
            <a:r>
              <a:rPr lang="en-US" altLang="zh-CN" sz="2200" b="1">
                <a:solidFill>
                  <a:srgbClr val="000000"/>
                </a:solidFill>
              </a:rPr>
              <a:t>ROCm </a:t>
            </a:r>
            <a:r>
              <a:rPr lang="zh-CN" altLang="en-US" sz="2200" b="1">
                <a:solidFill>
                  <a:srgbClr val="000000"/>
                </a:solidFill>
              </a:rPr>
              <a:t>后端集成开放测试</a:t>
            </a:r>
            <a:endParaRPr lang="zh-CN" altLang="en-US" sz="2200" b="1">
              <a:solidFill>
                <a:srgbClr val="000000"/>
              </a:solidFill>
            </a:endParaRPr>
          </a:p>
          <a:p>
            <a:pPr lvl="1"/>
            <a:r>
              <a:rPr lang="en-US" altLang="zh-CN" sz="2200" b="1">
                <a:solidFill>
                  <a:srgbClr val="E60013"/>
                </a:solidFill>
              </a:rPr>
              <a:t>oma topics </a:t>
            </a:r>
            <a:r>
              <a:rPr lang="zh-CN" altLang="en-US" sz="2200" b="1">
                <a:solidFill>
                  <a:srgbClr val="E60013"/>
                </a:solidFill>
              </a:rPr>
              <a:t>--</a:t>
            </a:r>
            <a:r>
              <a:rPr lang="en-US" altLang="zh-CN" sz="2200" b="1">
                <a:solidFill>
                  <a:srgbClr val="E60013"/>
                </a:solidFill>
              </a:rPr>
              <a:t>opt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in rocm_ggml</a:t>
            </a:r>
            <a:r>
              <a:rPr lang="zh-CN" altLang="en-US" sz="2200" b="1">
                <a:solidFill>
                  <a:srgbClr val="E60013"/>
                </a:solidFill>
              </a:rPr>
              <a:t>-</a:t>
            </a:r>
            <a:r>
              <a:rPr lang="en-US" altLang="zh-CN" sz="2200" b="1">
                <a:solidFill>
                  <a:srgbClr val="E60013"/>
                </a:solidFill>
              </a:rPr>
              <a:t>hip</a:t>
            </a:r>
            <a:endParaRPr lang="en-US" altLang="zh-CN" sz="1995" b="1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lang="zh-CN" altLang="en-US" sz="2200" b="1"/>
              <a:t>本期安全更新</a:t>
            </a:r>
            <a:endParaRPr lang="zh-CN" altLang="en-US" sz="2200" b="1"/>
          </a:p>
          <a:p>
            <a:pPr lvl="1"/>
            <a:r>
              <a:rPr lang="en-US" altLang="zh-CN" sz="2200" b="1">
                <a:solidFill>
                  <a:srgbClr val="E60013"/>
                </a:solidFill>
              </a:rPr>
              <a:t>GLib 2.86.3</a:t>
            </a:r>
            <a:endParaRPr lang="en-US" altLang="zh-CN" sz="2200" b="1">
              <a:solidFill>
                <a:srgbClr val="E60013"/>
              </a:solidFill>
            </a:endParaRPr>
          </a:p>
          <a:p>
            <a:pPr lvl="2"/>
            <a:r>
              <a:rPr lang="zh-CN" altLang="en-US" sz="2015"/>
              <a:t>修复</a:t>
            </a:r>
            <a:r>
              <a:rPr lang="en-US" altLang="zh-CN" sz="2015"/>
              <a:t> URI </a:t>
            </a:r>
            <a:r>
              <a:rPr lang="zh-CN" altLang="en-US" sz="2015"/>
              <a:t>字符串转义时的一处堆缓冲区溢出漏洞，该漏洞可能导致</a:t>
            </a:r>
            <a:br>
              <a:rPr lang="zh-CN" altLang="en-US" sz="2015"/>
            </a:br>
            <a:r>
              <a:rPr lang="zh-CN" altLang="en-US" sz="2015"/>
              <a:t>远程代码执行或拒绝服务（严重性：高）</a:t>
            </a:r>
            <a:endParaRPr lang="zh-CN" altLang="en-US" sz="2015"/>
          </a:p>
          <a:p>
            <a:pPr lvl="1"/>
            <a:r>
              <a:rPr lang="en-US" altLang="zh-CN" sz="2195" b="1">
                <a:solidFill>
                  <a:srgbClr val="E60013"/>
                </a:solidFill>
              </a:rPr>
              <a:t>Firefox 146.0</a:t>
            </a:r>
            <a:endParaRPr lang="en-US" altLang="zh-CN" sz="2195" b="1">
              <a:solidFill>
                <a:srgbClr val="E60013"/>
              </a:solidFill>
            </a:endParaRPr>
          </a:p>
          <a:p>
            <a:pPr lvl="2"/>
            <a:r>
              <a:rPr lang="zh-CN" altLang="en-US" sz="2010"/>
              <a:t>修复</a:t>
            </a:r>
            <a:r>
              <a:rPr lang="en-US" altLang="zh-CN" sz="2010"/>
              <a:t> Mozilla </a:t>
            </a:r>
            <a:r>
              <a:rPr lang="zh-CN" altLang="en-US" sz="2010"/>
              <a:t>基金会第</a:t>
            </a:r>
            <a:r>
              <a:rPr lang="en-US" altLang="zh-CN" sz="2010"/>
              <a:t> 2025-92 </a:t>
            </a:r>
            <a:r>
              <a:rPr lang="zh-CN" altLang="en-US" sz="2010"/>
              <a:t>号安全公告中披露的</a:t>
            </a:r>
            <a:r>
              <a:rPr lang="en-US" altLang="zh-CN" sz="2010"/>
              <a:t> 13 </a:t>
            </a:r>
            <a:r>
              <a:rPr lang="zh-CN" altLang="en-US" sz="2010"/>
              <a:t>个安全漏洞</a:t>
            </a:r>
            <a:br>
              <a:rPr lang="zh-CN" altLang="en-US" sz="2010"/>
            </a:br>
            <a:r>
              <a:rPr lang="zh-CN" altLang="en-US" sz="2010"/>
              <a:t>（含</a:t>
            </a:r>
            <a:r>
              <a:rPr lang="en-US" altLang="zh-CN" sz="2010"/>
              <a:t> 5 </a:t>
            </a:r>
            <a:r>
              <a:rPr lang="zh-CN" altLang="en-US" sz="2010"/>
              <a:t>个高危漏洞）</a:t>
            </a:r>
            <a:endParaRPr lang="zh-CN" altLang="en-US" sz="2010"/>
          </a:p>
          <a:p>
            <a:pPr lvl="1"/>
            <a:r>
              <a:rPr lang="en-US" altLang="zh-CN" sz="2195" b="1">
                <a:solidFill>
                  <a:srgbClr val="E60013"/>
                </a:solidFill>
              </a:rPr>
              <a:t>WebKitGTK 2.50.3</a:t>
            </a:r>
            <a:endParaRPr lang="en-US" altLang="zh-CN" sz="2195" b="1">
              <a:solidFill>
                <a:srgbClr val="E60013"/>
              </a:solidFill>
            </a:endParaRPr>
          </a:p>
          <a:p>
            <a:pPr lvl="2"/>
            <a:r>
              <a:rPr lang="zh-CN" altLang="en-US" sz="2010"/>
              <a:t>修复</a:t>
            </a:r>
            <a:r>
              <a:rPr lang="en-US" altLang="zh-CN" sz="2010"/>
              <a:t> WebKitGTK </a:t>
            </a:r>
            <a:r>
              <a:rPr lang="zh-CN" altLang="en-US" sz="2010"/>
              <a:t>及</a:t>
            </a:r>
            <a:r>
              <a:rPr lang="en-US" altLang="zh-CN" sz="2010"/>
              <a:t> WPE WebKit </a:t>
            </a:r>
            <a:r>
              <a:rPr lang="zh-CN" altLang="en-US" sz="2010"/>
              <a:t>第</a:t>
            </a:r>
            <a:r>
              <a:rPr lang="en-US" altLang="zh-CN" sz="2010"/>
              <a:t> WSA-2025-0009 </a:t>
            </a:r>
            <a:r>
              <a:rPr lang="zh-CN" altLang="en-US" sz="2010"/>
              <a:t>号安全公告中</a:t>
            </a:r>
            <a:br>
              <a:rPr lang="zh-CN" altLang="en-US" sz="2010"/>
            </a:br>
            <a:r>
              <a:rPr lang="zh-CN" altLang="en-US" sz="2010"/>
              <a:t>披露的</a:t>
            </a:r>
            <a:r>
              <a:rPr lang="en-US" altLang="zh-CN" sz="2010"/>
              <a:t> 5 </a:t>
            </a:r>
            <a:r>
              <a:rPr lang="zh-CN" altLang="en-US" sz="2010"/>
              <a:t>个安全漏洞（严重性：高）</a:t>
            </a:r>
            <a:endParaRPr lang="zh-CN" altLang="en-US" sz="201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200" b="1"/>
              <a:t>建议关注公众号</a:t>
            </a:r>
            <a:r>
              <a:rPr lang="en-US" altLang="zh-CN" sz="2200" b="1"/>
              <a:t>“</a:t>
            </a:r>
            <a:r>
              <a:rPr lang="zh-CN" altLang="en-US" sz="2200" b="1"/>
              <a:t>安同开源</a:t>
            </a:r>
            <a:r>
              <a:rPr lang="en-US" altLang="zh-CN" sz="2200" b="1"/>
              <a:t>”</a:t>
            </a:r>
            <a:r>
              <a:rPr lang="zh-CN" altLang="en-US" sz="2200" b="1"/>
              <a:t>或社区主页</a:t>
            </a:r>
            <a:r>
              <a:rPr lang="en-US" altLang="zh-CN" sz="2200" b="1"/>
              <a:t> (aosc.io) </a:t>
            </a:r>
            <a:r>
              <a:rPr lang="zh-CN" altLang="en-US" sz="2200" b="1"/>
              <a:t>新闻</a:t>
            </a:r>
            <a:endParaRPr lang="zh-CN" altLang="en-US" sz="22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社区事务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社区门户</a:t>
            </a:r>
            <a:r>
              <a:rPr lang="zh-CN" altLang="en-US">
                <a:cs typeface="Arial" panose="020B0604020202020204" pitchFamily="34" charset="0"/>
              </a:rPr>
              <a:t>更新日志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/>
              <a:t>英文页面正式上线</a:t>
            </a:r>
            <a:endParaRPr lang="zh-CN" altLang="en-US" sz="2400"/>
          </a:p>
          <a:p>
            <a:r>
              <a:rPr lang="zh-CN" altLang="en-US" sz="2400"/>
              <a:t>开发测试中，欢迎测试并提供宝贵意见</a:t>
            </a:r>
            <a:endParaRPr lang="zh-CN" altLang="en-US" sz="2400"/>
          </a:p>
          <a:p>
            <a:pPr lvl="1"/>
            <a:r>
              <a:rPr lang="zh-CN" altLang="en-US" sz="2000"/>
              <a:t>芯片规格数据库（来自 </a:t>
            </a:r>
            <a:r>
              <a:rPr lang="en-US" altLang="zh-CN" sz="2000"/>
              <a:t>Loong 1</a:t>
            </a:r>
            <a:r>
              <a:rPr lang="zh-CN" altLang="en-US" sz="2000"/>
              <a:t>-</a:t>
            </a:r>
            <a:r>
              <a:rPr lang="en-US" altLang="zh-CN" sz="2000"/>
              <a:t>2</a:t>
            </a:r>
            <a:r>
              <a:rPr lang="zh-CN" altLang="en-US" sz="2000"/>
              <a:t>-</a:t>
            </a:r>
            <a:r>
              <a:rPr lang="en-US" altLang="zh-CN" sz="2000"/>
              <a:t>3</a:t>
            </a:r>
            <a:r>
              <a:rPr lang="zh-CN" altLang="en-US" sz="2000"/>
              <a:t>）- </a:t>
            </a:r>
            <a:r>
              <a:rPr lang="zh-CN" altLang="en-US" sz="2000">
                <a:hlinkClick r:id="rId2"/>
              </a:rPr>
              <a:t>#</a:t>
            </a:r>
            <a:r>
              <a:rPr lang="en-US" altLang="zh-CN" sz="2000">
                <a:hlinkClick r:id="rId2"/>
              </a:rPr>
              <a:t>20</a:t>
            </a:r>
            <a:endParaRPr lang="en-US" altLang="zh-CN" sz="2000"/>
          </a:p>
          <a:p>
            <a:pPr lvl="1"/>
            <a:r>
              <a:rPr lang="zh-CN" altLang="en-US" sz="2000"/>
              <a:t>开发者入门板块 - </a:t>
            </a:r>
            <a:r>
              <a:rPr lang="zh-CN" altLang="en-US" sz="2000">
                <a:hlinkClick r:id="rId3"/>
              </a:rPr>
              <a:t>#</a:t>
            </a:r>
            <a:r>
              <a:rPr lang="en-US" altLang="zh-CN" sz="2000">
                <a:hlinkClick r:id="rId3"/>
              </a:rPr>
              <a:t>21</a:t>
            </a:r>
            <a:endParaRPr lang="en-US" altLang="zh-CN" sz="2000"/>
          </a:p>
          <a:p>
            <a:pPr lvl="1"/>
            <a:r>
              <a:rPr lang="zh-CN" altLang="en-US" sz="2000"/>
              <a:t>设备固件与支持材料下载功能 - </a:t>
            </a:r>
            <a:r>
              <a:rPr lang="zh-CN" altLang="en-US" sz="2000">
                <a:hlinkClick r:id="rId4"/>
              </a:rPr>
              <a:t>#</a:t>
            </a:r>
            <a:r>
              <a:rPr lang="en-US" altLang="zh-CN" sz="2000">
                <a:hlinkClick r:id="rId4"/>
              </a:rPr>
              <a:t>22</a:t>
            </a:r>
            <a:endParaRPr lang="en-US" altLang="zh-CN" sz="2000">
              <a:hlinkClick r:id="rId4"/>
            </a:endParaRPr>
          </a:p>
          <a:p>
            <a:pPr lvl="0"/>
            <a:r>
              <a:rPr lang="zh-CN" altLang="en-US" sz="2400" b="1">
                <a:solidFill>
                  <a:srgbClr val="E60013"/>
                </a:solidFill>
              </a:rPr>
              <a:t>有无俄语大手子一起做俄文站点翻译？</a:t>
            </a:r>
            <a:endParaRPr lang="zh-CN" altLang="en-US" sz="2400" b="1">
              <a:solidFill>
                <a:srgbClr val="E60013"/>
              </a:solidFill>
            </a:endParaRPr>
          </a:p>
          <a:p>
            <a:pPr lvl="1"/>
            <a:r>
              <a:rPr lang="zh-CN" altLang="en-US" sz="2000"/>
              <a:t>美工已准备好！</a:t>
            </a:r>
            <a:endParaRPr lang="zh-CN" altLang="en-US" sz="2000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734" y="1259797"/>
            <a:ext cx="5083289" cy="50933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DDUC </a:t>
            </a:r>
            <a:r>
              <a:rPr lang="zh-CN" altLang="en-US"/>
              <a:t>见！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400"/>
              <a:t>12 </a:t>
            </a:r>
            <a:r>
              <a:rPr lang="zh-CN" altLang="en-US" sz="2400"/>
              <a:t>月</a:t>
            </a:r>
            <a:r>
              <a:rPr lang="en-US" altLang="zh-CN" sz="2400">
                <a:cs typeface="Arial" panose="020B0604020202020204" pitchFamily="34" charset="0"/>
              </a:rPr>
              <a:t> 27 </a:t>
            </a:r>
            <a:r>
              <a:rPr lang="zh-CN" altLang="en-US" sz="2400">
                <a:cs typeface="Arial" panose="020B0604020202020204" pitchFamily="34" charset="0"/>
              </a:rPr>
              <a:t>日，龙芯爱好者社区将在 </a:t>
            </a:r>
            <a:r>
              <a:rPr lang="en-US" altLang="zh-CN" sz="2400">
                <a:cs typeface="Arial" panose="020B0604020202020204" pitchFamily="34" charset="0"/>
              </a:rPr>
              <a:t>2025 </a:t>
            </a:r>
            <a:r>
              <a:rPr lang="zh-CN" altLang="en-US" sz="2400">
                <a:cs typeface="Arial" panose="020B0604020202020204" pitchFamily="34" charset="0"/>
              </a:rPr>
              <a:t>年深度开发者与用户大会摆摊，使用龙芯 </a:t>
            </a:r>
            <a:r>
              <a:rPr lang="en-US" altLang="zh-CN" sz="2400">
                <a:cs typeface="Arial" panose="020B0604020202020204" pitchFamily="34" charset="0"/>
              </a:rPr>
              <a:t>3B6000 </a:t>
            </a:r>
            <a:r>
              <a:rPr lang="zh-CN" altLang="en-US" sz="2400">
                <a:cs typeface="Arial" panose="020B0604020202020204" pitchFamily="34" charset="0"/>
              </a:rPr>
              <a:t>+ </a:t>
            </a:r>
            <a:r>
              <a:rPr lang="en-US" altLang="zh-CN" sz="2400">
                <a:cs typeface="Arial" panose="020B0604020202020204" pitchFamily="34" charset="0"/>
              </a:rPr>
              <a:t>Box64  </a:t>
            </a:r>
            <a:r>
              <a:rPr lang="zh-CN" altLang="en-US" sz="2400">
                <a:cs typeface="Arial" panose="020B0604020202020204" pitchFamily="34" charset="0"/>
              </a:rPr>
              <a:t>搭配演示游戏性能</a:t>
            </a:r>
            <a:endParaRPr lang="zh-CN" altLang="en-US" sz="240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2400">
              <a:cs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zh-CN" altLang="en-US" sz="2400" b="1">
                <a:solidFill>
                  <a:srgbClr val="E60013"/>
                </a:solidFill>
                <a:cs typeface="Arial" panose="020B0604020202020204" pitchFamily="34" charset="0"/>
              </a:rPr>
              <a:t>下周六下午 </a:t>
            </a:r>
            <a:r>
              <a:rPr lang="en-US" altLang="zh-CN" sz="2400" b="1">
                <a:solidFill>
                  <a:srgbClr val="E60013"/>
                </a:solidFill>
                <a:cs typeface="Arial" panose="020B0604020202020204" pitchFamily="34" charset="0"/>
              </a:rPr>
              <a:t>2</a:t>
            </a:r>
            <a:r>
              <a:rPr lang="zh-CN" altLang="en-US" sz="2400" b="1">
                <a:solidFill>
                  <a:srgbClr val="E60013"/>
                </a:solidFill>
                <a:cs typeface="Arial" panose="020B0604020202020204" pitchFamily="34" charset="0"/>
              </a:rPr>
              <a:t> 点见：</a:t>
            </a:r>
            <a:br>
              <a:rPr lang="zh-CN" altLang="en-US" sz="2400" b="1">
                <a:solidFill>
                  <a:srgbClr val="E60013"/>
                </a:solidFill>
                <a:cs typeface="Arial" panose="020B0604020202020204" pitchFamily="34" charset="0"/>
              </a:rPr>
            </a:br>
            <a:br>
              <a:rPr lang="zh-CN" altLang="en-US" sz="2400" b="1">
                <a:solidFill>
                  <a:srgbClr val="E60013"/>
                </a:solidFill>
                <a:cs typeface="Arial" panose="020B0604020202020204" pitchFamily="34" charset="0"/>
              </a:rPr>
            </a:br>
            <a:r>
              <a:rPr lang="zh-CN" altLang="en-US" sz="2400" b="1">
                <a:solidFill>
                  <a:srgbClr val="E60013"/>
                </a:solidFill>
              </a:rPr>
              <a:t>湖北省武汉市江夏区豹澥街道武汉未来科技城</a:t>
            </a:r>
            <a:r>
              <a:rPr lang="en-US" altLang="zh-CN" sz="2400" b="1">
                <a:solidFill>
                  <a:srgbClr val="E60013"/>
                </a:solidFill>
              </a:rPr>
              <a:t>C</a:t>
            </a:r>
            <a:r>
              <a:rPr lang="zh-CN" altLang="en-US" sz="2400" b="1">
                <a:solidFill>
                  <a:srgbClr val="E60013"/>
                </a:solidFill>
              </a:rPr>
              <a:t>区</a:t>
            </a:r>
            <a:r>
              <a:rPr lang="en-US" altLang="zh-CN" sz="2400" b="1">
                <a:solidFill>
                  <a:srgbClr val="E60013"/>
                </a:solidFill>
              </a:rPr>
              <a:t>C3</a:t>
            </a:r>
            <a:r>
              <a:rPr lang="zh-CN" altLang="en-US" sz="2400" b="1">
                <a:solidFill>
                  <a:srgbClr val="E60013"/>
                </a:solidFill>
              </a:rPr>
              <a:t>栋</a:t>
            </a:r>
            <a:br>
              <a:rPr lang="zh-CN" altLang="en-US" sz="2400" b="1">
                <a:solidFill>
                  <a:srgbClr val="E60013"/>
                </a:solidFill>
              </a:rPr>
            </a:br>
            <a:r>
              <a:rPr lang="zh-CN" altLang="en-US" sz="2400" b="1">
                <a:solidFill>
                  <a:srgbClr val="E60013"/>
                </a:solidFill>
              </a:rPr>
              <a:t>二楼多功能会议厅</a:t>
            </a:r>
            <a:endParaRPr lang="zh-CN" altLang="en-US" sz="2400" b="1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887902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12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2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27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龙芯</a:t>
            </a:r>
            <a:r>
              <a:rPr lang="en-US" altLang="zh-CN" sz="2800"/>
              <a:t>DESK</a:t>
            </a:r>
            <a:r>
              <a:rPr lang="zh-CN" altLang="en-US" sz="2800"/>
              <a:t>工具集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DESK</a:t>
            </a:r>
            <a:r>
              <a:rPr lang="zh-CN" altLang="en-US"/>
              <a:t>工具</a:t>
            </a:r>
            <a:r>
              <a:rPr lang="zh-CN" altLang="en-US"/>
              <a:t>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张达</a:t>
            </a:r>
            <a:r>
              <a:rPr lang="zh-CN" altLang="en-US"/>
              <a:t>刚</a:t>
            </a:r>
            <a:endParaRPr lang="zh-CN" altLang="en-US"/>
          </a:p>
        </p:txBody>
      </p:sp>
      <p:pic>
        <p:nvPicPr>
          <p:cNvPr id="3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65" y="1285875"/>
            <a:ext cx="5266690" cy="39458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内容占位符 2"/>
          <p:cNvSpPr>
            <a:spLocks noGrp="1"/>
          </p:cNvSpPr>
          <p:nvPr/>
        </p:nvSpPr>
        <p:spPr>
          <a:xfrm>
            <a:off x="591185" y="1285875"/>
            <a:ext cx="5045710" cy="165735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采用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Java Swing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架构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重构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Lookandfeel, Layout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和相关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组件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无缝运行于龙芯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架构的所有操作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给操作系统补充缺失的小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工具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591185" y="3574415"/>
            <a:ext cx="4268470" cy="239014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deb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离线安装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离线升级包快速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支持资源锁定，和应用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锁屏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兼顾安全的同时，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适合办公、运维、开发人员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DESK</a:t>
            </a:r>
            <a:r>
              <a:rPr lang="zh-CN" altLang="en-US"/>
              <a:t>工具</a:t>
            </a:r>
            <a:r>
              <a:rPr lang="zh-CN" altLang="en-US"/>
              <a:t>集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张达</a:t>
            </a:r>
            <a:r>
              <a:rPr lang="zh-CN" altLang="en-US"/>
              <a:t>刚</a:t>
            </a:r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14350" y="1082040"/>
          <a:ext cx="10822940" cy="4421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635"/>
                <a:gridCol w="5309870"/>
                <a:gridCol w="3607435"/>
              </a:tblGrid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功能</a:t>
                      </a:r>
                      <a:r>
                        <a:rPr lang="zh-CN" altLang="en-US"/>
                        <a:t>模块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具体</a:t>
                      </a:r>
                      <a:r>
                        <a:rPr lang="zh-CN" altLang="en-US"/>
                        <a:t>功能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适用</a:t>
                      </a:r>
                      <a:r>
                        <a:rPr lang="zh-CN" altLang="en-US"/>
                        <a:t>场景</a:t>
                      </a:r>
                      <a:endParaRPr lang="zh-CN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本地文件管理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</a:t>
                      </a:r>
                      <a:r>
                        <a:rPr lang="zh-CN" altLang="en-US" sz="1400"/>
                        <a:t>快速文件定位</a:t>
                      </a:r>
                      <a:r>
                        <a:rPr lang="en-US" altLang="zh-CN" sz="1400"/>
                        <a:t> 2.</a:t>
                      </a:r>
                      <a:r>
                        <a:rPr lang="zh-CN" altLang="en-US" sz="1400"/>
                        <a:t>递归搜索支持</a:t>
                      </a:r>
                      <a:r>
                        <a:rPr lang="en-US" altLang="zh-CN" sz="1400"/>
                        <a:t>PDF</a:t>
                      </a:r>
                      <a:r>
                        <a:rPr lang="zh-CN" altLang="en-US" sz="1400"/>
                        <a:t>、</a:t>
                      </a:r>
                      <a:r>
                        <a:rPr lang="en-US" altLang="zh-CN" sz="1400"/>
                        <a:t>Word</a:t>
                      </a:r>
                      <a:r>
                        <a:rPr lang="zh-CN" altLang="en-US" sz="1400"/>
                        <a:t>以及文本内容</a:t>
                      </a:r>
                      <a:r>
                        <a:rPr lang="en-US" altLang="zh-CN" sz="1400"/>
                        <a:t> 3.</a:t>
                      </a:r>
                      <a:r>
                        <a:rPr lang="zh-CN" altLang="en-US" sz="1400"/>
                        <a:t>支持可以压缩文件（常规功能基础上支持内部文件浏览）</a:t>
                      </a:r>
                      <a:r>
                        <a:rPr lang="en-US" altLang="zh-CN" sz="1400"/>
                        <a:t>4.</a:t>
                      </a:r>
                      <a:r>
                        <a:rPr lang="zh-CN" altLang="en-US" sz="1400"/>
                        <a:t>强大的文件拖拽复制</a:t>
                      </a:r>
                      <a:r>
                        <a:rPr lang="en-US" altLang="zh-CN" sz="1400"/>
                        <a:t> 5.</a:t>
                      </a:r>
                      <a:r>
                        <a:rPr lang="zh-CN" altLang="en-US" sz="1400"/>
                        <a:t>支持自定义程序栏</a:t>
                      </a:r>
                      <a:r>
                        <a:rPr lang="en-US" altLang="zh-CN" sz="1400"/>
                        <a:t> 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适合办公人员处理大量文件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本地个性文件管理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 </a:t>
                      </a:r>
                      <a:r>
                        <a:rPr lang="zh-CN" altLang="en-US" sz="1400"/>
                        <a:t>支持</a:t>
                      </a:r>
                      <a:r>
                        <a:rPr lang="en-US" altLang="zh-CN" sz="1400"/>
                        <a:t>PDF</a:t>
                      </a:r>
                      <a:r>
                        <a:rPr lang="zh-CN" altLang="en-US" sz="1400"/>
                        <a:t>拆分、合并、水印、电子发票、印章等管理</a:t>
                      </a:r>
                      <a:r>
                        <a:rPr lang="en-US" altLang="zh-CN" sz="1400"/>
                        <a:t>2. </a:t>
                      </a:r>
                      <a:r>
                        <a:rPr lang="zh-CN" altLang="en-US" sz="1400"/>
                        <a:t>支持批量图片处理和快速浏览</a:t>
                      </a:r>
                      <a:r>
                        <a:rPr lang="en-US" altLang="zh-CN" sz="1400"/>
                        <a:t> 3. </a:t>
                      </a:r>
                      <a:r>
                        <a:rPr lang="zh-CN" altLang="en-US" sz="1400"/>
                        <a:t>支持</a:t>
                      </a:r>
                      <a:r>
                        <a:rPr lang="en-US" altLang="zh-CN" sz="1400"/>
                        <a:t>OFD</a:t>
                      </a:r>
                      <a:r>
                        <a:rPr lang="zh-CN" altLang="en-US" sz="1400"/>
                        <a:t>文件播放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</a:t>
                      </a:r>
                      <a:r>
                        <a:rPr lang="en-US" altLang="zh-CN" sz="1400"/>
                        <a:t>PDF</a:t>
                      </a:r>
                      <a:r>
                        <a:rPr lang="zh-CN" altLang="en-US" sz="1400"/>
                        <a:t>和图片处理的办公人员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基础网络功能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</a:t>
                      </a:r>
                      <a:r>
                        <a:rPr lang="zh-CN" altLang="en-US" sz="1400"/>
                        <a:t>网络端口图形查看</a:t>
                      </a:r>
                      <a:r>
                        <a:rPr lang="en-US" altLang="zh-CN" sz="1400"/>
                        <a:t> 2. </a:t>
                      </a:r>
                      <a:r>
                        <a:rPr lang="zh-CN" altLang="en-US" sz="1400"/>
                        <a:t>具体主机的</a:t>
                      </a:r>
                      <a:r>
                        <a:rPr lang="en-US" altLang="zh-CN" sz="1400"/>
                        <a:t>ping</a:t>
                      </a:r>
                      <a:r>
                        <a:rPr lang="zh-CN" altLang="en-US" sz="1400"/>
                        <a:t>和</a:t>
                      </a:r>
                      <a:r>
                        <a:rPr lang="en-US" altLang="zh-CN" sz="1400"/>
                        <a:t>port</a:t>
                      </a:r>
                      <a:r>
                        <a:rPr lang="zh-CN" altLang="en-US" sz="1400"/>
                        <a:t>探测</a:t>
                      </a:r>
                      <a:r>
                        <a:rPr lang="en-US" altLang="zh-CN" sz="1400"/>
                        <a:t> 3. </a:t>
                      </a:r>
                      <a:r>
                        <a:rPr lang="zh-CN" altLang="en-US" sz="1400"/>
                        <a:t>群</a:t>
                      </a:r>
                      <a:r>
                        <a:rPr lang="en-US" altLang="zh-CN" sz="1400"/>
                        <a:t>ping</a:t>
                      </a:r>
                      <a:r>
                        <a:rPr lang="zh-CN" altLang="en-US" sz="1400"/>
                        <a:t>、端口扫描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适合网络维护人员进行网络定位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系统资源功能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</a:t>
                      </a:r>
                      <a:r>
                        <a:rPr lang="zh-CN" altLang="en-US" sz="1400"/>
                        <a:t>支持</a:t>
                      </a:r>
                      <a:r>
                        <a:rPr lang="en-US" altLang="zh-CN" sz="1400"/>
                        <a:t>SSH,TELNET,RDP(Windows</a:t>
                      </a:r>
                      <a:r>
                        <a:rPr lang="zh-CN" altLang="en-US" sz="1400"/>
                        <a:t>远程桌面</a:t>
                      </a:r>
                      <a:r>
                        <a:rPr lang="en-US" altLang="zh-CN" sz="1400"/>
                        <a:t>)</a:t>
                      </a:r>
                      <a:r>
                        <a:rPr lang="zh-CN" altLang="en-US" sz="1400"/>
                        <a:t>，</a:t>
                      </a:r>
                      <a:r>
                        <a:rPr lang="en-US" altLang="zh-CN" sz="1400"/>
                        <a:t>VNC</a:t>
                      </a:r>
                      <a:r>
                        <a:rPr lang="zh-CN" altLang="en-US" sz="1400"/>
                        <a:t>远程访问</a:t>
                      </a:r>
                      <a:r>
                        <a:rPr lang="en-US" altLang="zh-CN" sz="1400"/>
                        <a:t> 2.</a:t>
                      </a:r>
                      <a:r>
                        <a:rPr lang="zh-CN" altLang="en-US" sz="1400"/>
                        <a:t>支持</a:t>
                      </a:r>
                      <a:r>
                        <a:rPr lang="en-US" altLang="zh-CN" sz="1400"/>
                        <a:t>SFTP, FTP, SMB(windows</a:t>
                      </a:r>
                      <a:r>
                        <a:rPr lang="zh-CN" altLang="en-US" sz="1400"/>
                        <a:t>共享</a:t>
                      </a:r>
                      <a:r>
                        <a:rPr lang="en-US" altLang="zh-CN" sz="1400"/>
                        <a:t>),S3</a:t>
                      </a:r>
                      <a:r>
                        <a:rPr lang="zh-CN" altLang="en-US" sz="1400"/>
                        <a:t>文件共享协议</a:t>
                      </a:r>
                      <a:r>
                        <a:rPr lang="en-US" altLang="zh-CN" sz="1400"/>
                        <a:t> 3.</a:t>
                      </a:r>
                      <a:r>
                        <a:rPr lang="zh-CN" altLang="en-US" sz="1400"/>
                        <a:t>支持串口连接访问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适合系统</a:t>
                      </a:r>
                      <a:r>
                        <a:rPr lang="en-US" altLang="zh-CN" sz="1400"/>
                        <a:t>&amp;</a:t>
                      </a:r>
                      <a:r>
                        <a:rPr lang="zh-CN" altLang="en-US" sz="1400"/>
                        <a:t>网络人员使用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内置服务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</a:t>
                      </a:r>
                      <a:r>
                        <a:rPr lang="zh-CN" altLang="en-US" sz="1400"/>
                        <a:t>提供快捷</a:t>
                      </a:r>
                      <a:r>
                        <a:rPr lang="en-US" altLang="zh-CN" sz="1400"/>
                        <a:t>FTP</a:t>
                      </a:r>
                      <a:r>
                        <a:rPr lang="zh-CN" altLang="en-US" sz="1400"/>
                        <a:t>服务器</a:t>
                      </a:r>
                      <a:r>
                        <a:rPr lang="en-US" altLang="zh-CN" sz="1400"/>
                        <a:t> 2. </a:t>
                      </a:r>
                      <a:r>
                        <a:rPr lang="zh-CN" altLang="en-US" sz="1400"/>
                        <a:t>提供通过</a:t>
                      </a:r>
                      <a:r>
                        <a:rPr lang="en-US" altLang="zh-CN" sz="1400"/>
                        <a:t>http</a:t>
                      </a:r>
                      <a:r>
                        <a:rPr lang="zh-CN" altLang="en-US" sz="1400"/>
                        <a:t>分享本地文件</a:t>
                      </a:r>
                      <a:r>
                        <a:rPr lang="en-US" altLang="zh-CN" sz="1400"/>
                        <a:t> 3.</a:t>
                      </a:r>
                      <a:r>
                        <a:rPr lang="zh-CN" altLang="en-US" sz="1400"/>
                        <a:t>内置</a:t>
                      </a:r>
                      <a:r>
                        <a:rPr lang="en-US" altLang="zh-CN" sz="1400"/>
                        <a:t>http</a:t>
                      </a:r>
                      <a:r>
                        <a:rPr lang="zh-CN" altLang="en-US" sz="1400"/>
                        <a:t>代理服务器</a:t>
                      </a:r>
                      <a:r>
                        <a:rPr lang="en-US" altLang="zh-CN" sz="1400"/>
                        <a:t> 4. </a:t>
                      </a:r>
                      <a:r>
                        <a:rPr lang="zh-CN" altLang="en-US" sz="1400"/>
                        <a:t>内置</a:t>
                      </a:r>
                      <a:r>
                        <a:rPr lang="en-US" altLang="zh-CN" sz="1400"/>
                        <a:t>SSH</a:t>
                      </a:r>
                      <a:r>
                        <a:rPr lang="zh-CN" altLang="en-US" sz="1400"/>
                        <a:t>自定义隧道</a:t>
                      </a:r>
                      <a:r>
                        <a:rPr lang="en-US" altLang="zh-CN" sz="1400"/>
                        <a:t> 5. </a:t>
                      </a:r>
                      <a:r>
                        <a:rPr lang="zh-CN" altLang="en-US" sz="1400"/>
                        <a:t>提供</a:t>
                      </a:r>
                      <a:r>
                        <a:rPr lang="en-US" altLang="zh-CN" sz="1400"/>
                        <a:t>FRP</a:t>
                      </a:r>
                      <a:r>
                        <a:rPr lang="zh-CN" altLang="en-US" sz="1400"/>
                        <a:t>内网穿透（可以用于远程</a:t>
                      </a:r>
                      <a:r>
                        <a:rPr lang="zh-CN" altLang="en-US" sz="1400"/>
                        <a:t>办公）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适合企业网管使用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安全功能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</a:t>
                      </a:r>
                      <a:r>
                        <a:rPr lang="zh-CN" altLang="en-US" sz="1400"/>
                        <a:t>提供应用锁屏功能</a:t>
                      </a:r>
                      <a:r>
                        <a:rPr lang="en-US" altLang="zh-CN" sz="1400"/>
                        <a:t> 2. </a:t>
                      </a:r>
                      <a:r>
                        <a:rPr lang="zh-CN" altLang="en-US" sz="1400"/>
                        <a:t>密码管理功能</a:t>
                      </a:r>
                      <a:r>
                        <a:rPr lang="en-US" altLang="zh-CN" sz="1400"/>
                        <a:t> 3. </a:t>
                      </a:r>
                      <a:r>
                        <a:rPr lang="zh-CN" altLang="en-US" sz="1400"/>
                        <a:t>保密柜功能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适合办公过程强调安全人员使用</a:t>
                      </a:r>
                      <a:endParaRPr lang="zh-CN" altLang="en-US" sz="1400"/>
                    </a:p>
                  </a:txBody>
                  <a:tcPr/>
                </a:tc>
              </a:tr>
              <a:tr h="3968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附加</a:t>
                      </a:r>
                      <a:r>
                        <a:rPr lang="zh-CN" altLang="en-US" sz="1400"/>
                        <a:t>功能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/>
                        <a:t>1. </a:t>
                      </a:r>
                      <a:r>
                        <a:rPr lang="zh-CN" altLang="en-US" sz="1400"/>
                        <a:t>表达式计算器和转换器</a:t>
                      </a:r>
                      <a:r>
                        <a:rPr lang="en-US" altLang="zh-CN" sz="1400"/>
                        <a:t> </a:t>
                      </a:r>
                      <a:endParaRPr lang="en-US" altLang="zh-CN" sz="1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/>
                        <a:t>适合办公人员和开发人员进行计算和单位</a:t>
                      </a:r>
                      <a:r>
                        <a:rPr lang="zh-CN" altLang="en-US" sz="1400"/>
                        <a:t>转换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DESK</a:t>
            </a:r>
            <a:r>
              <a:rPr lang="zh-CN" altLang="en-US"/>
              <a:t>工具集下一步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张达</a:t>
            </a:r>
            <a:r>
              <a:rPr lang="zh-CN" altLang="en-US"/>
              <a:t>刚</a:t>
            </a:r>
            <a:endParaRPr lang="zh-CN" altLang="en-US"/>
          </a:p>
        </p:txBody>
      </p:sp>
      <p:sp>
        <p:nvSpPr>
          <p:cNvPr id="13" name="内容占位符 2"/>
          <p:cNvSpPr>
            <a:spLocks noGrp="1"/>
          </p:cNvSpPr>
          <p:nvPr/>
        </p:nvSpPr>
        <p:spPr>
          <a:xfrm>
            <a:off x="483235" y="2642870"/>
            <a:ext cx="2929255" cy="239014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已经能够替换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对于文字的编辑和字体处理有待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961765" y="2642870"/>
            <a:ext cx="3585845" cy="239014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文本文件编辑的技术瓶颈已经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克服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word,excel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等其他文件需要调用外部程序，检测编辑状态，再进行远程同步，有一定技术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瓶颈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969885" y="2710815"/>
            <a:ext cx="4268470" cy="238252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  <a:ea typeface="Source Han Sans CN" panose="020B0500000000000000" charset="-122"/>
                <a:cs typeface="Source Sans 3" panose="020B0503030403020204" charset="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24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SM2,3,4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国密算法一定程度上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Kylin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最新服务器版支持国密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SSH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需要自定义重构</a:t>
            </a:r>
            <a:r>
              <a:rPr lang="en-US" altLang="zh-CN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SSH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交换算法以完成客户和服务端的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适配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4350" y="1876425"/>
            <a:ext cx="289814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增强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PDF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功能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961765" y="1876425"/>
            <a:ext cx="289814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增加远程文件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编辑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8157845" y="1876425"/>
            <a:ext cx="2898140" cy="497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国密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SSH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客户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端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ABI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龙芯</a:t>
            </a:r>
            <a:r>
              <a:rPr lang="zh-CN" altLang="en-US">
                <a:hlinkClick r:id="rId2"/>
              </a:rPr>
              <a:t>发布了</a:t>
            </a:r>
            <a:r>
              <a:rPr lang="zh-CN" altLang="en-US"/>
              <a:t> </a:t>
            </a:r>
            <a:r>
              <a:rPr lang="en-US" altLang="zh-CN"/>
              <a:t>LoongArch ABI </a:t>
            </a:r>
            <a:r>
              <a:rPr lang="zh-CN" altLang="en-US"/>
              <a:t>规范（一揽子版本 </a:t>
            </a:r>
            <a:r>
              <a:rPr lang="en-US" altLang="zh-CN"/>
              <a:t>v2.50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en-US" altLang="zh-CN"/>
              <a:t>LoongArch ELF</a:t>
            </a:r>
            <a:r>
              <a:rPr lang="zh-CN" altLang="en-US"/>
              <a:t> </a:t>
            </a:r>
            <a:r>
              <a:rPr lang="en-US" altLang="zh-CN"/>
              <a:t>psABI v20251210: </a:t>
            </a:r>
            <a:r>
              <a:rPr lang="zh-CN" altLang="en-US"/>
              <a:t>正式增加 </a:t>
            </a:r>
            <a:r>
              <a:rPr lang="en-US" altLang="zh-CN"/>
              <a:t>LA32 </a:t>
            </a:r>
            <a:r>
              <a:rPr lang="zh-CN" altLang="en-US"/>
              <a:t>支持</a:t>
            </a:r>
            <a:endParaRPr lang="zh-CN" altLang="en-US"/>
          </a:p>
          <a:p>
            <a:pPr lvl="1"/>
            <a:r>
              <a:rPr lang="en-US" altLang="zh-CN"/>
              <a:t>LoongArch </a:t>
            </a:r>
            <a:r>
              <a:rPr lang="zh-CN" altLang="en-US"/>
              <a:t>过程调用约定 </a:t>
            </a:r>
            <a:r>
              <a:rPr lang="en-US" altLang="zh-CN"/>
              <a:t>v20251210: </a:t>
            </a:r>
            <a:r>
              <a:rPr lang="zh-CN" altLang="en-US"/>
              <a:t>正式增加 </a:t>
            </a:r>
            <a:r>
              <a:rPr lang="en-US" altLang="zh-CN"/>
              <a:t>LA32 </a:t>
            </a:r>
            <a:r>
              <a:rPr lang="zh-CN" altLang="en-US"/>
              <a:t>支持；细化传参过程中整型参数的符号扩展规定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LA32</a:t>
            </a:r>
            <a:r>
              <a:rPr lang="zh-CN" altLang="en-US">
                <a:solidFill>
                  <a:schemeClr val="tx1"/>
                </a:solidFill>
              </a:rPr>
              <a:t> 支持已进入主线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ud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伪指令支持已进入主线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14995"/>
            <a:ext cx="11215740" cy="4657501"/>
          </a:xfrm>
        </p:spPr>
        <p:txBody>
          <a:bodyPr/>
          <a:p>
            <a:r>
              <a:rPr lang="en-US" altLang="zh-CN" sz="2600"/>
              <a:t>LA32 </a:t>
            </a:r>
            <a:r>
              <a:rPr lang="zh-CN" altLang="en-US" sz="2600"/>
              <a:t>支持已进入主线</a:t>
            </a:r>
            <a:endParaRPr lang="zh-CN" altLang="en-US" sz="2600"/>
          </a:p>
          <a:p>
            <a:r>
              <a:rPr lang="en-US" altLang="zh-CN" sz="2600"/>
              <a:t>xen0n </a:t>
            </a:r>
            <a:r>
              <a:rPr lang="zh-CN" altLang="en-US" sz="2600"/>
              <a:t>做了一系列 </a:t>
            </a:r>
            <a:r>
              <a:rPr lang="en-US" altLang="zh-CN" sz="2600"/>
              <a:t>LA32 </a:t>
            </a:r>
            <a:r>
              <a:rPr lang="zh-CN" altLang="en-US" sz="2600"/>
              <a:t>实验</a:t>
            </a:r>
            <a:endParaRPr lang="zh-CN" altLang="en-US" sz="2600"/>
          </a:p>
          <a:p>
            <a:pPr lvl="1"/>
            <a:r>
              <a:rPr lang="zh-CN" altLang="en-US" sz="2200">
                <a:hlinkClick r:id="rId2"/>
              </a:rPr>
              <a:t>发现了</a:t>
            </a:r>
            <a:r>
              <a:rPr lang="zh-CN" altLang="en-US" sz="2200"/>
              <a:t>通过 </a:t>
            </a:r>
            <a:r>
              <a:rPr lang="en-US" altLang="zh-CN" sz="2200"/>
              <a:t>pragma </a:t>
            </a:r>
            <a:r>
              <a:rPr lang="zh-CN" altLang="en-US" sz="2200"/>
              <a:t>或</a:t>
            </a:r>
            <a:r>
              <a:rPr lang="en-US" altLang="zh-CN" sz="2200"/>
              <a:t> attribute </a:t>
            </a:r>
            <a:r>
              <a:rPr lang="zh-CN" altLang="en-US" sz="2200"/>
              <a:t>指定 </a:t>
            </a:r>
            <a:r>
              <a:rPr lang="en-US" altLang="zh-CN" sz="2200"/>
              <a:t>"arch</a:t>
            </a:r>
            <a:r>
              <a:rPr lang="zh-CN" altLang="en-US" sz="2200"/>
              <a:t>=</a:t>
            </a:r>
            <a:r>
              <a:rPr lang="en-US" altLang="zh-CN" sz="2200"/>
              <a:t>xxx" </a:t>
            </a:r>
            <a:r>
              <a:rPr lang="zh-CN" altLang="en-US" sz="2200"/>
              <a:t>以控制生成 </a:t>
            </a:r>
            <a:r>
              <a:rPr lang="en-US" altLang="zh-CN" sz="2200"/>
              <a:t>LA32S/LA32R </a:t>
            </a:r>
            <a:r>
              <a:rPr lang="zh-CN" altLang="en-US" sz="2200"/>
              <a:t>代码时，效果溢出了作用域</a:t>
            </a:r>
            <a:endParaRPr lang="zh-CN" altLang="en-US" sz="2200"/>
          </a:p>
          <a:p>
            <a:pPr lvl="2"/>
            <a:r>
              <a:rPr lang="en-US" altLang="zh-CN" sz="2000"/>
              <a:t>chenglulu</a:t>
            </a:r>
            <a:r>
              <a:rPr lang="zh-CN" altLang="en-US" sz="2000"/>
              <a:t> 给出了修复方案，</a:t>
            </a:r>
            <a:r>
              <a:rPr lang="en-US" altLang="zh-CN" sz="2000"/>
              <a:t>xen0n </a:t>
            </a:r>
            <a:r>
              <a:rPr lang="zh-CN" altLang="en-US" sz="2000"/>
              <a:t>将其提交了，已修复</a:t>
            </a:r>
            <a:endParaRPr lang="zh-CN" altLang="en-US" sz="2000"/>
          </a:p>
          <a:p>
            <a:pPr lvl="1"/>
            <a:r>
              <a:rPr lang="zh-CN" altLang="en-US" sz="2200"/>
              <a:t>为 </a:t>
            </a:r>
            <a:r>
              <a:rPr lang="en-US" altLang="zh-CN" sz="2200"/>
              <a:t>LA32 </a:t>
            </a:r>
            <a:r>
              <a:rPr lang="zh-CN" altLang="en-US" sz="2200">
                <a:hlinkClick r:id="rId3"/>
              </a:rPr>
              <a:t>清理了</a:t>
            </a:r>
            <a:r>
              <a:rPr lang="zh-CN" altLang="en-US" sz="2200"/>
              <a:t> </a:t>
            </a:r>
            <a:r>
              <a:rPr lang="en-US" altLang="zh-CN" sz="2200"/>
              <a:t>LA64 </a:t>
            </a:r>
            <a:r>
              <a:rPr lang="zh-CN" altLang="en-US" sz="2200"/>
              <a:t>时期的一些冗余预处理器宏的历史包袱</a:t>
            </a:r>
            <a:endParaRPr lang="zh-CN" altLang="en-US" sz="2200"/>
          </a:p>
          <a:p>
            <a:pPr lvl="1"/>
            <a:r>
              <a:rPr lang="zh-CN" altLang="en-US" sz="2200"/>
              <a:t>发现目前无法通过 </a:t>
            </a:r>
            <a:r>
              <a:rPr lang="en-US" altLang="zh-CN" sz="2200"/>
              <a:t>C </a:t>
            </a:r>
            <a:r>
              <a:rPr lang="zh-CN" altLang="en-US" sz="2200"/>
              <a:t>预处理器宏了解到当前 </a:t>
            </a:r>
            <a:r>
              <a:rPr lang="en-US" altLang="zh-CN" sz="2200"/>
              <a:t>LA32 </a:t>
            </a:r>
            <a:r>
              <a:rPr lang="zh-CN" altLang="en-US" sz="2200"/>
              <a:t>是否为 </a:t>
            </a:r>
            <a:r>
              <a:rPr lang="en-US" altLang="zh-CN" sz="2200"/>
              <a:t>LA32R</a:t>
            </a:r>
            <a:endParaRPr lang="en-US" altLang="zh-CN" sz="2200"/>
          </a:p>
          <a:p>
            <a:pPr lvl="2"/>
            <a:r>
              <a:rPr lang="zh-CN" altLang="en-US" sz="2000">
                <a:hlinkClick r:id="rId4"/>
              </a:rPr>
              <a:t>给出了</a:t>
            </a:r>
            <a:r>
              <a:rPr lang="zh-CN" altLang="en-US" sz="2000"/>
              <a:t>一种处理方案，</a:t>
            </a:r>
            <a:r>
              <a:rPr lang="en-US" altLang="zh-CN" sz="2000"/>
              <a:t>chenglulu </a:t>
            </a:r>
            <a:r>
              <a:rPr lang="zh-CN" altLang="en-US" sz="2000">
                <a:hlinkClick r:id="rId5"/>
              </a:rPr>
              <a:t>表示</a:t>
            </a:r>
            <a:r>
              <a:rPr lang="zh-CN" altLang="en-US" sz="2000"/>
              <a:t>需要讨论下（估计是要仔细讨论</a:t>
            </a:r>
            <a:br>
              <a:rPr lang="zh-CN" altLang="en-US" sz="2000"/>
            </a:br>
            <a:r>
              <a:rPr lang="zh-CN" altLang="en-US" sz="2000"/>
              <a:t>一下命名和语义等）</a:t>
            </a:r>
            <a:endParaRPr lang="zh-CN" altLang="en-US" sz="2000"/>
          </a:p>
          <a:p>
            <a:pPr lvl="0"/>
            <a:r>
              <a:rPr lang="en-US" altLang="zh-CN" sz="2600"/>
              <a:t>Robin Dapp </a:t>
            </a:r>
            <a:r>
              <a:rPr lang="zh-CN" altLang="en-US" sz="2600"/>
              <a:t>修复了 </a:t>
            </a:r>
            <a:r>
              <a:rPr lang="en-US" altLang="zh-CN" sz="2600"/>
              <a:t>ta </a:t>
            </a:r>
            <a:r>
              <a:rPr lang="zh-CN" altLang="en-US" sz="2600"/>
              <a:t>本人在架构无关代码引入的一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  <a:hlinkClick r:id="rId6"/>
              </a:rPr>
              <a:t>bug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，该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bug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会导致生成错误的 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LSX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代码</a:t>
            </a:r>
            <a:endParaRPr lang="zh-CN" altLang="en-US" sz="2540"/>
          </a:p>
          <a:p>
            <a:pPr lvl="0"/>
            <a:r>
              <a:rPr lang="en-US" altLang="zh-CN" sz="2600"/>
              <a:t>Xi</a:t>
            </a:r>
            <a:r>
              <a:rPr lang="zh-CN" altLang="en-US" sz="2600"/>
              <a:t> </a:t>
            </a:r>
            <a:r>
              <a:rPr lang="en-US" altLang="zh-CN" sz="2600"/>
              <a:t>Ruoyao</a:t>
            </a:r>
            <a:r>
              <a:rPr lang="zh-CN" altLang="en-US" sz="2600"/>
              <a:t> 提交补丁放松 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--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with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-</a:t>
            </a:r>
            <a:r>
              <a:rPr lang="en-US" altLang="zh-CN" sz="2600">
                <a:solidFill>
                  <a:schemeClr val="tx1"/>
                </a:solidFill>
                <a:ea typeface="Source Han Sans CN" charset="0"/>
              </a:rPr>
              <a:t>{arch,tune}</a:t>
            </a:r>
            <a:r>
              <a:rPr lang="zh-CN" altLang="en-US" sz="2600">
                <a:solidFill>
                  <a:schemeClr val="tx1"/>
                </a:solidFill>
                <a:ea typeface="Source Han Sans CN" charset="0"/>
              </a:rPr>
              <a:t>=</a:t>
            </a:r>
            <a:r>
              <a:rPr lang="en-US" altLang="zh-CN" sz="2600"/>
              <a:t> </a:t>
            </a:r>
            <a:r>
              <a:rPr lang="zh-CN" altLang="en-US" sz="2600"/>
              <a:t>参数组合的检查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</a:rPr>
              <a:t>LLVM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600">
                <a:solidFill>
                  <a:schemeClr val="tx1"/>
                </a:solidFill>
              </a:rPr>
              <a:t>heiher </a:t>
            </a:r>
            <a:r>
              <a:rPr lang="zh-CN" altLang="en-US" sz="2600">
                <a:solidFill>
                  <a:schemeClr val="tx1"/>
                </a:solidFill>
              </a:rPr>
              <a:t>为 </a:t>
            </a:r>
            <a:r>
              <a:rPr lang="en-US" altLang="zh-CN" sz="2600">
                <a:solidFill>
                  <a:schemeClr val="tx1"/>
                </a:solidFill>
              </a:rPr>
              <a:t>LLVM </a:t>
            </a:r>
            <a:r>
              <a:rPr lang="zh-CN" altLang="en-US" sz="2600">
                <a:solidFill>
                  <a:schemeClr val="tx1"/>
                </a:solidFill>
                <a:hlinkClick r:id="rId2"/>
              </a:rPr>
              <a:t>增加了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ud </a:t>
            </a:r>
            <a:r>
              <a:rPr lang="zh-CN" altLang="en-US" sz="2600">
                <a:solidFill>
                  <a:schemeClr val="tx1"/>
                </a:solidFill>
              </a:rPr>
              <a:t>伪指令的支持</a:t>
            </a:r>
            <a:endParaRPr lang="zh-CN" altLang="en-US" sz="2600">
              <a:solidFill>
                <a:schemeClr val="tx1"/>
              </a:solidFill>
            </a:endParaRPr>
          </a:p>
          <a:p>
            <a:r>
              <a:rPr lang="en-US" altLang="zh-CN" sz="2600">
                <a:solidFill>
                  <a:schemeClr val="tx1"/>
                </a:solidFill>
              </a:rPr>
              <a:t>heiher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zh-CN" altLang="en-US" sz="2600">
                <a:solidFill>
                  <a:schemeClr val="tx1"/>
                </a:solidFill>
                <a:hlinkClick r:id="rId3"/>
              </a:rPr>
              <a:t>提交了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LA32</a:t>
            </a:r>
            <a:r>
              <a:rPr lang="zh-CN" altLang="en-US" sz="2600">
                <a:solidFill>
                  <a:schemeClr val="tx1"/>
                </a:solidFill>
              </a:rPr>
              <a:t> 基础支持</a:t>
            </a:r>
            <a:endParaRPr lang="zh-CN" altLang="en-US" sz="2600">
              <a:solidFill>
                <a:schemeClr val="tx1"/>
              </a:solidFill>
            </a:endParaRPr>
          </a:p>
          <a:p>
            <a:r>
              <a:rPr lang="en-US" altLang="zh-CN" sz="2600">
                <a:solidFill>
                  <a:schemeClr val="tx1"/>
                </a:solidFill>
              </a:rPr>
              <a:t>heiher </a:t>
            </a:r>
            <a:r>
              <a:rPr lang="zh-CN" altLang="en-US" sz="2600">
                <a:solidFill>
                  <a:schemeClr val="tx1"/>
                </a:solidFill>
                <a:hlinkClick r:id="rId4"/>
              </a:rPr>
              <a:t>修复了</a:t>
            </a:r>
            <a:r>
              <a:rPr lang="zh-CN" altLang="en-US" sz="2600">
                <a:solidFill>
                  <a:schemeClr val="tx1"/>
                </a:solidFill>
              </a:rPr>
              <a:t>向量逻辑右移优化的</a:t>
            </a:r>
            <a:r>
              <a:rPr lang="zh-CN" altLang="en-US" sz="2600">
                <a:solidFill>
                  <a:schemeClr val="tx1"/>
                </a:solidFill>
                <a:hlinkClick r:id="rId5"/>
              </a:rPr>
              <a:t>一处崩溃</a:t>
            </a:r>
            <a:r>
              <a:rPr lang="zh-CN" altLang="en-US" sz="2600">
                <a:solidFill>
                  <a:schemeClr val="tx1"/>
                </a:solidFill>
              </a:rPr>
              <a:t>，</a:t>
            </a:r>
            <a:r>
              <a:rPr lang="zh-CN" altLang="en-US" sz="2600">
                <a:solidFill>
                  <a:schemeClr val="tx1"/>
                </a:solidFill>
                <a:hlinkClick r:id="rId6"/>
              </a:rPr>
              <a:t>修复了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setcc </a:t>
            </a:r>
            <a:br>
              <a:rPr lang="en-US" altLang="zh-CN" sz="2600">
                <a:solidFill>
                  <a:schemeClr val="tx1"/>
                </a:solidFill>
              </a:rPr>
            </a:br>
            <a:r>
              <a:rPr lang="zh-CN" altLang="en-US" sz="2600">
                <a:solidFill>
                  <a:schemeClr val="tx1"/>
                </a:solidFill>
              </a:rPr>
              <a:t>配合过宽常量使用导致的</a:t>
            </a:r>
            <a:r>
              <a:rPr lang="zh-CN" altLang="en-US" sz="2600">
                <a:solidFill>
                  <a:schemeClr val="tx1"/>
                </a:solidFill>
                <a:hlinkClick r:id="rId7"/>
              </a:rPr>
              <a:t>崩溃</a:t>
            </a:r>
            <a:r>
              <a:rPr lang="zh-CN" altLang="en-US" sz="2600">
                <a:solidFill>
                  <a:schemeClr val="tx1"/>
                </a:solidFill>
              </a:rPr>
              <a:t>，还</a:t>
            </a:r>
            <a:r>
              <a:rPr lang="zh-CN" altLang="en-US" sz="2600">
                <a:solidFill>
                  <a:schemeClr val="tx1"/>
                </a:solidFill>
                <a:hlinkClick r:id="rId8"/>
              </a:rPr>
              <a:t>修复了</a:t>
            </a: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en-US" altLang="zh-CN" sz="2600">
                <a:solidFill>
                  <a:schemeClr val="tx1"/>
                </a:solidFill>
              </a:rPr>
              <a:t>MI </a:t>
            </a:r>
            <a:r>
              <a:rPr lang="zh-CN" altLang="en-US" sz="2600">
                <a:solidFill>
                  <a:schemeClr val="tx1"/>
                </a:solidFill>
              </a:rPr>
              <a:t>操作数不是虚拟寄存器时 </a:t>
            </a:r>
            <a:r>
              <a:rPr lang="en-US" altLang="zh-CN" sz="2600">
                <a:solidFill>
                  <a:schemeClr val="tx1"/>
                </a:solidFill>
              </a:rPr>
              <a:t>OptimizeW </a:t>
            </a:r>
            <a:r>
              <a:rPr lang="zh-CN" altLang="en-US" sz="2600">
                <a:solidFill>
                  <a:schemeClr val="tx1"/>
                </a:solidFill>
              </a:rPr>
              <a:t>优化工序（</a:t>
            </a:r>
            <a:r>
              <a:rPr lang="en-US" altLang="zh-CN" sz="2600">
                <a:solidFill>
                  <a:schemeClr val="tx1"/>
                </a:solidFill>
              </a:rPr>
              <a:t>pass</a:t>
            </a:r>
            <a:r>
              <a:rPr lang="zh-CN" altLang="en-US" sz="2600">
                <a:solidFill>
                  <a:schemeClr val="tx1"/>
                </a:solidFill>
              </a:rPr>
              <a:t>）的</a:t>
            </a:r>
            <a:r>
              <a:rPr lang="zh-CN" altLang="en-US" sz="2600">
                <a:solidFill>
                  <a:schemeClr val="tx1"/>
                </a:solidFill>
                <a:hlinkClick r:id="rId9"/>
              </a:rPr>
              <a:t>另一处崩溃</a:t>
            </a:r>
            <a:endParaRPr lang="zh-CN" altLang="en-US" sz="2600">
              <a:solidFill>
                <a:schemeClr val="tx1"/>
              </a:solidFill>
              <a:hlinkClick r:id="rId9"/>
            </a:endParaRPr>
          </a:p>
          <a:p>
            <a:r>
              <a:rPr lang="zh-CN" altLang="en-US" sz="2600">
                <a:solidFill>
                  <a:schemeClr val="tx1"/>
                </a:solidFill>
              </a:rPr>
              <a:t>可在工单系统</a:t>
            </a:r>
            <a:r>
              <a:rPr lang="zh-CN" altLang="en-US" sz="2600">
                <a:solidFill>
                  <a:schemeClr val="tx1"/>
                </a:solidFill>
                <a:hlinkClick r:id="rId10"/>
              </a:rPr>
              <a:t>搜索</a:t>
            </a:r>
            <a:r>
              <a:rPr lang="zh-CN" altLang="en-US" sz="2600">
                <a:solidFill>
                  <a:schemeClr val="tx1"/>
                </a:solidFill>
              </a:rPr>
              <a:t>更多 </a:t>
            </a:r>
            <a:r>
              <a:rPr lang="en-US" altLang="zh-CN" sz="2600">
                <a:solidFill>
                  <a:schemeClr val="tx1"/>
                </a:solidFill>
              </a:rPr>
              <a:t>LoongArch </a:t>
            </a:r>
            <a:r>
              <a:rPr lang="zh-CN" altLang="en-US" sz="2600">
                <a:solidFill>
                  <a:schemeClr val="tx1"/>
                </a:solidFill>
              </a:rPr>
              <a:t>相关内容</a:t>
            </a:r>
            <a:endParaRPr lang="zh-CN" altLang="en-US" sz="26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52*124"/>
  <p:tag name="TABLE_ENDDRAG_RECT" val="29*103*852*124"/>
</p:tagLst>
</file>

<file path=ppt/tags/tag2.xml><?xml version="1.0" encoding="utf-8"?>
<p:tagLst xmlns:p="http://schemas.openxmlformats.org/presentationml/2006/main">
  <p:tag name="KSO_WM_DIAGRAM_VIRTUALLY_FRAME" val="{&quot;height&quot;:267.95,&quot;left&quot;:311.95,&quot;top&quot;:147.75,&quot;width&quot;:651.7}"/>
</p:tagLst>
</file>

<file path=ppt/tags/tag3.xml><?xml version="1.0" encoding="utf-8"?>
<p:tagLst xmlns:p="http://schemas.openxmlformats.org/presentationml/2006/main">
  <p:tag name="KSO_WM_DIAGRAM_VIRTUALLY_FRAME" val="{&quot;height&quot;:267.95,&quot;left&quot;:311.95,&quot;top&quot;:147.75,&quot;width&quot;:651.7}"/>
</p:tagLst>
</file>

<file path=ppt/tags/tag4.xml><?xml version="1.0" encoding="utf-8"?>
<p:tagLst xmlns:p="http://schemas.openxmlformats.org/presentationml/2006/main">
  <p:tag name="KSO_WM_DIAGRAM_VIRTUALLY_FRAME" val="{&quot;height&quot;:267.95,&quot;left&quot;:311.95,&quot;top&quot;:147.75,&quot;width&quot;:651.7}"/>
</p:tagLst>
</file>

<file path=ppt/tags/tag5.xml><?xml version="1.0" encoding="utf-8"?>
<p:tagLst xmlns:p="http://schemas.openxmlformats.org/presentationml/2006/main">
  <p:tag name="KSO_WM_DIAGRAM_VIRTUALLY_FRAME" val="{&quot;height&quot;:267.95,&quot;left&quot;:311.95,&quot;top&quot;:147.75,&quot;width&quot;:651.7}"/>
</p:tagLst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4420</Words>
  <Application>WPS Office WWO_wpscloud_20251210192134-89989c4dbf</Application>
  <PresentationFormat/>
  <Paragraphs>280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MS PGothic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ABI</vt:lpstr>
      <vt:lpstr>binutils</vt:lpstr>
      <vt:lpstr>GCC</vt:lpstr>
      <vt:lpstr>LLVM</vt:lpstr>
      <vt:lpstr>PowerPoint 演示文稿</vt:lpstr>
      <vt:lpstr>Linux 内核（loongarch 列表）</vt:lpstr>
      <vt:lpstr>快速报告</vt:lpstr>
      <vt:lpstr>PowerPoint 演示文稿</vt:lpstr>
      <vt:lpstr>PowerPoint 演示文稿</vt:lpstr>
      <vt:lpstr>安同 OS</vt:lpstr>
      <vt:lpstr>安同 OS</vt:lpstr>
      <vt:lpstr>快速报告</vt:lpstr>
      <vt:lpstr>PowerPoint 演示文稿</vt:lpstr>
      <vt:lpstr>PowerPoint 演示文稿</vt:lpstr>
      <vt:lpstr>快速报告</vt:lpstr>
      <vt:lpstr>DESK工具集</vt:lpstr>
      <vt:lpstr>DESK工具集</vt:lpstr>
      <vt:lpstr>DESK工具集下一步计划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xen0n</cp:lastModifiedBy>
  <dcterms:created xsi:type="dcterms:W3CDTF">2025-12-21T04:36:35Z</dcterms:created>
  <dcterms:modified xsi:type="dcterms:W3CDTF">2025-12-21T04:36:35Z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2052-12.9.0.24109</vt:lpwstr>
  </property>
  <property fmtid="{D5CDD505-2E9C-101B-9397-08002B2CF9AE}" pid="3" name="ICV">
    <vt:lpwstr>47B5133B91E7D92B8904E1676A1AE32D_43</vt:lpwstr>
  </property>
</Properties>
</file>