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31"/>
  </p:handoutMasterIdLst>
  <p:sldIdLst>
    <p:sldId id="257" r:id="rId3"/>
    <p:sldId id="258" r:id="rId4"/>
    <p:sldId id="364" r:id="rId5"/>
    <p:sldId id="349" r:id="rId6"/>
    <p:sldId id="363" r:id="rId8"/>
    <p:sldId id="388" r:id="rId9"/>
    <p:sldId id="398" r:id="rId10"/>
    <p:sldId id="353" r:id="rId11"/>
    <p:sldId id="397" r:id="rId12"/>
    <p:sldId id="390" r:id="rId13"/>
    <p:sldId id="379" r:id="rId14"/>
    <p:sldId id="381" r:id="rId15"/>
    <p:sldId id="383" r:id="rId16"/>
    <p:sldId id="384" r:id="rId17"/>
    <p:sldId id="365" r:id="rId18"/>
    <p:sldId id="375" r:id="rId19"/>
    <p:sldId id="387" r:id="rId20"/>
    <p:sldId id="389" r:id="rId21"/>
    <p:sldId id="392" r:id="rId22"/>
    <p:sldId id="385" r:id="rId23"/>
    <p:sldId id="386" r:id="rId24"/>
    <p:sldId id="393" r:id="rId25"/>
    <p:sldId id="394" r:id="rId26"/>
    <p:sldId id="395" r:id="rId27"/>
    <p:sldId id="396" r:id="rId28"/>
    <p:sldId id="368" r:id="rId29"/>
    <p:sldId id="275" r:id="rId30"/>
  </p:sldIdLst>
  <p:sldSz cx="12192000" cy="6858000" type="screen16x9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1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696C064A-D61B-4B21-B757-51A9B82445B8}" type="datetimeFigureOut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2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  <p:sp>
        <p:nvSpPr>
          <p:cNvPr id="1048683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50305E07-67EA-4042-A3F6-853A8AD8D209}" type="slidenum">
              <a:rPr lang="en-US" smtClean="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rPr>
            </a:fld>
            <a:endParaRPr lang="en-US">
              <a:latin typeface="Source Sans 3" panose="020B0503030403020204" charset="0"/>
              <a:ea typeface="Source Sans 3" panose="020B0503030403020204" charset="0"/>
              <a:cs typeface="Source Sans 3" panose="020B050303040302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5" name="Date Placeholder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10486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en-US"/>
          </a:p>
        </p:txBody>
      </p:sp>
      <p:sp>
        <p:nvSpPr>
          <p:cNvPr id="1048677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3" panose="020B0503030403020204" charset="0"/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3" panose="020B0503030403020204" charset="0"/>
        <a:ea typeface="Source Sans 3" panose="020B0503030403020204" charset="0"/>
        <a:cs typeface="Source Sans 3" panose="020B050303040302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LiarOnce</a:t>
            </a:r>
            <a:r>
              <a:rPr lang="zh-CN" altLang="en-US"/>
              <a:t>：本页</a:t>
            </a:r>
            <a:r>
              <a:rPr lang="zh-CN" altLang="en-US">
                <a:cs typeface="Arial" panose="020B0604020202020204" pitchFamily="34" charset="0"/>
              </a:rPr>
              <a:t>应保持展示至少</a:t>
            </a:r>
            <a:r>
              <a:rPr lang="en-US" altLang="zh-CN">
                <a:cs typeface="Arial" panose="020B0604020202020204" pitchFamily="34" charset="0"/>
              </a:rPr>
              <a:t>5</a:t>
            </a:r>
            <a:r>
              <a:rPr lang="zh-CN" altLang="en-US">
                <a:cs typeface="Arial" panose="020B0604020202020204" pitchFamily="34" charset="0"/>
              </a:rPr>
              <a:t>分钟后继续会议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0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1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>
              <a:lnSpc>
                <a:spcPct val="100000"/>
              </a:lnSpc>
              <a:defRPr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2pPr>
            <a:lvl3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3pPr>
            <a:lvl4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4pPr>
            <a:lvl5pPr>
              <a:lnSpc>
                <a:spcPct val="100000"/>
              </a:lnSpc>
              <a:defRPr sz="22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82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5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u="none" strike="noStrike" kern="1200" cap="none" spc="0" normalizeH="0">
                <a:solidFill>
                  <a:schemeClr val="tx1"/>
                </a:solidFill>
                <a:latin typeface="Source Sans 3" panose="020B0503030403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9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9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99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00" name="Text Placeholder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59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0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6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63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64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66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67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66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0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71" name="Text Placeholder 7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65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54" name="文本框 1"/>
          <p:cNvSpPr txBox="1"/>
          <p:nvPr userDrawn="1"/>
        </p:nvSpPr>
        <p:spPr>
          <a:xfrm>
            <a:off x="0" y="6353175"/>
            <a:ext cx="1577340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>
                <a:solidFill>
                  <a:srgbClr val="BFBFBF"/>
                </a:solidFill>
                <a:cs typeface="Source Sans 3" panose="020B0503030403020204" charset="0"/>
              </a:rPr>
              <a:t>本页</a:t>
            </a:r>
            <a:r>
              <a:rPr lang="zh-CN" altLang="en-US">
                <a:solidFill>
                  <a:srgbClr val="BFBFBF"/>
                </a:solidFill>
                <a:cs typeface="Arial" panose="020B0604020202020204" pitchFamily="34" charset="0"/>
              </a:rPr>
              <a:t>预定讲者</a:t>
            </a:r>
            <a:endParaRPr lang="zh-CN" altLang="en-US">
              <a:solidFill>
                <a:srgbClr val="BFBFBF"/>
              </a:solidFill>
              <a:cs typeface="Source Sans 3" panose="020B0503030403020204" charset="0"/>
            </a:endParaRPr>
          </a:p>
        </p:txBody>
      </p:sp>
      <p:sp>
        <p:nvSpPr>
          <p:cNvPr id="1048655" name="Text Placeholder 5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1929130" cy="367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u="none" strike="noStrike" kern="1200" cap="none" spc="0" normalizeH="0">
                <a:solidFill>
                  <a:schemeClr val="bg1">
                    <a:lumMod val="75000"/>
                  </a:schemeClr>
                </a:solidFill>
                <a:latin typeface="Source Sans 3" panose="020B0503030403020204" charset="0"/>
              </a:defRPr>
            </a:lvl1pPr>
            <a:lvl2pPr marL="457200" indent="0">
              <a:buNone/>
            </a:lvl2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Source Sans 3" panose="020B0503030403020204" charset="0"/>
                <a:cs typeface="Source Sans 3" panose="020B050303040302020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Han Sans CN" panose="020B0500000000000000" charset="-122"/>
          <a:ea typeface="Source Han Sans CN" panose="020B0500000000000000" charset="-122"/>
          <a:cs typeface="Source Sans 3" panose="020B0503030403020204" charset="0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loongarch@whlug.cn" TargetMode="Externa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patchwork.kernel.org/project/qemu-devel/patch/20251206182445.3656223-1-i.qemu@xen0n.name/" TargetMode="External"/><Relationship Id="rId2" Type="http://schemas.openxmlformats.org/officeDocument/2006/relationships/hyperlink" Target="https://gitlab.com/qemu-project/qemu/-/issues/3237" TargetMode="Externa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git.kernel.org/torvalds/c/dae9750105cf" TargetMode="Externa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hyperlink" Target="https://lore.kernel.org/loongarch/20251206064658.714100-1-gaosong@loongson.cn/" TargetMode="External"/><Relationship Id="rId8" Type="http://schemas.openxmlformats.org/officeDocument/2006/relationships/hyperlink" Target="https://lore.kernel.org/loongarch/20251125095758.1345956-1-duanchenghao@kylinos.cn/T/#u" TargetMode="External"/><Relationship Id="rId7" Type="http://schemas.openxmlformats.org/officeDocument/2006/relationships/hyperlink" Target="https://lore.kernel.org/loongarch/20251127154832.137925-1-chenhuacai@loongson.cn/" TargetMode="External"/><Relationship Id="rId6" Type="http://schemas.openxmlformats.org/officeDocument/2006/relationships/hyperlink" Target="https://lore.kernel.org/loongarch/20251125082559.488612-1-chenhuacai@loongson.cn/" TargetMode="External"/><Relationship Id="rId5" Type="http://schemas.openxmlformats.org/officeDocument/2006/relationships/hyperlink" Target="https://lore.kernel.org/loongarch/20251126043815.1482382-1-chenhuacai@loongson.cn/" TargetMode="External"/><Relationship Id="rId4" Type="http://schemas.openxmlformats.org/officeDocument/2006/relationships/hyperlink" Target="https://lore.kernel.org/loongarch/20251125082621.488633-1-chenhuacai@loongson.cn/" TargetMode="External"/><Relationship Id="rId3" Type="http://schemas.openxmlformats.org/officeDocument/2006/relationships/hyperlink" Target="https://lore.kernel.org/loongarch/20251124055642.1591-1-hengqi.chen@gmail.com/" TargetMode="External"/><Relationship Id="rId2" Type="http://schemas.openxmlformats.org/officeDocument/2006/relationships/hyperlink" Target="https://lore.kernel.org/loongarch/" TargetMode="Externa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lore.kernel.org/loongarch/20251203091039.125259-1-wangyuli@aosc.io/" TargetMode="External"/><Relationship Id="rId7" Type="http://schemas.openxmlformats.org/officeDocument/2006/relationships/hyperlink" Target="https://lore.kernel.org/loongarch/20251202024833.1714363-1-maobibo@loongson.cn/" TargetMode="External"/><Relationship Id="rId6" Type="http://schemas.openxmlformats.org/officeDocument/2006/relationships/hyperlink" Target="https://lore.kernel.org/loongarch/20251120065758.3064368-2-maobibo@loongson.cn/" TargetMode="External"/><Relationship Id="rId5" Type="http://schemas.openxmlformats.org/officeDocument/2006/relationships/hyperlink" Target="https://lore.kernel.org/loongarch/20251127101946.3531069-1-maqianga@uniontech.com/" TargetMode="External"/><Relationship Id="rId4" Type="http://schemas.openxmlformats.org/officeDocument/2006/relationships/hyperlink" Target="https://lore.kernel.org/loongarch/20251128033320.1349620-7-bhe@redhat.com/" TargetMode="External"/><Relationship Id="rId3" Type="http://schemas.openxmlformats.org/officeDocument/2006/relationships/hyperlink" Target="https://lore.kernel.org/loongarch/20251205-2-v4-0-e5ab932cf219@linux.dev/" TargetMode="External"/><Relationship Id="rId2" Type="http://schemas.openxmlformats.org/officeDocument/2006/relationships/hyperlink" Target="https://lore.kernel.org/loongarch/" TargetMode="Externa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lore.kernel.org/loongarch/20251127080203.3218018-1-zhoubinbin@loongson.cn/" TargetMode="External"/><Relationship Id="rId7" Type="http://schemas.openxmlformats.org/officeDocument/2006/relationships/hyperlink" Target="https://lore.kernel.org/loongarch/20251203040105.32490-1-zhangtianyang@loongson.cn/" TargetMode="External"/><Relationship Id="rId6" Type="http://schemas.openxmlformats.org/officeDocument/2006/relationships/hyperlink" Target="https://lore.kernel.org/loongarch/20251125063327.31586-1-yangtiezhu@loongson.cn/" TargetMode="External"/><Relationship Id="rId5" Type="http://schemas.openxmlformats.org/officeDocument/2006/relationships/hyperlink" Target="https://lore.kernel.org/loongarch/20251125063507.32177-1-yangtiezhu@loongson.cn/" TargetMode="External"/><Relationship Id="rId4" Type="http://schemas.openxmlformats.org/officeDocument/2006/relationships/hyperlink" Target="https://lore.kernel.org/loongarch/20251128075033.255821-1-xry111@xry111.site/" TargetMode="External"/><Relationship Id="rId3" Type="http://schemas.openxmlformats.org/officeDocument/2006/relationships/hyperlink" Target="https://lore.kernel.org/loongarch/20251204024512.104519-1-wangyuli@aosc.io/" TargetMode="External"/><Relationship Id="rId2" Type="http://schemas.openxmlformats.org/officeDocument/2006/relationships/hyperlink" Target="https://lore.kernel.org/loongarch/" TargetMode="Externa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gitlab.freedesktop.org/NetworkManager/NetworkManager/-/issues/1814" TargetMode="External"/><Relationship Id="rId4" Type="http://schemas.openxmlformats.org/officeDocument/2006/relationships/hyperlink" Target="https://gitlab.freedesktop.org/NetworkManager/NetworkManager/-/commit/636fb5ef24640856515584977174fa44a986e374" TargetMode="External"/><Relationship Id="rId3" Type="http://schemas.openxmlformats.org/officeDocument/2006/relationships/hyperlink" Target="https://lore.kernel.org/loongarch/20251128075033.255821-1-xry111@xry111.site/" TargetMode="External"/><Relationship Id="rId2" Type="http://schemas.openxmlformats.org/officeDocument/2006/relationships/hyperlink" Target="https://lore.kernel.org/netdev/20251124163211.54994-1-ziyao@disroot.org/" TargetMode="Externa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hyperlink" Target="https://github.com/AOSC-Dev/erectus/" TargetMode="Externa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hyperlink" Target="https://github.com/loongson-community/loongfans" TargetMode="External"/><Relationship Id="rId2" Type="http://schemas.openxmlformats.org/officeDocument/2006/relationships/hyperlink" Target="https://loong123.cn/" TargetMode="Externa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hyperlink" Target="https://github.com/loongson-community/qemu/commits/la32-user-exp/" TargetMode="External"/><Relationship Id="rId7" Type="http://schemas.openxmlformats.org/officeDocument/2006/relationships/hyperlink" Target="https://sourceware.org/pipermail/libc-alpha/2025-December/173146.html" TargetMode="External"/><Relationship Id="rId6" Type="http://schemas.openxmlformats.org/officeDocument/2006/relationships/hyperlink" Target="https://lore.kernel.org/loongarch/20251127154832.137925-1-chenhuacai@loongson.cn/" TargetMode="External"/><Relationship Id="rId5" Type="http://schemas.openxmlformats.org/officeDocument/2006/relationships/hyperlink" Target="https://gcc.gnu.org/pipermail/gcc-patches/2025-November/702128.html" TargetMode="External"/><Relationship Id="rId4" Type="http://schemas.openxmlformats.org/officeDocument/2006/relationships/hyperlink" Target="https://sourceware.org/pipermail/binutils/2025-December/146176.html" TargetMode="External"/><Relationship Id="rId3" Type="http://schemas.openxmlformats.org/officeDocument/2006/relationships/hyperlink" Target="https://github.com/MicrosoftDocs/win32/pull/2147" TargetMode="External"/><Relationship Id="rId2" Type="http://schemas.openxmlformats.org/officeDocument/2006/relationships/hyperlink" Target="https://github.com/loongson-community/discussions/issues/108" TargetMode="Externa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hyperlink" Target="https://sourceware.org/pipermail/binutils/2025-December/146062.html" TargetMode="External"/><Relationship Id="rId4" Type="http://schemas.openxmlformats.org/officeDocument/2006/relationships/hyperlink" Target="https://sourceware.org/pipermail/binutils/2025-December/146042.html" TargetMode="External"/><Relationship Id="rId3" Type="http://schemas.openxmlformats.org/officeDocument/2006/relationships/hyperlink" Target="https://sourceware.org/pipermail/binutils/2025-December/146176.html" TargetMode="External"/><Relationship Id="rId2" Type="http://schemas.openxmlformats.org/officeDocument/2006/relationships/hyperlink" Target="https://sourceware.org/pipermail/binutils/2025-December/146091.html" TargetMode="Externa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cc.gnu.org/r16-5868" TargetMode="External"/><Relationship Id="rId2" Type="http://schemas.openxmlformats.org/officeDocument/2006/relationships/hyperlink" Target="https://gcc.gnu.org/PR122940" TargetMode="Externa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s://github.com/llvm/llvm-project/issues?q=state%3Aclosed%20label%3Abackend%3Aloongarch%20sort%3Aupdated-desc" TargetMode="External"/><Relationship Id="rId6" Type="http://schemas.openxmlformats.org/officeDocument/2006/relationships/hyperlink" Target="https://gcc.gnu.org/git/?p=gcc.git;a=commit;h=c2013267642fea4a6e89b826940c8aa80a76089d" TargetMode="External"/><Relationship Id="rId5" Type="http://schemas.openxmlformats.org/officeDocument/2006/relationships/hyperlink" Target="https://github.com/llvm/llvm-project/pull/157819" TargetMode="External"/><Relationship Id="rId4" Type="http://schemas.openxmlformats.org/officeDocument/2006/relationships/hyperlink" Target="https://github.com/llvm/llvm-project/pull/168993" TargetMode="External"/><Relationship Id="rId3" Type="http://schemas.openxmlformats.org/officeDocument/2006/relationships/hyperlink" Target="https://github.com/llvm/llvm-project/pull/161037" TargetMode="External"/><Relationship Id="rId2" Type="http://schemas.openxmlformats.org/officeDocument/2006/relationships/hyperlink" Target="https://github.com/llvm/llvm-project/pull/161154" TargetMode="Externa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24" name=""/>
        <p:cNvGrpSpPr/>
        <p:nvPr/>
      </p:nvGrpSpPr>
      <p:grpSpPr/>
      <p:sp>
        <p:nvSpPr>
          <p:cNvPr id="1048586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欢迎</a:t>
            </a:r>
            <a:r>
              <a:rPr lang="zh-CN" altLang="en-US">
                <a:cs typeface="Arial" panose="020B0604020202020204" pitchFamily="34" charset="0"/>
              </a:rPr>
              <a:t>参加龙架构双周会</a:t>
            </a:r>
            <a:endParaRPr lang="zh-CN" altLang="en-US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9452278" cy="4657501"/>
          </a:xfrm>
        </p:spPr>
        <p:txBody>
          <a:bodyPr/>
          <a:p>
            <a:r>
              <a:rPr lang="zh-CN" altLang="en-US" sz="2400" b="1"/>
              <a:t>编辑权限申请</a:t>
            </a:r>
            <a:endParaRPr lang="zh-CN" altLang="en-US" sz="2400" b="1"/>
          </a:p>
          <a:p>
            <a:pPr lvl="1"/>
            <a:r>
              <a:rPr lang="zh-CN" altLang="en-US" sz="1800"/>
              <a:t>计划好主讲的议题和大致用时</a:t>
            </a:r>
            <a:endParaRPr lang="zh-CN" altLang="en-US" sz="1800"/>
          </a:p>
          <a:p>
            <a:pPr lvl="1"/>
            <a:r>
              <a:rPr lang="zh-CN" altLang="en-US" sz="1800"/>
              <a:t>在本文档申请编辑权限且附上简短的申请理由</a:t>
            </a:r>
            <a:endParaRPr lang="zh-CN" altLang="en-US" sz="1800"/>
          </a:p>
          <a:p>
            <a:pPr lvl="1"/>
            <a:r>
              <a:rPr lang="zh-CN" altLang="en-US" sz="1800"/>
              <a:t>在龙架构双周会交流群中 </a:t>
            </a:r>
            <a:r>
              <a:rPr lang="zh-CN" altLang="en-US" sz="1800" b="1">
                <a:solidFill>
                  <a:srgbClr val="C00000"/>
                </a:solidFill>
              </a:rPr>
              <a:t>@群主</a:t>
            </a:r>
            <a:r>
              <a:rPr lang="zh-CN" altLang="en-US" sz="1800"/>
              <a:t> 或 </a:t>
            </a:r>
            <a:r>
              <a:rPr lang="zh-CN" altLang="en-US" sz="1800" b="1">
                <a:solidFill>
                  <a:srgbClr val="C00000"/>
                </a:solidFill>
              </a:rPr>
              <a:t>管理员</a:t>
            </a:r>
            <a:r>
              <a:rPr lang="zh-CN" altLang="en-US" sz="1800"/>
              <a:t> 获取权限</a:t>
            </a:r>
            <a:endParaRPr lang="zh-CN" altLang="en-US" sz="1800"/>
          </a:p>
          <a:p>
            <a:pPr lvl="1"/>
            <a:r>
              <a:rPr lang="zh-CN" altLang="en-US" sz="1800"/>
              <a:t>向 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2"/>
              </a:rPr>
              <a:t>loongarch</a:t>
            </a:r>
            <a:r>
              <a:rPr lang="zh-CN" altLang="en-US" sz="1800">
                <a:latin typeface="Fira Code" charset="0"/>
                <a:ea typeface="Fira Code" charset="0"/>
                <a:cs typeface="Fira Code" charset="0"/>
                <a:hlinkClick r:id="rId2"/>
              </a:rPr>
              <a:t>@</a:t>
            </a:r>
            <a:r>
              <a:rPr lang="en-US" altLang="zh-CN" sz="1800">
                <a:latin typeface="Fira Code" charset="0"/>
                <a:ea typeface="Fira Code" charset="0"/>
                <a:cs typeface="Fira Code" charset="0"/>
                <a:hlinkClick r:id="rId2"/>
              </a:rPr>
              <a:t>whlug.cn</a:t>
            </a:r>
            <a:r>
              <a:rPr lang="en-US" altLang="zh-CN" sz="1800"/>
              <a:t> </a:t>
            </a:r>
            <a:r>
              <a:rPr lang="zh-CN" altLang="en-US" sz="1800"/>
              <a:t>发送主题为龙架构双周会报告的邮件</a:t>
            </a:r>
            <a:endParaRPr lang="zh-CN" altLang="en-US" sz="1800"/>
          </a:p>
          <a:p>
            <a:pPr lvl="2"/>
            <a:r>
              <a:rPr lang="zh-CN" altLang="en-US" sz="1800"/>
              <a:t>邮件内请简要说明您将要报告的内容，我们将在收到邮件后同您取得联系，为您提供文档的编辑权限</a:t>
            </a:r>
            <a:endParaRPr lang="zh-CN" altLang="en-US" sz="1800"/>
          </a:p>
          <a:p>
            <a:r>
              <a:rPr lang="zh-CN" altLang="en-US" sz="2400" b="1"/>
              <a:t>内容编辑</a:t>
            </a:r>
            <a:endParaRPr lang="zh-CN" altLang="en-US" sz="2400" b="1"/>
          </a:p>
          <a:p>
            <a:pPr lvl="1"/>
            <a:r>
              <a:rPr lang="zh-CN" altLang="en-US" sz="1800"/>
              <a:t>请在对应的议题版块下添加您想要分享的内容</a:t>
            </a:r>
            <a:endParaRPr lang="zh-CN" altLang="en-US" sz="1800"/>
          </a:p>
          <a:p>
            <a:pPr lvl="1"/>
            <a:r>
              <a:rPr lang="zh-CN" altLang="en-US" sz="1800"/>
              <a:t>若无对应议题，请直接在幻灯片其他议题最前方添加</a:t>
            </a:r>
            <a:endParaRPr lang="zh-CN" altLang="en-US" sz="1800"/>
          </a:p>
          <a:p>
            <a:pPr lvl="1"/>
            <a:r>
              <a:rPr lang="zh-CN" altLang="en-US" sz="1800"/>
              <a:t>快速报告一页控制在 </a:t>
            </a:r>
            <a:r>
              <a:rPr lang="en-US" altLang="zh-CN" sz="1800"/>
              <a:t>3 </a:t>
            </a:r>
            <a:r>
              <a:rPr lang="zh-CN" altLang="en-US" sz="1800"/>
              <a:t>分钟以内，报告期间请勿讨论发言</a:t>
            </a:r>
            <a:endParaRPr lang="zh-CN" altLang="en-US" sz="1800"/>
          </a:p>
          <a:p>
            <a:pPr lvl="1"/>
            <a:r>
              <a:rPr lang="zh-CN" altLang="en-US" sz="1800"/>
              <a:t>专题报告 </a:t>
            </a:r>
            <a:r>
              <a:rPr lang="en-US" altLang="zh-CN" sz="1800"/>
              <a:t>15~30 </a:t>
            </a:r>
            <a:r>
              <a:rPr lang="zh-CN" altLang="en-US" sz="1800"/>
              <a:t>分钟，分享结束后可讨论交流</a:t>
            </a:r>
            <a:endParaRPr lang="zh-CN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QEMU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AOSC </a:t>
            </a:r>
            <a:r>
              <a:rPr lang="zh-CN" altLang="en-US"/>
              <a:t>贡献者 </a:t>
            </a:r>
            <a:r>
              <a:rPr lang="en-US" altLang="zh-CN"/>
              <a:t>xtex </a:t>
            </a:r>
            <a:r>
              <a:rPr lang="zh-CN" altLang="en-US">
                <a:hlinkClick r:id="rId2"/>
              </a:rPr>
              <a:t>报告</a:t>
            </a:r>
            <a:r>
              <a:rPr lang="zh-CN" altLang="en-US"/>
              <a:t>在龙架构上模拟特定的 </a:t>
            </a:r>
            <a:r>
              <a:rPr lang="en-US" altLang="zh-CN"/>
              <a:t>AArch64 </a:t>
            </a:r>
            <a:r>
              <a:rPr lang="zh-CN" altLang="en-US"/>
              <a:t>向量操作会触发非法指令</a:t>
            </a:r>
            <a:endParaRPr lang="zh-CN" altLang="en-US"/>
          </a:p>
          <a:p>
            <a:pPr lvl="1"/>
            <a:r>
              <a:rPr lang="en-US" altLang="zh-CN"/>
              <a:t>xen0n</a:t>
            </a:r>
            <a:r>
              <a:rPr lang="zh-CN" altLang="en-US"/>
              <a:t> 查明原因：</a:t>
            </a:r>
            <a:r>
              <a:rPr lang="en-US" altLang="zh-CN"/>
              <a:t>LoongArch TCG </a:t>
            </a:r>
            <a:r>
              <a:rPr lang="zh-CN" altLang="en-US"/>
              <a:t>对 </a:t>
            </a:r>
            <a:r>
              <a:rPr lang="en-US" altLang="zh-CN"/>
              <a:t>cmp_vec </a:t>
            </a:r>
            <a:r>
              <a:rPr lang="zh-CN" altLang="en-US"/>
              <a:t>的“比较条件”处理不完善，未覆盖“不等于”情况，且在与常数比较的情形下未考虑“大于”系列情况</a:t>
            </a:r>
            <a:endParaRPr lang="zh-CN" altLang="en-US"/>
          </a:p>
          <a:p>
            <a:pPr lvl="1"/>
            <a:r>
              <a:rPr lang="en-US" altLang="zh-CN"/>
              <a:t>xen0n</a:t>
            </a:r>
            <a:r>
              <a:rPr lang="zh-CN" altLang="en-US"/>
              <a:t> </a:t>
            </a:r>
            <a:r>
              <a:rPr lang="zh-CN" altLang="en-US">
                <a:hlinkClick r:id="rId3"/>
              </a:rPr>
              <a:t>提交了</a:t>
            </a:r>
            <a:r>
              <a:rPr lang="zh-CN" altLang="en-US"/>
              <a:t>补丁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</a:rPr>
              <a:t>Linux Kernel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547352" cy="4657501"/>
          </a:xfrm>
        </p:spPr>
        <p:txBody>
          <a:bodyPr/>
          <a:p>
            <a:r>
              <a:rPr lang="zh-CN" altLang="en-US"/>
              <a:t>在 </a:t>
            </a:r>
            <a:r>
              <a:rPr lang="en-US" altLang="zh-CN"/>
              <a:t>2K2000/3000</a:t>
            </a:r>
            <a:r>
              <a:rPr lang="zh-CN" altLang="en-US"/>
              <a:t> </a:t>
            </a:r>
            <a:r>
              <a:rPr lang="en-US" altLang="zh-CN"/>
              <a:t>GPIO </a:t>
            </a:r>
            <a:r>
              <a:rPr lang="zh-CN" altLang="en-US"/>
              <a:t>驱动中，</a:t>
            </a:r>
            <a:r>
              <a:rPr lang="zh-CN" altLang="en-US">
                <a:hlinkClick r:id="rId2"/>
              </a:rPr>
              <a:t>改用</a:t>
            </a:r>
            <a:r>
              <a:rPr lang="zh-CN" altLang="en-US"/>
              <a:t>按字节访问的 </a:t>
            </a:r>
            <a:r>
              <a:rPr lang="en-US" altLang="zh-CN"/>
              <a:t>MMIO </a:t>
            </a:r>
            <a:r>
              <a:rPr lang="zh-CN" altLang="en-US"/>
              <a:t>寄存器组控制硬件，以解决 </a:t>
            </a:r>
            <a:r>
              <a:rPr lang="en-US" altLang="zh-CN"/>
              <a:t>2K3000 </a:t>
            </a:r>
            <a:r>
              <a:rPr lang="zh-CN" altLang="en-US"/>
              <a:t>的一些 </a:t>
            </a:r>
            <a:r>
              <a:rPr lang="en-US" altLang="zh-CN"/>
              <a:t>GPIO </a:t>
            </a:r>
            <a:r>
              <a:rPr lang="zh-CN" altLang="en-US"/>
              <a:t>无法使用的问题</a:t>
            </a:r>
            <a:endParaRPr lang="zh-CN" altLang="en-US"/>
          </a:p>
          <a:p>
            <a:r>
              <a:rPr lang="en-US" altLang="zh-CN"/>
              <a:t>KASAN </a:t>
            </a:r>
            <a:r>
              <a:rPr lang="zh-CN" altLang="en-US"/>
              <a:t>发现内核龙架构早期引导阶段存在一 </a:t>
            </a:r>
            <a:r>
              <a:rPr lang="en-US" altLang="zh-CN"/>
              <a:t>UAF </a:t>
            </a:r>
            <a:r>
              <a:rPr lang="zh-CN" altLang="en-US"/>
              <a:t>问题，该问题很可能是设置 </a:t>
            </a:r>
            <a:r>
              <a:rPr lang="en-US" altLang="zh-CN"/>
              <a:t>init_on_free</a:t>
            </a:r>
            <a:r>
              <a:rPr lang="zh-CN" altLang="en-US"/>
              <a:t>=</a:t>
            </a:r>
            <a:r>
              <a:rPr lang="en-US" altLang="zh-CN"/>
              <a:t>1 </a:t>
            </a:r>
            <a:r>
              <a:rPr lang="zh-CN" altLang="en-US"/>
              <a:t>时引导失败的原因，需进一步调查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inux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内核（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2"/>
              </a:rPr>
              <a:t>loongarch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H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engqi Chen</a:t>
            </a:r>
            <a:endParaRPr lang="en-US" altLang="zh-CN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数笔 </a:t>
            </a:r>
            <a:r>
              <a:rPr lang="en-US" altLang="zh-CN" sz="2000">
                <a:solidFill>
                  <a:schemeClr val="tx1"/>
                </a:solidFill>
              </a:rPr>
              <a:t>BPF </a:t>
            </a:r>
            <a:r>
              <a:rPr lang="zh-CN" altLang="en-US" sz="2000">
                <a:solidFill>
                  <a:schemeClr val="tx1"/>
                </a:solidFill>
              </a:rPr>
              <a:t>子系统修复和新特性：新增伪指令、修复 </a:t>
            </a:r>
            <a:r>
              <a:rPr lang="en-US" altLang="zh-CN" sz="2000">
                <a:solidFill>
                  <a:schemeClr val="tx1"/>
                </a:solidFill>
              </a:rPr>
              <a:t>BPF Arena </a:t>
            </a:r>
            <a:r>
              <a:rPr lang="zh-CN" altLang="en-US" sz="2000">
                <a:solidFill>
                  <a:schemeClr val="tx1"/>
                </a:solidFill>
              </a:rPr>
              <a:t>等（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Huacai Chen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将</a:t>
            </a:r>
            <a:r>
              <a:rPr lang="en-US" altLang="zh-CN" sz="2000">
                <a:solidFill>
                  <a:schemeClr val="tx1"/>
                </a:solidFill>
              </a:rPr>
              <a:t> 2K3000 SoC </a:t>
            </a:r>
            <a:r>
              <a:rPr lang="zh-CN" altLang="en-US" sz="2000">
                <a:solidFill>
                  <a:schemeClr val="tx1"/>
                </a:solidFill>
              </a:rPr>
              <a:t>中的显示控制器 </a:t>
            </a:r>
            <a:r>
              <a:rPr lang="en-US" altLang="zh-CN" sz="2000">
                <a:solidFill>
                  <a:schemeClr val="tx1"/>
                </a:solidFill>
              </a:rPr>
              <a:t>(PID 0x7A46) </a:t>
            </a:r>
            <a:r>
              <a:rPr lang="zh-CN" altLang="en-US" sz="2000">
                <a:solidFill>
                  <a:schemeClr val="tx1"/>
                </a:solidFill>
              </a:rPr>
              <a:t>新增到“集成显卡”列表，若插入了独立显卡则不再使用它作为默认输出（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修复开启 </a:t>
            </a:r>
            <a:r>
              <a:rPr lang="en-US" altLang="zh-CN" sz="2000">
                <a:solidFill>
                  <a:schemeClr val="tx1"/>
                </a:solidFill>
              </a:rPr>
              <a:t>CONFIG_RANDSTRUCT </a:t>
            </a:r>
            <a:r>
              <a:rPr lang="zh-CN" altLang="en-US" sz="2000">
                <a:solidFill>
                  <a:schemeClr val="tx1"/>
                </a:solidFill>
              </a:rPr>
              <a:t>时 </a:t>
            </a:r>
            <a:r>
              <a:rPr lang="en-US" altLang="zh-CN" sz="2000">
                <a:solidFill>
                  <a:schemeClr val="tx1"/>
                </a:solidFill>
              </a:rPr>
              <a:t>arch_dup_task_struct() </a:t>
            </a:r>
            <a:r>
              <a:rPr lang="zh-CN" altLang="en-US" sz="2000">
                <a:solidFill>
                  <a:schemeClr val="tx1"/>
                </a:solidFill>
              </a:rPr>
              <a:t>不可用的问题（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修复开启 </a:t>
            </a:r>
            <a:r>
              <a:rPr lang="en-US" altLang="zh-CN" sz="2000">
                <a:solidFill>
                  <a:schemeClr val="tx1"/>
                </a:solidFill>
              </a:rPr>
              <a:t>CONFIG_RANDSTRUCT </a:t>
            </a:r>
            <a:r>
              <a:rPr lang="zh-CN" altLang="en-US" sz="2000">
                <a:solidFill>
                  <a:schemeClr val="tx1"/>
                </a:solidFill>
              </a:rPr>
              <a:t>时的构建错误（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新增基础 </a:t>
            </a:r>
            <a:r>
              <a:rPr lang="en-US" altLang="zh-CN" sz="2000">
                <a:solidFill>
                  <a:schemeClr val="tx1"/>
                </a:solidFill>
              </a:rPr>
              <a:t>32 </a:t>
            </a:r>
            <a:r>
              <a:rPr lang="zh-CN" altLang="en-US" sz="2000">
                <a:solidFill>
                  <a:schemeClr val="tx1"/>
                </a:solidFill>
              </a:rPr>
              <a:t>位龙架构支持（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4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Chenghao Duan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使用</a:t>
            </a:r>
            <a:r>
              <a:rPr lang="en-US" altLang="zh-CN" sz="2000">
                <a:solidFill>
                  <a:schemeClr val="tx1"/>
                </a:solidFill>
              </a:rPr>
              <a:t> SIGSEGV</a:t>
            </a:r>
            <a:r>
              <a:rPr lang="zh-CN" altLang="en-US" sz="2000">
                <a:solidFill>
                  <a:schemeClr val="tx1"/>
                </a:solidFill>
              </a:rPr>
              <a:t>（而非</a:t>
            </a:r>
            <a:r>
              <a:rPr lang="en-US" altLang="zh-CN" sz="2000">
                <a:solidFill>
                  <a:schemeClr val="tx1"/>
                </a:solidFill>
              </a:rPr>
              <a:t> SIGBUS</a:t>
            </a:r>
            <a:r>
              <a:rPr lang="zh-CN" altLang="en-US" sz="2000">
                <a:solidFill>
                  <a:schemeClr val="tx1"/>
                </a:solidFill>
              </a:rPr>
              <a:t>）信号返回 </a:t>
            </a:r>
            <a:r>
              <a:rPr lang="en-US" altLang="zh-CN" sz="2000">
                <a:solidFill>
                  <a:schemeClr val="tx1"/>
                </a:solidFill>
              </a:rPr>
              <a:t>ADE </a:t>
            </a:r>
            <a:r>
              <a:rPr lang="zh-CN" altLang="en-US" sz="2000">
                <a:solidFill>
                  <a:schemeClr val="tx1"/>
                </a:solidFill>
              </a:rPr>
              <a:t>异常（</a:t>
            </a:r>
            <a:r>
              <a:rPr lang="zh-CN" altLang="en-US" sz="2000">
                <a:solidFill>
                  <a:schemeClr val="tx1"/>
                </a:solidFill>
                <a:hlinkClick r:id="rId8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8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8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Song Gao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新增</a:t>
            </a:r>
            <a:r>
              <a:rPr lang="en-US" altLang="zh-CN" sz="2000">
                <a:solidFill>
                  <a:schemeClr val="tx1"/>
                </a:solidFill>
              </a:rPr>
              <a:t> KVM AVEC </a:t>
            </a:r>
            <a:r>
              <a:rPr lang="zh-CN" altLang="en-US" sz="2000">
                <a:solidFill>
                  <a:schemeClr val="tx1"/>
                </a:solidFill>
              </a:rPr>
              <a:t>模拟支持（</a:t>
            </a:r>
            <a:r>
              <a:rPr lang="zh-CN" altLang="en-US" sz="2000">
                <a:solidFill>
                  <a:schemeClr val="tx1"/>
                </a:solidFill>
                <a:hlinkClick r:id="rId9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9"/>
              </a:rPr>
              <a:t> 3 </a:t>
            </a:r>
            <a:r>
              <a:rPr lang="zh-CN" altLang="en-US" sz="2000">
                <a:solidFill>
                  <a:schemeClr val="tx1"/>
                </a:solidFill>
                <a:hlinkClick r:id="rId9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inux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内核（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2"/>
              </a:rPr>
              <a:t>loongarch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 lvl="0"/>
            <a:r>
              <a:rPr lang="en-US" altLang="zh-CN" sz="2000">
                <a:solidFill>
                  <a:schemeClr val="tx1"/>
                </a:solidFill>
              </a:rPr>
              <a:t>George Guo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en-US" altLang="zh-CN" sz="2000">
                <a:solidFill>
                  <a:schemeClr val="tx1"/>
                </a:solidFill>
              </a:rPr>
              <a:t>128 </a:t>
            </a:r>
            <a:r>
              <a:rPr lang="zh-CN" altLang="en-US" sz="2000">
                <a:solidFill>
                  <a:schemeClr val="tx1"/>
                </a:solidFill>
              </a:rPr>
              <a:t>位原子比较交换</a:t>
            </a:r>
            <a:r>
              <a:rPr lang="en-US" altLang="zh-CN" sz="2000">
                <a:solidFill>
                  <a:schemeClr val="tx1"/>
                </a:solidFill>
              </a:rPr>
              <a:t> (Compare-and-Exchange, CMPXCHG) </a:t>
            </a:r>
            <a:r>
              <a:rPr lang="zh-CN" altLang="en-US" sz="2000">
                <a:solidFill>
                  <a:schemeClr val="tx1"/>
                </a:solidFill>
              </a:rPr>
              <a:t>支持（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 4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br>
              <a:rPr lang="zh-CN" altLang="en-US" sz="2000">
                <a:solidFill>
                  <a:schemeClr val="tx1"/>
                </a:solidFill>
              </a:rPr>
            </a:br>
            <a:r>
              <a:rPr lang="zh-CN" altLang="en-US" sz="2000">
                <a:solidFill>
                  <a:schemeClr val="tx1"/>
                </a:solidFill>
              </a:rPr>
              <a:t>本版开始使用 </a:t>
            </a:r>
            <a:r>
              <a:rPr lang="en-US" altLang="zh-CN" sz="2000">
                <a:solidFill>
                  <a:schemeClr val="tx1"/>
                </a:solidFill>
              </a:rPr>
              <a:t>CPUCFG2_SCQ </a:t>
            </a:r>
            <a:r>
              <a:rPr lang="zh-CN" altLang="en-US" sz="2000">
                <a:solidFill>
                  <a:schemeClr val="tx1"/>
                </a:solidFill>
              </a:rPr>
              <a:t>探测 </a:t>
            </a:r>
            <a:r>
              <a:rPr lang="en-US" altLang="zh-CN" sz="2000">
                <a:solidFill>
                  <a:schemeClr val="tx1"/>
                </a:solidFill>
              </a:rPr>
              <a:t>SC.Q </a:t>
            </a:r>
            <a:r>
              <a:rPr lang="zh-CN" altLang="en-US" sz="2000">
                <a:solidFill>
                  <a:schemeClr val="tx1"/>
                </a:solidFill>
              </a:rPr>
              <a:t>指令支持，并为不支持 </a:t>
            </a:r>
            <a:r>
              <a:rPr lang="en-US" altLang="zh-CN" sz="2000">
                <a:solidFill>
                  <a:schemeClr val="tx1"/>
                </a:solidFill>
              </a:rPr>
              <a:t>128 </a:t>
            </a:r>
            <a:r>
              <a:rPr lang="zh-CN" altLang="en-US" sz="2000">
                <a:solidFill>
                  <a:schemeClr val="tx1"/>
                </a:solidFill>
              </a:rPr>
              <a:t>位原子指令集的平台（如 </a:t>
            </a:r>
            <a:r>
              <a:rPr lang="en-US" altLang="zh-CN" sz="2000">
                <a:solidFill>
                  <a:schemeClr val="tx1"/>
                </a:solidFill>
              </a:rPr>
              <a:t>3A5000</a:t>
            </a:r>
            <a:r>
              <a:rPr lang="zh-CN" altLang="en-US" sz="2000">
                <a:solidFill>
                  <a:schemeClr val="tx1"/>
                </a:solidFill>
              </a:rPr>
              <a:t>）添加了回落实现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Baoquan He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</a:t>
            </a:r>
            <a:r>
              <a:rPr lang="en-US" altLang="zh-CN" sz="2000">
                <a:solidFill>
                  <a:schemeClr val="tx1"/>
                </a:solidFill>
              </a:rPr>
              <a:t> KASAN </a:t>
            </a:r>
            <a:r>
              <a:rPr lang="zh-CN" altLang="en-US" sz="2000">
                <a:solidFill>
                  <a:schemeClr val="tx1"/>
                </a:solidFill>
              </a:rPr>
              <a:t>未开启时仍被初始化的问题（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 4 (???)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Qiang Ma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修复</a:t>
            </a:r>
            <a:r>
              <a:rPr lang="en-US" altLang="zh-CN" sz="2000">
                <a:solidFill>
                  <a:schemeClr val="tx1"/>
                </a:solidFill>
              </a:rPr>
              <a:t> thread_count </a:t>
            </a:r>
            <a:r>
              <a:rPr lang="zh-CN" altLang="en-US" sz="2000">
                <a:solidFill>
                  <a:schemeClr val="tx1"/>
                </a:solidFill>
              </a:rPr>
              <a:t>计算逻辑（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 3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Bibo Mao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为 </a:t>
            </a:r>
            <a:r>
              <a:rPr lang="en-US" altLang="zh-CN" sz="2000">
                <a:solidFill>
                  <a:schemeClr val="tx1"/>
                </a:solidFill>
              </a:rPr>
              <a:t>KVM</a:t>
            </a:r>
            <a:r>
              <a:rPr lang="zh-CN" altLang="en-US" sz="2000">
                <a:solidFill>
                  <a:schemeClr val="tx1"/>
                </a:solidFill>
              </a:rPr>
              <a:t> 子系统添加自我测试功能（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3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半虚拟化</a:t>
            </a:r>
            <a:r>
              <a:rPr lang="en-US" altLang="zh-CN" sz="2000">
                <a:solidFill>
                  <a:schemeClr val="tx1"/>
                </a:solidFill>
              </a:rPr>
              <a:t> (paravirt) </a:t>
            </a:r>
            <a:r>
              <a:rPr lang="zh-CN" altLang="en-US" sz="2000">
                <a:solidFill>
                  <a:schemeClr val="tx1"/>
                </a:solidFill>
              </a:rPr>
              <a:t>虚拟处理器抢占提示</a:t>
            </a:r>
            <a:r>
              <a:rPr lang="en-US" altLang="zh-CN" sz="2000">
                <a:solidFill>
                  <a:schemeClr val="tx1"/>
                </a:solidFill>
              </a:rPr>
              <a:t> (vCPU Preemption Hint) </a:t>
            </a:r>
            <a:r>
              <a:rPr lang="zh-CN" altLang="en-US" sz="2000">
                <a:solidFill>
                  <a:schemeClr val="tx1"/>
                </a:solidFill>
              </a:rPr>
              <a:t>支持（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 3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000"/>
              <a:t>Yuli Wang</a:t>
            </a:r>
            <a:endParaRPr lang="en-US" altLang="zh-CN" sz="2000"/>
          </a:p>
          <a:p>
            <a:pPr lvl="1"/>
            <a:r>
              <a:rPr lang="zh-CN" altLang="en-US" sz="2000"/>
              <a:t>新增龙架构</a:t>
            </a:r>
            <a:r>
              <a:rPr lang="en-US" altLang="zh-CN" sz="2000"/>
              <a:t> klp-build </a:t>
            </a:r>
            <a:r>
              <a:rPr lang="zh-CN" altLang="en-US" sz="2000"/>
              <a:t>支持（</a:t>
            </a:r>
            <a:r>
              <a:rPr lang="zh-CN" altLang="en-US" sz="2000">
                <a:hlinkClick r:id="rId8"/>
              </a:rPr>
              <a:t>第</a:t>
            </a:r>
            <a:r>
              <a:rPr lang="en-US" altLang="zh-CN" sz="2000">
                <a:hlinkClick r:id="rId8"/>
              </a:rPr>
              <a:t> 1 </a:t>
            </a:r>
            <a:r>
              <a:rPr lang="zh-CN" altLang="en-US" sz="2000">
                <a:hlinkClick r:id="rId8"/>
              </a:rPr>
              <a:t>版</a:t>
            </a:r>
            <a:r>
              <a:rPr lang="zh-CN" altLang="en-US" sz="2000"/>
              <a:t>）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L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inux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内核（</a:t>
            </a:r>
            <a:r>
              <a:rPr lang="en-US" altLang="zh-CN">
                <a:solidFill>
                  <a:schemeClr val="tx1"/>
                </a:solidFill>
                <a:ea typeface="Source Han Sans CN" charset="0"/>
                <a:cs typeface="Arial" panose="020B0604020202020204" pitchFamily="34" charset="0"/>
                <a:hlinkClick r:id="rId2"/>
              </a:rPr>
              <a:t>loongarch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列表）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 lvl="0"/>
            <a:r>
              <a:rPr lang="en-US" altLang="zh-CN" sz="2000">
                <a:solidFill>
                  <a:schemeClr val="tx1"/>
                </a:solidFill>
              </a:rPr>
              <a:t>Yuli Wang</a:t>
            </a:r>
            <a:r>
              <a:rPr lang="zh-CN" altLang="en-US" sz="2000">
                <a:solidFill>
                  <a:schemeClr val="tx1"/>
                </a:solidFill>
              </a:rPr>
              <a:t>（续）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使用 </a:t>
            </a:r>
            <a:r>
              <a:rPr lang="en-US" altLang="zh-CN" sz="2000">
                <a:solidFill>
                  <a:schemeClr val="tx1"/>
                </a:solidFill>
              </a:rPr>
              <a:t>__pmd()/__pte() </a:t>
            </a:r>
            <a:r>
              <a:rPr lang="zh-CN" altLang="en-US" sz="2000">
                <a:solidFill>
                  <a:schemeClr val="tx1"/>
                </a:solidFill>
              </a:rPr>
              <a:t>处理 </a:t>
            </a:r>
            <a:r>
              <a:rPr lang="en-US" altLang="zh-CN" sz="2000">
                <a:solidFill>
                  <a:schemeClr val="tx1"/>
                </a:solidFill>
              </a:rPr>
              <a:t>__swp_entry_to_{pmd,pte}() </a:t>
            </a:r>
            <a:r>
              <a:rPr lang="zh-CN" altLang="en-US" sz="2000">
                <a:solidFill>
                  <a:schemeClr val="tx1"/>
                </a:solidFill>
              </a:rPr>
              <a:t>的定义，修复使用 </a:t>
            </a:r>
            <a:r>
              <a:rPr lang="en-US" altLang="zh-CN" sz="2000">
                <a:solidFill>
                  <a:schemeClr val="tx1"/>
                </a:solidFill>
              </a:rPr>
              <a:t>GCC 15 </a:t>
            </a:r>
            <a:r>
              <a:rPr lang="zh-CN" altLang="en-US" sz="2000">
                <a:solidFill>
                  <a:schemeClr val="tx1"/>
                </a:solidFill>
              </a:rPr>
              <a:t>及特定配置下的构建错误（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3"/>
              </a:rPr>
              <a:t>2 </a:t>
            </a:r>
            <a:r>
              <a:rPr lang="zh-CN" altLang="en-US" sz="2000">
                <a:solidFill>
                  <a:schemeClr val="tx1"/>
                </a:solidFill>
                <a:hlinkClick r:id="rId3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Ruoyao Xi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为</a:t>
            </a:r>
            <a:r>
              <a:rPr lang="en-US" altLang="zh-CN" sz="2000">
                <a:solidFill>
                  <a:schemeClr val="tx1"/>
                </a:solidFill>
              </a:rPr>
              <a:t> 2K2000/2K3000 </a:t>
            </a:r>
            <a:r>
              <a:rPr lang="zh-CN" altLang="en-US" sz="2000">
                <a:solidFill>
                  <a:schemeClr val="tx1"/>
                </a:solidFill>
              </a:rPr>
              <a:t>平台</a:t>
            </a:r>
            <a:r>
              <a:rPr lang="en-US" altLang="zh-CN" sz="2000">
                <a:solidFill>
                  <a:schemeClr val="tx1"/>
                </a:solidFill>
              </a:rPr>
              <a:t> GPIO </a:t>
            </a:r>
            <a:r>
              <a:rPr lang="zh-CN" altLang="en-US" sz="2000">
                <a:solidFill>
                  <a:schemeClr val="tx1"/>
                </a:solidFill>
              </a:rPr>
              <a:t>指定字节访问模式（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4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4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Tiezhu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Yang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使用</a:t>
            </a:r>
            <a:r>
              <a:rPr lang="en-US" altLang="zh-CN" sz="2000">
                <a:solidFill>
                  <a:schemeClr val="tx1"/>
                </a:solidFill>
              </a:rPr>
              <a:t> unsigned long </a:t>
            </a:r>
            <a:r>
              <a:rPr lang="zh-CN" altLang="en-US" sz="2000">
                <a:solidFill>
                  <a:schemeClr val="tx1"/>
                </a:solidFill>
              </a:rPr>
              <a:t>而非</a:t>
            </a:r>
            <a:r>
              <a:rPr lang="en-US" altLang="zh-CN" sz="2000">
                <a:solidFill>
                  <a:schemeClr val="tx1"/>
                </a:solidFill>
              </a:rPr>
              <a:t> long </a:t>
            </a:r>
            <a:r>
              <a:rPr lang="zh-CN" altLang="en-US" sz="2000">
                <a:solidFill>
                  <a:schemeClr val="tx1"/>
                </a:solidFill>
              </a:rPr>
              <a:t>计算内核长度（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5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5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在 </a:t>
            </a:r>
            <a:r>
              <a:rPr lang="en-US" altLang="zh-CN" sz="2000">
                <a:solidFill>
                  <a:schemeClr val="tx1"/>
                </a:solidFill>
              </a:rPr>
              <a:t>unwind_next_frame() </a:t>
            </a:r>
            <a:r>
              <a:rPr lang="zh-CN" altLang="en-US" sz="2000">
                <a:solidFill>
                  <a:schemeClr val="tx1"/>
                </a:solidFill>
              </a:rPr>
              <a:t>新增 </a:t>
            </a:r>
            <a:r>
              <a:rPr lang="en-US" altLang="zh-CN" sz="2000">
                <a:solidFill>
                  <a:schemeClr val="tx1"/>
                </a:solidFill>
              </a:rPr>
              <a:t>XKVRANGE PC </a:t>
            </a:r>
            <a:r>
              <a:rPr lang="zh-CN" altLang="en-US" sz="2000">
                <a:solidFill>
                  <a:schemeClr val="tx1"/>
                </a:solidFill>
              </a:rPr>
              <a:t>地址的处理（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第 </a:t>
            </a:r>
            <a:r>
              <a:rPr lang="en-US" altLang="zh-CN" sz="2000">
                <a:solidFill>
                  <a:schemeClr val="tx1"/>
                </a:solidFill>
                <a:hlinkClick r:id="rId6"/>
              </a:rPr>
              <a:t>1 </a:t>
            </a:r>
            <a:r>
              <a:rPr lang="zh-CN" altLang="en-US" sz="2000">
                <a:solidFill>
                  <a:schemeClr val="tx1"/>
                </a:solidFill>
                <a:hlinkClick r:id="rId6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Tianyang Zhang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龙架构中断重定向支持（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第</a:t>
            </a:r>
            <a:r>
              <a:rPr lang="en-US" altLang="zh-CN" sz="2000">
                <a:solidFill>
                  <a:schemeClr val="tx1"/>
                </a:solidFill>
                <a:hlinkClick r:id="rId7"/>
              </a:rPr>
              <a:t> 7 </a:t>
            </a:r>
            <a:r>
              <a:rPr lang="zh-CN" altLang="en-US" sz="2000">
                <a:solidFill>
                  <a:schemeClr val="tx1"/>
                </a:solidFill>
                <a:hlinkClick r:id="rId7"/>
              </a:rPr>
              <a:t>版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en-US" altLang="zh-CN" sz="2000">
              <a:solidFill>
                <a:schemeClr val="tx1"/>
              </a:solidFill>
            </a:endParaRPr>
          </a:p>
          <a:p>
            <a:pPr lvl="0"/>
            <a:r>
              <a:rPr lang="en-US" altLang="zh-CN" sz="2000">
                <a:solidFill>
                  <a:schemeClr val="tx1"/>
                </a:solidFill>
              </a:rPr>
              <a:t>Binbin</a:t>
            </a:r>
            <a:r>
              <a:rPr lang="zh-CN" altLang="en-US" sz="2000">
                <a:solidFill>
                  <a:schemeClr val="tx1"/>
                </a:solidFill>
              </a:rPr>
              <a:t> </a:t>
            </a:r>
            <a:r>
              <a:rPr lang="en-US" altLang="zh-CN" sz="2000">
                <a:solidFill>
                  <a:schemeClr val="tx1"/>
                </a:solidFill>
              </a:rPr>
              <a:t>Zhou</a:t>
            </a:r>
            <a:endParaRPr lang="en-US" altLang="zh-CN" sz="2000">
              <a:solidFill>
                <a:schemeClr val="tx1"/>
              </a:solidFill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</a:rPr>
              <a:t>新增</a:t>
            </a:r>
            <a:r>
              <a:rPr lang="en-US" altLang="zh-CN" sz="2000">
                <a:solidFill>
                  <a:schemeClr val="tx1"/>
                </a:solidFill>
              </a:rPr>
              <a:t> PixArt PS/2 </a:t>
            </a:r>
            <a:r>
              <a:rPr lang="zh-CN" altLang="en-US" sz="2000">
                <a:solidFill>
                  <a:schemeClr val="tx1"/>
                </a:solidFill>
              </a:rPr>
              <a:t>设备支持（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  <a:hlinkClick r:id="rId8"/>
              </a:rPr>
              <a:t>第 5 版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，重发</a:t>
            </a:r>
            <a:r>
              <a:rPr lang="zh-CN" altLang="en-US" sz="2000">
                <a:solidFill>
                  <a:schemeClr val="tx1"/>
                </a:solidFill>
              </a:rPr>
              <a:t>）</a:t>
            </a:r>
            <a:endParaRPr lang="zh-CN" altLang="en-US" sz="2000">
              <a:solidFill>
                <a:schemeClr val="tx1"/>
              </a:solidFill>
            </a:endParaRPr>
          </a:p>
          <a:p>
            <a:pPr lvl="0"/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xen0n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龙架构发行版变动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</a:rPr>
              <a:t>发行版维护贴士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>
                <a:solidFill>
                  <a:srgbClr val="E60013"/>
                </a:solidFill>
              </a:rPr>
              <a:t>libLoL 0.1.10 </a:t>
            </a:r>
            <a:r>
              <a:rPr lang="zh-CN" altLang="en-US" sz="2000" b="1">
                <a:solidFill>
                  <a:srgbClr val="E60013"/>
                </a:solidFill>
              </a:rPr>
              <a:t>已发布，支持 </a:t>
            </a:r>
            <a:r>
              <a:rPr lang="en-US" altLang="zh-CN" sz="2000" b="1">
                <a:solidFill>
                  <a:srgbClr val="E60013"/>
                </a:solidFill>
              </a:rPr>
              <a:t>glibc &lt; 2.43 </a:t>
            </a:r>
            <a:r>
              <a:rPr lang="zh-CN" altLang="en-US" sz="2000" b="1">
                <a:solidFill>
                  <a:srgbClr val="E60013"/>
                </a:solidFill>
              </a:rPr>
              <a:t>及 </a:t>
            </a:r>
            <a:r>
              <a:rPr lang="en-US" altLang="zh-CN" sz="2000" b="1">
                <a:solidFill>
                  <a:srgbClr val="E60013"/>
                </a:solidFill>
              </a:rPr>
              <a:t>libxcrypt &lt; 2.46</a:t>
            </a:r>
            <a:endParaRPr lang="en-US" altLang="zh-CN" sz="2000" b="1">
              <a:solidFill>
                <a:srgbClr val="E6001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/>
              <a:t>YT6801 </a:t>
            </a:r>
            <a:r>
              <a:rPr lang="zh-CN" altLang="en-US" sz="2000"/>
              <a:t>网卡支持补丁已更新到</a:t>
            </a:r>
            <a:r>
              <a:rPr lang="zh-CN" altLang="en-US" sz="2000">
                <a:hlinkClick r:id="rId2"/>
              </a:rPr>
              <a:t>第 </a:t>
            </a:r>
            <a:r>
              <a:rPr lang="en-US" altLang="zh-CN" sz="2000">
                <a:hlinkClick r:id="rId2"/>
              </a:rPr>
              <a:t>3 </a:t>
            </a:r>
            <a:r>
              <a:rPr lang="zh-CN" altLang="en-US" sz="2000">
                <a:hlinkClick r:id="rId2"/>
              </a:rPr>
              <a:t>版</a:t>
            </a:r>
            <a:r>
              <a:rPr lang="zh-CN" altLang="en-US" sz="2000"/>
              <a:t>，合并时机尚不明确</a:t>
            </a:r>
            <a:endParaRPr lang="zh-CN" altLang="en-US" sz="200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/>
              <a:t>AC612A0 (3C6000/S)</a:t>
            </a:r>
            <a:r>
              <a:rPr lang="zh-CN" altLang="en-US" sz="2000"/>
              <a:t>、</a:t>
            </a:r>
            <a:r>
              <a:rPr lang="en-US" altLang="zh-CN" sz="2000"/>
              <a:t>XB612B0 (3B6000)</a:t>
            </a:r>
            <a:r>
              <a:rPr lang="zh-CN" altLang="en-US" sz="2000"/>
              <a:t>、</a:t>
            </a:r>
            <a:r>
              <a:rPr lang="en-US" altLang="zh-CN" sz="2000"/>
              <a:t>XA61201 (3A6000) </a:t>
            </a:r>
            <a:r>
              <a:rPr lang="zh-CN" altLang="en-US" sz="2000"/>
              <a:t>及一众 </a:t>
            </a:r>
            <a:r>
              <a:rPr lang="en-US" altLang="zh-CN" sz="2000"/>
              <a:t>NUC </a:t>
            </a:r>
            <a:r>
              <a:rPr lang="zh-CN" altLang="en-US" sz="2000"/>
              <a:t>及</a:t>
            </a:r>
            <a:br>
              <a:rPr lang="zh-CN" altLang="en-US" sz="2000"/>
            </a:br>
            <a:r>
              <a:rPr lang="zh-CN" altLang="en-US" sz="2000"/>
              <a:t>服务器等均有使用</a:t>
            </a:r>
            <a:endParaRPr lang="zh-CN" altLang="en-US" sz="200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/>
              <a:t>注意：该补丁集基于 </a:t>
            </a:r>
            <a:r>
              <a:rPr lang="en-US" altLang="zh-CN" sz="2000"/>
              <a:t>net</a:t>
            </a:r>
            <a:r>
              <a:rPr lang="zh-CN" altLang="en-US" sz="2000"/>
              <a:t>-</a:t>
            </a:r>
            <a:r>
              <a:rPr lang="en-US" altLang="zh-CN" sz="2000"/>
              <a:t>next </a:t>
            </a:r>
            <a:r>
              <a:rPr lang="zh-CN" altLang="en-US" sz="2000"/>
              <a:t>分支，须一并回合十余个 </a:t>
            </a:r>
            <a:r>
              <a:rPr lang="en-US" altLang="zh-CN" sz="2000"/>
              <a:t>STMMAC </a:t>
            </a:r>
            <a:r>
              <a:rPr lang="zh-CN" altLang="en-US" sz="2000"/>
              <a:t>驱动的修改</a:t>
            </a:r>
            <a:endParaRPr lang="zh-CN" altLang="en-US" sz="2000"/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CN" sz="2000"/>
              <a:t>2K3000/3B6000M</a:t>
            </a:r>
            <a:r>
              <a:rPr lang="zh-CN" altLang="en-US" sz="2000"/>
              <a:t> 支持：请注意回合前文提到的 </a:t>
            </a:r>
            <a:r>
              <a:rPr lang="en-US" altLang="zh-CN" sz="2000"/>
              <a:t>GPIO</a:t>
            </a:r>
            <a:r>
              <a:rPr lang="zh-CN" altLang="en-US" sz="2000"/>
              <a:t> 修复，否则相关接口不可用</a:t>
            </a:r>
            <a:endParaRPr lang="zh-CN" altLang="en-US" sz="200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000">
                <a:hlinkClick r:id="rId3"/>
              </a:rPr>
              <a:t>gpio: loongson: Switch 2K2000/3000 GPIO to BYTE_CTRL_MODE</a:t>
            </a:r>
            <a:endParaRPr lang="en-US" altLang="zh-CN" sz="2000">
              <a:hlinkClick r:id="rId3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/>
              <a:t>有</a:t>
            </a:r>
            <a:r>
              <a:rPr lang="en-US" altLang="zh-CN" sz="2000"/>
              <a:t> Cc stable</a:t>
            </a:r>
            <a:r>
              <a:rPr lang="zh-CN" altLang="en-US" sz="2000"/>
              <a:t>，预计下一版更新将回合到各活跃分支</a:t>
            </a:r>
            <a:endParaRPr lang="zh-CN" altLang="en-US" sz="2000"/>
          </a:p>
          <a:p>
            <a:pPr lvl="0">
              <a:buFont typeface="Arial" panose="020B0604020202020204" pitchFamily="34" charset="0"/>
              <a:buChar char="•"/>
            </a:pPr>
            <a:r>
              <a:rPr lang="en-US" altLang="zh-CN" sz="2000"/>
              <a:t>NetworkManager </a:t>
            </a:r>
            <a:r>
              <a:rPr lang="zh-CN" altLang="en-US" sz="2000"/>
              <a:t>在搭配</a:t>
            </a:r>
            <a:r>
              <a:rPr lang="en-US" altLang="zh-CN" sz="2000"/>
              <a:t> systemd 258 </a:t>
            </a:r>
            <a:r>
              <a:rPr lang="zh-CN" altLang="en-US" sz="2000"/>
              <a:t>使用时由于</a:t>
            </a:r>
            <a:r>
              <a:rPr lang="en-US" altLang="zh-CN" sz="2000"/>
              <a:t> initrd </a:t>
            </a:r>
            <a:r>
              <a:rPr lang="zh-CN" altLang="en-US" sz="2000"/>
              <a:t>服务静态条件，可能导致部分</a:t>
            </a:r>
            <a:br>
              <a:rPr lang="en-US" altLang="zh-CN" sz="2000"/>
            </a:br>
            <a:r>
              <a:rPr lang="zh-CN" altLang="en-US" sz="2000"/>
              <a:t>设备网卡不可用（</a:t>
            </a:r>
            <a:r>
              <a:rPr lang="en-US" altLang="zh-CN" sz="2000"/>
              <a:t>XA61200 + RTL8111 </a:t>
            </a:r>
            <a:r>
              <a:rPr lang="zh-CN" altLang="en-US" sz="2000"/>
              <a:t>及</a:t>
            </a:r>
            <a:r>
              <a:rPr lang="en-US" altLang="zh-CN" sz="2000"/>
              <a:t> XB612B0/AC612A0 + YT6801 </a:t>
            </a:r>
            <a:r>
              <a:rPr lang="zh-CN" altLang="en-US" sz="2000"/>
              <a:t>可复现该问题）</a:t>
            </a:r>
            <a:endParaRPr lang="zh-CN" altLang="en-US" sz="200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/>
              <a:t>请回合</a:t>
            </a:r>
            <a:r>
              <a:rPr lang="en-US" altLang="zh-CN" sz="2000"/>
              <a:t> </a:t>
            </a:r>
            <a:r>
              <a:rPr lang="en-US" altLang="zh-CN" sz="2000">
                <a:hlinkClick r:id="rId4"/>
              </a:rPr>
              <a:t>636fb5ef24640856515584977174fa44a986e374</a:t>
            </a:r>
            <a:endParaRPr lang="en-US" altLang="zh-CN" sz="2000"/>
          </a:p>
          <a:p>
            <a:pPr lvl="1">
              <a:buFont typeface="Arial" panose="020B0604020202020204" pitchFamily="34" charset="0"/>
              <a:buChar char="•"/>
            </a:pPr>
            <a:r>
              <a:rPr lang="zh-CN" altLang="en-US" sz="2000"/>
              <a:t>原始报告：</a:t>
            </a:r>
            <a:r>
              <a:rPr lang="en-US" altLang="zh-CN" sz="2000">
                <a:hlinkClick r:id="rId5"/>
              </a:rPr>
              <a:t>GitLab: NetworkManager/NetworkManager#1814</a:t>
            </a:r>
            <a:endParaRPr lang="en-US" altLang="zh-CN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白铭骢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en-US" altLang="zh-CN" sz="2000"/>
              <a:t>1</a:t>
            </a:r>
            <a:r>
              <a:rPr lang="en-US" altLang="zh-CN" sz="2000">
                <a:cs typeface="Arial" panose="020B0604020202020204" pitchFamily="34" charset="0"/>
              </a:rPr>
              <a:t>2</a:t>
            </a:r>
            <a:r>
              <a:rPr lang="en-US" altLang="zh-CN" sz="2000"/>
              <a:t> </a:t>
            </a:r>
            <a:r>
              <a:rPr lang="zh-CN" altLang="en-US" sz="2000"/>
              <a:t>月发行更新已发布，修复了部分用户报告的问题：</a:t>
            </a:r>
            <a:endParaRPr lang="zh-CN" altLang="en-US" sz="2000"/>
          </a:p>
          <a:p>
            <a:pPr lvl="1"/>
            <a:r>
              <a:rPr lang="zh-CN" altLang="en-US" sz="2000"/>
              <a:t>系统安装完成后无法启动，初始化内存盘超时并报找不到分区</a:t>
            </a:r>
            <a:endParaRPr lang="zh-CN" altLang="en-US" sz="2000"/>
          </a:p>
          <a:p>
            <a:pPr lvl="1"/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在无显卡驱动的平台下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安装程序未正确居中且未获得焦点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/>
              <a:t>如果您有保留安装盘的习惯，请更新您的安装镜像和 </a:t>
            </a:r>
            <a:r>
              <a:rPr lang="en-US" altLang="zh-CN" sz="2000"/>
              <a:t>U</a:t>
            </a:r>
            <a:r>
              <a:rPr lang="zh-CN" altLang="en-US" sz="2000"/>
              <a:t> 盘等介质</a:t>
            </a:r>
            <a:endParaRPr lang="zh-CN" altLang="en-US" sz="2000"/>
          </a:p>
          <a:p>
            <a:pPr lvl="1"/>
            <a:r>
              <a:rPr lang="zh-CN" altLang="en-US" sz="2000" u="sng"/>
              <a:t>现有用户更新系统即可获得相关修复</a:t>
            </a:r>
            <a:endParaRPr lang="zh-CN" altLang="en-US" sz="2000" u="sng"/>
          </a:p>
          <a:p>
            <a:pPr lvl="0"/>
            <a:r>
              <a:rPr lang="en-US" altLang="zh-CN" sz="2000"/>
              <a:t>Linux</a:t>
            </a:r>
            <a:r>
              <a:rPr lang="zh-CN" altLang="en-US" sz="2000"/>
              <a:t> </a:t>
            </a:r>
            <a:r>
              <a:rPr lang="en-US" altLang="zh-CN" sz="2000"/>
              <a:t>6.18</a:t>
            </a:r>
            <a:r>
              <a:rPr lang="zh-CN" altLang="en-US" sz="2000"/>
              <a:t> 预计 </a:t>
            </a:r>
            <a:r>
              <a:rPr lang="en-US" altLang="zh-CN" sz="2000"/>
              <a:t>2</a:t>
            </a:r>
            <a:r>
              <a:rPr lang="zh-CN" altLang="en-US" sz="2000"/>
              <a:t> 周内交付，请协助测试并反馈问题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oma topics </a:t>
            </a:r>
            <a:r>
              <a:rPr lang="zh-CN" altLang="en-US" sz="2000" b="1">
                <a:solidFill>
                  <a:srgbClr val="E60013"/>
                </a:solidFill>
              </a:rPr>
              <a:t>--</a:t>
            </a:r>
            <a:r>
              <a:rPr lang="en-US" altLang="zh-CN" sz="2000" b="1">
                <a:solidFill>
                  <a:srgbClr val="E60013"/>
                </a:solidFill>
              </a:rPr>
              <a:t>opt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in linux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kernel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6.18.y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0"/>
            <a:r>
              <a:rPr lang="zh-CN" altLang="en-US" sz="2000"/>
              <a:t>核心包第 </a:t>
            </a:r>
            <a:r>
              <a:rPr lang="en-US" altLang="zh-CN" sz="2000"/>
              <a:t>13 </a:t>
            </a:r>
            <a:r>
              <a:rPr lang="zh-CN" altLang="en-US" sz="2000"/>
              <a:t>版预计本周交付，包含 </a:t>
            </a:r>
            <a:r>
              <a:rPr lang="en-US" altLang="zh-CN" sz="2000"/>
              <a:t>GCC 15</a:t>
            </a:r>
            <a:r>
              <a:rPr lang="zh-CN" altLang="en-US" sz="2000"/>
              <a:t>、</a:t>
            </a:r>
            <a:r>
              <a:rPr lang="en-US" altLang="zh-CN" sz="2000"/>
              <a:t>glibc 2.42</a:t>
            </a:r>
            <a:r>
              <a:rPr lang="zh-CN" altLang="en-US" sz="2000"/>
              <a:t>、</a:t>
            </a:r>
            <a:r>
              <a:rPr lang="en-US" altLang="zh-CN" sz="2000"/>
              <a:t>Zlib</a:t>
            </a:r>
            <a:r>
              <a:rPr lang="zh-CN" altLang="en-US" sz="2000"/>
              <a:t>-</a:t>
            </a:r>
            <a:r>
              <a:rPr lang="en-US" altLang="zh-CN" sz="2000"/>
              <a:t>ng 2.3.2 </a:t>
            </a:r>
            <a:r>
              <a:rPr lang="zh-CN" altLang="en-US" sz="2000"/>
              <a:t>等</a:t>
            </a:r>
            <a:br>
              <a:rPr lang="zh-CN" altLang="en-US" sz="2000"/>
            </a:br>
            <a:r>
              <a:rPr lang="zh-CN" altLang="en-US" sz="2000"/>
              <a:t>核心运行时更新，请协助测试并反馈问题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oma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topics </a:t>
            </a:r>
            <a:r>
              <a:rPr lang="zh-CN" altLang="en-US" sz="2000" b="1">
                <a:solidFill>
                  <a:srgbClr val="E60013"/>
                </a:solidFill>
              </a:rPr>
              <a:t>--</a:t>
            </a:r>
            <a:r>
              <a:rPr lang="en-US" altLang="zh-CN" sz="2000" b="1">
                <a:solidFill>
                  <a:srgbClr val="E60013"/>
                </a:solidFill>
              </a:rPr>
              <a:t>opt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in core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13</a:t>
            </a:r>
            <a:endParaRPr lang="en-US" altLang="zh-CN" sz="2000" b="1">
              <a:solidFill>
                <a:srgbClr val="E60013"/>
              </a:solidFill>
            </a:endParaRPr>
          </a:p>
          <a:p>
            <a:pPr lvl="0"/>
            <a:r>
              <a:rPr lang="zh-CN" altLang="en-US" sz="2000"/>
              <a:t>音频系统切换更新 </a:t>
            </a:r>
            <a:r>
              <a:rPr lang="en-US" altLang="zh-CN" sz="2000"/>
              <a:t>(PulseAudio </a:t>
            </a:r>
            <a:r>
              <a:rPr lang="zh-CN" altLang="en-US" sz="2000"/>
              <a:t>=</a:t>
            </a:r>
            <a:r>
              <a:rPr lang="en-US" altLang="zh-CN" sz="2000"/>
              <a:t>&gt; PipeWire) </a:t>
            </a:r>
            <a:r>
              <a:rPr lang="zh-CN" altLang="en-US" sz="2000"/>
              <a:t>预计月内交付</a:t>
            </a:r>
            <a:endParaRPr lang="zh-CN" altLang="en-US" sz="2000"/>
          </a:p>
          <a:p>
            <a:pPr lvl="1"/>
            <a:r>
              <a:rPr lang="en-US" altLang="zh-CN" sz="2000" b="1">
                <a:solidFill>
                  <a:srgbClr val="E60013"/>
                </a:solidFill>
              </a:rPr>
              <a:t>oma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topics</a:t>
            </a:r>
            <a:r>
              <a:rPr lang="zh-CN" altLang="en-US" sz="2000" b="1">
                <a:solidFill>
                  <a:srgbClr val="E60013"/>
                </a:solidFill>
              </a:rPr>
              <a:t> --</a:t>
            </a:r>
            <a:r>
              <a:rPr lang="en-US" altLang="zh-CN" sz="2000" b="1">
                <a:solidFill>
                  <a:srgbClr val="E60013"/>
                </a:solidFill>
              </a:rPr>
              <a:t>opt</a:t>
            </a:r>
            <a:r>
              <a:rPr lang="zh-CN" altLang="en-US" sz="2000" b="1">
                <a:solidFill>
                  <a:srgbClr val="E60013"/>
                </a:solidFill>
              </a:rPr>
              <a:t>-</a:t>
            </a:r>
            <a:r>
              <a:rPr lang="en-US" altLang="zh-CN" sz="2000" b="1">
                <a:solidFill>
                  <a:srgbClr val="E60013"/>
                </a:solidFill>
              </a:rPr>
              <a:t>in</a:t>
            </a:r>
            <a:r>
              <a:rPr lang="zh-CN" altLang="en-US" sz="2000" b="1">
                <a:solidFill>
                  <a:srgbClr val="E60013"/>
                </a:solidFill>
              </a:rPr>
              <a:t> </a:t>
            </a:r>
            <a:r>
              <a:rPr lang="en-US" altLang="zh-CN" sz="2000" b="1">
                <a:solidFill>
                  <a:srgbClr val="E60013"/>
                </a:solidFill>
              </a:rPr>
              <a:t>pipewire-default-migration</a:t>
            </a:r>
            <a:endParaRPr lang="en-US" altLang="zh-CN" sz="2000" b="1">
              <a:solidFill>
                <a:srgbClr val="E60013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2K3000/3B6000M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支持方面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留意到有用户反馈在使用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Firefox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浏览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网页（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GitHub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、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B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站等）时遇到系统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死机的问题：此乃已知问题且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需通过</a:t>
            </a:r>
            <a:br>
              <a:rPr lang="zh-CN" altLang="en-US" sz="2000" b="1">
                <a:solidFill>
                  <a:srgbClr val="E60013"/>
                </a:solidFill>
                <a:ea typeface="Source Han Sans CN" charset="0"/>
              </a:rPr>
            </a:b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固件更新解决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，请联系您的经销商或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整机、板卡厂商以联络获取相关更新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LG200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 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GPU 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驱动已在 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6.18 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主线内核</a:t>
            </a:r>
            <a:br>
              <a:rPr lang="zh-CN" altLang="en-US" sz="2000" b="1">
                <a:solidFill>
                  <a:srgbClr val="E60013"/>
                </a:solidFill>
                <a:ea typeface="Source Han Sans CN" charset="0"/>
              </a:rPr>
            </a:b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成功跑通内核态组件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，用户态（使用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2"/>
              </a:rPr>
              <a:t>Erectus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转换）组件正集成调试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目前难点主要集中在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DDX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驱动：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Loongnix 20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使用的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VIDEODRV</a:t>
            </a:r>
            <a:br>
              <a:rPr lang="en-US" altLang="zh-CN" sz="2000">
                <a:solidFill>
                  <a:schemeClr val="tx1"/>
                </a:solidFill>
                <a:ea typeface="Source Han Sans CN" charset="0"/>
              </a:rPr>
            </a:b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ABI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不一致，但如果不适用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DDX</a:t>
            </a:r>
            <a:br>
              <a:rPr lang="en-US" altLang="zh-CN" sz="20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则会出现显示问题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KMSCON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同样是受害者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预计需要从内核层面解决</a:t>
            </a:r>
            <a:endParaRPr lang="en-US" alt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5" name="图片 4" descr="post_object_image_33137776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259" y="1330766"/>
            <a:ext cx="6391275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</a:t>
            </a:r>
            <a:r>
              <a:rPr lang="en-US" altLang="zh-CN"/>
              <a:t> 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271609" cy="4657501"/>
          </a:xfrm>
        </p:spPr>
        <p:txBody>
          <a:bodyPr/>
          <a:p>
            <a:pPr lvl="0"/>
            <a:r>
              <a:rPr lang="en-US" altLang="zh-CN" sz="2000"/>
              <a:t>2K0300 </a:t>
            </a:r>
            <a:r>
              <a:rPr lang="zh-CN" altLang="en-US" sz="2000"/>
              <a:t>支持</a:t>
            </a:r>
            <a:endParaRPr lang="zh-CN" altLang="en-US" sz="2000"/>
          </a:p>
          <a:p>
            <a:pPr lvl="1"/>
            <a:r>
              <a:rPr lang="en-US" altLang="zh-CN" sz="2000"/>
              <a:t>mkrawimg </a:t>
            </a:r>
            <a:r>
              <a:rPr lang="zh-CN" altLang="en-US" sz="2000"/>
              <a:t>项目已正式合入 </a:t>
            </a:r>
            <a:r>
              <a:rPr lang="en-US" altLang="zh-CN" sz="2000"/>
              <a:t>2K0300 </a:t>
            </a:r>
            <a:r>
              <a:rPr lang="zh-CN" altLang="en-US" sz="2000"/>
              <a:t>镜像生成功能，测试镜像可直接刷入</a:t>
            </a:r>
            <a:endParaRPr lang="zh-CN" altLang="en-US" sz="2000"/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目前正在推进如下工作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Linux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主线化：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ADC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、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SPI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及 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DMA/CAN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 总线，以及相关网卡设备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2"/>
            <a:r>
              <a:rPr lang="en-US" altLang="zh-CN" sz="2000"/>
              <a:t>OOBE </a:t>
            </a:r>
            <a:r>
              <a:rPr lang="zh-CN" altLang="en-US" sz="2000"/>
              <a:t>集成：可在初次启动时设置语言、用户账户、时区及虚拟内存等</a:t>
            </a:r>
            <a:endParaRPr lang="zh-CN" altLang="en-US" sz="2000"/>
          </a:p>
          <a:p>
            <a:pPr lvl="2"/>
            <a:r>
              <a:rPr lang="zh-CN" altLang="en-US" sz="2000"/>
              <a:t>重构系统安装脚本：涉及 </a:t>
            </a:r>
            <a:r>
              <a:rPr lang="en-US" altLang="zh-CN" sz="2000"/>
              <a:t>U</a:t>
            </a:r>
            <a:r>
              <a:rPr lang="zh-CN" altLang="en-US" sz="2000"/>
              <a:t>-</a:t>
            </a:r>
            <a:r>
              <a:rPr lang="en-US" altLang="zh-CN" sz="2000"/>
              <a:t>Boot</a:t>
            </a:r>
            <a:r>
              <a:rPr lang="zh-CN" altLang="en-US" sz="2000"/>
              <a:t> 代码修改，具体实现方式有待确认</a:t>
            </a:r>
            <a:endParaRPr lang="zh-CN" altLang="en-US" sz="2000"/>
          </a:p>
          <a:p>
            <a:pPr lvl="2"/>
            <a:r>
              <a:rPr lang="zh-CN" altLang="en-US" sz="2000"/>
              <a:t>一站式解压包：解压后复制到 </a:t>
            </a:r>
            <a:r>
              <a:rPr lang="en-US" altLang="zh-CN" sz="2000"/>
              <a:t>U </a:t>
            </a:r>
            <a:r>
              <a:rPr lang="zh-CN" altLang="en-US" sz="2000"/>
              <a:t>盘即可安装</a:t>
            </a:r>
            <a:endParaRPr lang="zh-CN" altLang="en-US" sz="2000"/>
          </a:p>
          <a:p>
            <a:pPr lvl="0"/>
            <a:r>
              <a:rPr lang="zh-CN" altLang="en-US" sz="2000" b="1"/>
              <a:t>本期安全更新</a:t>
            </a:r>
            <a:endParaRPr lang="zh-CN" altLang="en-US" sz="2000" b="1"/>
          </a:p>
          <a:p>
            <a:pPr lvl="1"/>
            <a:r>
              <a:rPr lang="en-US" altLang="zh-CN" sz="2000"/>
              <a:t>Unbound1.24.2</a:t>
            </a:r>
            <a:endParaRPr lang="en-US" altLang="zh-CN" sz="2000"/>
          </a:p>
          <a:p>
            <a:pPr lvl="2"/>
            <a:r>
              <a:rPr lang="zh-CN" altLang="en-US" sz="2000"/>
              <a:t>修复一个潜在域名劫持漏洞，漏洞编号</a:t>
            </a:r>
            <a:r>
              <a:rPr lang="en-US" altLang="zh-CN" sz="2000"/>
              <a:t> CVE-2025-11411</a:t>
            </a:r>
            <a:r>
              <a:rPr lang="zh-CN" altLang="en-US" sz="2000"/>
              <a:t>（严重性：中）</a:t>
            </a:r>
            <a:endParaRPr lang="zh-CN" altLang="en-US" sz="2000"/>
          </a:p>
          <a:p>
            <a:pPr lvl="0">
              <a:buFont typeface="Arial" panose="020B0604020202020204" pitchFamily="34" charset="0"/>
              <a:buChar char="•"/>
            </a:pPr>
            <a:r>
              <a:rPr lang="zh-CN" altLang="en-US" sz="2000" b="1"/>
              <a:t>建议关注公众号</a:t>
            </a:r>
            <a:r>
              <a:rPr lang="en-US" altLang="zh-CN" sz="2000" b="1"/>
              <a:t>“</a:t>
            </a:r>
            <a:r>
              <a:rPr lang="zh-CN" altLang="en-US" sz="2000" b="1"/>
              <a:t>安同开源</a:t>
            </a:r>
            <a:r>
              <a:rPr lang="en-US" altLang="zh-CN" sz="2000" b="1"/>
              <a:t>”</a:t>
            </a:r>
            <a:r>
              <a:rPr lang="zh-CN" altLang="en-US" sz="2000" b="1"/>
              <a:t>或社区主页</a:t>
            </a:r>
            <a:r>
              <a:rPr lang="en-US" altLang="zh-CN" sz="2000" b="1"/>
              <a:t> (aosc.io) </a:t>
            </a:r>
            <a:r>
              <a:rPr lang="zh-CN" altLang="en-US" sz="2000" b="1"/>
              <a:t>新闻</a:t>
            </a:r>
            <a:endParaRPr lang="zh-CN" altLang="en-US" sz="2000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818130" cy="367665"/>
          </a:xfrm>
        </p:spPr>
        <p:txBody>
          <a:bodyPr/>
          <a:p>
            <a:r>
              <a:rPr lang="zh-CN" altLang="en-US"/>
              <a:t>白铭骢</a:t>
            </a:r>
            <a:endParaRPr lang="zh-CN" altLang="en-US"/>
          </a:p>
        </p:txBody>
      </p:sp>
      <p:pic>
        <p:nvPicPr>
          <p:cNvPr id="7" name="图片 6" descr="upload_post_object_v2_3539254031"/>
          <p:cNvPicPr>
            <a:picLocks noChangeAspect="1"/>
          </p:cNvPicPr>
          <p:nvPr/>
        </p:nvPicPr>
        <p:blipFill>
          <a:blip r:embed="rId2"/>
          <a:srcRect l="10000" t="29569" r="10000" b="25497"/>
          <a:stretch>
            <a:fillRect/>
          </a:stretch>
        </p:blipFill>
        <p:spPr>
          <a:xfrm>
            <a:off x="9669557" y="942314"/>
            <a:ext cx="2522443" cy="25224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5" name=""/>
        <p:cNvGrpSpPr/>
        <p:nvPr/>
      </p:nvGrpSpPr>
      <p:grpSpPr/>
      <p:sp>
        <p:nvSpPr>
          <p:cNvPr id="1048593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6600">
                <a:solidFill>
                  <a:schemeClr val="tx1"/>
                </a:solidFill>
              </a:rPr>
              <a:t>龙架构</a:t>
            </a:r>
            <a:r>
              <a:rPr lang="zh-CN" altLang="en-US" sz="6600"/>
              <a:t>双周会</a:t>
            </a:r>
            <a:endParaRPr lang="zh-CN" altLang="en-US" sz="6600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771298" y="3642820"/>
            <a:ext cx="7656626" cy="955123"/>
          </a:xfrm>
        </p:spPr>
        <p:txBody>
          <a:bodyPr/>
          <a:p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2025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年 </a:t>
            </a:r>
            <a:r>
              <a:rPr lang="en-US" altLang="zh-CN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12 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月 7 日</a:t>
            </a:r>
            <a:r>
              <a:rPr lang="ja-JP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・</a:t>
            </a:r>
            <a:r>
              <a:rPr lang="zh-CN" altLang="en-US" sz="4400" b="1">
                <a:solidFill>
                  <a:schemeClr val="bg1"/>
                </a:solidFill>
                <a:latin typeface="Source Han Sans CN" charset="0"/>
                <a:ea typeface="Source Han Sans CN" charset="0"/>
                <a:cs typeface="Source Han Sans CN" charset="0"/>
              </a:rPr>
              <a:t>第 26 次</a:t>
            </a:r>
            <a:endParaRPr lang="zh-CN" altLang="en-US" sz="4400" b="1">
              <a:solidFill>
                <a:schemeClr val="bg1"/>
              </a:solidFill>
              <a:latin typeface="Source Han Sans CN" charset="0"/>
              <a:ea typeface="Source Han Sans CN" charset="0"/>
              <a:cs typeface="Source Han Sans CN" charset="0"/>
            </a:endParaRPr>
          </a:p>
        </p:txBody>
      </p:sp>
      <p:pic>
        <p:nvPicPr>
          <p:cNvPr id="2097152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9267434" y="3828098"/>
            <a:ext cx="2468139" cy="2404885"/>
          </a:xfrm>
          <a:prstGeom prst="rect">
            <a:avLst/>
          </a:prstGeom>
        </p:spPr>
      </p:pic>
      <p:pic>
        <p:nvPicPr>
          <p:cNvPr id="2097153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77" y="1080329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fnOS（飞牛云）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en-US" altLang="zh-CN"/>
              <a:t>fn</a:t>
            </a:r>
            <a:r>
              <a:rPr lang="en-US" altLang="zh-CN">
                <a:cs typeface="Arial" panose="020B0604020202020204" pitchFamily="34" charset="0"/>
              </a:rPr>
              <a:t>OS </a:t>
            </a:r>
            <a:r>
              <a:rPr lang="zh-CN" altLang="en-US"/>
              <a:t>目前以 </a:t>
            </a:r>
            <a:r>
              <a:rPr lang="en-US" altLang="zh-CN"/>
              <a:t>Debian 12 </a:t>
            </a:r>
            <a:r>
              <a:rPr lang="zh-CN" altLang="en-US"/>
              <a:t>作为 </a:t>
            </a:r>
            <a:r>
              <a:rPr lang="en-US" altLang="zh-CN"/>
              <a:t>rootfs</a:t>
            </a:r>
            <a:r>
              <a:rPr lang="zh-CN" altLang="en-US"/>
              <a:t>，使用 </a:t>
            </a:r>
            <a:r>
              <a:rPr lang="en-US" altLang="zh-CN"/>
              <a:t>6.12.18 </a:t>
            </a:r>
            <a:r>
              <a:rPr lang="zh-CN" altLang="en-US"/>
              <a:t>内核</a:t>
            </a:r>
            <a:r>
              <a:rPr lang="en-US" altLang="zh-CN"/>
              <a:t>,</a:t>
            </a:r>
            <a:endParaRPr lang="en-US" altLang="zh-CN"/>
          </a:p>
          <a:p>
            <a:pPr lvl="1"/>
            <a:r>
              <a:rPr lang="en-US" altLang="zh-CN"/>
              <a:t>Debian 12 </a:t>
            </a:r>
            <a:r>
              <a:rPr lang="zh-CN" altLang="en-US"/>
              <a:t>工具链没有完善支持龙架构：通过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回合补丁，可使用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GCC 12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编译出</a:t>
            </a:r>
            <a:r>
              <a:rPr lang="zh-CN" altLang="en-US"/>
              <a:t>龙架构正常运行的二进制，但是性能不及预期</a:t>
            </a:r>
            <a:endParaRPr lang="zh-CN" altLang="en-US"/>
          </a:p>
          <a:p>
            <a:pPr lvl="1"/>
            <a:r>
              <a:rPr lang="en-US" altLang="zh-CN"/>
              <a:t>fn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OS </a:t>
            </a:r>
            <a:r>
              <a:rPr lang="zh-CN" altLang="en-US"/>
              <a:t>后续会将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内核</a:t>
            </a:r>
            <a:r>
              <a:rPr lang="zh-CN" altLang="en-US"/>
              <a:t>升级到 </a:t>
            </a:r>
            <a:r>
              <a:rPr lang="en-US" altLang="zh-CN"/>
              <a:t>6.18.x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/>
              <a:t>以适配龙架构</a:t>
            </a:r>
            <a:endParaRPr lang="zh-CN" altLang="en-US"/>
          </a:p>
          <a:p>
            <a:r>
              <a:rPr lang="zh-CN" altLang="en-US"/>
              <a:t>目前最大的难题是 </a:t>
            </a:r>
            <a:r>
              <a:rPr lang="en-US" altLang="zh-CN"/>
              <a:t>rootfs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/>
              <a:t>期望使用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D</a:t>
            </a:r>
            <a:r>
              <a:rPr lang="en-US" altLang="zh-CN"/>
              <a:t>ebian 14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/>
              <a:t>但离发布还有一段时间；且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F</a:t>
            </a:r>
            <a:r>
              <a:rPr lang="en-US" altLang="zh-CN"/>
              <a:t>orky </a:t>
            </a:r>
            <a:r>
              <a:rPr lang="zh-CN" altLang="en-US"/>
              <a:t>的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S</a:t>
            </a:r>
            <a:r>
              <a:rPr lang="en-US" altLang="zh-CN"/>
              <a:t>id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/>
              <a:t>龙架构尚没进 </a:t>
            </a:r>
            <a:r>
              <a:rPr lang="en-US" altLang="zh-CN"/>
              <a:t>main </a:t>
            </a:r>
            <a:r>
              <a:rPr lang="zh-CN" altLang="en-US"/>
              <a:t>目录</a:t>
            </a:r>
            <a:endParaRPr lang="zh-CN" altLang="en-US"/>
          </a:p>
          <a:p>
            <a:pPr lvl="1"/>
            <a:r>
              <a:rPr lang="zh-CN" altLang="en-US"/>
              <a:t>计划在 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D</a:t>
            </a:r>
            <a:r>
              <a:rPr lang="en-US" altLang="zh-CN"/>
              <a:t>ebian 14 </a:t>
            </a:r>
            <a:r>
              <a:rPr lang="zh-CN" altLang="en-US"/>
              <a:t>的 </a:t>
            </a:r>
            <a:r>
              <a:rPr lang="en-US" altLang="zh-CN"/>
              <a:t>unstable </a:t>
            </a:r>
            <a:r>
              <a:rPr lang="zh-CN" altLang="en-US"/>
              <a:t>阶段</a:t>
            </a:r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，</a:t>
            </a:r>
            <a:r>
              <a:rPr lang="zh-CN" altLang="en-US"/>
              <a:t>构建小范围尝鲜版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  <a:ea typeface="Source Han Sans CN" charset="0"/>
              </a:rPr>
              <a:t>谢观如</a:t>
            </a:r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>
                <a:solidFill>
                  <a:schemeClr val="tx1"/>
                </a:solidFill>
                <a:ea typeface="Source Han Sans CN" charset="0"/>
              </a:rPr>
              <a:t>社区事务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龙芯爱好者社区门户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过去几周，多名社区贡献者为我们的社区门户新增多项功能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首先是：英文主页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（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darkyzhou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、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skybird233 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及白铭骢）</a:t>
            </a:r>
            <a:endParaRPr lang="zh-CN" altLang="en-US" sz="2000" b="1">
              <a:solidFill>
                <a:srgbClr val="E60013"/>
              </a:solidFill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</a:rPr>
              <a:t>白铭骢</a:t>
            </a:r>
            <a:endParaRPr lang="en-US" altLang="zh-CN"/>
          </a:p>
        </p:txBody>
      </p:sp>
      <p:pic>
        <p:nvPicPr>
          <p:cNvPr id="5" name="图片 4" descr="post_object_image_3884044303"/>
          <p:cNvPicPr>
            <a:picLocks noChangeAspect="1"/>
          </p:cNvPicPr>
          <p:nvPr/>
        </p:nvPicPr>
        <p:blipFill>
          <a:blip r:embed="rId2"/>
          <a:srcRect b="51673"/>
          <a:stretch>
            <a:fillRect/>
          </a:stretch>
        </p:blipFill>
        <p:spPr>
          <a:xfrm>
            <a:off x="641495" y="2428478"/>
            <a:ext cx="10908912" cy="3790367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龙芯爱好者社区门户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更友好的设备数据库主页、详情页面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（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skybird233</a:t>
            </a:r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）</a:t>
            </a:r>
            <a:endParaRPr lang="zh-CN" altLang="en-US" sz="2000" b="1">
              <a:solidFill>
                <a:srgbClr val="E60013"/>
              </a:solidFill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</a:rPr>
              <a:t>白铭骢</a:t>
            </a:r>
            <a:endParaRPr lang="en-US" altLang="zh-CN"/>
          </a:p>
        </p:txBody>
      </p:sp>
      <p:pic>
        <p:nvPicPr>
          <p:cNvPr id="6" name="图片 5" descr="post_object_image_278371885"/>
          <p:cNvPicPr>
            <a:picLocks noChangeAspect="1"/>
          </p:cNvPicPr>
          <p:nvPr/>
        </p:nvPicPr>
        <p:blipFill>
          <a:blip r:embed="rId2"/>
          <a:srcRect b="10511"/>
          <a:stretch>
            <a:fillRect/>
          </a:stretch>
        </p:blipFill>
        <p:spPr>
          <a:xfrm>
            <a:off x="-580390" y="2057400"/>
            <a:ext cx="6677025" cy="4295775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7" name="图片 6" descr="post_object_image_70558220"/>
          <p:cNvPicPr>
            <a:picLocks noChangeAspect="1"/>
          </p:cNvPicPr>
          <p:nvPr/>
        </p:nvPicPr>
        <p:blipFill>
          <a:blip r:embed="rId3"/>
          <a:srcRect b="10511"/>
          <a:stretch>
            <a:fillRect/>
          </a:stretch>
        </p:blipFill>
        <p:spPr>
          <a:xfrm>
            <a:off x="6096635" y="2057400"/>
            <a:ext cx="6677025" cy="4295775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龙芯爱好者社区门户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康明宋™：芯片规格数据库，来自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2"/>
              </a:rPr>
              <a:t>Loong 1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  <a:hlinkClick r:id="rId2"/>
              </a:rPr>
              <a:t>-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2"/>
              </a:rPr>
              <a:t>2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  <a:hlinkClick r:id="rId2"/>
              </a:rPr>
              <a:t>-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  <a:hlinkClick r:id="rId2"/>
              </a:rPr>
              <a:t>3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的内容整合 </a:t>
            </a:r>
            <a:r>
              <a:rPr lang="en-US" altLang="zh-CN" sz="2000" b="1">
                <a:solidFill>
                  <a:srgbClr val="E60013"/>
                </a:solidFill>
                <a:ea typeface="Source Han Sans CN" charset="0"/>
              </a:rPr>
              <a:t>(LiarOnce)</a:t>
            </a:r>
            <a:endParaRPr lang="en-US" altLang="zh-CN" sz="2000" b="1">
              <a:solidFill>
                <a:srgbClr val="E60013"/>
              </a:solidFill>
              <a:ea typeface="Source Han Sans CN" charset="0"/>
            </a:endParaRPr>
          </a:p>
          <a:p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除展示处理器基本规格外，芯片规格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数据库还可比较多款处理器的规格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和性能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下周开始，我们将逐步整理来自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GitHub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的说明书、固件下载等，并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整理修缮更改日志、分发信息，加以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下载、刷写指南及校验信息，更好地</a:t>
            </a:r>
            <a:br>
              <a:rPr lang="zh-CN" altLang="en-US" sz="2000">
                <a:solidFill>
                  <a:srgbClr val="000000"/>
                </a:solidFill>
                <a:ea typeface="Source Han Sans CN" charset="0"/>
              </a:rPr>
            </a:b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支持社区用户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r>
              <a:rPr lang="zh-CN" altLang="en-US" sz="2000" b="1">
                <a:solidFill>
                  <a:srgbClr val="E60013"/>
                </a:solidFill>
                <a:ea typeface="Source Han Sans CN" charset="0"/>
              </a:rPr>
              <a:t>感谢共同建设社区门户的朋友们！</a:t>
            </a:r>
            <a:endParaRPr lang="zh-CN" altLang="en-US" sz="2000" b="1">
              <a:solidFill>
                <a:srgbClr val="E60013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欢迎通过 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</a:rPr>
              <a:t>GitHub 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</a:rPr>
              <a:t>贡献代码</a:t>
            </a:r>
            <a:endParaRPr lang="zh-CN" altLang="en-US" sz="2000">
              <a:solidFill>
                <a:srgbClr val="000000"/>
              </a:solidFill>
              <a:ea typeface="Source Han Sans CN" charset="0"/>
            </a:endParaRPr>
          </a:p>
          <a:p>
            <a:pPr lvl="1"/>
            <a:r>
              <a:rPr lang="en-US" altLang="zh-CN" sz="2000">
                <a:solidFill>
                  <a:srgbClr val="000000"/>
                </a:solidFill>
                <a:ea typeface="Source Han Sans CN" charset="0"/>
                <a:hlinkClick r:id="rId3"/>
              </a:rPr>
              <a:t>loongson</a:t>
            </a:r>
            <a:r>
              <a:rPr lang="zh-CN" altLang="en-US" sz="2000">
                <a:solidFill>
                  <a:srgbClr val="000000"/>
                </a:solidFill>
                <a:ea typeface="Source Han Sans CN" charset="0"/>
                <a:hlinkClick r:id="rId3"/>
              </a:rPr>
              <a:t>-</a:t>
            </a:r>
            <a:r>
              <a:rPr lang="en-US" altLang="zh-CN" sz="2000">
                <a:solidFill>
                  <a:srgbClr val="000000"/>
                </a:solidFill>
                <a:ea typeface="Source Han Sans CN" charset="0"/>
                <a:hlinkClick r:id="rId3"/>
              </a:rPr>
              <a:t>community/loongfans</a:t>
            </a:r>
            <a:endParaRPr lang="zh-CN" altLang="en-US" sz="1710">
              <a:solidFill>
                <a:srgbClr val="000000"/>
              </a:solidFill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</a:rPr>
              <a:t>白铭骢</a:t>
            </a:r>
            <a:endParaRPr lang="en-US" altLang="zh-CN"/>
          </a:p>
        </p:txBody>
      </p:sp>
      <p:pic>
        <p:nvPicPr>
          <p:cNvPr id="5" name="图片 4" descr="post_object_image_2388425265"/>
          <p:cNvPicPr>
            <a:picLocks noChangeAspect="1"/>
          </p:cNvPicPr>
          <p:nvPr/>
        </p:nvPicPr>
        <p:blipFill>
          <a:blip r:embed="rId4"/>
          <a:srcRect l="2599" r="2946" b="80935"/>
          <a:stretch>
            <a:fillRect/>
          </a:stretch>
        </p:blipFill>
        <p:spPr>
          <a:xfrm>
            <a:off x="5303066" y="1551475"/>
            <a:ext cx="6489609" cy="4715598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社区“简明使用指南”系列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龙芯设备的说明书有时难以获取，而对于二手买家来说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困难尤为显著……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社区“简明使用指南”系列说明书来帮您！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基础设计、素材及编辑规范正在制作中，后续将以</a:t>
            </a:r>
            <a:br>
              <a:rPr lang="zh-CN" altLang="en-US" sz="2000">
                <a:solidFill>
                  <a:schemeClr val="tx1"/>
                </a:solidFill>
                <a:ea typeface="Source Han Sans CN" charset="0"/>
              </a:rPr>
            </a:b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CC BY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-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SA 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许可协议分发并接受社区贡献</a:t>
            </a:r>
            <a:endParaRPr lang="zh-CN" altLang="en-US" sz="2000">
              <a:solidFill>
                <a:schemeClr val="tx1"/>
              </a:solidFill>
              <a:ea typeface="Source Han Sans CN" charset="0"/>
            </a:endParaRPr>
          </a:p>
          <a:p>
            <a:pPr lvl="1"/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想帮忙？有点子</a:t>
            </a:r>
            <a:r>
              <a:rPr lang="en-US" altLang="zh-CN" sz="2000">
                <a:solidFill>
                  <a:schemeClr val="tx1"/>
                </a:solidFill>
                <a:ea typeface="Source Han Sans CN" charset="0"/>
              </a:rPr>
              <a:t>/</a:t>
            </a:r>
            <a:r>
              <a:rPr lang="zh-CN" altLang="en-US" sz="2000">
                <a:solidFill>
                  <a:schemeClr val="tx1"/>
                </a:solidFill>
                <a:ea typeface="Source Han Sans CN" charset="0"/>
              </a:rPr>
              <a:t>建议？请联系我！</a:t>
            </a:r>
            <a:endParaRPr lang="zh-CN" altLang="en-US">
              <a:ea typeface="Source Han Sans CN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>
                <a:solidFill>
                  <a:schemeClr val="bg1">
                    <a:lumMod val="75000"/>
                  </a:schemeClr>
                </a:solidFill>
              </a:rPr>
              <a:t>白铭骢</a:t>
            </a:r>
            <a:endParaRPr lang="en-US" altLang="zh-CN"/>
          </a:p>
        </p:txBody>
      </p:sp>
      <p:pic>
        <p:nvPicPr>
          <p:cNvPr id="5" name="图片 4" descr="post_object_image_1314609141"/>
          <p:cNvPicPr>
            <a:picLocks noChangeAspect="1"/>
          </p:cNvPicPr>
          <p:nvPr/>
        </p:nvPicPr>
        <p:blipFill>
          <a:blip r:embed="rId2"/>
          <a:srcRect b="233"/>
          <a:stretch>
            <a:fillRect/>
          </a:stretch>
        </p:blipFill>
        <p:spPr>
          <a:xfrm>
            <a:off x="7711848" y="918250"/>
            <a:ext cx="3837117" cy="5434925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6" name="图片 5" descr="post_object_image_11408358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3" y="3728758"/>
            <a:ext cx="6855619" cy="2624417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问答环节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社区问答及意见反馈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53" name=""/>
        <p:cNvGrpSpPr/>
        <p:nvPr/>
      </p:nvGrpSpPr>
      <p:grpSpPr/>
      <p:pic>
        <p:nvPicPr>
          <p:cNvPr id="2097155" name="图片 3" descr="upload_post_object_v2_3573890905"/>
          <p:cNvPicPr>
            <a:picLocks noChangeAspect="1"/>
          </p:cNvPicPr>
          <p:nvPr/>
        </p:nvPicPr>
        <p:blipFill>
          <a:blip r:embed="rId2"/>
          <a:srcRect l="9880" t="30263" r="9431" b="26132"/>
          <a:stretch>
            <a:fillRect/>
          </a:stretch>
        </p:blipFill>
        <p:spPr>
          <a:xfrm>
            <a:off x="8997890" y="2529078"/>
            <a:ext cx="1847344" cy="1800000"/>
          </a:xfrm>
          <a:prstGeom prst="rect">
            <a:avLst/>
          </a:prstGeom>
        </p:spPr>
      </p:pic>
      <p:pic>
        <p:nvPicPr>
          <p:cNvPr id="2097156" name="图片 6" descr="upload_post_object_v2_423861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00" y="2529000"/>
            <a:ext cx="193232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  <a:ea typeface="Source Han Sans CN" charset="0"/>
              </a:rPr>
              <a:t>会前注意事项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endParaRPr lang="zh-CN" altLang="en-US" sz="36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/>
              <a:t>会前注意事项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99" y="1545512"/>
            <a:ext cx="11395627" cy="4657501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本次会议仅涉及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软件</a:t>
            </a: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技术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课题</a:t>
            </a:r>
            <a:endParaRPr lang="zh-CN" altLang="en-US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关于龙芯相关的硬件产品</a:t>
            </a: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，除官方层面已解禁的消息及本文档内</a:t>
            </a:r>
            <a:b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</a:br>
            <a:r>
              <a:rPr lang="zh-CN" altLang="en-US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可公开的消息外，</a:t>
            </a:r>
            <a:r>
              <a:rPr lang="zh-CN" altLang="en-US" b="1" u="sng">
                <a:solidFill>
                  <a:schemeClr val="tx1"/>
                </a:solidFill>
                <a:latin typeface="Source Han Sans CN" charset="0"/>
                <a:ea typeface="Source Han Sans CN" charset="0"/>
              </a:rPr>
              <a:t>其他均不作任何回应</a:t>
            </a:r>
            <a:endParaRPr lang="zh-CN" altLang="en-US" b="1" u="sng">
              <a:solidFill>
                <a:schemeClr val="tx1"/>
              </a:solidFill>
              <a:latin typeface="Source Han Sans CN" charset="0"/>
              <a:ea typeface="Source Han Sans CN" charset="0"/>
            </a:endParaRPr>
          </a:p>
          <a:p>
            <a:pPr>
              <a:lnSpc>
                <a:spcPct val="110000"/>
              </a:lnSpc>
            </a:pPr>
            <a:r>
              <a:rPr lang="zh-CN" altLang="en-US"/>
              <a:t>本次会议</a:t>
            </a:r>
            <a:r>
              <a:rPr lang="zh-CN" altLang="en-US" b="1" u="sng"/>
              <a:t>与股市无关</a:t>
            </a:r>
            <a:r>
              <a:rPr lang="zh-CN" altLang="en-US"/>
              <a:t>，不构成任何投资建议</a:t>
            </a:r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0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39" name=""/>
        <p:cNvGrpSpPr/>
        <p:nvPr/>
      </p:nvGrpSpPr>
      <p:grpSpPr/>
      <p:sp>
        <p:nvSpPr>
          <p:cNvPr id="1048607" name="标题 1"/>
          <p:cNvSpPr>
            <a:spLocks noGrp="1"/>
          </p:cNvSpPr>
          <p:nvPr>
            <p:ph type="ctrTitle"/>
          </p:nvPr>
        </p:nvSpPr>
        <p:spPr>
          <a:xfrm>
            <a:off x="2420631" y="2236332"/>
            <a:ext cx="9923769" cy="1229761"/>
          </a:xfrm>
        </p:spPr>
        <p:txBody>
          <a:bodyPr/>
          <a:p>
            <a:r>
              <a:rPr lang="zh-CN" altLang="en-US" sz="7200">
                <a:solidFill>
                  <a:schemeClr val="tx1"/>
                </a:solidFill>
              </a:rPr>
              <a:t>快速报告</a:t>
            </a:r>
            <a:endParaRPr lang="zh-CN" altLang="en-US"/>
          </a:p>
        </p:txBody>
      </p:sp>
      <p:sp>
        <p:nvSpPr>
          <p:cNvPr id="2" name="副标题 1"/>
          <p:cNvSpPr/>
          <p:nvPr>
            <p:ph type="subTitle" idx="1"/>
          </p:nvPr>
        </p:nvSpPr>
        <p:spPr>
          <a:xfrm>
            <a:off x="2420684" y="3294697"/>
            <a:ext cx="4418126" cy="497923"/>
          </a:xfrm>
        </p:spPr>
        <p:txBody>
          <a:bodyPr/>
          <a:p>
            <a:r>
              <a:rPr lang="zh-CN" altLang="en-US" sz="2800"/>
              <a:t>龙架构上游动向</a:t>
            </a:r>
            <a:endParaRPr lang="zh-CN" altLang="en-US" sz="2800"/>
          </a:p>
        </p:txBody>
      </p:sp>
      <p:sp>
        <p:nvSpPr>
          <p:cNvPr id="1048609" name="文本占位符 3"/>
          <p:cNvSpPr>
            <a:spLocks noGrp="1"/>
          </p:cNvSpPr>
          <p:nvPr>
            <p:ph type="body" idx="10"/>
          </p:nvPr>
        </p:nvSpPr>
        <p:spPr>
          <a:xfrm>
            <a:off x="1652905" y="6353175"/>
            <a:ext cx="2215247" cy="367665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ABI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660559" cy="4657501"/>
          </a:xfrm>
        </p:spPr>
        <p:txBody>
          <a:bodyPr/>
          <a:p>
            <a:r>
              <a:rPr lang="zh-CN" altLang="en-US"/>
              <a:t>根据</a:t>
            </a:r>
            <a:r>
              <a:rPr lang="zh-CN" altLang="en-US">
                <a:hlinkClick r:id="rId2"/>
              </a:rPr>
              <a:t>先前</a:t>
            </a:r>
            <a:r>
              <a:rPr lang="zh-CN" altLang="en-US">
                <a:cs typeface="Arial" panose="020B0604020202020204" pitchFamily="34" charset="0"/>
                <a:hlinkClick r:id="rId2"/>
              </a:rPr>
              <a:t>讨论共识</a:t>
            </a:r>
            <a:r>
              <a:rPr lang="zh-CN" altLang="en-US"/>
              <a:t>，</a:t>
            </a:r>
            <a:r>
              <a:rPr lang="en-US" altLang="zh-CN"/>
              <a:t>heiher </a:t>
            </a:r>
            <a:r>
              <a:rPr lang="zh-CN" altLang="en-US"/>
              <a:t>向微软</a:t>
            </a:r>
            <a:r>
              <a:rPr lang="zh-CN" altLang="en-US">
                <a:hlinkClick r:id="rId3"/>
              </a:rPr>
              <a:t>提交了</a:t>
            </a:r>
            <a:r>
              <a:rPr lang="zh-CN" altLang="en-US"/>
              <a:t> </a:t>
            </a:r>
            <a:r>
              <a:rPr lang="en-US" altLang="zh-CN"/>
              <a:t>LoongArch </a:t>
            </a:r>
            <a:r>
              <a:rPr lang="zh-CN" altLang="en-US"/>
              <a:t>的新增 </a:t>
            </a:r>
            <a:r>
              <a:rPr lang="en-US" altLang="zh-CN"/>
              <a:t>PE/COFF </a:t>
            </a:r>
            <a:r>
              <a:rPr lang="zh-CN" altLang="en-US"/>
              <a:t>重定位类型定义</a:t>
            </a:r>
            <a:endParaRPr lang="zh-CN" altLang="en-US"/>
          </a:p>
          <a:p>
            <a:r>
              <a:rPr lang="zh-CN" altLang="en-US"/>
              <a:t>计划为龙架构汇编增加伪指令</a:t>
            </a:r>
            <a:endParaRPr lang="zh-CN" altLang="en-US"/>
          </a:p>
          <a:p>
            <a:pPr lvl="1"/>
            <a:r>
              <a:rPr lang="en-US" altLang="zh-CN">
                <a:solidFill>
                  <a:srgbClr val="E60013"/>
                </a:solidFill>
              </a:rPr>
              <a:t>ud X</a:t>
            </a:r>
            <a:r>
              <a:rPr lang="en-US" altLang="zh-CN"/>
              <a:t> </a:t>
            </a:r>
            <a:r>
              <a:rPr lang="zh-CN" altLang="en-US"/>
              <a:t>=</a:t>
            </a:r>
            <a:r>
              <a:rPr lang="en-US" altLang="zh-CN"/>
              <a:t> amswap.w </a:t>
            </a:r>
            <a:r>
              <a:rPr lang="zh-CN" altLang="en-US"/>
              <a:t>其中 </a:t>
            </a:r>
            <a:r>
              <a:rPr lang="en-US" altLang="zh-CN"/>
              <a:t>rd</a:t>
            </a:r>
            <a:r>
              <a:rPr lang="zh-CN" altLang="en-US"/>
              <a:t>=</a:t>
            </a:r>
            <a:r>
              <a:rPr lang="en-US" altLang="zh-CN"/>
              <a:t>rj</a:t>
            </a:r>
            <a:r>
              <a:rPr lang="zh-CN" altLang="en-US"/>
              <a:t>=</a:t>
            </a:r>
            <a:r>
              <a:rPr lang="en-US" altLang="zh-CN"/>
              <a:t>X, rk</a:t>
            </a:r>
            <a:r>
              <a:rPr lang="zh-CN" altLang="en-US"/>
              <a:t>=</a:t>
            </a:r>
            <a:r>
              <a:rPr lang="en-US" altLang="zh-CN"/>
              <a:t>ra</a:t>
            </a:r>
            <a:endParaRPr lang="en-US" altLang="zh-CN"/>
          </a:p>
          <a:p>
            <a:pPr lvl="2"/>
            <a:r>
              <a:rPr lang="zh-CN" altLang="en-US"/>
              <a:t>把可靠触发 </a:t>
            </a:r>
            <a:r>
              <a:rPr lang="en-US" altLang="zh-CN"/>
              <a:t>INE/SIGILL </a:t>
            </a:r>
            <a:r>
              <a:rPr lang="zh-CN" altLang="en-US"/>
              <a:t>的社区方案扶正。该方案可随指令携带 </a:t>
            </a:r>
            <a:r>
              <a:rPr lang="en-US" altLang="zh-CN"/>
              <a:t>5 </a:t>
            </a:r>
            <a:r>
              <a:rPr lang="zh-CN" altLang="en-US"/>
              <a:t>位信息</a:t>
            </a:r>
            <a:endParaRPr lang="zh-CN" altLang="en-US"/>
          </a:p>
          <a:p>
            <a:pPr lvl="1"/>
            <a:r>
              <a:rPr lang="en-US" altLang="zh-CN">
                <a:solidFill>
                  <a:srgbClr val="E60013"/>
                </a:solidFill>
              </a:rPr>
              <a:t>call/tail FN</a:t>
            </a:r>
            <a:r>
              <a:rPr lang="en-US" altLang="zh-CN"/>
              <a:t> </a:t>
            </a:r>
            <a:r>
              <a:rPr lang="zh-CN" altLang="en-US"/>
              <a:t>= </a:t>
            </a:r>
            <a:r>
              <a:rPr lang="en-US" altLang="zh-CN"/>
              <a:t>call30/tail30 (LA32), call36/tail36(LA64)</a:t>
            </a:r>
            <a:endParaRPr lang="en-US" altLang="zh-CN"/>
          </a:p>
          <a:p>
            <a:pPr lvl="2"/>
            <a:r>
              <a:rPr lang="en-US" altLang="zh-CN"/>
              <a:t>xen0n </a:t>
            </a:r>
            <a:r>
              <a:rPr lang="zh-CN" altLang="en-US"/>
              <a:t>评论</a:t>
            </a:r>
            <a:r>
              <a:rPr lang="en-US" altLang="zh-CN"/>
              <a:t>: </a:t>
            </a:r>
            <a:r>
              <a:rPr lang="zh-CN" altLang="en-US"/>
              <a:t>后续不妨同时将代码模型考虑在内，而不仅是架构；这样即可把显式写出的 </a:t>
            </a:r>
            <a:r>
              <a:rPr lang="en-US" altLang="zh-CN"/>
              <a:t>bl/b </a:t>
            </a:r>
            <a:r>
              <a:rPr lang="zh-CN" altLang="en-US"/>
              <a:t>过程调用隐入尘烟了，有助于适配多种架构、代码模型</a:t>
            </a:r>
            <a:endParaRPr lang="zh-CN" altLang="en-US"/>
          </a:p>
          <a:p>
            <a:r>
              <a:rPr lang="en-US" altLang="zh-CN"/>
              <a:t>LA32 </a:t>
            </a:r>
            <a:r>
              <a:rPr lang="zh-CN" altLang="en-US"/>
              <a:t>支持代码已向各大上游项目发出，评审中</a:t>
            </a:r>
            <a:endParaRPr lang="zh-CN" altLang="en-US"/>
          </a:p>
          <a:p>
            <a:pPr lvl="1"/>
            <a:r>
              <a:rPr lang="en-US" altLang="zh-CN">
                <a:hlinkClick r:id="rId4"/>
              </a:rPr>
              <a:t>binutils</a:t>
            </a:r>
            <a:r>
              <a:rPr lang="en-US" altLang="zh-CN"/>
              <a:t> v3</a:t>
            </a:r>
            <a:r>
              <a:rPr lang="zh-CN" altLang="en-US"/>
              <a:t>、</a:t>
            </a:r>
            <a:r>
              <a:rPr lang="en-US" altLang="zh-CN">
                <a:hlinkClick r:id="rId5"/>
              </a:rPr>
              <a:t>gcc</a:t>
            </a:r>
            <a:r>
              <a:rPr lang="en-US" altLang="zh-CN"/>
              <a:t> v4</a:t>
            </a:r>
            <a:r>
              <a:rPr lang="zh-CN" altLang="en-US"/>
              <a:t>、</a:t>
            </a:r>
            <a:r>
              <a:rPr lang="en-US" altLang="zh-CN">
                <a:hlinkClick r:id="rId6"/>
              </a:rPr>
              <a:t>linux</a:t>
            </a:r>
            <a:r>
              <a:rPr lang="en-US" altLang="zh-CN"/>
              <a:t> v4</a:t>
            </a:r>
            <a:r>
              <a:rPr lang="zh-CN" altLang="en-US"/>
              <a:t>、</a:t>
            </a:r>
            <a:r>
              <a:rPr lang="en-US" altLang="zh-CN">
                <a:hlinkClick r:id="rId7"/>
              </a:rPr>
              <a:t>glibc</a:t>
            </a:r>
            <a:r>
              <a:rPr lang="en-US" altLang="zh-CN"/>
              <a:t> v1</a:t>
            </a:r>
            <a:r>
              <a:rPr lang="zh-CN" altLang="en-US"/>
              <a:t>、</a:t>
            </a:r>
            <a:r>
              <a:rPr lang="en-US" altLang="zh-CN">
                <a:hlinkClick r:id="rId8"/>
              </a:rPr>
              <a:t>qemu fork</a:t>
            </a:r>
            <a:r>
              <a:rPr lang="en-US" altLang="zh-CN"/>
              <a:t> </a:t>
            </a:r>
            <a:r>
              <a:rPr lang="zh-CN" altLang="en-US"/>
              <a:t>暂未正式提交</a:t>
            </a:r>
            <a:endParaRPr lang="en-US" altLang="zh-CN"/>
          </a:p>
          <a:p>
            <a:pPr lvl="1"/>
            <a:r>
              <a:rPr lang="zh-CN" altLang="en-US"/>
              <a:t>请大家广泛扩散消息、试用、给出意见，尤其注意检查 </a:t>
            </a:r>
            <a:r>
              <a:rPr lang="en-US" altLang="zh-CN"/>
              <a:t>time_t</a:t>
            </a:r>
            <a:r>
              <a:rPr lang="zh-CN" altLang="en-US"/>
              <a:t>、</a:t>
            </a:r>
            <a:r>
              <a:rPr lang="en-US" altLang="zh-CN"/>
              <a:t>off_t</a:t>
            </a:r>
            <a:r>
              <a:rPr lang="zh-CN" altLang="en-US"/>
              <a:t>、</a:t>
            </a:r>
            <a:r>
              <a:rPr lang="en-US" altLang="zh-CN"/>
              <a:t>struct stat</a:t>
            </a:r>
            <a:r>
              <a:rPr lang="zh-CN" altLang="en-US"/>
              <a:t>（应与 </a:t>
            </a:r>
            <a:r>
              <a:rPr lang="en-US" altLang="zh-CN"/>
              <a:t>struct statx </a:t>
            </a:r>
            <a:r>
              <a:rPr lang="zh-CN" altLang="en-US"/>
              <a:t>内存布局一致）等重点关注事项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Binutils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mengqinggang </a:t>
            </a:r>
            <a:r>
              <a:rPr lang="zh-CN" altLang="en-US"/>
              <a:t>发出了 </a:t>
            </a:r>
            <a:r>
              <a:rPr lang="en-US" altLang="zh-CN">
                <a:hlinkClick r:id="rId2"/>
              </a:rPr>
              <a:t>v2</a:t>
            </a:r>
            <a:r>
              <a:rPr lang="zh-CN" altLang="en-US"/>
              <a:t>、</a:t>
            </a:r>
            <a:r>
              <a:rPr lang="en-US" altLang="zh-CN">
                <a:hlinkClick r:id="rId3"/>
              </a:rPr>
              <a:t>v3</a:t>
            </a:r>
            <a:r>
              <a:rPr lang="en-US" altLang="zh-CN"/>
              <a:t> </a:t>
            </a:r>
            <a:r>
              <a:rPr lang="zh-CN" altLang="en-US"/>
              <a:t>的 </a:t>
            </a:r>
            <a:r>
              <a:rPr lang="en-US" altLang="zh-CN"/>
              <a:t>LA32 </a:t>
            </a:r>
            <a:r>
              <a:rPr lang="zh-CN" altLang="en-US"/>
              <a:t>支持</a:t>
            </a:r>
            <a:endParaRPr lang="en-US" altLang="zh-CN"/>
          </a:p>
          <a:p>
            <a:r>
              <a:rPr lang="en-US" altLang="zh-CN"/>
              <a:t>Lulu Cai </a:t>
            </a:r>
            <a:r>
              <a:rPr lang="zh-CN" altLang="en-US">
                <a:hlinkClick r:id="rId4"/>
              </a:rPr>
              <a:t>增加了</a:t>
            </a:r>
            <a:r>
              <a:rPr lang="zh-CN" altLang="en-US"/>
              <a:t> </a:t>
            </a:r>
            <a:r>
              <a:rPr lang="en-US" altLang="zh-CN"/>
              <a:t>ud </a:t>
            </a:r>
            <a:r>
              <a:rPr lang="zh-CN" altLang="en-US"/>
              <a:t>伪指令</a:t>
            </a:r>
            <a:endParaRPr lang="zh-CN" altLang="en-US"/>
          </a:p>
          <a:p>
            <a:pPr lvl="1"/>
            <a:r>
              <a:rPr lang="zh-CN" altLang="en-US"/>
              <a:t>仅汇编时识别，反汇编时仍体现为 </a:t>
            </a:r>
            <a:r>
              <a:rPr lang="en-US" altLang="zh-CN"/>
              <a:t>amswap.w</a:t>
            </a:r>
            <a:r>
              <a:rPr lang="zh-CN" altLang="en-US"/>
              <a:t>，</a:t>
            </a:r>
            <a:r>
              <a:rPr lang="en-US" altLang="zh-CN"/>
              <a:t>xen0n </a:t>
            </a:r>
            <a:r>
              <a:rPr lang="zh-CN" altLang="en-US">
                <a:hlinkClick r:id="rId5"/>
              </a:rPr>
              <a:t>提出了</a:t>
            </a:r>
            <a:r>
              <a:rPr lang="zh-CN" altLang="en-US"/>
              <a:t>改进意见</a:t>
            </a:r>
            <a:endParaRPr lang="zh-CN" altLang="en-US"/>
          </a:p>
          <a:p>
            <a:pPr lvl="1"/>
            <a:r>
              <a:rPr lang="zh-CN" altLang="en-US"/>
              <a:t>不好做的原因是：目前 </a:t>
            </a:r>
            <a:r>
              <a:rPr lang="en-US" altLang="zh-CN"/>
              <a:t>binutils </a:t>
            </a:r>
            <a:r>
              <a:rPr lang="zh-CN" altLang="en-US"/>
              <a:t>在匹配指令时不考虑操作数之间的约束</a:t>
            </a:r>
            <a:endParaRPr lang="zh-CN" altLang="en-US"/>
          </a:p>
          <a:p>
            <a:pPr lvl="1"/>
            <a:r>
              <a:rPr lang="zh-CN" altLang="en-US"/>
              <a:t>因先前并无此类需求，从 </a:t>
            </a:r>
            <a:r>
              <a:rPr lang="en-US" altLang="zh-CN"/>
              <a:t>ud </a:t>
            </a:r>
            <a:r>
              <a:rPr lang="zh-CN" altLang="en-US"/>
              <a:t>指令开始才需要（当且仅当 </a:t>
            </a:r>
            <a:r>
              <a:rPr lang="en-US" altLang="zh-CN"/>
              <a:t>AM* </a:t>
            </a:r>
            <a:r>
              <a:rPr lang="zh-CN" altLang="en-US"/>
              <a:t>指令的</a:t>
            </a:r>
            <a:r>
              <a:rPr lang="en-US" altLang="zh-CN"/>
              <a:t> rd </a:t>
            </a:r>
            <a:r>
              <a:rPr lang="zh-CN" altLang="en-US"/>
              <a:t>== </a:t>
            </a:r>
            <a:r>
              <a:rPr lang="en-US" altLang="zh-CN"/>
              <a:t>rj </a:t>
            </a:r>
            <a:r>
              <a:rPr lang="zh-CN" altLang="en-US"/>
              <a:t>时，才是触发 </a:t>
            </a:r>
            <a:r>
              <a:rPr lang="en-US" altLang="zh-CN"/>
              <a:t>INE </a:t>
            </a:r>
            <a:r>
              <a:rPr lang="zh-CN" altLang="en-US"/>
              <a:t>的行为，否则为常规原子操作语义）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49" y="727831"/>
            <a:ext cx="9452278" cy="758458"/>
          </a:xfrm>
        </p:spPr>
        <p:txBody>
          <a:bodyPr/>
          <a:p>
            <a:r>
              <a:rPr lang="zh-CN" altLang="en-US">
                <a:solidFill>
                  <a:schemeClr val="tx1"/>
                </a:solidFill>
                <a:ea typeface="Source Han Sans CN" charset="0"/>
              </a:rPr>
              <a:t>G</a:t>
            </a:r>
            <a:r>
              <a:rPr lang="en-US" altLang="zh-CN">
                <a:solidFill>
                  <a:schemeClr val="tx1"/>
                </a:solidFill>
                <a:ea typeface="Source Han Sans CN" charset="0"/>
              </a:rPr>
              <a:t>CC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545512"/>
            <a:ext cx="10319481" cy="4657501"/>
          </a:xfrm>
        </p:spPr>
        <p:txBody>
          <a:bodyPr/>
          <a:p>
            <a:r>
              <a:rPr lang="en-US" altLang="zh-CN" sz="2600"/>
              <a:t>xen0n</a:t>
            </a:r>
            <a:r>
              <a:rPr lang="zh-CN" altLang="en-US" sz="2600"/>
              <a:t> </a:t>
            </a:r>
            <a:r>
              <a:rPr lang="zh-CN" altLang="en-US" sz="2600">
                <a:hlinkClick r:id="rId2"/>
              </a:rPr>
              <a:t>报告</a:t>
            </a:r>
            <a:r>
              <a:rPr lang="zh-CN" altLang="en-US" sz="2600"/>
              <a:t> </a:t>
            </a:r>
            <a:r>
              <a:rPr lang="en-US" altLang="zh-CN" sz="2600"/>
              <a:t>GCC 16 </a:t>
            </a:r>
            <a:r>
              <a:rPr lang="zh-CN" altLang="en-US" sz="2600"/>
              <a:t>在为龙架构构建 </a:t>
            </a:r>
            <a:r>
              <a:rPr lang="en-US" altLang="zh-CN" sz="2600"/>
              <a:t>vim </a:t>
            </a:r>
            <a:r>
              <a:rPr lang="zh-CN" altLang="en-US" sz="2600"/>
              <a:t>时发生无限递归进而崩溃的问题，上游判定为架构无关（在 </a:t>
            </a:r>
            <a:r>
              <a:rPr lang="en-US" altLang="zh-CN" sz="2600"/>
              <a:t>RISC</a:t>
            </a:r>
            <a:r>
              <a:rPr lang="zh-CN" altLang="en-US" sz="2600"/>
              <a:t>-</a:t>
            </a:r>
            <a:r>
              <a:rPr lang="en-US" altLang="zh-CN" sz="2600"/>
              <a:t>V </a:t>
            </a:r>
            <a:r>
              <a:rPr lang="zh-CN" altLang="en-US" sz="2600"/>
              <a:t>也可触发；在 </a:t>
            </a:r>
            <a:r>
              <a:rPr lang="en-US" altLang="zh-CN" sz="2600"/>
              <a:t>x86</a:t>
            </a:r>
            <a:r>
              <a:rPr lang="zh-CN" altLang="en-US" sz="2600"/>
              <a:t>-</a:t>
            </a:r>
            <a:r>
              <a:rPr lang="en-US" altLang="zh-CN" sz="2600"/>
              <a:t>64 </a:t>
            </a:r>
            <a:r>
              <a:rPr lang="zh-CN" altLang="en-US" sz="2600"/>
              <a:t>指定特定的编译选项组合也可触发）问题，并已合入</a:t>
            </a:r>
            <a:r>
              <a:rPr lang="zh-CN" altLang="en-US" sz="2600">
                <a:hlinkClick r:id="rId3"/>
              </a:rPr>
              <a:t>修复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xry111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LLVM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ylzsx </a:t>
            </a:r>
            <a:r>
              <a:rPr lang="zh-CN" altLang="en-US">
                <a:hlinkClick r:id="rId2"/>
              </a:rPr>
              <a:t>支持了</a:t>
            </a:r>
            <a:r>
              <a:rPr lang="zh-CN" altLang="en-US"/>
              <a:t>用 </a:t>
            </a:r>
            <a:r>
              <a:rPr lang="en-US" altLang="zh-CN"/>
              <a:t>{v,xv}rotr </a:t>
            </a:r>
            <a:r>
              <a:rPr lang="zh-CN" altLang="en-US"/>
              <a:t>系列指令实现向量循环移位</a:t>
            </a:r>
            <a:endParaRPr lang="zh-CN" altLang="en-US"/>
          </a:p>
          <a:p>
            <a:r>
              <a:rPr lang="en-US" altLang="zh-CN"/>
              <a:t>ylzsx</a:t>
            </a:r>
            <a:r>
              <a:rPr lang="zh-CN" altLang="en-US"/>
              <a:t> </a:t>
            </a:r>
            <a:r>
              <a:rPr lang="zh-CN" altLang="en-US">
                <a:hlinkClick r:id="rId3"/>
              </a:rPr>
              <a:t>支持了</a:t>
            </a:r>
            <a:r>
              <a:rPr lang="zh-CN" altLang="en-US"/>
              <a:t>将形如 </a:t>
            </a:r>
            <a:r>
              <a:rPr lang="en-US" altLang="zh-CN"/>
              <a:t>(vand (not ...)) </a:t>
            </a:r>
            <a:r>
              <a:rPr lang="zh-CN" altLang="en-US"/>
              <a:t>的操作以 </a:t>
            </a:r>
            <a:r>
              <a:rPr lang="en-US" altLang="zh-CN"/>
              <a:t>vandn </a:t>
            </a:r>
            <a:r>
              <a:rPr lang="zh-CN" altLang="en-US"/>
              <a:t>优化</a:t>
            </a:r>
            <a:endParaRPr lang="zh-CN" altLang="en-US"/>
          </a:p>
          <a:p>
            <a:r>
              <a:rPr lang="en-US" altLang="zh-CN"/>
              <a:t>zhaoqi5 </a:t>
            </a:r>
            <a:r>
              <a:rPr lang="zh-CN" altLang="en-US">
                <a:hlinkClick r:id="rId4"/>
              </a:rPr>
              <a:t>修复了</a:t>
            </a:r>
            <a:r>
              <a:rPr lang="zh-CN" altLang="en-US"/>
              <a:t> </a:t>
            </a:r>
            <a:r>
              <a:rPr lang="en-US" altLang="zh-CN"/>
              <a:t>VLDREPL </a:t>
            </a:r>
            <a:r>
              <a:rPr lang="zh-CN" altLang="en-US"/>
              <a:t>节点的校验</a:t>
            </a:r>
            <a:endParaRPr lang="en-US" altLang="zh-CN"/>
          </a:p>
          <a:p>
            <a:r>
              <a:rPr lang="en-US" altLang="zh-CN"/>
              <a:t>heiher </a:t>
            </a:r>
            <a:r>
              <a:rPr lang="zh-CN" altLang="en-US"/>
              <a:t>为 </a:t>
            </a:r>
            <a:r>
              <a:rPr lang="en-US" altLang="zh-CN"/>
              <a:t>Clang </a:t>
            </a:r>
            <a:r>
              <a:rPr lang="zh-CN" altLang="en-US">
                <a:hlinkClick r:id="rId5"/>
              </a:rPr>
              <a:t>增加了</a:t>
            </a:r>
            <a:r>
              <a:rPr lang="zh-CN" altLang="en-US"/>
              <a:t> </a:t>
            </a:r>
            <a:r>
              <a:rPr lang="en-US" altLang="zh-CN"/>
              <a:t>LSX/LASX </a:t>
            </a:r>
            <a:r>
              <a:rPr lang="zh-CN" altLang="en-US"/>
              <a:t>数据类型转换的 </a:t>
            </a:r>
            <a:r>
              <a:rPr lang="en-US" altLang="zh-CN"/>
              <a:t>intrinsics</a:t>
            </a:r>
            <a:r>
              <a:rPr lang="zh-CN" altLang="en-US"/>
              <a:t>，跟进 </a:t>
            </a:r>
            <a:r>
              <a:rPr lang="en-US" altLang="zh-CN">
                <a:hlinkClick r:id="rId6"/>
              </a:rPr>
              <a:t>GCC </a:t>
            </a:r>
            <a:r>
              <a:rPr lang="zh-CN" altLang="en-US">
                <a:hlinkClick r:id="rId6"/>
              </a:rPr>
              <a:t>相关修改</a:t>
            </a:r>
            <a:endParaRPr lang="en-US" altLang="zh-CN"/>
          </a:p>
          <a:p>
            <a:r>
              <a:rPr lang="zh-CN" altLang="en-US"/>
              <a:t>可在工单系统</a:t>
            </a:r>
            <a:r>
              <a:rPr lang="zh-CN" altLang="en-US">
                <a:hlinkClick r:id="rId7"/>
              </a:rPr>
              <a:t>搜索</a:t>
            </a:r>
            <a:r>
              <a:rPr lang="zh-CN" altLang="en-US"/>
              <a:t>更多 </a:t>
            </a:r>
            <a:r>
              <a:rPr lang="en-US" altLang="zh-CN"/>
              <a:t>LoongArch </a:t>
            </a:r>
            <a:r>
              <a:rPr lang="zh-CN" altLang="en-US"/>
              <a:t>相关内容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0"/>
          </p:nvPr>
        </p:nvSpPr>
        <p:spPr/>
        <p:txBody>
          <a:bodyPr/>
          <a:p>
            <a:r>
              <a:rPr lang="en-US" altLang="zh-CN"/>
              <a:t>xen0n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龙架构双周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Source Han Sans CN"/>
        <a:ea typeface=""/>
        <a:cs typeface=""/>
        <a:font script="Jpan" typeface="ＭＳ ゴシック"/>
        <a:font script="Hang" typeface="굴림"/>
        <a:font script="Hans" typeface="Source Han Sans CN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ource Sans 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Source Sans 3"/>
        <a:font script="Hebr" typeface="Source Sans 3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Source Sans 3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4948</Words>
  <Application>WPS Office WWO_wpscloud_20251224173010-b51a25e58c</Application>
  <PresentationFormat/>
  <Paragraphs>247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Source Sans 3</vt:lpstr>
      <vt:lpstr>Noto Sans Thai</vt:lpstr>
      <vt:lpstr>Source Han Sans CN</vt:lpstr>
      <vt:lpstr>Noto Sans Mono CJK JP</vt:lpstr>
      <vt:lpstr>微软雅黑</vt:lpstr>
      <vt:lpstr>汉仪旗黑KW 55S</vt:lpstr>
      <vt:lpstr>Fira Code</vt:lpstr>
      <vt:lpstr>Source Han Sans CN</vt:lpstr>
      <vt:lpstr>汉仪书宋二KW</vt:lpstr>
      <vt:lpstr>Kingsoft Confetti</vt:lpstr>
      <vt:lpstr>龙架构双周会</vt:lpstr>
      <vt:lpstr>欢迎参加龙架构双周会</vt:lpstr>
      <vt:lpstr>龙架构双周会</vt:lpstr>
      <vt:lpstr>会前注意事项</vt:lpstr>
      <vt:lpstr>会前注意事项</vt:lpstr>
      <vt:lpstr>快速报告</vt:lpstr>
      <vt:lpstr>ABI</vt:lpstr>
      <vt:lpstr>Binutils</vt:lpstr>
      <vt:lpstr>GCC</vt:lpstr>
      <vt:lpstr>LLVM</vt:lpstr>
      <vt:lpstr>QEMU</vt:lpstr>
      <vt:lpstr>Linux Kernel</vt:lpstr>
      <vt:lpstr>Linux 内核（loongarch 列表）</vt:lpstr>
      <vt:lpstr>Linux 内核（loongarch 列表）</vt:lpstr>
      <vt:lpstr>Linux 内核（loongarch 列表）</vt:lpstr>
      <vt:lpstr>快速报告</vt:lpstr>
      <vt:lpstr>发行版维护贴士</vt:lpstr>
      <vt:lpstr>安同 OS</vt:lpstr>
      <vt:lpstr>安同 OS</vt:lpstr>
      <vt:lpstr>安同 OS</vt:lpstr>
      <vt:lpstr>fnOS（飞牛云）</vt:lpstr>
      <vt:lpstr>快速报告</vt:lpstr>
      <vt:lpstr>龙芯爱好者社区门户</vt:lpstr>
      <vt:lpstr>龙芯爱好者社区门户</vt:lpstr>
      <vt:lpstr>龙芯爱好者社区门户</vt:lpstr>
      <vt:lpstr>社区“简明使用指南”系列</vt:lpstr>
      <vt:lpstr>问答环节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>DBY2-W00</dc:creator>
  <cp:lastModifiedBy>xenon</cp:lastModifiedBy>
  <dcterms:created xsi:type="dcterms:W3CDTF">2026-01-07T02:32:15Z</dcterms:created>
  <dcterms:modified xsi:type="dcterms:W3CDTF">2026-01-07T02:32:15Z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2052-12.9.0.24678</vt:lpwstr>
  </property>
  <property fmtid="{D5CDD505-2E9C-101B-9397-08002B2CF9AE}" pid="3" name="ICV">
    <vt:lpwstr>47B5133B91E7D92B8904E1676A1AE32D_43</vt:lpwstr>
  </property>
</Properties>
</file>