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7"/>
  </p:handoutMasterIdLst>
  <p:sldIdLst>
    <p:sldId id="257" r:id="rId3"/>
    <p:sldId id="258" r:id="rId4"/>
    <p:sldId id="364" r:id="rId5"/>
    <p:sldId id="349" r:id="rId6"/>
    <p:sldId id="363" r:id="rId8"/>
    <p:sldId id="378" r:id="rId9"/>
    <p:sldId id="379" r:id="rId10"/>
    <p:sldId id="377" r:id="rId11"/>
    <p:sldId id="384" r:id="rId12"/>
    <p:sldId id="390" r:id="rId13"/>
    <p:sldId id="376" r:id="rId14"/>
    <p:sldId id="380" r:id="rId15"/>
    <p:sldId id="381" r:id="rId16"/>
    <p:sldId id="385" r:id="rId17"/>
    <p:sldId id="383" r:id="rId18"/>
    <p:sldId id="365" r:id="rId19"/>
    <p:sldId id="375" r:id="rId20"/>
    <p:sldId id="387" r:id="rId21"/>
    <p:sldId id="386" r:id="rId22"/>
    <p:sldId id="382" r:id="rId23"/>
    <p:sldId id="389" r:id="rId24"/>
    <p:sldId id="368" r:id="rId25"/>
    <p:sldId id="275" r:id="rId26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heiher/uefi-rs/tree/loong64-efi/uefi-std-example" TargetMode="External"/><Relationship Id="rId1" Type="http://schemas.openxmlformats.org/officeDocument/2006/relationships/hyperlink" Target="https://github.com/loongson-community/discussions/issues/10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lab.com/gitlab-org/gitlab-runner/-/releases" TargetMode="External"/><Relationship Id="rId1" Type="http://schemas.openxmlformats.org/officeDocument/2006/relationships/hyperlink" Target="https://github.com/loongson-community/discussions/issues/10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lore.kernel.org/loongarch/20251122043634.3447854-1-chenhuacai@loongson.cn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1118080656.2012805-1-maobibo@loongson.cn/" TargetMode="External"/><Relationship Id="rId6" Type="http://schemas.openxmlformats.org/officeDocument/2006/relationships/hyperlink" Target="https://lore.kernel.org/loongarch/20251112090511.2431689-1-maobibo@loongson.cn/" TargetMode="External"/><Relationship Id="rId5" Type="http://schemas.openxmlformats.org/officeDocument/2006/relationships/hyperlink" Target="https://lore.kernel.org/loongarch/20251110175330.73200-1-vincent.mc.li@gmail.com/" TargetMode="External"/><Relationship Id="rId4" Type="http://schemas.openxmlformats.org/officeDocument/2006/relationships/hyperlink" Target="https://lore.kernel.org/loongarch/20251120-2-v1-0-705bdc440550@linux.dev/" TargetMode="External"/><Relationship Id="rId3" Type="http://schemas.openxmlformats.org/officeDocument/2006/relationships/hyperlink" Target="https://lore.kernel.org/loongarch/20251120082039.2293136-1-chenhuacai@loongson.cn/" TargetMode="External"/><Relationship Id="rId2" Type="http://schemas.openxmlformats.org/officeDocument/2006/relationships/hyperlink" Target="https://lore.kernel.org/loongarch/20251120081953.2292138-1-chenhuacai@loongson.cn/" TargetMode="External"/><Relationship Id="rId1" Type="http://schemas.openxmlformats.org/officeDocument/2006/relationships/hyperlink" Target="https://lore.kernel.org/loongarch/" TargetMode="Externa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lore.kernel.org/loongarch/cover.1763018288.git.zhoubinbin@loongson.cn/" TargetMode="External"/><Relationship Id="rId4" Type="http://schemas.openxmlformats.org/officeDocument/2006/relationships/hyperlink" Target="https://lore.kernel.org/loongarch/cover.1762482089.git.zhoubinbin@loongson.cn/" TargetMode="External"/><Relationship Id="rId3" Type="http://schemas.openxmlformats.org/officeDocument/2006/relationships/hyperlink" Target="https://lore.kernel.org/loongarch/20251113034608.9672-1-zhangtianyang@loongson.cn/" TargetMode="External"/><Relationship Id="rId2" Type="http://schemas.openxmlformats.org/officeDocument/2006/relationships/hyperlink" Target="https://lore.kernel.org/loongarch/20251110025906.17096-1-yangtiezhu@loongson.cn/" TargetMode="External"/><Relationship Id="rId1" Type="http://schemas.openxmlformats.org/officeDocument/2006/relationships/hyperlink" Target="https://lore.kernel.org/loongarch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bilibili.com/video/BV1iUU5BdEQ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lab.freedesktop.org/xorg/xserver/-/merge_requests/1636" TargetMode="External"/><Relationship Id="rId3" Type="http://schemas.openxmlformats.org/officeDocument/2006/relationships/hyperlink" Target="https://github.com/curl/curl/pull/19430" TargetMode="External"/><Relationship Id="rId2" Type="http://schemas.openxmlformats.org/officeDocument/2006/relationships/hyperlink" Target="https://github.com/AOSC-Dev/chromium-loongarch64" TargetMode="External"/><Relationship Id="rId1" Type="http://schemas.openxmlformats.org/officeDocument/2006/relationships/hyperlink" Target="https://github.com/AOSC-Dev/liblol/releases/tag/debian%2Fv0.1.10_pre1" TargetMode="Externa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ithub.com/AOSC-Tracking/arise-kernel-dkms/tree/aosc/v25.00.46" TargetMode="External"/><Relationship Id="rId4" Type="http://schemas.openxmlformats.org/officeDocument/2006/relationships/hyperlink" Target="https://archive.openkylin.top/openkylin/pool/pty/a/arise-linux-graphics-driver-dri/" TargetMode="External"/><Relationship Id="rId3" Type="http://schemas.openxmlformats.org/officeDocument/2006/relationships/hyperlink" Target="https://github.com/nodejs/node/pull/60677" TargetMode="External"/><Relationship Id="rId2" Type="http://schemas.openxmlformats.org/officeDocument/2006/relationships/hyperlink" Target="https://github.com/nothings/stb/pull/1858" TargetMode="External"/><Relationship Id="rId1" Type="http://schemas.openxmlformats.org/officeDocument/2006/relationships/hyperlink" Target="https://github.com/nothings/stb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loongbbs.cn/d/369-arch-linux-for-loong64-%E6%9B%B4%E6%96%B0%E6%97%A5%E5%BF%97-2025-11-09-2025-11-2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gcc.gnu.org/pipermail/gcc-patches/2025-November/701158.html" TargetMode="External"/><Relationship Id="rId6" Type="http://schemas.openxmlformats.org/officeDocument/2006/relationships/hyperlink" Target="https://gcc.gnu.org/pipermail/gcc-patches/2025-November/700909.html" TargetMode="External"/><Relationship Id="rId5" Type="http://schemas.openxmlformats.org/officeDocument/2006/relationships/hyperlink" Target="https://gcc.gnu.org/PR122808" TargetMode="External"/><Relationship Id="rId4" Type="http://schemas.openxmlformats.org/officeDocument/2006/relationships/hyperlink" Target="https://gcc.gnu.org/r16-5505" TargetMode="External"/><Relationship Id="rId3" Type="http://schemas.openxmlformats.org/officeDocument/2006/relationships/hyperlink" Target="https://gcc.gnu.org/r16-5503" TargetMode="External"/><Relationship Id="rId2" Type="http://schemas.openxmlformats.org/officeDocument/2006/relationships/hyperlink" Target="https://gcc.gnu.org/r16-5463" TargetMode="External"/><Relationship Id="rId1" Type="http://schemas.openxmlformats.org/officeDocument/2006/relationships/hyperlink" Target="https://gcc.gnu.org/pipermail/gcc-patches/2025-November/701460.html" TargetMode="Externa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cc.gnu.org/pipermail/gcc-patches/2025-November/700907.html" TargetMode="External"/><Relationship Id="rId4" Type="http://schemas.openxmlformats.org/officeDocument/2006/relationships/hyperlink" Target="https://gcc.gnu.org/r16-5446" TargetMode="External"/><Relationship Id="rId3" Type="http://schemas.openxmlformats.org/officeDocument/2006/relationships/hyperlink" Target="https://gcc.gnu.org/r16-5440" TargetMode="External"/><Relationship Id="rId2" Type="http://schemas.openxmlformats.org/officeDocument/2006/relationships/hyperlink" Target="https://gcc.gnu.org/r16-5504" TargetMode="External"/><Relationship Id="rId1" Type="http://schemas.openxmlformats.org/officeDocument/2006/relationships/hyperlink" Target="https://gcc.gnu.org/r16-5528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hub.com/llvm/llvm-project/issues?q=state%3Aclosed%20label%3Abackend%3Aloongarch" TargetMode="External"/><Relationship Id="rId3" Type="http://schemas.openxmlformats.org/officeDocument/2006/relationships/hyperlink" Target="https://github.com/llvm/llvm-project/pull/168129" TargetMode="External"/><Relationship Id="rId2" Type="http://schemas.openxmlformats.org/officeDocument/2006/relationships/hyperlink" Target="https://github.com/llvm/llvm-project/pull/166526" TargetMode="External"/><Relationship Id="rId1" Type="http://schemas.openxmlformats.org/officeDocument/2006/relationships/hyperlink" Target="https://github.com/rust-lang/rust/issues/14874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github.com/golang/go/commit/7f2ae21fb481e527086aafee6da3dafdca444f7a" TargetMode="External"/><Relationship Id="rId6" Type="http://schemas.openxmlformats.org/officeDocument/2006/relationships/hyperlink" Target="https://github.com/golang/go/commit/c4bb9653ba28cba4bcd3a3cbb64285c495a03ba2" TargetMode="External"/><Relationship Id="rId5" Type="http://schemas.openxmlformats.org/officeDocument/2006/relationships/hyperlink" Target="https://github.com/golang/go/commit/abb241a789de9dd6a46ef8bb1f9c741623a4a452" TargetMode="External"/><Relationship Id="rId4" Type="http://schemas.openxmlformats.org/officeDocument/2006/relationships/hyperlink" Target="https://github.com/golang/go/commit/cdba82c7d6fce54b212872ae45d04c3911b11014" TargetMode="External"/><Relationship Id="rId3" Type="http://schemas.openxmlformats.org/officeDocument/2006/relationships/hyperlink" Target="https://github.com/golang/go/commit/a087dea8692eee879e8226b70eb691dea7758b0b" TargetMode="External"/><Relationship Id="rId2" Type="http://schemas.openxmlformats.org/officeDocument/2006/relationships/hyperlink" Target="https://github.com/golang/go/commit/4b0e3cc1d63a00ee184ea1f6b17e79808e3d9fdc" TargetMode="External"/><Relationship Id="rId1" Type="http://schemas.openxmlformats.org/officeDocument/2006/relationships/hyperlink" Target="https://groups.google.com/g/golang-dev/c/p9V5M15O3G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Rust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heiher </a:t>
            </a:r>
            <a:r>
              <a:rPr lang="zh-CN" altLang="en-US">
                <a:hlinkClick r:id="rId1"/>
              </a:rPr>
              <a:t>发布了</a:t>
            </a:r>
            <a:r>
              <a:rPr lang="zh-CN" altLang="en-US"/>
              <a:t> </a:t>
            </a:r>
            <a:r>
              <a:rPr lang="en-US" altLang="zh-CN"/>
              <a:t>Rust LoongArch64 UEFI </a:t>
            </a:r>
            <a:r>
              <a:rPr lang="zh-CN" altLang="en-US"/>
              <a:t>的试验性支持供君审查、评估</a:t>
            </a:r>
            <a:endParaRPr lang="zh-CN" altLang="en-US"/>
          </a:p>
          <a:p>
            <a:pPr lvl="1"/>
            <a:r>
              <a:rPr lang="zh-CN" altLang="en-US"/>
              <a:t>涉及为 </a:t>
            </a:r>
            <a:r>
              <a:rPr lang="en-US" altLang="zh-CN"/>
              <a:t>PE</a:t>
            </a:r>
            <a:r>
              <a:rPr lang="zh-CN" altLang="en-US"/>
              <a:t> 格式新增一系列 </a:t>
            </a:r>
            <a:r>
              <a:rPr lang="en-US" altLang="zh-CN"/>
              <a:t>LoongArch </a:t>
            </a:r>
            <a:r>
              <a:rPr lang="zh-CN" altLang="en-US"/>
              <a:t>重定位类型，类似 </a:t>
            </a:r>
            <a:r>
              <a:rPr lang="en-US" altLang="zh-CN"/>
              <a:t>ELF psABI</a:t>
            </a:r>
            <a:endParaRPr lang="en-US" altLang="zh-CN"/>
          </a:p>
          <a:p>
            <a:pPr lvl="1"/>
            <a:r>
              <a:rPr lang="zh-CN" altLang="en-US"/>
              <a:t>并</a:t>
            </a:r>
            <a:r>
              <a:rPr lang="zh-CN" altLang="en-US">
                <a:hlinkClick r:id="rId2"/>
              </a:rPr>
              <a:t>提供了</a:t>
            </a:r>
            <a:r>
              <a:rPr lang="zh-CN" altLang="en-US"/>
              <a:t> </a:t>
            </a:r>
            <a:r>
              <a:rPr lang="en-US" altLang="zh-CN"/>
              <a:t>UEFI </a:t>
            </a:r>
            <a:r>
              <a:rPr lang="zh-CN" altLang="en-US"/>
              <a:t>应用开发样例</a:t>
            </a:r>
            <a:endParaRPr lang="zh-CN" altLang="en-US"/>
          </a:p>
          <a:p>
            <a:pPr lvl="0"/>
            <a:r>
              <a:rPr lang="zh-CN" altLang="en-US"/>
              <a:t>请同学们在发布贴下踊跃发表意见！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CI Runner </a:t>
            </a:r>
            <a:r>
              <a:rPr lang="zh-CN" altLang="en-US"/>
              <a:t>生态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0468321" cy="4657501"/>
          </a:xfrm>
        </p:spPr>
        <p:txBody>
          <a:bodyPr/>
          <a:p>
            <a:r>
              <a:rPr lang="zh-CN" altLang="en-US" sz="2400"/>
              <a:t>观测帖：</a:t>
            </a:r>
            <a:r>
              <a:rPr lang="en-US" altLang="zh-CN" sz="2400">
                <a:hlinkClick r:id="rId1"/>
              </a:rPr>
              <a:t>loongson</a:t>
            </a:r>
            <a:r>
              <a:rPr lang="zh-CN" altLang="en-US" sz="2400">
                <a:hlinkClick r:id="rId1"/>
              </a:rPr>
              <a:t>-</a:t>
            </a:r>
            <a:r>
              <a:rPr lang="en-US" altLang="zh-CN" sz="2400">
                <a:hlinkClick r:id="rId1"/>
              </a:rPr>
              <a:t>community/discussions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  <a:hlinkClick r:id="rId1"/>
              </a:rPr>
              <a:t>#</a:t>
            </a:r>
            <a:r>
              <a:rPr lang="en-US" altLang="zh-CN" sz="2400">
                <a:hlinkClick r:id="rId1"/>
              </a:rPr>
              <a:t>103</a:t>
            </a:r>
            <a:endParaRPr lang="en-US" altLang="zh-CN" sz="2400">
              <a:hlinkClick r:id="rId1"/>
            </a:endParaRPr>
          </a:p>
          <a:p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最新进展：11 月 13 日，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GitLab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及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SourceHut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均合并了龙架构支持</a:t>
            </a:r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GitLab Runner 18.6.0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+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  <a:hlinkClick r:id="rId2"/>
              </a:rPr>
              <a:t>已官方提供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龙架构二进制</a:t>
            </a:r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Sourcehut Runner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仅以源码方式发布，可自行一站式构建</a:t>
            </a:r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0"/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目前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GitHub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Forgejo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及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Gitee (Gitee Go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产品线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)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支持有待合并</a:t>
            </a:r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Forgejo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合并大概无困难</a:t>
            </a:r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GitHub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 目前卡在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.NET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 二进制工具链及 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Nupkg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生态上</a:t>
            </a:r>
            <a:endParaRPr lang="zh-CN" altLang="en-US" sz="24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sz="2400">
                <a:ea typeface="Source Han Sans CN" charset="0"/>
              </a:rPr>
              <a:t>Gitee (Gitee Go </a:t>
            </a:r>
            <a:r>
              <a:rPr lang="zh-CN" altLang="en-US" sz="2400">
                <a:ea typeface="Source Han Sans CN" charset="0"/>
              </a:rPr>
              <a:t>产品线</a:t>
            </a:r>
            <a:r>
              <a:rPr lang="en-US" altLang="zh-CN" sz="2400">
                <a:ea typeface="Source Han Sans CN" charset="0"/>
              </a:rPr>
              <a:t>) </a:t>
            </a:r>
            <a:r>
              <a:rPr lang="zh-CN" altLang="en-US" sz="2400">
                <a:ea typeface="Source Han Sans CN" charset="0"/>
              </a:rPr>
              <a:t>维护者无响应</a:t>
            </a:r>
            <a:endParaRPr lang="zh-CN" altLang="en-US" sz="2400">
              <a:ea typeface="Source Han Sans CN" charset="0"/>
            </a:endParaRPr>
          </a:p>
          <a:p>
            <a:pPr lvl="1"/>
            <a:r>
              <a:rPr lang="en-US" altLang="zh-CN" sz="2400">
                <a:ea typeface="Source Han Sans CN" charset="0"/>
              </a:rPr>
              <a:t>GitCode</a:t>
            </a:r>
            <a:r>
              <a:rPr lang="zh-CN" altLang="en-US" sz="2400">
                <a:ea typeface="Source Han Sans CN" charset="0"/>
              </a:rPr>
              <a:t> 暂不支持自建 </a:t>
            </a:r>
            <a:r>
              <a:rPr lang="en-US" altLang="zh-CN" sz="2400">
                <a:ea typeface="Source Han Sans CN" charset="0"/>
              </a:rPr>
              <a:t>runner </a:t>
            </a:r>
            <a:r>
              <a:rPr lang="zh-CN" altLang="en-US" sz="2400">
                <a:ea typeface="Source Han Sans CN" charset="0"/>
              </a:rPr>
              <a:t>实例，无法开始适配</a:t>
            </a:r>
            <a:endParaRPr lang="zh-CN" altLang="en-US" sz="2400">
              <a:ea typeface="Source Han Sans C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en-US" altLang="zh-CN">
                <a:cs typeface="Arial" panose="020B0604020202020204" pitchFamily="34" charset="0"/>
              </a:rPr>
              <a:t>Kernel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LoongArch32 (LA32S/LA32R) </a:t>
            </a:r>
            <a:r>
              <a:rPr lang="zh-CN" altLang="en-US"/>
              <a:t>初步支持已提交</a:t>
            </a:r>
            <a:endParaRPr lang="zh-CN" altLang="en-US"/>
          </a:p>
          <a:p>
            <a:pPr lvl="1"/>
            <a:r>
              <a:rPr lang="zh-CN" altLang="en-US"/>
              <a:t>经过两轮审阅，已提交</a:t>
            </a:r>
            <a:r>
              <a:rPr lang="zh-CN" altLang="en-US">
                <a:hlinkClick r:id="rId1"/>
              </a:rPr>
              <a:t>第 </a:t>
            </a:r>
            <a:r>
              <a:rPr lang="en-US" altLang="zh-CN">
                <a:hlinkClick r:id="rId1"/>
              </a:rPr>
              <a:t>3 </a:t>
            </a:r>
            <a:r>
              <a:rPr lang="zh-CN" altLang="en-US">
                <a:hlinkClick r:id="rId1"/>
              </a:rPr>
              <a:t>版</a:t>
            </a:r>
            <a:endParaRPr lang="zh-CN" altLang="en-US">
              <a:hlinkClick r:id="rId1"/>
            </a:endParaRPr>
          </a:p>
          <a:p>
            <a:pPr lvl="1"/>
            <a:r>
              <a:rPr lang="zh-CN" altLang="en-US"/>
              <a:t>也有此补丁序列外的一部分修改和重构疑似与此事有关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en-US" altLang="zh-CN">
                <a:cs typeface="Arial" panose="020B0604020202020204" pitchFamily="34" charset="0"/>
              </a:rPr>
              <a:t>Kernel</a:t>
            </a:r>
            <a:r>
              <a:rPr lang="zh-CN" altLang="en-US">
                <a:cs typeface="Arial" panose="020B0604020202020204" pitchFamily="34" charset="0"/>
              </a:rPr>
              <a:t>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68279" cy="4657501"/>
          </a:xfrm>
        </p:spPr>
        <p:txBody>
          <a:bodyPr/>
          <a:p>
            <a:r>
              <a:rPr lang="en-US" altLang="zh-CN" sz="2200"/>
              <a:t>H</a:t>
            </a:r>
            <a:r>
              <a:rPr lang="en-US" altLang="zh-CN" sz="2200">
                <a:cs typeface="Arial" panose="020B0604020202020204" pitchFamily="34" charset="0"/>
              </a:rPr>
              <a:t>uacai Chen</a:t>
            </a:r>
            <a:endParaRPr lang="en-US" altLang="zh-CN" sz="2200">
              <a:cs typeface="Arial" panose="020B0604020202020204" pitchFamily="34" charset="0"/>
            </a:endParaRPr>
          </a:p>
          <a:p>
            <a:pPr lvl="1"/>
            <a:r>
              <a:rPr lang="zh-CN" altLang="en-US" sz="2000">
                <a:cs typeface="Arial" panose="020B0604020202020204" pitchFamily="34" charset="0"/>
              </a:rPr>
              <a:t>整合</a:t>
            </a:r>
            <a:r>
              <a:rPr lang="en-US" altLang="zh-CN" sz="2000">
                <a:cs typeface="Arial" panose="020B0604020202020204" pitchFamily="34" charset="0"/>
              </a:rPr>
              <a:t> /proc/cpuinfo </a:t>
            </a:r>
            <a:r>
              <a:rPr lang="zh-CN" altLang="en-US" sz="2000">
                <a:cs typeface="Arial" panose="020B0604020202020204" pitchFamily="34" charset="0"/>
              </a:rPr>
              <a:t>解析处理器型号的逻辑（</a:t>
            </a:r>
            <a:r>
              <a:rPr lang="zh-CN" altLang="en-US" sz="2000">
                <a:cs typeface="Arial" panose="020B0604020202020204" pitchFamily="34" charset="0"/>
                <a:hlinkClick r:id="rId2"/>
              </a:rPr>
              <a:t>第 </a:t>
            </a:r>
            <a:r>
              <a:rPr lang="en-US" altLang="zh-CN" sz="2000">
                <a:cs typeface="Arial" panose="020B0604020202020204" pitchFamily="34" charset="0"/>
                <a:hlinkClick r:id="rId2"/>
              </a:rPr>
              <a:t>1 </a:t>
            </a:r>
            <a:r>
              <a:rPr lang="zh-CN" altLang="en-US" sz="2000">
                <a:cs typeface="Arial" panose="020B0604020202020204" pitchFamily="34" charset="0"/>
                <a:hlinkClick r:id="rId2"/>
              </a:rPr>
              <a:t>版</a:t>
            </a:r>
            <a:r>
              <a:rPr lang="zh-CN" altLang="en-US" sz="2000">
                <a:cs typeface="Arial" panose="020B0604020202020204" pitchFamily="34" charset="0"/>
              </a:rPr>
              <a:t>）</a:t>
            </a:r>
            <a:endParaRPr lang="zh-CN" altLang="en-US" sz="2000">
              <a:cs typeface="Arial" panose="020B0604020202020204" pitchFamily="34" charset="0"/>
            </a:endParaRPr>
          </a:p>
          <a:p>
            <a:pPr lvl="1"/>
            <a:r>
              <a:rPr lang="zh-CN" altLang="en-US" sz="2000">
                <a:cs typeface="Arial" panose="020B0604020202020204" pitchFamily="34" charset="0"/>
              </a:rPr>
              <a:t>在 </a:t>
            </a:r>
            <a:r>
              <a:rPr lang="en-US" altLang="zh-CN" sz="2000">
                <a:cs typeface="Arial" panose="020B0604020202020204" pitchFamily="34" charset="0"/>
              </a:rPr>
              <a:t>kexec/kdump </a:t>
            </a:r>
            <a:r>
              <a:rPr lang="zh-CN" altLang="en-US" sz="2000">
                <a:cs typeface="Arial" panose="020B0604020202020204" pitchFamily="34" charset="0"/>
              </a:rPr>
              <a:t>时屏蔽 </a:t>
            </a:r>
            <a:r>
              <a:rPr lang="en-US" altLang="zh-CN" sz="2000">
                <a:cs typeface="Arial" panose="020B0604020202020204" pitchFamily="34" charset="0"/>
              </a:rPr>
              <a:t>(mask) </a:t>
            </a:r>
            <a:r>
              <a:rPr lang="zh-CN" altLang="en-US" sz="2000">
                <a:cs typeface="Arial" panose="020B0604020202020204" pitchFamily="34" charset="0"/>
              </a:rPr>
              <a:t>中断，规避潜在 </a:t>
            </a:r>
            <a:r>
              <a:rPr lang="en-US" altLang="zh-CN" sz="2000">
                <a:cs typeface="Arial" panose="020B0604020202020204" pitchFamily="34" charset="0"/>
              </a:rPr>
              <a:t>IRQ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故障</a:t>
            </a:r>
            <a:r>
              <a:rPr lang="zh-CN" altLang="en-US" sz="2000">
                <a:cs typeface="Arial" panose="020B0604020202020204" pitchFamily="34" charset="0"/>
              </a:rPr>
              <a:t>（</a:t>
            </a:r>
            <a:r>
              <a:rPr lang="zh-CN" altLang="en-US" sz="2000">
                <a:cs typeface="Arial" panose="020B0604020202020204" pitchFamily="34" charset="0"/>
                <a:hlinkClick r:id="rId2"/>
              </a:rPr>
              <a:t>第 </a:t>
            </a:r>
            <a:r>
              <a:rPr lang="en-US" altLang="zh-CN" sz="2000">
                <a:cs typeface="Arial" panose="020B0604020202020204" pitchFamily="34" charset="0"/>
                <a:hlinkClick r:id="rId2"/>
              </a:rPr>
              <a:t>1 </a:t>
            </a:r>
            <a:r>
              <a:rPr lang="zh-CN" altLang="en-US" sz="2000">
                <a:cs typeface="Arial" panose="020B0604020202020204" pitchFamily="34" charset="0"/>
                <a:hlinkClick r:id="rId2"/>
              </a:rPr>
              <a:t>版</a:t>
            </a:r>
            <a:r>
              <a:rPr lang="zh-CN" altLang="en-US" sz="2000">
                <a:cs typeface="Arial" panose="020B0604020202020204" pitchFamily="34" charset="0"/>
              </a:rPr>
              <a:t>）</a:t>
            </a:r>
            <a:endParaRPr lang="zh-CN" altLang="en-US" sz="2000">
              <a:cs typeface="Arial" panose="020B0604020202020204" pitchFamily="34" charset="0"/>
            </a:endParaRPr>
          </a:p>
          <a:p>
            <a:pPr lvl="1"/>
            <a:r>
              <a:rPr lang="zh-CN" altLang="en-US" sz="2000">
                <a:cs typeface="Arial" panose="020B0604020202020204" pitchFamily="34" charset="0"/>
              </a:rPr>
              <a:t>修复无 </a:t>
            </a:r>
            <a:r>
              <a:rPr lang="en-US" altLang="zh-CN" sz="2000">
                <a:cs typeface="Arial" panose="020B0604020202020204" pitchFamily="34" charset="0"/>
              </a:rPr>
              <a:t>PCI </a:t>
            </a:r>
            <a:r>
              <a:rPr lang="zh-CN" altLang="en-US" sz="2000">
                <a:cs typeface="Arial" panose="020B0604020202020204" pitchFamily="34" charset="0"/>
              </a:rPr>
              <a:t>缓存信息时内核崩溃 </a:t>
            </a:r>
            <a:r>
              <a:rPr lang="en-US" altLang="zh-CN" sz="2000">
                <a:cs typeface="Arial" panose="020B0604020202020204" pitchFamily="34" charset="0"/>
              </a:rPr>
              <a:t>(panic) </a:t>
            </a:r>
            <a:r>
              <a:rPr lang="zh-CN" altLang="en-US" sz="2000">
                <a:cs typeface="Arial" panose="020B0604020202020204" pitchFamily="34" charset="0"/>
              </a:rPr>
              <a:t>的问题（</a:t>
            </a:r>
            <a:r>
              <a:rPr lang="zh-CN" altLang="en-US" sz="2000">
                <a:cs typeface="Arial" panose="020B0604020202020204" pitchFamily="34" charset="0"/>
                <a:hlinkClick r:id="rId3"/>
              </a:rPr>
              <a:t>第 </a:t>
            </a:r>
            <a:r>
              <a:rPr lang="en-US" altLang="zh-CN" sz="2000">
                <a:cs typeface="Arial" panose="020B0604020202020204" pitchFamily="34" charset="0"/>
                <a:hlinkClick r:id="rId3"/>
              </a:rPr>
              <a:t>1 </a:t>
            </a:r>
            <a:r>
              <a:rPr lang="zh-CN" altLang="en-US" sz="2000">
                <a:cs typeface="Arial" panose="020B0604020202020204" pitchFamily="34" charset="0"/>
                <a:hlinkClick r:id="rId3"/>
              </a:rPr>
              <a:t>版</a:t>
            </a:r>
            <a:r>
              <a:rPr lang="zh-CN" altLang="en-US" sz="2000">
                <a:cs typeface="Arial" panose="020B0604020202020204" pitchFamily="34" charset="0"/>
              </a:rPr>
              <a:t>）</a:t>
            </a:r>
            <a:endParaRPr lang="en-US" altLang="zh-CN" sz="2000"/>
          </a:p>
          <a:p>
            <a:r>
              <a:rPr lang="en-US" altLang="zh-CN" sz="2200"/>
              <a:t>George Guo</a:t>
            </a:r>
            <a:endParaRPr lang="en-US" altLang="zh-CN" sz="2200"/>
          </a:p>
          <a:p>
            <a:pPr lvl="1"/>
            <a:r>
              <a:rPr lang="en-US" altLang="zh-CN" sz="2000"/>
              <a:t>128 </a:t>
            </a:r>
            <a:r>
              <a:rPr lang="zh-CN" altLang="en-US" sz="2000"/>
              <a:t>位原子比较交换 </a:t>
            </a:r>
            <a:r>
              <a:rPr lang="en-US" altLang="zh-CN" sz="2000"/>
              <a:t>(Compare</a:t>
            </a:r>
            <a:r>
              <a:rPr lang="zh-CN" altLang="en-US" sz="2000"/>
              <a:t>-</a:t>
            </a:r>
            <a:r>
              <a:rPr lang="en-US" altLang="zh-CN" sz="2000"/>
              <a:t>and</a:t>
            </a:r>
            <a:r>
              <a:rPr lang="zh-CN" altLang="en-US" sz="2000"/>
              <a:t>-</a:t>
            </a:r>
            <a:r>
              <a:rPr lang="en-US" altLang="zh-CN" sz="2000"/>
              <a:t>Exchange, CMPXCHG) </a:t>
            </a:r>
            <a:r>
              <a:rPr lang="zh-CN" altLang="en-US" sz="2000"/>
              <a:t>支持（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1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en-US" altLang="zh-CN" sz="2000"/>
          </a:p>
          <a:p>
            <a:r>
              <a:rPr lang="en-US" altLang="zh-CN" sz="2200"/>
              <a:t>Vincent Li</a:t>
            </a:r>
            <a:endParaRPr lang="en-US" altLang="zh-CN" sz="2200"/>
          </a:p>
          <a:p>
            <a:pPr lvl="1"/>
            <a:r>
              <a:rPr lang="zh-CN" altLang="en-US" sz="2000"/>
              <a:t>由于与内核追踪 </a:t>
            </a:r>
            <a:r>
              <a:rPr lang="en-US" altLang="zh-CN" sz="2000"/>
              <a:t>(Tracing) </a:t>
            </a:r>
            <a:r>
              <a:rPr lang="zh-CN" altLang="en-US" sz="2000"/>
              <a:t>支持存在兼容性问题，禁用 </a:t>
            </a:r>
            <a:r>
              <a:rPr lang="en-US" altLang="zh-CN" sz="2000"/>
              <a:t>BPF</a:t>
            </a:r>
            <a:r>
              <a:rPr lang="zh-CN" altLang="en-US" sz="2000"/>
              <a:t> </a:t>
            </a:r>
            <a:r>
              <a:rPr lang="en-US" altLang="zh-CN" sz="2000"/>
              <a:t>Trampoline</a:t>
            </a:r>
            <a:r>
              <a:rPr lang="zh-CN" altLang="en-US" sz="2000"/>
              <a:t> 模块的</a:t>
            </a:r>
            <a:br>
              <a:rPr lang="zh-CN" altLang="en-US" sz="2000"/>
            </a:br>
            <a:r>
              <a:rPr lang="zh-CN" altLang="en-US" sz="2000"/>
              <a:t>函数追踪支持（</a:t>
            </a:r>
            <a:r>
              <a:rPr lang="zh-CN" altLang="en-US" sz="2000">
                <a:hlinkClick r:id="rId5"/>
              </a:rPr>
              <a:t>第 </a:t>
            </a:r>
            <a:r>
              <a:rPr lang="en-US" altLang="zh-CN" sz="2000">
                <a:hlinkClick r:id="rId5"/>
              </a:rPr>
              <a:t>1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en-US" altLang="zh-CN" sz="2000"/>
          </a:p>
          <a:p>
            <a:r>
              <a:rPr lang="en-US" altLang="zh-CN" sz="2200"/>
              <a:t>Bibo Mao</a:t>
            </a:r>
            <a:endParaRPr lang="en-US" altLang="zh-CN" sz="2200"/>
          </a:p>
          <a:p>
            <a:pPr lvl="1"/>
            <a:r>
              <a:rPr lang="zh-CN" altLang="en-US" sz="2000"/>
              <a:t>修复虚拟化客户机中的 </a:t>
            </a:r>
            <a:r>
              <a:rPr lang="en-US" altLang="zh-CN" sz="2000"/>
              <a:t>NUMA </a:t>
            </a:r>
            <a:r>
              <a:rPr lang="zh-CN" altLang="en-US" sz="2000"/>
              <a:t>节点解析（</a:t>
            </a:r>
            <a:r>
              <a:rPr lang="zh-CN" altLang="en-US" sz="2000">
                <a:hlinkClick r:id="rId6"/>
              </a:rPr>
              <a:t>第 </a:t>
            </a:r>
            <a:r>
              <a:rPr lang="en-US" altLang="zh-CN" sz="2000">
                <a:hlinkClick r:id="rId6"/>
              </a:rPr>
              <a:t>1 </a:t>
            </a:r>
            <a:r>
              <a:rPr lang="zh-CN" altLang="en-US" sz="2000">
                <a:hlinkClick r:id="rId6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半虚拟化 </a:t>
            </a:r>
            <a:r>
              <a:rPr lang="en-US" altLang="zh-CN" sz="2000"/>
              <a:t>(paravirt)</a:t>
            </a:r>
            <a:r>
              <a:rPr lang="zh-CN" altLang="en-US" sz="2000"/>
              <a:t> 虚拟处理器抢占</a:t>
            </a:r>
            <a:r>
              <a:rPr lang="zh-CN" altLang="en-US" sz="2000"/>
              <a:t>提示 </a:t>
            </a:r>
            <a:r>
              <a:rPr lang="en-US" altLang="zh-CN" sz="2000"/>
              <a:t>(vCPU</a:t>
            </a:r>
            <a:r>
              <a:rPr lang="zh-CN" altLang="en-US" sz="2000"/>
              <a:t> </a:t>
            </a:r>
            <a:r>
              <a:rPr lang="en-US" altLang="zh-CN" sz="2000"/>
              <a:t>Preemption</a:t>
            </a:r>
            <a:r>
              <a:rPr lang="zh-CN" altLang="en-US" sz="2000"/>
              <a:t> </a:t>
            </a:r>
            <a:r>
              <a:rPr lang="en-US" altLang="zh-CN" sz="2000"/>
              <a:t>Hint) </a:t>
            </a:r>
            <a:r>
              <a:rPr lang="zh-CN" altLang="en-US" sz="2000"/>
              <a:t>支持（</a:t>
            </a:r>
            <a:r>
              <a:rPr lang="zh-CN" altLang="en-US" sz="2000">
                <a:hlinkClick r:id="rId7"/>
              </a:rPr>
              <a:t>第 </a:t>
            </a:r>
            <a:r>
              <a:rPr lang="en-US" altLang="zh-CN" sz="2000">
                <a:hlinkClick r:id="rId7"/>
              </a:rPr>
              <a:t>1 </a:t>
            </a:r>
            <a:r>
              <a:rPr lang="zh-CN" altLang="en-US" sz="2000">
                <a:hlinkClick r:id="rId7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en-US" altLang="zh-CN">
                <a:cs typeface="Arial" panose="020B0604020202020204" pitchFamily="34" charset="0"/>
              </a:rPr>
              <a:t>Kernel</a:t>
            </a:r>
            <a:r>
              <a:rPr lang="zh-CN" altLang="en-US">
                <a:cs typeface="Arial" panose="020B0604020202020204" pitchFamily="34" charset="0"/>
              </a:rPr>
              <a:t>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68279" cy="4657501"/>
          </a:xfrm>
        </p:spPr>
        <p:txBody>
          <a:bodyPr/>
          <a:p>
            <a:r>
              <a:rPr lang="en-US" altLang="zh-CN" sz="2200"/>
              <a:t>Tiezhu Yang</a:t>
            </a:r>
            <a:endParaRPr lang="en-US" altLang="zh-CN" sz="2200"/>
          </a:p>
          <a:p>
            <a:pPr lvl="1"/>
            <a:r>
              <a:rPr lang="en-US" altLang="zh-CN" sz="2000"/>
              <a:t>LA32S/R </a:t>
            </a:r>
            <a:r>
              <a:rPr lang="zh-CN" altLang="en-US" sz="2000"/>
              <a:t>相关：优化</a:t>
            </a:r>
            <a:r>
              <a:rPr lang="en-US" altLang="zh-CN" sz="2000"/>
              <a:t> init_hw_perf_events() </a:t>
            </a:r>
            <a:r>
              <a:rPr lang="zh-CN" altLang="en-US" sz="2000"/>
              <a:t>函数（</a:t>
            </a:r>
            <a:r>
              <a:rPr lang="zh-CN" altLang="en-US" sz="2000">
                <a:hlinkClick r:id="rId2"/>
              </a:rPr>
              <a:t>第 </a:t>
            </a:r>
            <a:r>
              <a:rPr lang="en-US" altLang="zh-CN" sz="2000">
                <a:hlinkClick r:id="rId2"/>
              </a:rPr>
              <a:t>2 </a:t>
            </a:r>
            <a:r>
              <a:rPr lang="zh-CN" altLang="en-US" sz="2000">
                <a:hlinkClick r:id="rId2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200"/>
              <a:t>Tianyang</a:t>
            </a:r>
            <a:r>
              <a:rPr lang="zh-CN" altLang="en-US" sz="2200"/>
              <a:t> </a:t>
            </a:r>
            <a:r>
              <a:rPr lang="en-US" altLang="zh-CN" sz="2200"/>
              <a:t>Zhang</a:t>
            </a:r>
            <a:endParaRPr lang="en-US" altLang="zh-CN" sz="2200"/>
          </a:p>
          <a:p>
            <a:pPr lvl="1"/>
            <a:r>
              <a:rPr lang="zh-CN" altLang="en-US" sz="2000"/>
              <a:t>龙架构中断重定向支持（</a:t>
            </a:r>
            <a:r>
              <a:rPr lang="zh-CN" altLang="en-US" sz="2000">
                <a:hlinkClick r:id="rId3"/>
              </a:rPr>
              <a:t>第 </a:t>
            </a:r>
            <a:r>
              <a:rPr lang="en-US" altLang="zh-CN" sz="2000">
                <a:hlinkClick r:id="rId3"/>
              </a:rPr>
              <a:t>6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200"/>
              <a:t>Binbin</a:t>
            </a:r>
            <a:r>
              <a:rPr lang="zh-CN" altLang="en-US" sz="2200"/>
              <a:t> </a:t>
            </a:r>
            <a:r>
              <a:rPr lang="en-US" altLang="zh-CN" sz="2200"/>
              <a:t>Zhou</a:t>
            </a:r>
            <a:endParaRPr lang="en-US" altLang="zh-CN" sz="2200"/>
          </a:p>
          <a:p>
            <a:pPr lvl="1"/>
            <a:r>
              <a:rPr lang="en-US" altLang="zh-CN" sz="2000"/>
              <a:t>2K0300 </a:t>
            </a:r>
            <a:r>
              <a:rPr lang="zh-CN" altLang="en-US" sz="2000"/>
              <a:t>硬件看门狗 </a:t>
            </a:r>
            <a:r>
              <a:rPr lang="en-US" altLang="zh-CN" sz="2000"/>
              <a:t>(watchdog) </a:t>
            </a:r>
            <a:r>
              <a:rPr lang="zh-CN" altLang="en-US" sz="2000"/>
              <a:t>支持（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2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en-US" altLang="zh-CN" sz="2000"/>
              <a:t>2K0300</a:t>
            </a:r>
            <a:r>
              <a:rPr lang="zh-CN" altLang="en-US" sz="2000"/>
              <a:t> </a:t>
            </a:r>
            <a:r>
              <a:rPr lang="en-US" altLang="zh-CN" sz="2000"/>
              <a:t>I</a:t>
            </a:r>
            <a:r>
              <a:rPr lang="en-US" altLang="en-US" sz="2000"/>
              <a:t>²</a:t>
            </a:r>
            <a:r>
              <a:rPr lang="en-US" altLang="zh-CN" sz="2000"/>
              <a:t>C</a:t>
            </a:r>
            <a:r>
              <a:rPr lang="zh-CN" altLang="en-US" sz="2000"/>
              <a:t> 控制器支持（</a:t>
            </a:r>
            <a:r>
              <a:rPr lang="zh-CN" altLang="en-US" sz="2000">
                <a:hlinkClick r:id="rId5"/>
              </a:rPr>
              <a:t>第 </a:t>
            </a:r>
            <a:r>
              <a:rPr lang="en-US" altLang="zh-CN" sz="2000">
                <a:hlinkClick r:id="rId5"/>
              </a:rPr>
              <a:t>1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Box64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黑神话：悟空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https://www.bilibili.com/video/BV1iUU5BdEQL</a:t>
            </a:r>
            <a:endParaRPr lang="en-US" altLang="zh-CN">
              <a:hlinkClick r:id="rId1"/>
            </a:endParaRPr>
          </a:p>
          <a:p>
            <a:r>
              <a:rPr lang="en-US" altLang="zh-CN"/>
              <a:t>Steam UI </a:t>
            </a:r>
            <a:r>
              <a:rPr lang="zh-CN" altLang="en-US"/>
              <a:t>显卡加速</a:t>
            </a:r>
            <a:endParaRPr lang="zh-CN" altLang="en-US"/>
          </a:p>
          <a:p>
            <a:pPr lvl="1"/>
            <a:r>
              <a:rPr lang="en-US" altLang="zh-CN" strike="sngStrike"/>
              <a:t>steam</a:t>
            </a:r>
            <a:r>
              <a:rPr lang="zh-CN" altLang="en-US" strike="sngStrike"/>
              <a:t> -</a:t>
            </a:r>
            <a:r>
              <a:rPr lang="en-US" altLang="zh-CN" strike="sngStrike"/>
              <a:t>cef</a:t>
            </a:r>
            <a:r>
              <a:rPr lang="zh-CN" altLang="en-US" strike="sngStrike"/>
              <a:t>-</a:t>
            </a:r>
            <a:r>
              <a:rPr lang="en-US" altLang="zh-CN" strike="sngStrike"/>
              <a:t>disable</a:t>
            </a:r>
            <a:r>
              <a:rPr lang="zh-CN" altLang="en-US" strike="sngStrike"/>
              <a:t>-</a:t>
            </a:r>
            <a:r>
              <a:rPr lang="en-US" altLang="zh-CN" strike="sngStrike"/>
              <a:t>gpu</a:t>
            </a:r>
            <a:endParaRPr lang="en-US" altLang="zh-CN" strike="sngStrike"/>
          </a:p>
          <a:p>
            <a:pPr lvl="1"/>
            <a:r>
              <a:rPr lang="en-US" altLang="zh-CN"/>
              <a:t>exec ./steamwebhelper ... </a:t>
            </a:r>
            <a:r>
              <a:rPr lang="zh-CN" altLang="en-US"/>
              <a:t>--</a:t>
            </a:r>
            <a:r>
              <a:rPr lang="en-US" altLang="zh-CN"/>
              <a:t>enable</a:t>
            </a:r>
            <a:r>
              <a:rPr lang="zh-CN" altLang="en-US"/>
              <a:t>-</a:t>
            </a:r>
            <a:r>
              <a:rPr lang="en-US" altLang="zh-CN"/>
              <a:t>features</a:t>
            </a:r>
            <a:r>
              <a:rPr lang="zh-CN" altLang="en-US"/>
              <a:t>=</a:t>
            </a:r>
            <a:r>
              <a:rPr lang="en-US" altLang="zh-CN"/>
              <a:t>...,Vulkan ...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ksco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龙架构发行版变动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508839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发行版维护贴士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326520"/>
            <a:ext cx="10835566" cy="4657501"/>
          </a:xfrm>
        </p:spPr>
        <p:txBody>
          <a:bodyPr/>
          <a:p>
            <a:r>
              <a:rPr lang="en-US" altLang="zh-CN" sz="2000" b="1">
                <a:solidFill>
                  <a:srgbClr val="E60013"/>
                </a:solidFill>
              </a:rPr>
              <a:t>libLoL</a:t>
            </a:r>
            <a:r>
              <a:rPr lang="zh-CN" altLang="en-US" sz="2000" b="1">
                <a:solidFill>
                  <a:srgbClr val="E60013"/>
                </a:solidFill>
              </a:rPr>
              <a:t> 已发布支持 </a:t>
            </a:r>
            <a:r>
              <a:rPr lang="en-US" altLang="zh-CN" sz="2000" b="1">
                <a:solidFill>
                  <a:srgbClr val="E60013"/>
                </a:solidFill>
              </a:rPr>
              <a:t>libxcrypt</a:t>
            </a:r>
            <a:r>
              <a:rPr lang="zh-CN" altLang="en-US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</a:rPr>
              <a:t>&lt; 4.6 </a:t>
            </a:r>
            <a:r>
              <a:rPr lang="zh-CN" altLang="en-US" sz="2000" b="1">
                <a:solidFill>
                  <a:srgbClr val="E60013"/>
                </a:solidFill>
              </a:rPr>
              <a:t>及 </a:t>
            </a:r>
            <a:r>
              <a:rPr lang="en-US" altLang="zh-CN" sz="2000" b="1">
                <a:solidFill>
                  <a:srgbClr val="E60013"/>
                </a:solidFill>
              </a:rPr>
              <a:t>glibc &lt; 2.43 </a:t>
            </a:r>
            <a:r>
              <a:rPr lang="zh-CN" altLang="en-US" sz="2000" b="1">
                <a:solidFill>
                  <a:srgbClr val="E60013"/>
                </a:solidFill>
              </a:rPr>
              <a:t>的测试版 </a:t>
            </a:r>
            <a:r>
              <a:rPr lang="en-US" altLang="zh-CN" sz="2000" b="1">
                <a:solidFill>
                  <a:srgbClr val="E60013"/>
                </a:solidFill>
              </a:rPr>
              <a:t>(0.1.10~pre1)</a:t>
            </a:r>
            <a:endParaRPr lang="zh-CN" altLang="en-US" sz="2000" b="1">
              <a:solidFill>
                <a:srgbClr val="E60013"/>
              </a:solidFill>
            </a:endParaRPr>
          </a:p>
          <a:p>
            <a:pPr lvl="1"/>
            <a:r>
              <a:rPr lang="en-US" altLang="zh-CN" sz="1800">
                <a:solidFill>
                  <a:schemeClr val="tx1"/>
                </a:solidFill>
                <a:ea typeface="Source Han Sans CN" charset="0"/>
              </a:rPr>
              <a:t>Debian: </a:t>
            </a:r>
            <a:r>
              <a:rPr lang="zh-CN" altLang="en-US" sz="1800">
                <a:solidFill>
                  <a:schemeClr val="tx1"/>
                </a:solidFill>
                <a:ea typeface="Source Han Sans CN" charset="0"/>
                <a:hlinkClick r:id="rId1"/>
              </a:rPr>
              <a:t>https://github.com/AOSC-Dev/liblol/releases/tag/debian%2Fv0.1.10_pre1</a:t>
            </a:r>
            <a:endParaRPr lang="zh-CN" altLang="en-US" sz="1800"/>
          </a:p>
          <a:p>
            <a:pPr lvl="0"/>
            <a:r>
              <a:rPr lang="en-US" altLang="zh-CN" sz="2000" b="1">
                <a:solidFill>
                  <a:srgbClr val="E60013"/>
                </a:solidFill>
                <a:hlinkClick r:id="rId2"/>
              </a:rPr>
              <a:t>AOSC</a:t>
            </a:r>
            <a:r>
              <a:rPr lang="zh-CN" altLang="en-US" sz="2000" b="1">
                <a:solidFill>
                  <a:srgbClr val="E60013"/>
                </a:solidFill>
                <a:hlinkClick r:id="rId2"/>
              </a:rPr>
              <a:t>-</a:t>
            </a:r>
            <a:r>
              <a:rPr lang="en-US" altLang="zh-CN" sz="2000" b="1">
                <a:solidFill>
                  <a:srgbClr val="E60013"/>
                </a:solidFill>
                <a:hlinkClick r:id="rId2"/>
              </a:rPr>
              <a:t>Dev/chromium</a:t>
            </a:r>
            <a:r>
              <a:rPr lang="zh-CN" altLang="en-US" sz="2000" b="1">
                <a:solidFill>
                  <a:srgbClr val="E60013"/>
                </a:solidFill>
                <a:hlinkClick r:id="rId2"/>
              </a:rPr>
              <a:t>-</a:t>
            </a:r>
            <a:r>
              <a:rPr lang="en-US" altLang="zh-CN" sz="2000" b="1">
                <a:solidFill>
                  <a:srgbClr val="E60013"/>
                </a:solidFill>
                <a:hlinkClick r:id="rId2"/>
              </a:rPr>
              <a:t>loongarch64</a:t>
            </a:r>
            <a:r>
              <a:rPr lang="en-US" altLang="zh-CN" sz="2000" b="1">
                <a:solidFill>
                  <a:srgbClr val="E60013"/>
                </a:solidFill>
              </a:rPr>
              <a:t> </a:t>
            </a:r>
            <a:r>
              <a:rPr lang="zh-CN" altLang="en-US" sz="2000" b="1">
                <a:solidFill>
                  <a:srgbClr val="E60013"/>
                </a:solidFill>
              </a:rPr>
              <a:t>发布 </a:t>
            </a:r>
            <a:r>
              <a:rPr lang="en-US" altLang="zh-CN" sz="2000" b="1">
                <a:solidFill>
                  <a:srgbClr val="E60013"/>
                </a:solidFill>
              </a:rPr>
              <a:t>Chromium 142 </a:t>
            </a:r>
            <a:r>
              <a:rPr lang="zh-CN" altLang="en-US" sz="2000" b="1">
                <a:solidFill>
                  <a:srgbClr val="E60013"/>
                </a:solidFill>
              </a:rPr>
              <a:t>及 </a:t>
            </a:r>
            <a:r>
              <a:rPr lang="en-US" altLang="zh-CN" sz="2000" b="1">
                <a:solidFill>
                  <a:srgbClr val="E60013"/>
                </a:solidFill>
              </a:rPr>
              <a:t>QtWebEngine 6.10 </a:t>
            </a:r>
            <a:r>
              <a:rPr lang="zh-CN" altLang="en-US" sz="2000" b="1">
                <a:solidFill>
                  <a:srgbClr val="E60013"/>
                </a:solidFill>
              </a:rPr>
              <a:t>补丁集</a:t>
            </a:r>
            <a:endParaRPr lang="en-US" altLang="zh-CN" sz="2000" b="1">
              <a:solidFill>
                <a:srgbClr val="E60013"/>
              </a:solidFill>
            </a:endParaRPr>
          </a:p>
          <a:p>
            <a:pPr lvl="0"/>
            <a:r>
              <a:rPr lang="en-US" altLang="zh-CN" sz="2000" b="1">
                <a:solidFill>
                  <a:srgbClr val="E60013"/>
                </a:solidFill>
              </a:rPr>
              <a:t>curl 8.17.0 </a:t>
            </a:r>
            <a:r>
              <a:rPr lang="zh-CN" altLang="en-US" sz="2000" b="1">
                <a:solidFill>
                  <a:srgbClr val="E60013"/>
                </a:solidFill>
              </a:rPr>
              <a:t>安全修复（中危）不完整，请回合</a:t>
            </a:r>
            <a:r>
              <a:rPr lang="en-US" altLang="zh-CN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  <a:hlinkClick r:id="rId3"/>
              </a:rPr>
              <a:t>79d3e1d7d44d (curl/curl#19430)</a:t>
            </a:r>
            <a:endParaRPr lang="en-US" altLang="zh-CN" sz="2000" b="1">
              <a:solidFill>
                <a:srgbClr val="E60013"/>
              </a:solidFill>
              <a:hlinkClick r:id="rId3"/>
            </a:endParaRPr>
          </a:p>
          <a:p>
            <a:pPr lvl="0"/>
            <a:r>
              <a:rPr lang="en-US" altLang="zh-CN" sz="2000"/>
              <a:t>X.Org Server 21.1.19 </a:t>
            </a:r>
            <a:r>
              <a:rPr lang="zh-CN" altLang="en-US" sz="2000"/>
              <a:t>安全更新（意外？）</a:t>
            </a:r>
            <a:r>
              <a:rPr lang="zh-CN" altLang="en-US" sz="2000">
                <a:hlinkClick r:id="rId4"/>
              </a:rPr>
              <a:t>合入了 </a:t>
            </a:r>
            <a:r>
              <a:rPr lang="en-US" altLang="zh-CN" sz="2000">
                <a:hlinkClick r:id="rId4"/>
              </a:rPr>
              <a:t>GlxVendorLibrary </a:t>
            </a:r>
            <a:r>
              <a:rPr lang="zh-CN" altLang="en-US" sz="2000">
                <a:hlinkClick r:id="rId4"/>
              </a:rPr>
              <a:t>属性支持</a:t>
            </a:r>
            <a:endParaRPr lang="zh-CN" altLang="en-US" sz="2000">
              <a:hlinkClick r:id="rId4"/>
            </a:endParaRPr>
          </a:p>
          <a:p>
            <a:pPr lvl="1"/>
            <a:r>
              <a:rPr lang="zh-CN" altLang="en-US" sz="1710"/>
              <a:t>如驱动已支持 </a:t>
            </a:r>
            <a:r>
              <a:rPr lang="en-US" altLang="zh-CN" sz="1710"/>
              <a:t>GLVND </a:t>
            </a:r>
            <a:r>
              <a:rPr lang="zh-CN" altLang="en-US" sz="1710"/>
              <a:t>功能，请删除驱动配置中的相关属性，否则 </a:t>
            </a:r>
            <a:r>
              <a:rPr lang="en-US" altLang="zh-CN" sz="1710"/>
              <a:t>X </a:t>
            </a:r>
            <a:r>
              <a:rPr lang="zh-CN" altLang="en-US" sz="1710"/>
              <a:t>可能会在启动时 </a:t>
            </a:r>
            <a:r>
              <a:rPr lang="en-US" altLang="zh-CN" sz="1710"/>
              <a:t>SIGABRT</a:t>
            </a:r>
            <a:br>
              <a:rPr lang="en-US" altLang="zh-CN" sz="1710"/>
            </a:br>
            <a:r>
              <a:rPr lang="zh-CN" altLang="en-US" sz="1710"/>
              <a:t>（是否属于上游问题有待研判）</a:t>
            </a:r>
            <a:endParaRPr lang="zh-CN" altLang="en-US" sz="1710"/>
          </a:p>
          <a:p>
            <a:pPr lvl="1"/>
            <a:r>
              <a:rPr lang="zh-CN" altLang="en-US" sz="1800"/>
              <a:t>但是已确认</a:t>
            </a:r>
            <a:r>
              <a:rPr lang="en-US" altLang="zh-CN" sz="1800"/>
              <a:t> LG110 </a:t>
            </a:r>
            <a:r>
              <a:rPr lang="zh-CN" altLang="en-US" sz="1800"/>
              <a:t>驱动配置中该属性需要保留</a:t>
            </a:r>
            <a:endParaRPr lang="zh-CN" altLang="en-US" sz="1800"/>
          </a:p>
          <a:p>
            <a:pPr lvl="0"/>
            <a:r>
              <a:rPr lang="en-US" altLang="zh-CN" sz="2000"/>
              <a:t>Box64 </a:t>
            </a:r>
            <a:r>
              <a:rPr lang="zh-CN" altLang="en-US" sz="2000"/>
              <a:t>近期更新动作非常频繁且有较为显著的效果</a:t>
            </a:r>
            <a:endParaRPr lang="zh-CN" altLang="en-US" sz="2000"/>
          </a:p>
          <a:p>
            <a:pPr lvl="1"/>
            <a:r>
              <a:rPr lang="zh-CN" altLang="en-US" sz="1800"/>
              <a:t>由于 </a:t>
            </a:r>
            <a:r>
              <a:rPr lang="en-US" altLang="zh-CN" sz="1800"/>
              <a:t>Box64 </a:t>
            </a:r>
            <a:r>
              <a:rPr lang="zh-CN" altLang="en-US" sz="1800"/>
              <a:t>发版周期较长（季度以上），强烈推荐各发行版使用测试源等形式推送 </a:t>
            </a:r>
            <a:r>
              <a:rPr lang="en-US" altLang="zh-CN" sz="1800"/>
              <a:t>Git </a:t>
            </a:r>
            <a:r>
              <a:rPr lang="zh-CN" altLang="en-US" sz="1800"/>
              <a:t>更改</a:t>
            </a:r>
            <a:endParaRPr lang="zh-CN" altLang="en-US" sz="1800"/>
          </a:p>
          <a:p>
            <a:pPr lvl="1"/>
            <a:r>
              <a:rPr lang="zh-CN" altLang="en-US" sz="1800"/>
              <a:t>具体更动可参考肝帝</a:t>
            </a:r>
            <a:r>
              <a:rPr lang="ja-JP" altLang="en-US" sz="1800"/>
              <a:t>・</a:t>
            </a:r>
            <a:r>
              <a:rPr lang="zh-CN" altLang="en-US" sz="1800"/>
              <a:t>刘阳前面的报告，相信是值得的</a:t>
            </a:r>
            <a:endParaRPr lang="zh-CN" altLang="en-US" sz="1800"/>
          </a:p>
          <a:p>
            <a:pPr lvl="0"/>
            <a:r>
              <a:rPr lang="en-US" altLang="zh-CN" sz="2000"/>
              <a:t>Ollama</a:t>
            </a:r>
            <a:r>
              <a:rPr lang="zh-CN" altLang="en-US" sz="2000"/>
              <a:t> 正式合入了 </a:t>
            </a:r>
            <a:r>
              <a:rPr lang="en-US" altLang="zh-CN" sz="2000"/>
              <a:t>Vulkan </a:t>
            </a:r>
            <a:r>
              <a:rPr lang="zh-CN" altLang="en-US" sz="2000"/>
              <a:t>支持</a:t>
            </a:r>
            <a:endParaRPr lang="zh-CN" altLang="en-US" sz="2000"/>
          </a:p>
          <a:p>
            <a:pPr lvl="1"/>
            <a:r>
              <a:rPr lang="zh-CN" altLang="en-US" sz="1800"/>
              <a:t>作为发行版默认值相信是较为方便的，建议及时更新</a:t>
            </a:r>
            <a:endParaRPr lang="zh-CN" alt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白铭骢</a:t>
            </a:r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508839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发行版维护贴士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326520"/>
            <a:ext cx="10835566" cy="4657501"/>
          </a:xfrm>
        </p:spPr>
        <p:txBody>
          <a:bodyPr/>
          <a:p>
            <a:pPr lvl="0"/>
            <a:r>
              <a:rPr lang="zh-CN" altLang="en-US" sz="2000"/>
              <a:t>电子书管理器</a:t>
            </a:r>
            <a:r>
              <a:rPr lang="en-US" altLang="zh-CN" sz="2000"/>
              <a:t> Calibre 8.15 </a:t>
            </a:r>
            <a:r>
              <a:rPr lang="zh-CN" altLang="en-US" sz="2000"/>
              <a:t>已删去一处不支持龙架构的依赖</a:t>
            </a:r>
            <a:r>
              <a:rPr lang="en-US" altLang="zh-CN" sz="2000"/>
              <a:t> (</a:t>
            </a:r>
            <a:r>
              <a:rPr lang="en-US" altLang="zh-CN" sz="2000">
                <a:hlinkClick r:id="rId1"/>
              </a:rPr>
              <a:t>nothings/stb</a:t>
            </a:r>
            <a:r>
              <a:rPr lang="en-US" altLang="zh-CN" sz="2000"/>
              <a:t>)</a:t>
            </a:r>
            <a:r>
              <a:rPr lang="zh-CN" altLang="en-US" sz="2000"/>
              <a:t>，可直接构建</a:t>
            </a:r>
            <a:endParaRPr lang="zh-CN" altLang="en-US" sz="2000"/>
          </a:p>
          <a:p>
            <a:pPr lvl="1"/>
            <a:r>
              <a:rPr lang="zh-CN" altLang="en-US" sz="1800"/>
              <a:t>龙架构支持已提交：</a:t>
            </a:r>
            <a:r>
              <a:rPr lang="en-US" altLang="zh-CN" sz="1800">
                <a:hlinkClick r:id="rId2"/>
              </a:rPr>
              <a:t>#1858</a:t>
            </a:r>
            <a:endParaRPr lang="en-US" altLang="zh-CN" sz="1800">
              <a:hlinkClick r:id="rId2"/>
            </a:endParaRPr>
          </a:p>
          <a:p>
            <a:pPr lvl="0"/>
            <a:r>
              <a:rPr lang="en-US" altLang="zh-CN" sz="2000"/>
              <a:t>Node.js 25.2.0 </a:t>
            </a:r>
            <a:r>
              <a:rPr lang="zh-CN" altLang="en-US" sz="2000"/>
              <a:t>包含</a:t>
            </a:r>
            <a:r>
              <a:rPr lang="zh-CN" altLang="en-US" sz="2000">
                <a:hlinkClick r:id="rId3"/>
              </a:rPr>
              <a:t>一笔针对</a:t>
            </a:r>
            <a:r>
              <a:rPr lang="en-US" altLang="zh-CN" sz="2000">
                <a:hlinkClick r:id="rId3"/>
              </a:rPr>
              <a:t> V8 </a:t>
            </a:r>
            <a:r>
              <a:rPr lang="zh-CN" altLang="en-US" sz="2000">
                <a:hlinkClick r:id="rId3"/>
              </a:rPr>
              <a:t>在龙架构上的构建修复</a:t>
            </a:r>
            <a:endParaRPr lang="en-US" altLang="zh-CN" sz="2000"/>
          </a:p>
          <a:p>
            <a:pPr lvl="0"/>
            <a:r>
              <a:rPr lang="zh-CN" altLang="en-US" sz="2000"/>
              <a:t>格兰菲显卡驱动的</a:t>
            </a:r>
            <a:r>
              <a:rPr lang="en-US" altLang="zh-CN" sz="2000"/>
              <a:t> ABI 2.0 </a:t>
            </a:r>
            <a:r>
              <a:rPr lang="zh-CN" altLang="en-US" sz="2000"/>
              <a:t>驱动可从</a:t>
            </a:r>
            <a:r>
              <a:rPr lang="en-US" altLang="zh-CN" sz="2000"/>
              <a:t> </a:t>
            </a:r>
            <a:r>
              <a:rPr lang="en-US" altLang="zh-CN" sz="2000">
                <a:hlinkClick r:id="rId4"/>
              </a:rPr>
              <a:t>OpenKylin </a:t>
            </a:r>
            <a:r>
              <a:rPr lang="zh-CN" altLang="en-US" sz="2000">
                <a:hlinkClick r:id="rId4"/>
              </a:rPr>
              <a:t>软件源</a:t>
            </a:r>
            <a:r>
              <a:rPr lang="zh-CN" altLang="en-US" sz="2000"/>
              <a:t>获取，支持</a:t>
            </a:r>
            <a:r>
              <a:rPr lang="en-US" altLang="zh-CN" sz="2000"/>
              <a:t>1020/10C0t/2030 </a:t>
            </a:r>
            <a:endParaRPr lang="en-US" altLang="zh-CN" sz="2000"/>
          </a:p>
          <a:p>
            <a:pPr lvl="1"/>
            <a:r>
              <a:rPr lang="zh-CN" altLang="en-US" sz="1800"/>
              <a:t>支持</a:t>
            </a:r>
            <a:r>
              <a:rPr lang="en-US" altLang="zh-CN" sz="1800"/>
              <a:t> OpenGL 4.5 </a:t>
            </a:r>
            <a:r>
              <a:rPr lang="zh-CN" altLang="en-US" sz="1800"/>
              <a:t>及</a:t>
            </a:r>
            <a:r>
              <a:rPr lang="en-US" altLang="zh-CN" sz="1800"/>
              <a:t> H.264/265 </a:t>
            </a:r>
            <a:r>
              <a:rPr lang="zh-CN" altLang="en-US" sz="1800"/>
              <a:t>的</a:t>
            </a:r>
            <a:r>
              <a:rPr lang="en-US" altLang="zh-CN" sz="1800"/>
              <a:t> VA-API </a:t>
            </a:r>
            <a:r>
              <a:rPr lang="zh-CN" altLang="en-US" sz="1800"/>
              <a:t>解码加速，但无</a:t>
            </a:r>
            <a:r>
              <a:rPr lang="en-US" altLang="zh-CN" sz="1800"/>
              <a:t> Vulkan </a:t>
            </a:r>
            <a:r>
              <a:rPr lang="zh-CN" altLang="en-US" sz="1800"/>
              <a:t>支持</a:t>
            </a:r>
            <a:endParaRPr lang="zh-CN" altLang="en-US" sz="1800"/>
          </a:p>
          <a:p>
            <a:pPr lvl="1"/>
            <a:r>
              <a:rPr lang="zh-CN" altLang="en-US" sz="1800" b="1">
                <a:solidFill>
                  <a:srgbClr val="E60013"/>
                </a:solidFill>
              </a:rPr>
              <a:t>注意有坑！</a:t>
            </a:r>
            <a:r>
              <a:rPr lang="zh-CN" altLang="en-US" sz="1800"/>
              <a:t>如果您的发行版需要提供多个架构的驱动，驱动包版本可能不同</a:t>
            </a:r>
            <a:endParaRPr lang="zh-CN" altLang="en-US" sz="1800"/>
          </a:p>
          <a:p>
            <a:pPr lvl="2"/>
            <a:r>
              <a:rPr lang="zh-CN" altLang="en-US" sz="1800"/>
              <a:t>此外，不同架构的驱动包</a:t>
            </a:r>
            <a:r>
              <a:rPr lang="en-US" altLang="zh-CN" sz="1800"/>
              <a:t> Makefile </a:t>
            </a:r>
            <a:r>
              <a:rPr lang="zh-CN" altLang="en-US" sz="1800"/>
              <a:t>中定义的</a:t>
            </a:r>
            <a:r>
              <a:rPr lang="en-US" altLang="zh-CN" sz="1800"/>
              <a:t> TARGET_ARCH </a:t>
            </a:r>
            <a:r>
              <a:rPr lang="zh-CN" altLang="en-US" sz="1800"/>
              <a:t>不同</a:t>
            </a:r>
            <a:r>
              <a:rPr lang="en-US" altLang="zh-CN" sz="1800"/>
              <a:t> (WTF)</a:t>
            </a:r>
            <a:r>
              <a:rPr lang="zh-CN" altLang="en-US" sz="1800"/>
              <a:t>，可直接删去</a:t>
            </a:r>
            <a:endParaRPr lang="zh-CN" altLang="en-US" sz="1800"/>
          </a:p>
          <a:p>
            <a:pPr lvl="1"/>
            <a:r>
              <a:rPr lang="en-US" altLang="zh-CN" sz="1800"/>
              <a:t>v25.00.46 </a:t>
            </a:r>
            <a:r>
              <a:rPr lang="zh-CN" altLang="en-US" sz="1800"/>
              <a:t>开始支持</a:t>
            </a:r>
            <a:r>
              <a:rPr lang="en-US" altLang="zh-CN" sz="1800"/>
              <a:t> 10C0t</a:t>
            </a:r>
            <a:r>
              <a:rPr lang="zh-CN" altLang="en-US" sz="1800"/>
              <a:t>，请注意甄别（亦有较老版本的</a:t>
            </a:r>
            <a:r>
              <a:rPr lang="en-US" altLang="zh-CN" sz="1800"/>
              <a:t> ABI 2.0 </a:t>
            </a:r>
            <a:r>
              <a:rPr lang="zh-CN" altLang="en-US" sz="1800"/>
              <a:t>驱动包）</a:t>
            </a:r>
            <a:endParaRPr lang="zh-CN" altLang="en-US" sz="1800"/>
          </a:p>
          <a:p>
            <a:pPr lvl="1"/>
            <a:r>
              <a:rPr lang="zh-CN" altLang="en-US" sz="1800"/>
              <a:t>内核补丁（</a:t>
            </a:r>
            <a:r>
              <a:rPr lang="en-US" altLang="zh-CN" sz="1800"/>
              <a:t>≤6.18</a:t>
            </a:r>
            <a:r>
              <a:rPr lang="zh-CN" altLang="en-US" sz="1800"/>
              <a:t>）请见：</a:t>
            </a:r>
            <a:r>
              <a:rPr lang="en-US" altLang="zh-CN" sz="1800">
                <a:hlinkClick r:id="rId5"/>
              </a:rPr>
              <a:t>AOSC-Tracking/arise-kernel-dkms @ aosc/v25.00.46</a:t>
            </a:r>
            <a:endParaRPr lang="zh-CN" altLang="en-US" sz="1800"/>
          </a:p>
          <a:p>
            <a:pPr lvl="0"/>
            <a:endParaRPr lang="zh-CN" altLang="en-US" sz="171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白铭骢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/>
            <a:r>
              <a:rPr lang="en-US" altLang="zh-CN" sz="2000"/>
              <a:t>11 </a:t>
            </a:r>
            <a:r>
              <a:rPr lang="zh-CN" altLang="en-US" sz="2000"/>
              <a:t>月发行更新已正式发布</a:t>
            </a:r>
            <a:endParaRPr lang="zh-CN" altLang="en-US" sz="2000"/>
          </a:p>
          <a:p>
            <a:pPr lvl="1"/>
            <a:r>
              <a:rPr lang="zh-CN" altLang="en-US" sz="2000"/>
              <a:t>包含龙芯 </a:t>
            </a:r>
            <a:r>
              <a:rPr lang="en-US" altLang="zh-CN" sz="2000"/>
              <a:t>2K3000/3B6000M </a:t>
            </a:r>
            <a:r>
              <a:rPr lang="zh-CN" altLang="en-US" sz="2000"/>
              <a:t>的基础平台支持（</a:t>
            </a:r>
            <a:r>
              <a:rPr lang="en-US" altLang="zh-CN" sz="2000"/>
              <a:t>CAN</a:t>
            </a:r>
            <a:r>
              <a:rPr lang="zh-CN" altLang="en-US" sz="2000"/>
              <a:t>、</a:t>
            </a:r>
            <a:r>
              <a:rPr lang="en-US" altLang="zh-CN" sz="2000"/>
              <a:t>SDIO</a:t>
            </a:r>
            <a:r>
              <a:rPr lang="zh-CN" altLang="en-US" sz="2000"/>
              <a:t>、</a:t>
            </a:r>
            <a:r>
              <a:rPr lang="en-US" altLang="zh-CN" sz="2000"/>
              <a:t>GPIO</a:t>
            </a:r>
            <a:r>
              <a:rPr lang="zh-CN" altLang="en-US" sz="2000"/>
              <a:t>、</a:t>
            </a:r>
            <a:r>
              <a:rPr lang="en-US" altLang="zh-CN" sz="2000"/>
              <a:t>DVFS</a:t>
            </a:r>
            <a:br>
              <a:rPr lang="en-US" altLang="zh-CN" sz="2000"/>
            </a:br>
            <a:r>
              <a:rPr lang="zh-CN" altLang="en-US" sz="2000"/>
              <a:t>及 </a:t>
            </a:r>
            <a:r>
              <a:rPr lang="en-US" altLang="zh-CN" sz="2000"/>
              <a:t>GPU</a:t>
            </a:r>
            <a:r>
              <a:rPr lang="zh-CN" altLang="en-US" sz="2000"/>
              <a:t>暂无支持，努力中）</a:t>
            </a:r>
            <a:endParaRPr lang="zh-CN" altLang="en-US" sz="2000"/>
          </a:p>
          <a:p>
            <a:pPr lvl="1"/>
            <a:r>
              <a:rPr lang="zh-CN" altLang="en-US" sz="2000"/>
              <a:t>新增</a:t>
            </a:r>
            <a:r>
              <a:rPr lang="en-US" altLang="zh-CN" sz="2000"/>
              <a:t> AMD ROCm </a:t>
            </a:r>
            <a:r>
              <a:rPr lang="zh-CN" altLang="en-US" sz="2000"/>
              <a:t>及</a:t>
            </a:r>
            <a:r>
              <a:rPr lang="en-US" altLang="zh-CN" sz="2000"/>
              <a:t> Intel Compute Runtime </a:t>
            </a:r>
            <a:r>
              <a:rPr lang="zh-CN" altLang="en-US" sz="2000"/>
              <a:t>支持</a:t>
            </a:r>
            <a:endParaRPr lang="zh-CN" altLang="en-US" sz="2000"/>
          </a:p>
          <a:p>
            <a:pPr lvl="1"/>
            <a:r>
              <a:rPr lang="zh-CN" altLang="en-US" sz="2000"/>
              <a:t>默认发行</a:t>
            </a:r>
            <a:r>
              <a:rPr lang="en-US" altLang="zh-CN" sz="2000"/>
              <a:t> 16KiB</a:t>
            </a:r>
            <a:r>
              <a:rPr lang="zh-CN" altLang="en-US" sz="2000"/>
              <a:t>（默认）及</a:t>
            </a:r>
            <a:r>
              <a:rPr lang="en-US" altLang="zh-CN" sz="2000"/>
              <a:t> 4KiB </a:t>
            </a:r>
            <a:r>
              <a:rPr lang="zh-CN" altLang="en-US" sz="2000"/>
              <a:t>分页双内核，后者可更好地支持</a:t>
            </a:r>
            <a:r>
              <a:rPr lang="en-US" altLang="zh-CN" sz="2000"/>
              <a:t> x86 </a:t>
            </a:r>
            <a:r>
              <a:rPr lang="zh-CN" altLang="en-US" sz="2000"/>
              <a:t>模拟</a:t>
            </a:r>
            <a:br>
              <a:rPr lang="zh-CN" altLang="en-US" sz="2000"/>
            </a:br>
            <a:r>
              <a:rPr lang="zh-CN" altLang="en-US" sz="2000"/>
              <a:t>及</a:t>
            </a:r>
            <a:r>
              <a:rPr lang="en-US" altLang="zh-CN" sz="2000"/>
              <a:t>GPGPU </a:t>
            </a:r>
            <a:r>
              <a:rPr lang="zh-CN" altLang="en-US" sz="2000"/>
              <a:t>计算（</a:t>
            </a:r>
            <a:r>
              <a:rPr lang="en-US" altLang="zh-CN" sz="2000"/>
              <a:t>AMD ROCm </a:t>
            </a:r>
            <a:r>
              <a:rPr lang="zh-CN" altLang="en-US" sz="2000"/>
              <a:t>及</a:t>
            </a:r>
            <a:r>
              <a:rPr lang="en-US" altLang="zh-CN" sz="2000"/>
              <a:t> Intel Compute Runtime</a:t>
            </a:r>
            <a:r>
              <a:rPr lang="zh-CN" altLang="en-US" sz="2000"/>
              <a:t>）应用</a:t>
            </a:r>
            <a:endParaRPr lang="zh-CN" altLang="en-US" sz="2000"/>
          </a:p>
          <a:p>
            <a:pPr lvl="1"/>
            <a:r>
              <a:rPr lang="zh-CN" altLang="en-US" sz="2000"/>
              <a:t>新增</a:t>
            </a:r>
            <a:r>
              <a:rPr lang="en-US" altLang="zh-CN" sz="2000"/>
              <a:t> Memtest86+ </a:t>
            </a:r>
            <a:r>
              <a:rPr lang="zh-CN" altLang="en-US" sz="2000"/>
              <a:t>内存测试工具</a:t>
            </a:r>
            <a:endParaRPr lang="zh-CN" altLang="en-US" sz="2000"/>
          </a:p>
          <a:p>
            <a:pPr lvl="1"/>
            <a:r>
              <a:rPr lang="zh-CN" altLang="en-US" sz="2000"/>
              <a:t>修复 </a:t>
            </a:r>
            <a:r>
              <a:rPr lang="en-US" altLang="zh-CN" sz="2000"/>
              <a:t>3B6000/3C6000 </a:t>
            </a:r>
            <a:r>
              <a:rPr lang="zh-CN" altLang="en-US" sz="2000"/>
              <a:t>家族 </a:t>
            </a:r>
            <a:r>
              <a:rPr lang="en-US" altLang="zh-CN" sz="2000"/>
              <a:t>KVM </a:t>
            </a:r>
            <a:r>
              <a:rPr lang="zh-CN" altLang="en-US" sz="2000"/>
              <a:t>客户机在运行多线程应用时不稳定的问题</a:t>
            </a:r>
            <a:endParaRPr lang="zh-CN" altLang="en-US" sz="2000"/>
          </a:p>
          <a:p>
            <a:pPr lvl="1"/>
            <a:r>
              <a:rPr lang="zh-CN" altLang="en-US" sz="2000"/>
              <a:t>修复龙芯</a:t>
            </a:r>
            <a:r>
              <a:rPr lang="en-US" altLang="zh-CN" sz="2000"/>
              <a:t> 3A5000/3A6000 </a:t>
            </a:r>
            <a:r>
              <a:rPr lang="zh-CN" altLang="en-US" sz="2000"/>
              <a:t>笔记本电脑屏幕背光及触摸板支持</a:t>
            </a:r>
            <a:endParaRPr lang="zh-CN" altLang="en-US" sz="2000"/>
          </a:p>
          <a:p>
            <a:pPr lvl="1"/>
            <a:r>
              <a:rPr lang="zh-CN" altLang="en-US" sz="2000"/>
              <a:t>修复龙芯平台使用</a:t>
            </a:r>
            <a:r>
              <a:rPr lang="en-US" altLang="zh-CN" sz="2000"/>
              <a:t> AMD Radeon RX 9000 </a:t>
            </a:r>
            <a:r>
              <a:rPr lang="zh-CN" altLang="en-US" sz="2000"/>
              <a:t>系列显卡无法完成系统启动的问题</a:t>
            </a:r>
            <a:endParaRPr lang="zh-CN" altLang="en-US" sz="2000"/>
          </a:p>
          <a:p>
            <a:pPr lvl="1"/>
            <a:r>
              <a:rPr lang="zh-CN" altLang="en-US" sz="2000"/>
              <a:t>修复同时启用</a:t>
            </a:r>
            <a:r>
              <a:rPr lang="en-US" altLang="zh-CN" sz="2000"/>
              <a:t> LoongGPU </a:t>
            </a:r>
            <a:r>
              <a:rPr lang="zh-CN" altLang="en-US" sz="2000"/>
              <a:t>及独立显卡的平台无法正确启动图形界面的问题</a:t>
            </a:r>
            <a:endParaRPr lang="zh-CN" altLang="en-US" sz="2000"/>
          </a:p>
          <a:p>
            <a:pPr lvl="0"/>
            <a:r>
              <a:rPr lang="en-US" altLang="zh-CN" sz="2000"/>
              <a:t>Linux</a:t>
            </a:r>
            <a:r>
              <a:rPr lang="zh-CN" altLang="en-US" sz="2000"/>
              <a:t> </a:t>
            </a:r>
            <a:r>
              <a:rPr lang="en-US" altLang="zh-CN" sz="2000"/>
              <a:t>6.17</a:t>
            </a:r>
            <a:r>
              <a:rPr lang="zh-CN" altLang="en-US" sz="2000"/>
              <a:t> 内核已正式推送，</a:t>
            </a:r>
            <a:r>
              <a:rPr lang="en-US" altLang="zh-CN" sz="2000"/>
              <a:t>6.18 </a:t>
            </a:r>
            <a:r>
              <a:rPr lang="zh-CN" altLang="en-US" sz="2000"/>
              <a:t>请求更广泛的测试</a:t>
            </a:r>
            <a:endParaRPr lang="zh-CN" altLang="en-US" sz="2000"/>
          </a:p>
          <a:p>
            <a:pPr lvl="1"/>
            <a:r>
              <a:rPr lang="en-US" altLang="zh-CN" sz="2000" b="1">
                <a:solidFill>
                  <a:srgbClr val="E60013"/>
                </a:solidFill>
              </a:rPr>
              <a:t>oma</a:t>
            </a:r>
            <a:r>
              <a:rPr lang="zh-CN" altLang="en-US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</a:rPr>
              <a:t>install</a:t>
            </a:r>
            <a:r>
              <a:rPr lang="zh-CN" altLang="en-US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</a:rPr>
              <a:t>linux</a:t>
            </a:r>
            <a:r>
              <a:rPr lang="zh-CN" altLang="en-US" sz="2000" b="1">
                <a:solidFill>
                  <a:srgbClr val="E60013"/>
                </a:solidFill>
              </a:rPr>
              <a:t>+</a:t>
            </a:r>
            <a:r>
              <a:rPr lang="en-US" altLang="zh-CN" sz="2000" b="1">
                <a:solidFill>
                  <a:srgbClr val="E60013"/>
                </a:solidFill>
              </a:rPr>
              <a:t>kernel</a:t>
            </a:r>
            <a:r>
              <a:rPr lang="zh-CN" altLang="en-US" sz="2000" b="1">
                <a:solidFill>
                  <a:srgbClr val="E60013"/>
                </a:solidFill>
              </a:rPr>
              <a:t>+</a:t>
            </a:r>
            <a:r>
              <a:rPr lang="en-US" altLang="zh-CN" sz="2000" b="1">
                <a:solidFill>
                  <a:srgbClr val="E60013"/>
                </a:solidFill>
              </a:rPr>
              <a:t>rc</a:t>
            </a:r>
            <a:endParaRPr lang="en-US" altLang="zh-CN" sz="2000" b="1">
              <a:solidFill>
                <a:srgbClr val="E60013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298" y="3642820"/>
            <a:ext cx="7798964" cy="955123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2025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11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月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23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日</a:t>
            </a:r>
            <a:r>
              <a:rPr lang="ja-JP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第 2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5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次</a:t>
            </a:r>
            <a:endParaRPr lang="zh-CN" altLang="en-US" sz="4400" b="1">
              <a:solidFill>
                <a:schemeClr val="bg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/>
            <a:r>
              <a:rPr lang="zh-CN" altLang="en-US" sz="2000"/>
              <a:t>正式推送了格兰菲</a:t>
            </a:r>
            <a:r>
              <a:rPr lang="en-US" altLang="zh-CN" sz="2000"/>
              <a:t> Arise </a:t>
            </a:r>
            <a:r>
              <a:rPr lang="zh-CN" altLang="en-US" sz="2000"/>
              <a:t>系列</a:t>
            </a:r>
            <a:r>
              <a:rPr lang="en-US" altLang="zh-CN" sz="2000"/>
              <a:t> GPU </a:t>
            </a:r>
            <a:r>
              <a:rPr lang="zh-CN" altLang="en-US" sz="2000"/>
              <a:t>的驱动，支持</a:t>
            </a:r>
            <a:r>
              <a:rPr lang="en-US" altLang="zh-CN" sz="2000"/>
              <a:t> 1020/10C0t/2030</a:t>
            </a:r>
            <a:endParaRPr lang="en-US" altLang="zh-CN" sz="2000"/>
          </a:p>
          <a:p>
            <a:pPr lvl="1"/>
            <a:r>
              <a:rPr lang="zh-CN" altLang="en-US" sz="2000"/>
              <a:t>支持</a:t>
            </a:r>
            <a:r>
              <a:rPr lang="en-US" altLang="zh-CN" sz="2000"/>
              <a:t> 6.16 - 6.18 </a:t>
            </a:r>
            <a:r>
              <a:rPr lang="zh-CN" altLang="en-US" sz="2000"/>
              <a:t>内核，后续也将持续维护</a:t>
            </a:r>
            <a:endParaRPr lang="zh-CN" altLang="en-US" sz="2000"/>
          </a:p>
          <a:p>
            <a:pPr lvl="1"/>
            <a:r>
              <a:rPr lang="en-US" altLang="zh-CN" sz="2000" b="1">
                <a:solidFill>
                  <a:srgbClr val="E60013"/>
                </a:solidFill>
              </a:rPr>
              <a:t>oma install arise-linux-graphics-driver-dri</a:t>
            </a:r>
            <a:endParaRPr lang="en-US" altLang="zh-CN" sz="2000" b="1">
              <a:solidFill>
                <a:srgbClr val="E60013"/>
              </a:solidFill>
            </a:endParaRPr>
          </a:p>
          <a:p>
            <a:pPr lvl="0"/>
            <a:r>
              <a:rPr lang="en-US" altLang="zh-CN" sz="2000"/>
              <a:t>Box64 </a:t>
            </a:r>
            <a:r>
              <a:rPr lang="zh-CN" altLang="en-US" sz="2000"/>
              <a:t>维护模式更改：紧跟 </a:t>
            </a:r>
            <a:r>
              <a:rPr lang="en-US" altLang="zh-CN" sz="2000"/>
              <a:t>Git master </a:t>
            </a:r>
            <a:r>
              <a:rPr lang="zh-CN" altLang="en-US" sz="2000"/>
              <a:t>更新</a:t>
            </a:r>
            <a:endParaRPr lang="zh-CN" altLang="en-US" sz="2000"/>
          </a:p>
          <a:p>
            <a:pPr lvl="1"/>
            <a:r>
              <a:rPr lang="zh-CN" altLang="en-US" sz="2000"/>
              <a:t>龙架构用户收益较为明显，尤其在 </a:t>
            </a:r>
            <a:r>
              <a:rPr lang="en-US" altLang="zh-CN" sz="2000"/>
              <a:t>Steam</a:t>
            </a:r>
            <a:r>
              <a:rPr lang="zh-CN" altLang="en-US" sz="2000"/>
              <a:t> 和游戏支持方面</a:t>
            </a:r>
            <a:endParaRPr lang="zh-CN" altLang="en-US" sz="2000"/>
          </a:p>
          <a:p>
            <a:pPr lvl="0"/>
            <a:r>
              <a:rPr lang="en-US" altLang="zh-CN" sz="2000"/>
              <a:t>libLoL</a:t>
            </a:r>
            <a:r>
              <a:rPr lang="zh-CN" altLang="en-US" sz="2000"/>
              <a:t> </a:t>
            </a:r>
            <a:r>
              <a:rPr lang="en-US" altLang="zh-CN" sz="2000"/>
              <a:t>0.1.10~pre1</a:t>
            </a:r>
            <a:r>
              <a:rPr lang="zh-CN" altLang="en-US" sz="2000"/>
              <a:t> 开放测试，为 </a:t>
            </a:r>
            <a:r>
              <a:rPr lang="en-US" altLang="zh-CN" sz="2000"/>
              <a:t>Core 13 </a:t>
            </a:r>
            <a:r>
              <a:rPr lang="zh-CN" altLang="en-US" sz="2000"/>
              <a:t>更新作准备</a:t>
            </a:r>
            <a:endParaRPr lang="zh-CN" altLang="en-US" sz="2000"/>
          </a:p>
          <a:p>
            <a:pPr lvl="1"/>
            <a:r>
              <a:rPr lang="zh-CN" altLang="en-US" sz="2000"/>
              <a:t>日常使用即可测试：</a:t>
            </a:r>
            <a:r>
              <a:rPr lang="en-US" altLang="zh-CN" sz="2000" b="1">
                <a:solidFill>
                  <a:srgbClr val="E60013"/>
                </a:solidFill>
              </a:rPr>
              <a:t>oma</a:t>
            </a:r>
            <a:r>
              <a:rPr lang="zh-CN" altLang="en-US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</a:rPr>
              <a:t>topics</a:t>
            </a:r>
            <a:r>
              <a:rPr lang="zh-CN" altLang="en-US" sz="2000" b="1">
                <a:solidFill>
                  <a:srgbClr val="E60013"/>
                </a:solidFill>
              </a:rPr>
              <a:t> --</a:t>
            </a:r>
            <a:r>
              <a:rPr lang="en-US" altLang="zh-CN" sz="2000" b="1">
                <a:solidFill>
                  <a:srgbClr val="E60013"/>
                </a:solidFill>
              </a:rPr>
              <a:t>opt</a:t>
            </a:r>
            <a:r>
              <a:rPr lang="zh-CN" altLang="en-US" sz="2000" b="1">
                <a:solidFill>
                  <a:srgbClr val="E60013"/>
                </a:solidFill>
              </a:rPr>
              <a:t>-</a:t>
            </a:r>
            <a:r>
              <a:rPr lang="en-US" altLang="zh-CN" sz="2000" b="1">
                <a:solidFill>
                  <a:srgbClr val="E60013"/>
                </a:solidFill>
              </a:rPr>
              <a:t>in</a:t>
            </a:r>
            <a:r>
              <a:rPr lang="zh-CN" altLang="en-US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</a:rPr>
              <a:t>liblol</a:t>
            </a:r>
            <a:r>
              <a:rPr lang="zh-CN" altLang="en-US" sz="2000" b="1">
                <a:solidFill>
                  <a:srgbClr val="E60013"/>
                </a:solidFill>
              </a:rPr>
              <a:t>-</a:t>
            </a:r>
            <a:r>
              <a:rPr lang="en-US" altLang="zh-CN" sz="2000" b="1">
                <a:solidFill>
                  <a:srgbClr val="E60013"/>
                </a:solidFill>
              </a:rPr>
              <a:t>0.1.10</a:t>
            </a:r>
            <a:endParaRPr lang="zh-CN" altLang="en-US" sz="1995" b="1">
              <a:solidFill>
                <a:srgbClr val="E60013"/>
              </a:solidFill>
            </a:endParaRPr>
          </a:p>
          <a:p>
            <a:pPr lvl="0"/>
            <a:r>
              <a:rPr lang="zh-CN" altLang="en-US" sz="2000" b="1"/>
              <a:t>本期安全更新</a:t>
            </a:r>
            <a:endParaRPr lang="zh-CN" altLang="en-US" sz="2000" b="1"/>
          </a:p>
          <a:p>
            <a:pPr lvl="1"/>
            <a:r>
              <a:rPr lang="en-US" altLang="zh-CN" sz="2000"/>
              <a:t>GnuTLS 3.8.11</a:t>
            </a:r>
            <a:endParaRPr lang="en-US" altLang="zh-CN" sz="2000"/>
          </a:p>
          <a:p>
            <a:pPr lvl="2"/>
            <a:r>
              <a:rPr lang="zh-CN" altLang="en-US" sz="2000"/>
              <a:t>修复一处栈写入越界漏洞，编号 </a:t>
            </a:r>
            <a:r>
              <a:rPr lang="en-US" altLang="zh-CN" sz="2000"/>
              <a:t>CVE-2025-9820</a:t>
            </a:r>
            <a:r>
              <a:rPr lang="zh-CN" altLang="en-US" sz="2000"/>
              <a:t>（严重性：低）</a:t>
            </a:r>
            <a:endParaRPr lang="zh-CN" altLang="en-US" sz="2000"/>
          </a:p>
          <a:p>
            <a:pPr lvl="1"/>
            <a:r>
              <a:rPr lang="en-US" altLang="zh-CN" sz="2000"/>
              <a:t>curl 8.17.0</a:t>
            </a:r>
            <a:endParaRPr lang="en-US" altLang="zh-CN" sz="2000"/>
          </a:p>
          <a:p>
            <a:pPr lvl="2"/>
            <a:r>
              <a:rPr lang="zh-CN" altLang="en-US" sz="2000"/>
              <a:t>修复一处路径遍历</a:t>
            </a:r>
            <a:r>
              <a:rPr lang="en-US" altLang="zh-CN" sz="2000"/>
              <a:t> (Path Traversal) </a:t>
            </a:r>
            <a:r>
              <a:rPr lang="zh-CN" altLang="en-US" sz="2000"/>
              <a:t>漏洞，漏洞编号</a:t>
            </a:r>
            <a:r>
              <a:rPr lang="en-US" altLang="zh-CN" sz="2000"/>
              <a:t> CVE-2025-11563</a:t>
            </a:r>
            <a:r>
              <a:rPr lang="zh-CN" altLang="en-US" sz="2000"/>
              <a:t>（严重性：中）</a:t>
            </a:r>
            <a:endParaRPr lang="zh-CN" altLang="en-US" sz="2000"/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2000" b="1"/>
              <a:t>建议关注公众号</a:t>
            </a:r>
            <a:r>
              <a:rPr lang="en-US" altLang="zh-CN" sz="2000" b="1"/>
              <a:t>“</a:t>
            </a:r>
            <a:r>
              <a:rPr lang="zh-CN" altLang="en-US" sz="2000" b="1"/>
              <a:t>安同开源</a:t>
            </a:r>
            <a:r>
              <a:rPr lang="en-US" altLang="zh-CN" sz="2000" b="1"/>
              <a:t>”</a:t>
            </a:r>
            <a:r>
              <a:rPr lang="zh-CN" altLang="en-US" sz="2000" b="1"/>
              <a:t>或社区主页</a:t>
            </a:r>
            <a:r>
              <a:rPr lang="en-US" altLang="zh-CN" sz="2000" b="1"/>
              <a:t> (aosc.io) </a:t>
            </a:r>
            <a:r>
              <a:rPr lang="zh-CN" altLang="en-US" sz="2000" b="1"/>
              <a:t>新闻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508839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Arch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326520"/>
            <a:ext cx="10835566" cy="4657501"/>
          </a:xfrm>
        </p:spPr>
        <p:txBody>
          <a:bodyPr/>
          <a:p>
            <a:pPr lvl="0"/>
            <a:r>
              <a:rPr lang="zh-CN" altLang="en-US" sz="2000"/>
              <a:t>修复了</a:t>
            </a:r>
            <a:r>
              <a:rPr lang="zh-CN" altLang="en-US" sz="2000">
                <a:cs typeface="Arial" panose="020B0604020202020204" pitchFamily="34" charset="0"/>
              </a:rPr>
              <a:t>龙架构上 </a:t>
            </a:r>
            <a:r>
              <a:rPr lang="en-US" altLang="zh-CN" sz="2000">
                <a:cs typeface="Arial" panose="020B0604020202020204" pitchFamily="34" charset="0"/>
              </a:rPr>
              <a:t>16KiB </a:t>
            </a:r>
            <a:r>
              <a:rPr lang="zh-CN" altLang="en-US" sz="2000">
                <a:cs typeface="Arial" panose="020B0604020202020204" pitchFamily="34" charset="0"/>
              </a:rPr>
              <a:t>分页内核（标准 </a:t>
            </a:r>
            <a:r>
              <a:rPr lang="en-US" altLang="zh-CN" sz="2000">
                <a:cs typeface="Arial" panose="020B0604020202020204" pitchFamily="34" charset="0"/>
              </a:rPr>
              <a:t>6.17.8 </a:t>
            </a:r>
            <a:r>
              <a:rPr lang="zh-CN" altLang="en-US" sz="2000">
                <a:cs typeface="Arial" panose="020B0604020202020204" pitchFamily="34" charset="0"/>
              </a:rPr>
              <a:t>及 </a:t>
            </a:r>
            <a:r>
              <a:rPr lang="en-US" altLang="zh-CN" sz="2000">
                <a:cs typeface="Arial" panose="020B0604020202020204" pitchFamily="34" charset="0"/>
              </a:rPr>
              <a:t>hardened 6.16.2</a:t>
            </a:r>
            <a:r>
              <a:rPr lang="zh-CN" altLang="en-US" sz="2000">
                <a:cs typeface="Arial" panose="020B0604020202020204" pitchFamily="34" charset="0"/>
              </a:rPr>
              <a:t>）的 </a:t>
            </a:r>
            <a:r>
              <a:rPr lang="en-US" altLang="zh-CN" sz="2000">
                <a:cs typeface="Arial" panose="020B0604020202020204" pitchFamily="34" charset="0"/>
              </a:rPr>
              <a:t>Intel Xe </a:t>
            </a:r>
            <a:r>
              <a:rPr lang="zh-CN" altLang="en-US" sz="2000">
                <a:cs typeface="Arial" panose="020B0604020202020204" pitchFamily="34" charset="0"/>
              </a:rPr>
              <a:t>支持</a:t>
            </a:r>
            <a:endParaRPr lang="zh-CN" altLang="en-US" sz="2000">
              <a:cs typeface="Arial" panose="020B0604020202020204" pitchFamily="34" charset="0"/>
            </a:endParaRPr>
          </a:p>
          <a:p>
            <a:pPr lvl="0"/>
            <a:r>
              <a:rPr lang="zh-CN" altLang="en-US" sz="2000">
                <a:cs typeface="Arial" panose="020B0604020202020204" pitchFamily="34" charset="0"/>
              </a:rPr>
              <a:t>由于正式引入了 </a:t>
            </a:r>
            <a:r>
              <a:rPr lang="en-US" altLang="zh-CN" sz="2000">
                <a:cs typeface="Arial" panose="020B0604020202020204" pitchFamily="34" charset="0"/>
              </a:rPr>
              <a:t>shellcheck </a:t>
            </a:r>
            <a:r>
              <a:rPr lang="zh-CN" altLang="en-US" sz="2000">
                <a:cs typeface="Arial" panose="020B0604020202020204" pitchFamily="34" charset="0"/>
              </a:rPr>
              <a:t>及 </a:t>
            </a:r>
            <a:r>
              <a:rPr lang="en-US" altLang="zh-CN" sz="2000">
                <a:cs typeface="Arial" panose="020B0604020202020204" pitchFamily="34" charset="0"/>
              </a:rPr>
              <a:t>pandoc</a:t>
            </a:r>
            <a:r>
              <a:rPr lang="zh-CN" altLang="en-US" sz="2000">
                <a:cs typeface="Arial" panose="020B0604020202020204" pitchFamily="34" charset="0"/>
              </a:rPr>
              <a:t>，许多软件包都删除了特殊架构补丁</a:t>
            </a:r>
            <a:endParaRPr lang="zh-CN" altLang="en-US" sz="2000">
              <a:cs typeface="Arial" panose="020B0604020202020204" pitchFamily="34" charset="0"/>
            </a:endParaRPr>
          </a:p>
          <a:p>
            <a:pPr lvl="0"/>
            <a:r>
              <a:rPr lang="en-US" altLang="zh-CN" sz="2000">
                <a:cs typeface="Arial" panose="020B0604020202020204" pitchFamily="34" charset="0"/>
              </a:rPr>
              <a:t>Node.js</a:t>
            </a:r>
            <a:r>
              <a:rPr lang="zh-CN" altLang="en-US" sz="2000">
                <a:cs typeface="Arial" panose="020B0604020202020204" pitchFamily="34" charset="0"/>
              </a:rPr>
              <a:t> </a:t>
            </a:r>
            <a:r>
              <a:rPr lang="en-US" altLang="zh-CN" sz="2000">
                <a:cs typeface="Arial" panose="020B0604020202020204" pitchFamily="34" charset="0"/>
              </a:rPr>
              <a:t>25 </a:t>
            </a:r>
            <a:r>
              <a:rPr lang="zh-CN" altLang="en-US" sz="2000">
                <a:cs typeface="Arial" panose="020B0604020202020204" pitchFamily="34" charset="0"/>
              </a:rPr>
              <a:t>上游合并了 </a:t>
            </a:r>
            <a:r>
              <a:rPr lang="en-US" altLang="zh-CN" sz="2000">
                <a:cs typeface="Arial" panose="020B0604020202020204" pitchFamily="34" charset="0"/>
              </a:rPr>
              <a:t>V8 </a:t>
            </a:r>
            <a:r>
              <a:rPr lang="zh-CN" altLang="en-US" sz="2000">
                <a:cs typeface="Arial" panose="020B0604020202020204" pitchFamily="34" charset="0"/>
              </a:rPr>
              <a:t>更新，已无需继续使用下游补丁</a:t>
            </a:r>
            <a:endParaRPr lang="zh-CN" altLang="en-US" sz="2000">
              <a:cs typeface="Arial" panose="020B0604020202020204" pitchFamily="34" charset="0"/>
            </a:endParaRPr>
          </a:p>
          <a:p>
            <a:pPr lvl="0"/>
            <a:r>
              <a:rPr lang="zh-CN" altLang="en-US" sz="2000">
                <a:cs typeface="Arial" panose="020B0604020202020204" pitchFamily="34" charset="0"/>
              </a:rPr>
              <a:t>更新了 </a:t>
            </a:r>
            <a:r>
              <a:rPr lang="en-US" altLang="zh-CN" sz="2000">
                <a:cs typeface="Arial" panose="020B0604020202020204" pitchFamily="34" charset="0"/>
              </a:rPr>
              <a:t>GCC</a:t>
            </a:r>
            <a:r>
              <a:rPr lang="zh-CN" altLang="en-US" sz="2000">
                <a:cs typeface="Arial" panose="020B0604020202020204" pitchFamily="34" charset="0"/>
              </a:rPr>
              <a:t>、</a:t>
            </a:r>
            <a:r>
              <a:rPr lang="en-US" altLang="zh-CN" sz="2000">
                <a:cs typeface="Arial" panose="020B0604020202020204" pitchFamily="34" charset="0"/>
              </a:rPr>
              <a:t>glibc</a:t>
            </a:r>
            <a:r>
              <a:rPr lang="zh-CN" altLang="en-US" sz="2000">
                <a:cs typeface="Arial" panose="020B0604020202020204" pitchFamily="34" charset="0"/>
              </a:rPr>
              <a:t> 及 </a:t>
            </a:r>
            <a:r>
              <a:rPr lang="en-US" altLang="zh-CN" sz="2000">
                <a:cs typeface="Arial" panose="020B0604020202020204" pitchFamily="34" charset="0"/>
              </a:rPr>
              <a:t>LLVM</a:t>
            </a:r>
            <a:r>
              <a:rPr lang="zh-CN" altLang="en-US" sz="2000">
                <a:cs typeface="Arial" panose="020B0604020202020204" pitchFamily="34" charset="0"/>
              </a:rPr>
              <a:t> 等底层工具链和运行时更新</a:t>
            </a:r>
            <a:endParaRPr lang="zh-CN" altLang="en-US" sz="2000">
              <a:cs typeface="Arial" panose="020B0604020202020204" pitchFamily="34" charset="0"/>
            </a:endParaRPr>
          </a:p>
          <a:p>
            <a:pPr lvl="0"/>
            <a:r>
              <a:rPr lang="zh-CN" altLang="en-US" sz="2000">
                <a:cs typeface="Arial" panose="020B0604020202020204" pitchFamily="34" charset="0"/>
              </a:rPr>
              <a:t>详请见 </a:t>
            </a:r>
            <a:r>
              <a:rPr lang="en-US" altLang="zh-CN" sz="2000">
                <a:hlinkClick r:id="rId1"/>
              </a:rPr>
              <a:t>Arch Linux for Loong64 </a:t>
            </a:r>
            <a:r>
              <a:rPr lang="zh-CN" altLang="en-US" sz="2000">
                <a:hlinkClick r:id="rId1"/>
              </a:rPr>
              <a:t>更新日志</a:t>
            </a:r>
            <a:r>
              <a:rPr lang="en-US" altLang="zh-CN" sz="2000">
                <a:hlinkClick r:id="rId1"/>
              </a:rPr>
              <a:t> (2025-11-09 - 2025-11-22)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白铭骢</a:t>
            </a:r>
            <a:endParaRPr lang="en-US" altLang="zh-C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72423"/>
          </a:xfrm>
        </p:spPr>
        <p:txBody>
          <a:bodyPr/>
          <a:p>
            <a:r>
              <a:rPr lang="en-US" altLang="zh-CN"/>
              <a:t>Meng Qinggang and Chen Jiajie</a:t>
            </a:r>
            <a:endParaRPr lang="en-US" altLang="zh-CN"/>
          </a:p>
          <a:p>
            <a:pPr lvl="1"/>
            <a:r>
              <a:rPr lang="en-US" altLang="zh-CN"/>
              <a:t>32 </a:t>
            </a:r>
            <a:r>
              <a:rPr lang="zh-CN" altLang="en-US"/>
              <a:t>位龙架构支持 </a:t>
            </a:r>
            <a:r>
              <a:rPr lang="en-US" altLang="zh-CN"/>
              <a:t>(</a:t>
            </a:r>
            <a:r>
              <a:rPr lang="en-US" altLang="zh-CN">
                <a:hlinkClick r:id="rId1"/>
              </a:rPr>
              <a:t>v3</a:t>
            </a:r>
            <a:r>
              <a:rPr lang="en-US" altLang="zh-CN"/>
              <a:t>)</a:t>
            </a:r>
            <a:endParaRPr lang="en-US" altLang="zh-CN"/>
          </a:p>
          <a:p>
            <a:pPr lvl="0"/>
            <a:r>
              <a:rPr lang="en-US" altLang="zh-CN"/>
              <a:t>Zhao Zhou</a:t>
            </a:r>
            <a:endParaRPr lang="en-US" altLang="zh-CN"/>
          </a:p>
          <a:p>
            <a:pPr lvl="1"/>
            <a:r>
              <a:rPr lang="zh-CN" altLang="en-US"/>
              <a:t>修复</a:t>
            </a:r>
            <a:r>
              <a:rPr lang="en-US" altLang="zh-CN"/>
              <a:t> lsx_vreplei_mirror </a:t>
            </a:r>
            <a:r>
              <a:rPr lang="zh-CN" altLang="en-US"/>
              <a:t>的操作数约束 </a:t>
            </a:r>
            <a:r>
              <a:rPr lang="en-US" altLang="zh-CN"/>
              <a:t>(</a:t>
            </a:r>
            <a:r>
              <a:rPr lang="en-US" altLang="zh-CN">
                <a:hlinkClick r:id="rId2"/>
              </a:rPr>
              <a:t>pushed</a:t>
            </a:r>
            <a:r>
              <a:rPr lang="en-US" altLang="zh-CN"/>
              <a:t>)</a:t>
            </a:r>
            <a:endParaRPr lang="en-US" altLang="zh-CN"/>
          </a:p>
          <a:p>
            <a:pPr lvl="1"/>
            <a:r>
              <a:rPr lang="zh-CN" altLang="en-US"/>
              <a:t>使用 </a:t>
            </a:r>
            <a:r>
              <a:rPr lang="en-US" altLang="zh-CN"/>
              <a:t>vldrepl.d </a:t>
            </a:r>
            <a:r>
              <a:rPr lang="zh-CN" altLang="en-US"/>
              <a:t>加载一 </a:t>
            </a:r>
            <a:r>
              <a:rPr lang="en-US" altLang="zh-CN"/>
              <a:t>LSX int32 </a:t>
            </a:r>
            <a:r>
              <a:rPr lang="zh-CN" altLang="en-US"/>
              <a:t>向量并将其第 </a:t>
            </a:r>
            <a:r>
              <a:rPr lang="en-US" altLang="zh-CN"/>
              <a:t>0, 1 </a:t>
            </a:r>
            <a:r>
              <a:rPr lang="zh-CN" altLang="en-US"/>
              <a:t>号元素重复两次 </a:t>
            </a:r>
            <a:r>
              <a:rPr lang="en-US" altLang="zh-CN"/>
              <a:t>(</a:t>
            </a:r>
            <a:r>
              <a:rPr lang="en-US" altLang="zh-CN">
                <a:hlinkClick r:id="rId3"/>
              </a:rPr>
              <a:t>pushed</a:t>
            </a:r>
            <a:r>
              <a:rPr lang="en-US" altLang="zh-CN"/>
              <a:t>)</a:t>
            </a:r>
            <a:endParaRPr lang="zh-CN" altLang="en-US"/>
          </a:p>
          <a:p>
            <a:pPr lvl="1"/>
            <a:r>
              <a:rPr lang="zh-CN" altLang="en-US"/>
              <a:t>在展开 </a:t>
            </a:r>
            <a:r>
              <a:rPr lang="en-US" altLang="zh-CN"/>
              <a:t>memcpy </a:t>
            </a:r>
            <a:r>
              <a:rPr lang="zh-CN" altLang="en-US"/>
              <a:t>操作时将目标地址预加载到寄存器中 </a:t>
            </a:r>
            <a:r>
              <a:rPr lang="en-US" altLang="zh-CN"/>
              <a:t>(</a:t>
            </a:r>
            <a:r>
              <a:rPr lang="en-US" altLang="zh-CN">
                <a:hlinkClick r:id="rId4"/>
              </a:rPr>
              <a:t>pushed</a:t>
            </a:r>
            <a:r>
              <a:rPr lang="en-US" altLang="zh-CN"/>
              <a:t>)</a:t>
            </a:r>
            <a:endParaRPr lang="en-US" altLang="zh-CN"/>
          </a:p>
          <a:p>
            <a:pPr lvl="1"/>
            <a:r>
              <a:rPr lang="zh-CN" altLang="en-US">
                <a:hlinkClick r:id="rId5"/>
              </a:rPr>
              <a:t>发现</a:t>
            </a:r>
            <a:r>
              <a:rPr lang="zh-CN" altLang="en-US"/>
              <a:t>并</a:t>
            </a:r>
            <a:r>
              <a:rPr lang="zh-CN" altLang="en-US">
                <a:hlinkClick r:id="rId6"/>
              </a:rPr>
              <a:t>试图绕过</a:t>
            </a:r>
            <a:r>
              <a:rPr lang="zh-CN" altLang="en-US"/>
              <a:t>数组元素寻址时乘法操作未被 </a:t>
            </a:r>
            <a:r>
              <a:rPr lang="en-US" altLang="zh-CN"/>
              <a:t>CSE </a:t>
            </a:r>
            <a:r>
              <a:rPr lang="zh-CN" altLang="en-US"/>
              <a:t>的问题</a:t>
            </a:r>
            <a:endParaRPr lang="zh-CN" altLang="en-US"/>
          </a:p>
          <a:p>
            <a:pPr lvl="0"/>
            <a:r>
              <a:rPr lang="en-US" altLang="zh-CN"/>
              <a:t>Chen</a:t>
            </a:r>
            <a:r>
              <a:rPr lang="zh-CN" altLang="en-US"/>
              <a:t> </a:t>
            </a:r>
            <a:r>
              <a:rPr lang="en-US" altLang="zh-CN"/>
              <a:t>Xiaolong</a:t>
            </a:r>
            <a:endParaRPr lang="en-US" altLang="zh-CN"/>
          </a:p>
          <a:p>
            <a:pPr lvl="1"/>
            <a:r>
              <a:rPr lang="zh-CN" altLang="en-US"/>
              <a:t>优化</a:t>
            </a:r>
            <a:r>
              <a:rPr lang="en-US" altLang="zh-CN"/>
              <a:t> LSX </a:t>
            </a:r>
            <a:r>
              <a:rPr lang="zh-CN" altLang="en-US"/>
              <a:t>向量和</a:t>
            </a:r>
            <a:r>
              <a:rPr lang="en-US" altLang="zh-CN"/>
              <a:t> LASX </a:t>
            </a:r>
            <a:r>
              <a:rPr lang="zh-CN" altLang="en-US"/>
              <a:t>向量间的</a:t>
            </a:r>
            <a:r>
              <a:rPr lang="en-US" altLang="zh-CN"/>
              <a:t> bitcast (</a:t>
            </a:r>
            <a:r>
              <a:rPr lang="en-US" altLang="zh-CN">
                <a:hlinkClick r:id="rId7"/>
              </a:rPr>
              <a:t>v1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Deng Jianbo</a:t>
            </a:r>
            <a:endParaRPr lang="en-US" altLang="zh-CN"/>
          </a:p>
          <a:p>
            <a:pPr lvl="1"/>
            <a:r>
              <a:rPr lang="zh-CN" altLang="en-US"/>
              <a:t>使用</a:t>
            </a:r>
            <a:r>
              <a:rPr lang="en-US" altLang="zh-CN"/>
              <a:t> [x]vldi </a:t>
            </a:r>
            <a:r>
              <a:rPr lang="zh-CN" altLang="en-US"/>
              <a:t>优化向量常量的加载</a:t>
            </a:r>
            <a:r>
              <a:rPr lang="en-US" altLang="zh-CN"/>
              <a:t> (v2, </a:t>
            </a:r>
            <a:r>
              <a:rPr lang="en-US" altLang="zh-CN">
                <a:hlinkClick r:id="rId1"/>
              </a:rPr>
              <a:t>pushed</a:t>
            </a:r>
            <a:r>
              <a:rPr lang="en-US" altLang="zh-CN"/>
              <a:t>)</a:t>
            </a:r>
            <a:endParaRPr lang="en-US" altLang="zh-CN"/>
          </a:p>
          <a:p>
            <a:pPr lvl="1"/>
            <a:r>
              <a:rPr lang="zh-CN" altLang="en-US"/>
              <a:t>使用</a:t>
            </a:r>
            <a:r>
              <a:rPr lang="en-US" altLang="zh-CN"/>
              <a:t> bstrins.d </a:t>
            </a:r>
            <a:r>
              <a:rPr lang="zh-CN" altLang="en-US"/>
              <a:t>优化</a:t>
            </a:r>
            <a:r>
              <a:rPr lang="en-US" altLang="zh-CN"/>
              <a:t> a &lt;&lt; imm1 | (b &amp; imm2) (</a:t>
            </a:r>
            <a:r>
              <a:rPr lang="en-US" altLang="zh-CN">
                <a:hlinkClick r:id="rId2"/>
              </a:rPr>
              <a:t>pushed</a:t>
            </a:r>
            <a:r>
              <a:rPr lang="en-US" altLang="zh-CN"/>
              <a:t>)</a:t>
            </a:r>
            <a:endParaRPr lang="en-US" altLang="zh-CN"/>
          </a:p>
          <a:p>
            <a:r>
              <a:rPr lang="en-US" altLang="zh-CN"/>
              <a:t>Xi Ruoyao</a:t>
            </a:r>
            <a:endParaRPr lang="en-US" altLang="zh-CN"/>
          </a:p>
          <a:p>
            <a:pPr lvl="1"/>
            <a:r>
              <a:rPr lang="zh-CN" altLang="en-US">
                <a:hlinkClick r:id="rId3"/>
              </a:rPr>
              <a:t>修复</a:t>
            </a:r>
            <a:r>
              <a:rPr lang="zh-CN" altLang="en-US"/>
              <a:t>向量混洗操作实现中两处导致错误代码生成的问题，并进一步清理和微调该实现 </a:t>
            </a:r>
            <a:r>
              <a:rPr lang="en-US" altLang="zh-CN"/>
              <a:t>(v2, </a:t>
            </a:r>
            <a:r>
              <a:rPr lang="en-US" altLang="zh-CN">
                <a:hlinkClick r:id="rId4"/>
              </a:rPr>
              <a:t>pushed</a:t>
            </a:r>
            <a:r>
              <a:rPr lang="en-US" altLang="zh-CN"/>
              <a:t>)</a:t>
            </a:r>
            <a:endParaRPr lang="en-US" altLang="zh-CN"/>
          </a:p>
          <a:p>
            <a:pPr lvl="0"/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WANG</a:t>
            </a:r>
            <a:r>
              <a:rPr lang="en-US" altLang="zh-CN"/>
              <a:t> Xuerui</a:t>
            </a:r>
            <a:endParaRPr lang="en-US" altLang="zh-CN"/>
          </a:p>
          <a:p>
            <a:pPr lvl="1"/>
            <a:r>
              <a:rPr lang="zh-CN" altLang="en-US"/>
              <a:t>将</a:t>
            </a:r>
            <a:r>
              <a:rPr lang="en-US" altLang="zh-CN"/>
              <a:t> </a:t>
            </a:r>
            <a:r>
              <a:rPr lang="zh-CN" altLang="en-US"/>
              <a:t>-</a:t>
            </a:r>
            <a:r>
              <a:rPr lang="en-US" altLang="zh-CN"/>
              <a:t>mbreak</a:t>
            </a:r>
            <a:r>
              <a:rPr lang="zh-CN" altLang="en-US"/>
              <a:t>-</a:t>
            </a:r>
            <a:r>
              <a:rPr lang="en-US" altLang="zh-CN"/>
              <a:t>code</a:t>
            </a:r>
            <a:r>
              <a:rPr lang="zh-CN" altLang="en-US"/>
              <a:t>= 改为 -</a:t>
            </a:r>
            <a:r>
              <a:rPr lang="en-US" altLang="zh-CN"/>
              <a:t>mbuiltin</a:t>
            </a:r>
            <a:r>
              <a:rPr lang="zh-CN" altLang="en-US"/>
              <a:t>-</a:t>
            </a:r>
            <a:r>
              <a:rPr lang="en-US" altLang="zh-CN"/>
              <a:t>trap</a:t>
            </a:r>
            <a:r>
              <a:rPr lang="zh-CN" altLang="en-US"/>
              <a:t>-</a:t>
            </a:r>
            <a:r>
              <a:rPr lang="en-US" altLang="zh-CN"/>
              <a:t>impl</a:t>
            </a:r>
            <a:r>
              <a:rPr lang="zh-CN" altLang="en-US"/>
              <a:t>= 以提高可读性和可扩展性 </a:t>
            </a:r>
            <a:r>
              <a:rPr lang="en-US" altLang="zh-CN"/>
              <a:t>(</a:t>
            </a:r>
            <a:r>
              <a:rPr lang="en-US" altLang="zh-CN">
                <a:hlinkClick r:id="rId5"/>
              </a:rPr>
              <a:t>v2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LLVM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0581215" cy="4657501"/>
          </a:xfrm>
        </p:spPr>
        <p:txBody>
          <a:bodyPr/>
          <a:p>
            <a:pPr algn="just"/>
            <a:r>
              <a:rPr lang="en-US" altLang="zh-CN"/>
              <a:t>Rust </a:t>
            </a:r>
            <a:r>
              <a:rPr lang="zh-CN" altLang="en-US"/>
              <a:t>社区</a:t>
            </a:r>
            <a:r>
              <a:rPr lang="zh-CN" altLang="en-US">
                <a:hlinkClick r:id="rId1"/>
              </a:rPr>
              <a:t>来报</a:t>
            </a:r>
            <a:r>
              <a:rPr lang="zh-CN" altLang="en-US"/>
              <a:t>：有些尾递归位点无法被优化！</a:t>
            </a:r>
            <a:endParaRPr lang="zh-CN" altLang="en-US"/>
          </a:p>
          <a:p>
            <a:pPr algn="l"/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zhaoqi5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为龙架构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2"/>
              </a:rPr>
              <a:t>启用了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MergeICmps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（合并整数比较）与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ExpandMemCmp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（展开 m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emcmp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）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两个优化工序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algn="just"/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s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-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barannikov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把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SDNode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描述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3"/>
              </a:rPr>
              <a:t>改用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TableGen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自动生成了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algn="just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可在工单系统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4"/>
              </a:rPr>
              <a:t>搜索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更多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LoongArch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相关内容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Go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823130" cy="4657501"/>
          </a:xfrm>
        </p:spPr>
        <p:txBody>
          <a:bodyPr/>
          <a:p>
            <a:r>
              <a:rPr lang="en-US" altLang="zh-CN"/>
              <a:t>Go 1.26 </a:t>
            </a:r>
            <a:r>
              <a:rPr lang="zh-CN" altLang="en-US">
                <a:hlinkClick r:id="rId1"/>
              </a:rPr>
              <a:t>将于</a:t>
            </a:r>
            <a:r>
              <a:rPr lang="zh-CN" altLang="en-US"/>
              <a:t> </a:t>
            </a:r>
            <a:r>
              <a:rPr lang="en-US" altLang="zh-CN"/>
              <a:t>11 </a:t>
            </a:r>
            <a:r>
              <a:rPr lang="zh-CN" altLang="en-US"/>
              <a:t>月 </a:t>
            </a:r>
            <a:r>
              <a:rPr lang="en-US" altLang="zh-CN"/>
              <a:t>26 </a:t>
            </a:r>
            <a:r>
              <a:rPr lang="zh-CN" altLang="en-US"/>
              <a:t>日进入冻结</a:t>
            </a:r>
            <a:endParaRPr lang="zh-CN" altLang="en-US"/>
          </a:p>
          <a:p>
            <a:r>
              <a:rPr lang="en-US" altLang="zh-CN"/>
              <a:t>xen0n </a:t>
            </a:r>
            <a:r>
              <a:rPr lang="zh-CN" altLang="en-US">
                <a:hlinkClick r:id="rId2"/>
              </a:rPr>
              <a:t>完成了</a:t>
            </a:r>
            <a:r>
              <a:rPr lang="zh-CN" altLang="en-US"/>
              <a:t> </a:t>
            </a:r>
            <a:r>
              <a:rPr lang="en-US" altLang="zh-CN"/>
              <a:t>Go </a:t>
            </a:r>
            <a:r>
              <a:rPr lang="zh-CN" altLang="en-US"/>
              <a:t>内部链接器对 </a:t>
            </a:r>
            <a:r>
              <a:rPr lang="en-US" altLang="zh-CN"/>
              <a:t>R_LARCH_CALL36 </a:t>
            </a:r>
            <a:r>
              <a:rPr lang="zh-CN" altLang="en-US"/>
              <a:t>的支持</a:t>
            </a:r>
            <a:endParaRPr lang="zh-CN" altLang="en-US"/>
          </a:p>
          <a:p>
            <a:pPr lvl="1"/>
            <a:r>
              <a:rPr lang="zh-CN" altLang="en-US"/>
              <a:t>标准库 </a:t>
            </a:r>
            <a:r>
              <a:rPr lang="en-US" altLang="zh-CN"/>
              <a:t>debug/elf </a:t>
            </a:r>
            <a:r>
              <a:rPr lang="zh-CN" altLang="en-US">
                <a:hlinkClick r:id="rId3"/>
              </a:rPr>
              <a:t>已含有</a:t>
            </a:r>
            <a:r>
              <a:rPr lang="zh-CN" altLang="en-US"/>
              <a:t> </a:t>
            </a:r>
            <a:r>
              <a:rPr lang="en-US" altLang="zh-CN"/>
              <a:t>LoongArch ELF psABI </a:t>
            </a:r>
            <a:r>
              <a:rPr lang="zh-CN" altLang="en-US"/>
              <a:t>最新常量定义</a:t>
            </a:r>
            <a:endParaRPr lang="zh-CN" altLang="en-US"/>
          </a:p>
          <a:p>
            <a:pPr lvl="0"/>
            <a:r>
              <a:rPr lang="en-US" altLang="zh-CN"/>
              <a:t>abner</a:t>
            </a:r>
            <a:r>
              <a:rPr lang="zh-CN" altLang="en-US"/>
              <a:t>-</a:t>
            </a:r>
            <a:r>
              <a:rPr lang="en-US" altLang="zh-CN"/>
              <a:t>chenc </a:t>
            </a:r>
            <a:r>
              <a:rPr lang="zh-CN" altLang="en-US"/>
              <a:t>的 </a:t>
            </a:r>
            <a:r>
              <a:rPr lang="en-US" altLang="zh-CN"/>
              <a:t>LSX/LASX </a:t>
            </a:r>
            <a:r>
              <a:rPr lang="zh-CN" altLang="en-US"/>
              <a:t>支持工作</a:t>
            </a:r>
            <a:endParaRPr lang="zh-CN" altLang="en-US"/>
          </a:p>
          <a:p>
            <a:pPr lvl="1"/>
            <a:r>
              <a:rPr lang="zh-CN" altLang="en-US"/>
              <a:t>给汇编器支持 </a:t>
            </a:r>
            <a:r>
              <a:rPr lang="en-US" altLang="zh-CN">
                <a:hlinkClick r:id="rId4"/>
              </a:rPr>
              <a:t>VSLT </a:t>
            </a:r>
            <a:r>
              <a:rPr lang="zh-CN" altLang="en-US">
                <a:hlinkClick r:id="rId4"/>
              </a:rPr>
              <a:t>系列指令</a:t>
            </a:r>
            <a:r>
              <a:rPr lang="zh-CN" altLang="en-US"/>
              <a:t>、</a:t>
            </a:r>
            <a:r>
              <a:rPr lang="en-US" altLang="zh-CN">
                <a:hlinkClick r:id="rId5"/>
              </a:rPr>
              <a:t>VSADD/VSSUB</a:t>
            </a:r>
            <a:r>
              <a:rPr lang="zh-CN" altLang="en-US">
                <a:hlinkClick r:id="rId5"/>
              </a:rPr>
              <a:t>（饱和加减）系列指令</a:t>
            </a:r>
            <a:endParaRPr lang="zh-CN" altLang="en-US"/>
          </a:p>
          <a:p>
            <a:pPr lvl="1"/>
            <a:r>
              <a:rPr lang="zh-CN" altLang="en-US"/>
              <a:t>用 </a:t>
            </a:r>
            <a:r>
              <a:rPr lang="en-US" altLang="zh-CN"/>
              <a:t>LSX </a:t>
            </a:r>
            <a:r>
              <a:rPr lang="zh-CN" altLang="en-US">
                <a:hlinkClick r:id="rId6"/>
              </a:rPr>
              <a:t>优化内存清零</a:t>
            </a:r>
            <a:r>
              <a:rPr lang="zh-CN" altLang="en-US"/>
              <a:t>，该操作的性能提升 </a:t>
            </a:r>
            <a:r>
              <a:rPr lang="en-US" altLang="zh-CN"/>
              <a:t>~50%</a:t>
            </a:r>
            <a:endParaRPr lang="en-US" altLang="zh-CN"/>
          </a:p>
          <a:p>
            <a:pPr lvl="0"/>
            <a:r>
              <a:rPr lang="en-US" altLang="zh-CN"/>
              <a:t>sophie</a:t>
            </a:r>
            <a:r>
              <a:rPr lang="zh-CN" altLang="en-US"/>
              <a:t>-</a:t>
            </a:r>
            <a:r>
              <a:rPr lang="en-US" altLang="zh-CN"/>
              <a:t>zhao </a:t>
            </a:r>
            <a:r>
              <a:rPr lang="zh-CN" altLang="en-US"/>
              <a:t>给汇编器</a:t>
            </a:r>
            <a:r>
              <a:rPr lang="zh-CN" altLang="en-US">
                <a:hlinkClick r:id="rId7"/>
              </a:rPr>
              <a:t>支持了</a:t>
            </a:r>
            <a:r>
              <a:rPr lang="zh-CN" altLang="en-US"/>
              <a:t> </a:t>
            </a:r>
            <a:r>
              <a:rPr lang="en-US" altLang="zh-CN"/>
              <a:t>MULW.D.W </a:t>
            </a:r>
            <a:r>
              <a:rPr lang="zh-CN" altLang="en-US"/>
              <a:t>系列指令</a:t>
            </a:r>
            <a:endParaRPr lang="zh-CN" altLang="en-US"/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应是为 32 位到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64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位的完整乘法支持作准备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4660</Words>
  <Application>WPS Office WWO_wpscloud_20251119194033-e37bccecd3</Application>
  <PresentationFormat/>
  <Paragraphs>229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MS PGothic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GCC</vt:lpstr>
      <vt:lpstr>GCC</vt:lpstr>
      <vt:lpstr>LLVM</vt:lpstr>
      <vt:lpstr>PowerPoint 演示文稿</vt:lpstr>
      <vt:lpstr>PowerPoint 演示文稿</vt:lpstr>
      <vt:lpstr>CI Runner 生态</vt:lpstr>
      <vt:lpstr>PowerPoint 演示文稿</vt:lpstr>
      <vt:lpstr>Linux Kernel</vt:lpstr>
      <vt:lpstr>Linux Kernel（loongarch 列表）</vt:lpstr>
      <vt:lpstr>PowerPoint 演示文稿</vt:lpstr>
      <vt:lpstr>快速报告</vt:lpstr>
      <vt:lpstr>标题</vt:lpstr>
      <vt:lpstr>发行版维护贴士</vt:lpstr>
      <vt:lpstr>安同 OS</vt:lpstr>
      <vt:lpstr>安同 OS</vt:lpstr>
      <vt:lpstr>发行版维护贴士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2025-11-23T06:46:33Z</dcterms:created>
  <dcterms:modified xsi:type="dcterms:W3CDTF">2025-11-23T06:46:33Z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2052-12.9.0.24013</vt:lpwstr>
  </property>
  <property fmtid="{D5CDD505-2E9C-101B-9397-08002B2CF9AE}" pid="3" name="ICV">
    <vt:lpwstr>47B5133B91E7D92B8904E1676A1AE32D_43</vt:lpwstr>
  </property>
</Properties>
</file>