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38"/>
  </p:handoutMasterIdLst>
  <p:sldIdLst>
    <p:sldId id="257" r:id="rId3"/>
    <p:sldId id="258" r:id="rId4"/>
    <p:sldId id="364" r:id="rId5"/>
    <p:sldId id="349" r:id="rId6"/>
    <p:sldId id="363" r:id="rId8"/>
    <p:sldId id="353" r:id="rId9"/>
    <p:sldId id="389" r:id="rId10"/>
    <p:sldId id="393" r:id="rId11"/>
    <p:sldId id="394" r:id="rId12"/>
    <p:sldId id="396" r:id="rId13"/>
    <p:sldId id="390" r:id="rId14"/>
    <p:sldId id="400" r:id="rId15"/>
    <p:sldId id="401" r:id="rId16"/>
    <p:sldId id="391" r:id="rId17"/>
    <p:sldId id="365" r:id="rId18"/>
    <p:sldId id="402" r:id="rId19"/>
    <p:sldId id="397" r:id="rId20"/>
    <p:sldId id="398" r:id="rId21"/>
    <p:sldId id="375" r:id="rId22"/>
    <p:sldId id="378" r:id="rId23"/>
    <p:sldId id="381" r:id="rId24"/>
    <p:sldId id="379" r:id="rId25"/>
    <p:sldId id="380" r:id="rId26"/>
    <p:sldId id="382" r:id="rId27"/>
    <p:sldId id="376" r:id="rId28"/>
    <p:sldId id="377" r:id="rId29"/>
    <p:sldId id="386" r:id="rId30"/>
    <p:sldId id="384" r:id="rId31"/>
    <p:sldId id="385" r:id="rId32"/>
    <p:sldId id="388" r:id="rId33"/>
    <p:sldId id="383" r:id="rId34"/>
    <p:sldId id="387" r:id="rId35"/>
    <p:sldId id="368" r:id="rId36"/>
    <p:sldId id="275" r:id="rId37"/>
  </p:sldIdLst>
  <p:sldSz cx="12192000" cy="6858000" type="screen16x9"/>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en0n_QfAzfENV" initials="authorId_120933426"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61" name=""/>
        <p:cNvGrpSpPr/>
        <p:nvPr/>
      </p:nvGrpSpPr>
      <p:grpSpPr>
        <a:xfrm>
          <a:off x="0" y="0"/>
          <a:ext cx="0" cy="0"/>
          <a:chOff x="0" y="0"/>
          <a:chExt cx="0" cy="0"/>
        </a:xfrm>
      </p:grpSpPr>
      <p:sp>
        <p:nvSpPr>
          <p:cNvPr id="1048680"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en-US">
              <a:latin typeface="Source Sans 3" panose="020B0503030403020204" charset="0"/>
              <a:ea typeface="Source Sans 3" panose="020B0503030403020204" charset="0"/>
              <a:cs typeface="Source Sans 3" panose="020B0503030403020204" charset="0"/>
            </a:endParaRPr>
          </a:p>
        </p:txBody>
      </p:sp>
      <p:sp>
        <p:nvSpPr>
          <p:cNvPr id="1048681" name="Date Placeholder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696C064A-D61B-4B21-B757-51A9B82445B8}" type="datetimeFigureOut">
              <a:rPr lang="en-US" smtClean="0">
                <a:latin typeface="Source Sans 3" panose="020B0503030403020204" charset="0"/>
                <a:ea typeface="Source Sans 3" panose="020B0503030403020204" charset="0"/>
                <a:cs typeface="Source Sans 3" panose="020B0503030403020204" charset="0"/>
              </a:rPr>
            </a:fld>
            <a:endParaRPr lang="en-US">
              <a:latin typeface="Source Sans 3" panose="020B0503030403020204" charset="0"/>
              <a:ea typeface="Source Sans 3" panose="020B0503030403020204" charset="0"/>
              <a:cs typeface="Source Sans 3" panose="020B0503030403020204" charset="0"/>
            </a:endParaRPr>
          </a:p>
        </p:txBody>
      </p:sp>
      <p:sp>
        <p:nvSpPr>
          <p:cNvPr id="1048682" name="Footer Placeholder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en-US">
              <a:latin typeface="Source Sans 3" panose="020B0503030403020204" charset="0"/>
              <a:ea typeface="Source Sans 3" panose="020B0503030403020204" charset="0"/>
              <a:cs typeface="Source Sans 3" panose="020B0503030403020204" charset="0"/>
            </a:endParaRPr>
          </a:p>
        </p:txBody>
      </p:sp>
      <p:sp>
        <p:nvSpPr>
          <p:cNvPr id="1048683" name="Slide Number Placeholder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50305E07-67EA-4042-A3F6-853A8AD8D209}" type="slidenum">
              <a:rPr lang="en-US" smtClean="0">
                <a:latin typeface="Source Sans 3" panose="020B0503030403020204" charset="0"/>
                <a:ea typeface="Source Sans 3" panose="020B0503030403020204" charset="0"/>
                <a:cs typeface="Source Sans 3" panose="020B0503030403020204" charset="0"/>
              </a:rPr>
            </a:fld>
            <a:endParaRPr lang="en-US">
              <a:latin typeface="Source Sans 3" panose="020B0503030403020204" charset="0"/>
              <a:ea typeface="Source Sans 3" panose="020B0503030403020204" charset="0"/>
              <a:cs typeface="Source Sans 3" panose="020B050303040302020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60" name=""/>
        <p:cNvGrpSpPr/>
        <p:nvPr/>
      </p:nvGrpSpPr>
      <p:grpSpPr>
        <a:xfrm>
          <a:off x="0" y="0"/>
          <a:ext cx="0" cy="0"/>
          <a:chOff x="0" y="0"/>
          <a:chExt cx="0" cy="0"/>
        </a:xfrm>
      </p:grpSpPr>
      <p:sp>
        <p:nvSpPr>
          <p:cNvPr id="1048674"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atin typeface="Source Sans 3" panose="020B0503030403020204" charset="0"/>
                <a:ea typeface="Source Sans 3" panose="020B0503030403020204" charset="0"/>
                <a:cs typeface="Source Sans 3" panose="020B0503030403020204" charset="0"/>
              </a:defRPr>
            </a:lvl1pPr>
          </a:lstStyle>
          <a:p>
            <a:endParaRPr lang="en-US"/>
          </a:p>
        </p:txBody>
      </p:sp>
      <p:sp>
        <p:nvSpPr>
          <p:cNvPr id="1048675"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atin typeface="Source Sans 3" panose="020B0503030403020204" charset="0"/>
                <a:ea typeface="Source Sans 3" panose="020B0503030403020204" charset="0"/>
                <a:cs typeface="Source Sans 3" panose="020B0503030403020204" charset="0"/>
              </a:defRPr>
            </a:lvl1pPr>
          </a:lstStyle>
          <a:p>
            <a:fld id="{3EFD42F7-718C-4B98-AAEC-167E6DDD60A7}" type="datetimeFigureOut">
              <a:rPr lang="en-US" smtClean="0"/>
            </a:fld>
            <a:endParaRPr lang="en-US"/>
          </a:p>
        </p:txBody>
      </p:sp>
      <p:sp>
        <p:nvSpPr>
          <p:cNvPr id="1048676"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p>
            <a:endParaRPr lang="en-US"/>
          </a:p>
        </p:txBody>
      </p:sp>
      <p:sp>
        <p:nvSpPr>
          <p:cNvPr id="1048677"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048678"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atin typeface="Source Sans 3" panose="020B0503030403020204" charset="0"/>
                <a:ea typeface="Source Sans 3" panose="020B0503030403020204" charset="0"/>
                <a:cs typeface="Source Sans 3" panose="020B0503030403020204" charset="0"/>
              </a:defRPr>
            </a:lvl1pPr>
          </a:lstStyle>
          <a:p>
            <a:endParaRPr lang="en-US"/>
          </a:p>
        </p:txBody>
      </p:sp>
      <p:sp>
        <p:nvSpPr>
          <p:cNvPr id="1048679"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atin typeface="Source Sans 3" panose="020B0503030403020204" charset="0"/>
                <a:ea typeface="Source Sans 3" panose="020B0503030403020204" charset="0"/>
                <a:cs typeface="Source Sans 3" panose="020B0503030403020204" charset="0"/>
              </a:defRPr>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1pPr>
    <a:lvl2pPr marL="4572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2pPr>
    <a:lvl3pPr marL="9144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3pPr>
    <a:lvl4pPr marL="13716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4pPr>
    <a:lvl5pPr marL="18288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LiarOnce</a:t>
            </a:r>
            <a:r>
              <a:rPr lang="zh-CN" altLang="en-US"/>
              <a:t>：本页</a:t>
            </a:r>
            <a:r>
              <a:rPr lang="zh-CN" altLang="en-US">
                <a:cs typeface="Arial" panose="020B0604020202020204" pitchFamily="34" charset="0"/>
              </a:rPr>
              <a:t>应保持展示至少</a:t>
            </a:r>
            <a:r>
              <a:rPr lang="en-US" altLang="zh-CN">
                <a:cs typeface="Arial" panose="020B0604020202020204" pitchFamily="34" charset="0"/>
              </a:rPr>
              <a:t>5</a:t>
            </a:r>
            <a:r>
              <a:rPr lang="zh-CN" altLang="en-US">
                <a:cs typeface="Arial" panose="020B0604020202020204" pitchFamily="34" charset="0"/>
              </a:rPr>
              <a:t>分钟后继续会议</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34" name=""/>
        <p:cNvGrpSpPr/>
        <p:nvPr/>
      </p:nvGrpSpPr>
      <p:grpSpPr>
        <a:xfrm>
          <a:off x="0" y="0"/>
          <a:ext cx="0" cy="0"/>
          <a:chOff x="0" y="0"/>
          <a:chExt cx="0" cy="0"/>
        </a:xfrm>
      </p:grpSpPr>
      <p:sp>
        <p:nvSpPr>
          <p:cNvPr id="1048589" name="标题 1"/>
          <p:cNvSpPr>
            <a:spLocks noGrp="1"/>
          </p:cNvSpPr>
          <p:nvPr>
            <p:ph type="ctrTitle"/>
          </p:nvPr>
        </p:nvSpPr>
        <p:spPr>
          <a:xfrm>
            <a:off x="674776" y="2141082"/>
            <a:ext cx="9923769" cy="1229761"/>
          </a:xfrm>
          <a:prstGeom prst="rect">
            <a:avLst/>
          </a:prstGeom>
        </p:spPr>
        <p:txBody>
          <a:bodyPr anchor="b"/>
          <a:lstStyle>
            <a:lvl1pPr algn="l">
              <a:defRPr sz="6000"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90" name="副标题 2"/>
          <p:cNvSpPr>
            <a:spLocks noGrp="1"/>
          </p:cNvSpPr>
          <p:nvPr>
            <p:ph type="subTitle" idx="1"/>
          </p:nvPr>
        </p:nvSpPr>
        <p:spPr>
          <a:xfrm>
            <a:off x="674793" y="3307292"/>
            <a:ext cx="4418126" cy="497923"/>
          </a:xfrm>
          <a:prstGeom prst="rect">
            <a:avLst/>
          </a:prstGeom>
        </p:spPr>
        <p:txBody>
          <a:bodyPr/>
          <a:lstStyle>
            <a:lvl1pPr marL="0" indent="0" algn="l">
              <a:buNone/>
              <a:defRPr sz="2400" u="none" strike="noStrike" kern="1200" cap="none" spc="0" normalizeH="0">
                <a:solidFill>
                  <a:schemeClr val="tx1"/>
                </a:solidFill>
                <a:latin typeface="Source Sans 3" panose="020B0503030403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59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92"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3" name=""/>
        <p:cNvGrpSpPr/>
        <p:nvPr/>
      </p:nvGrpSpPr>
      <p:grpSpPr>
        <a:xfrm>
          <a:off x="0" y="0"/>
          <a:ext cx="0" cy="0"/>
          <a:chOff x="0" y="0"/>
          <a:chExt cx="0" cy="0"/>
        </a:xfrm>
      </p:grpSpPr>
      <p:sp>
        <p:nvSpPr>
          <p:cNvPr id="1048580" name="标题 8"/>
          <p:cNvSpPr>
            <a:spLocks noGrp="1"/>
          </p:cNvSpPr>
          <p:nvPr>
            <p:ph type="title"/>
          </p:nvPr>
        </p:nvSpPr>
        <p:spPr>
          <a:xfrm>
            <a:off x="514049" y="442081"/>
            <a:ext cx="9452278" cy="758458"/>
          </a:xfrm>
        </p:spPr>
        <p:txBody>
          <a:bodyPr/>
          <a:lstStyle>
            <a:lvl1pPr>
              <a:defRPr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81" name="内容占位符 9"/>
          <p:cNvSpPr>
            <a:spLocks noGrp="1"/>
          </p:cNvSpPr>
          <p:nvPr>
            <p:ph idx="1"/>
          </p:nvPr>
        </p:nvSpPr>
        <p:spPr>
          <a:xfrm>
            <a:off x="513999" y="1259762"/>
            <a:ext cx="9452278" cy="4657501"/>
          </a:xfrm>
        </p:spPr>
        <p:txBody>
          <a:bodyPr/>
          <a:lstStyle>
            <a:lvl1pPr>
              <a:lnSpc>
                <a:spcPct val="100000"/>
              </a:lnSpc>
              <a:defRPr sz="2800" u="none" strike="noStrike" kern="1200" cap="none" spc="0" normalizeH="0">
                <a:solidFill>
                  <a:schemeClr val="tx1"/>
                </a:solidFill>
                <a:latin typeface="Source Sans 3" panose="020B0503030403020204" charset="0"/>
              </a:defRPr>
            </a:lvl1pPr>
            <a:lvl2pPr>
              <a:lnSpc>
                <a:spcPct val="100000"/>
              </a:lnSpc>
              <a:defRPr u="none" strike="noStrike" kern="1200" cap="none" spc="0" normalizeH="0">
                <a:solidFill>
                  <a:schemeClr val="tx1"/>
                </a:solidFill>
                <a:latin typeface="Source Sans 3" panose="020B0503030403020204" charset="0"/>
              </a:defRPr>
            </a:lvl2pPr>
            <a:lvl3pPr>
              <a:lnSpc>
                <a:spcPct val="100000"/>
              </a:lnSpc>
              <a:defRPr sz="2200" u="none" strike="noStrike" kern="1200" cap="none" spc="0" normalizeH="0">
                <a:solidFill>
                  <a:schemeClr val="tx1"/>
                </a:solidFill>
                <a:latin typeface="Source Sans 3" panose="020B0503030403020204" charset="0"/>
              </a:defRPr>
            </a:lvl3pPr>
            <a:lvl4pPr>
              <a:lnSpc>
                <a:spcPct val="100000"/>
              </a:lnSpc>
              <a:defRPr sz="2200" u="none" strike="noStrike" kern="1200" cap="none" spc="0" normalizeH="0">
                <a:solidFill>
                  <a:schemeClr val="tx1"/>
                </a:solidFill>
                <a:latin typeface="Source Sans 3" panose="020B0503030403020204" charset="0"/>
              </a:defRPr>
            </a:lvl4pPr>
            <a:lvl5pPr>
              <a:lnSpc>
                <a:spcPct val="100000"/>
              </a:lnSpc>
              <a:defRPr sz="2200" u="none" strike="noStrike" kern="1200" cap="none" spc="0" normalizeH="0">
                <a:solidFill>
                  <a:schemeClr val="tx1"/>
                </a:solidFill>
                <a:latin typeface="Source Sans 3" panose="020B0503030403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82"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58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84"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5" name="Text Placeholder 3"/>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56" name=""/>
        <p:cNvGrpSpPr/>
        <p:nvPr/>
      </p:nvGrpSpPr>
      <p:grpSpPr>
        <a:xfrm>
          <a:off x="0" y="0"/>
          <a:ext cx="0" cy="0"/>
          <a:chOff x="0" y="0"/>
          <a:chExt cx="0" cy="0"/>
        </a:xfrm>
      </p:grpSpPr>
      <p:sp>
        <p:nvSpPr>
          <p:cNvPr id="104865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57"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36" name=""/>
        <p:cNvGrpSpPr/>
        <p:nvPr/>
      </p:nvGrpSpPr>
      <p:grpSpPr>
        <a:xfrm>
          <a:off x="0" y="0"/>
          <a:ext cx="0" cy="0"/>
          <a:chOff x="0" y="0"/>
          <a:chExt cx="0" cy="0"/>
        </a:xfrm>
      </p:grpSpPr>
      <p:sp>
        <p:nvSpPr>
          <p:cNvPr id="1048595" name="标题 5"/>
          <p:cNvSpPr>
            <a:spLocks noGrp="1"/>
          </p:cNvSpPr>
          <p:nvPr>
            <p:ph type="ctrTitle"/>
          </p:nvPr>
        </p:nvSpPr>
        <p:spPr>
          <a:xfrm>
            <a:off x="674776" y="2141082"/>
            <a:ext cx="9923769" cy="1229761"/>
          </a:xfrm>
          <a:prstGeom prst="rect">
            <a:avLst/>
          </a:prstGeom>
        </p:spPr>
        <p:txBody>
          <a:bodyPr anchor="b"/>
          <a:lstStyle>
            <a:lvl1pPr algn="l">
              <a:defRPr sz="6000"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96" name="副标题 6"/>
          <p:cNvSpPr>
            <a:spLocks noGrp="1"/>
          </p:cNvSpPr>
          <p:nvPr>
            <p:ph type="subTitle" idx="1"/>
          </p:nvPr>
        </p:nvSpPr>
        <p:spPr>
          <a:xfrm>
            <a:off x="674793" y="3307292"/>
            <a:ext cx="4418126" cy="497923"/>
          </a:xfrm>
          <a:prstGeom prst="rect">
            <a:avLst/>
          </a:prstGeom>
        </p:spPr>
        <p:txBody>
          <a:bodyPr/>
          <a:lstStyle>
            <a:lvl1pPr marL="0" indent="0" algn="l">
              <a:buNone/>
              <a:defRPr sz="2400" u="none" strike="noStrike" kern="1200" cap="none" spc="0" normalizeH="0">
                <a:solidFill>
                  <a:schemeClr val="tx1"/>
                </a:solidFill>
                <a:latin typeface="Source Sans 3" panose="020B0503030403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597"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9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99"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00" name="Text Placeholder 3"/>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7" name=""/>
        <p:cNvGrpSpPr/>
        <p:nvPr/>
      </p:nvGrpSpPr>
      <p:grpSpPr>
        <a:xfrm>
          <a:off x="0" y="0"/>
          <a:ext cx="0" cy="0"/>
          <a:chOff x="0" y="0"/>
          <a:chExt cx="0" cy="0"/>
        </a:xfrm>
      </p:grpSpPr>
      <p:sp>
        <p:nvSpPr>
          <p:cNvPr id="1048658" name="标题 1"/>
          <p:cNvSpPr>
            <a:spLocks noGrp="1"/>
          </p:cNvSpPr>
          <p:nvPr>
            <p:ph type="title"/>
          </p:nvPr>
        </p:nvSpPr>
        <p:spPr>
          <a:xfrm>
            <a:off x="838184" y="523097"/>
            <a:ext cx="10515600" cy="1325563"/>
          </a:xfrm>
          <a:prstGeom prst="rect">
            <a:avLst/>
          </a:prstGeom>
        </p:spPr>
        <p:txBody>
          <a:bodyPr/>
          <a:p>
            <a:r>
              <a:rPr lang="zh-CN" altLang="en-US"/>
              <a:t>单击此处编辑母版标题样式</a:t>
            </a:r>
            <a:endParaRPr lang="zh-CN" altLang="en-US"/>
          </a:p>
        </p:txBody>
      </p:sp>
      <p:sp>
        <p:nvSpPr>
          <p:cNvPr id="1048659" name="内容占位符 2"/>
          <p:cNvSpPr>
            <a:spLocks noGrp="1"/>
          </p:cNvSpPr>
          <p:nvPr>
            <p:ph sz="half" idx="1"/>
          </p:nvPr>
        </p:nvSpPr>
        <p:spPr>
          <a:xfrm>
            <a:off x="838184" y="1983597"/>
            <a:ext cx="5181600" cy="43513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60" name="内容占位符 3"/>
          <p:cNvSpPr>
            <a:spLocks noGrp="1"/>
          </p:cNvSpPr>
          <p:nvPr>
            <p:ph sz="half" idx="2"/>
          </p:nvPr>
        </p:nvSpPr>
        <p:spPr>
          <a:xfrm>
            <a:off x="6172184" y="1983597"/>
            <a:ext cx="5181600" cy="43513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6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62"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63"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64" name="Text Placeholder 7"/>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54" name=""/>
        <p:cNvGrpSpPr/>
        <p:nvPr/>
      </p:nvGrpSpPr>
      <p:grpSpPr>
        <a:xfrm>
          <a:off x="0" y="0"/>
          <a:ext cx="0" cy="0"/>
          <a:chOff x="0" y="0"/>
          <a:chExt cx="0" cy="0"/>
        </a:xfrm>
      </p:grpSpPr>
      <p:sp>
        <p:nvSpPr>
          <p:cNvPr id="1048650" name="标题 1"/>
          <p:cNvSpPr>
            <a:spLocks noGrp="1"/>
          </p:cNvSpPr>
          <p:nvPr>
            <p:ph type="title"/>
          </p:nvPr>
        </p:nvSpPr>
        <p:spPr>
          <a:xfrm>
            <a:off x="389210" y="334078"/>
            <a:ext cx="10515600" cy="1325563"/>
          </a:xfrm>
          <a:prstGeom prst="rect">
            <a:avLst/>
          </a:prstGeom>
        </p:spPr>
        <p:txBody>
          <a:bodyPr/>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8" name=""/>
        <p:cNvGrpSpPr/>
        <p:nvPr/>
      </p:nvGrpSpPr>
      <p:grpSpPr>
        <a:xfrm>
          <a:off x="0" y="0"/>
          <a:ext cx="0" cy="0"/>
          <a:chOff x="0" y="0"/>
          <a:chExt cx="0" cy="0"/>
        </a:xfrm>
      </p:grpSpPr>
      <p:sp>
        <p:nvSpPr>
          <p:cNvPr id="1048665" name="标题 1"/>
          <p:cNvSpPr>
            <a:spLocks noGrp="1"/>
          </p:cNvSpPr>
          <p:nvPr>
            <p:ph type="title"/>
          </p:nvPr>
        </p:nvSpPr>
        <p:spPr>
          <a:xfrm>
            <a:off x="838184" y="723122"/>
            <a:ext cx="4165349"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1048666" name="图片占位符 2"/>
          <p:cNvSpPr>
            <a:spLocks noGrp="1"/>
          </p:cNvSpPr>
          <p:nvPr>
            <p:ph type="pic" idx="1"/>
          </p:nvPr>
        </p:nvSpPr>
        <p:spPr>
          <a:xfrm>
            <a:off x="5181584" y="723123"/>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67" name="文本占位符 3"/>
          <p:cNvSpPr>
            <a:spLocks noGrp="1"/>
          </p:cNvSpPr>
          <p:nvPr>
            <p:ph type="body" sz="half" idx="2"/>
          </p:nvPr>
        </p:nvSpPr>
        <p:spPr>
          <a:xfrm>
            <a:off x="838184" y="2323322"/>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048668"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69"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70"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71" name="Text Placeholder 7"/>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59" name=""/>
        <p:cNvGrpSpPr/>
        <p:nvPr/>
      </p:nvGrpSpPr>
      <p:grpSpPr>
        <a:xfrm>
          <a:off x="0" y="0"/>
          <a:ext cx="0" cy="0"/>
          <a:chOff x="0" y="0"/>
          <a:chExt cx="0" cy="0"/>
        </a:xfrm>
      </p:grpSpPr>
      <p:sp>
        <p:nvSpPr>
          <p:cNvPr id="1048672" name="竖排标题 1"/>
          <p:cNvSpPr>
            <a:spLocks noGrp="1"/>
          </p:cNvSpPr>
          <p:nvPr>
            <p:ph type="title" orient="vert"/>
          </p:nvPr>
        </p:nvSpPr>
        <p:spPr>
          <a:xfrm>
            <a:off x="8724884" y="523097"/>
            <a:ext cx="2628900" cy="5811838"/>
          </a:xfrm>
          <a:prstGeom prst="rect">
            <a:avLst/>
          </a:prstGeom>
        </p:spPr>
        <p:txBody>
          <a:bodyPr vert="eaVert"/>
          <a:p>
            <a:r>
              <a:rPr lang="zh-CN" altLang="en-US"/>
              <a:t>单击此处编辑母版标题样式</a:t>
            </a:r>
            <a:endParaRPr lang="zh-CN" altLang="en-US"/>
          </a:p>
        </p:txBody>
      </p:sp>
      <p:sp>
        <p:nvSpPr>
          <p:cNvPr id="1048673" name="竖排文字占位符 2"/>
          <p:cNvSpPr>
            <a:spLocks noGrp="1"/>
          </p:cNvSpPr>
          <p:nvPr>
            <p:ph type="body" orient="vert" idx="1"/>
          </p:nvPr>
        </p:nvSpPr>
        <p:spPr>
          <a:xfrm>
            <a:off x="838184" y="523097"/>
            <a:ext cx="7734300" cy="5811838"/>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55" name=""/>
        <p:cNvGrpSpPr/>
        <p:nvPr/>
      </p:nvGrpSpPr>
      <p:grpSpPr>
        <a:xfrm>
          <a:off x="0" y="0"/>
          <a:ext cx="0" cy="0"/>
          <a:chOff x="0" y="0"/>
          <a:chExt cx="0" cy="0"/>
        </a:xfrm>
      </p:grpSpPr>
      <p:sp>
        <p:nvSpPr>
          <p:cNvPr id="1048651" name="内容占位符 1"/>
          <p:cNvSpPr>
            <a:spLocks noGrp="1"/>
          </p:cNvSpPr>
          <p:nvPr>
            <p:ph/>
          </p:nvPr>
        </p:nvSpPr>
        <p:spPr>
          <a:xfrm>
            <a:off x="838184" y="523097"/>
            <a:ext cx="10515600" cy="58118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52" name="Slide Number Placeholder 2"/>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5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54"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55" name="Text Placeholder 5"/>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3" name=""/>
        <p:cNvGrpSpPr/>
        <p:nvPr/>
      </p:nvGrpSpPr>
      <p:grpSpPr>
        <a:xfrm>
          <a:off x="0" y="0"/>
          <a:ext cx="0" cy="0"/>
          <a:chOff x="0" y="0"/>
          <a:chExt cx="0" cy="0"/>
        </a:xfrm>
      </p:grpSpPr>
      <p:sp>
        <p:nvSpPr>
          <p:cNvPr id="1048576" name="标题 11"/>
          <p:cNvSpPr>
            <a:spLocks noGrp="1"/>
          </p:cNvSpPr>
          <p:nvPr>
            <p:ph type="title"/>
          </p:nvPr>
        </p:nvSpPr>
        <p:spPr>
          <a:xfrm>
            <a:off x="514049" y="442081"/>
            <a:ext cx="9452278" cy="758458"/>
          </a:xfrm>
        </p:spPr>
        <p:txBody>
          <a:bodyPr/>
          <a:lstStyle>
            <a:lvl1pPr>
              <a:defRPr b="1"/>
            </a:lvl1pPr>
          </a:lstStyle>
          <a:p>
            <a:r>
              <a:rPr lang="zh-CN" altLang="en-US"/>
              <a:t>单击此处编辑母版标题样式</a:t>
            </a:r>
            <a:endParaRPr lang="zh-CN" altLang="en-US"/>
          </a:p>
        </p:txBody>
      </p:sp>
      <p:sp>
        <p:nvSpPr>
          <p:cNvPr id="1048577" name="内容占位符 12"/>
          <p:cNvSpPr>
            <a:spLocks noGrp="1"/>
          </p:cNvSpPr>
          <p:nvPr>
            <p:ph idx="1"/>
          </p:nvPr>
        </p:nvSpPr>
        <p:spPr>
          <a:xfrm>
            <a:off x="513999" y="1259762"/>
            <a:ext cx="9452278" cy="4657501"/>
          </a:xfrm>
        </p:spPr>
        <p:txBody>
          <a:bodyPr/>
          <a:lstStyle>
            <a:lvl1pPr>
              <a:defRPr sz="2800"/>
            </a:lvl1pPr>
            <a:lvl3pPr>
              <a:defRPr sz="2200"/>
            </a:lvl3pPr>
            <a:lvl4pPr>
              <a:defRPr sz="2200"/>
            </a:lvl4pPr>
            <a:lvl5pPr>
              <a:defRPr sz="2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Source Sans 3" panose="020B0503030403020204" charset="0"/>
                <a:cs typeface="Source Sans 3" panose="020B0503030403020204" charset="0"/>
              </a:defRPr>
            </a:lvl1pPr>
          </a:lstStyle>
          <a:p>
            <a:fld id="{B3561BA9-CDCF-4958-B8AB-66F3BF063E13}" type="slidenum">
              <a:rPr lang="en-US" smtClean="0"/>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Source Sans 3" panose="020B0503030403020204" charset="0"/>
                <a:cs typeface="Source Sans 3" panose="020B0503030403020204" charset="0"/>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solidFill>
          <a:latin typeface="Source Han Sans CN" panose="020B0500000000000000" charset="-122"/>
          <a:ea typeface="Source Han Sans CN" panose="020B0500000000000000" charset="-122"/>
          <a:cs typeface="Source Sans 3" panose="020B050303040302020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loongarch@whlug.cn" TargetMode="External"/></Relationships>
</file>

<file path=ppt/slides/_rels/slide10.xml.rels><?xml version="1.0" encoding="UTF-8" standalone="yes"?>
<Relationships xmlns="http://schemas.openxmlformats.org/package/2006/relationships"><Relationship Id="rId9" Type="http://schemas.openxmlformats.org/officeDocument/2006/relationships/hyperlink" Target="https://github.com/llvm/llvm-project/issues?q=state%3Aclosed%20label%3Abackend%3Aloongarch" TargetMode="External"/><Relationship Id="rId8" Type="http://schemas.openxmlformats.org/officeDocument/2006/relationships/hyperlink" Target="https://github.com/llvm/llvm-project/pull/166936" TargetMode="External"/><Relationship Id="rId7" Type="http://schemas.openxmlformats.org/officeDocument/2006/relationships/hyperlink" Target="https://github.com/llvm/llvm-project/pull/163725" TargetMode="External"/><Relationship Id="rId6" Type="http://schemas.openxmlformats.org/officeDocument/2006/relationships/hyperlink" Target="https://github.com/llvm/llvm-project/issues/163681" TargetMode="External"/><Relationship Id="rId5" Type="http://schemas.openxmlformats.org/officeDocument/2006/relationships/hyperlink" Target="https://github.com/llvm/llvm-project/pull/163721" TargetMode="External"/><Relationship Id="rId4" Type="http://schemas.openxmlformats.org/officeDocument/2006/relationships/hyperlink" Target="https://github.com/llvm/llvm-project/pull/162768" TargetMode="External"/><Relationship Id="rId3" Type="http://schemas.openxmlformats.org/officeDocument/2006/relationships/hyperlink" Target="https://github.com/llvm/llvm-project/pull/165217" TargetMode="External"/><Relationship Id="rId2" Type="http://schemas.openxmlformats.org/officeDocument/2006/relationships/hyperlink" Target="https://github.com/llvm/llvm-project/pull/162978" TargetMode="External"/><Relationship Id="rId10" Type="http://schemas.openxmlformats.org/officeDocument/2006/relationships/slideLayout" Target="../slideLayouts/slideLayout2.xml"/><Relationship Id="rId1" Type="http://schemas.openxmlformats.org/officeDocument/2006/relationships/hyperlink" Target="https://github.com/llvm/llvm-project/pull/163151"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lore.kernel.org/20251105151257.148530-1-xry111@xry111.site" TargetMode="External"/><Relationship Id="rId1" Type="http://schemas.openxmlformats.org/officeDocument/2006/relationships/hyperlink" Target="https://git.kernel.org/torvalds/c/8607edcd1748" TargetMode="External"/></Relationships>
</file>

<file path=ppt/slides/_rels/slide12.xml.rels><?xml version="1.0" encoding="UTF-8" standalone="yes"?>
<Relationships xmlns="http://schemas.openxmlformats.org/package/2006/relationships"><Relationship Id="rId9" Type="http://schemas.openxmlformats.org/officeDocument/2006/relationships/hyperlink" Target="https://lore.kernel.org/loongarch/20251104114659.1562404-1-maobibo@loongson.cn/" TargetMode="External"/><Relationship Id="rId8" Type="http://schemas.openxmlformats.org/officeDocument/2006/relationships/hyperlink" Target="https://lore.kernel.org/loongarch/20251104113700.1561752-2-maobibo@loongson.cn/" TargetMode="External"/><Relationship Id="rId7" Type="http://schemas.openxmlformats.org/officeDocument/2006/relationships/hyperlink" Target="https://lore.kernel.org/loongarch/20251103-1-v1-1-20e6641a57da@linux.dev/" TargetMode="External"/><Relationship Id="rId6" Type="http://schemas.openxmlformats.org/officeDocument/2006/relationships/hyperlink" Target="https://lore.kernel.org/loongarch/20251109023136.355207-1-chenhuacai@loongson.cn/" TargetMode="External"/><Relationship Id="rId5" Type="http://schemas.openxmlformats.org/officeDocument/2006/relationships/hyperlink" Target="https://lore.kernel.org/loongarch/20251107094759.3093531-1-chenhuacai@loongson.cn/" TargetMode="External"/><Relationship Id="rId4" Type="http://schemas.openxmlformats.org/officeDocument/2006/relationships/hyperlink" Target="https://lore.kernel.org/loongarch/20251107094836.3093983-1-chenhuacai@loongson.cn/" TargetMode="External"/><Relationship Id="rId3" Type="http://schemas.openxmlformats.org/officeDocument/2006/relationships/hyperlink" Target="https://lore.kernel.org/loongarch/20251109023214.355231-1-chenhuacai@loongson.cn/" TargetMode="External"/><Relationship Id="rId2" Type="http://schemas.openxmlformats.org/officeDocument/2006/relationships/hyperlink" Target="https://lore.kernel.org/loongarch/20251028071825.1639678-1-chenhuacai@loongson.cn/" TargetMode="External"/><Relationship Id="rId11" Type="http://schemas.openxmlformats.org/officeDocument/2006/relationships/slideLayout" Target="../slideLayouts/slideLayout2.xml"/><Relationship Id="rId10" Type="http://schemas.openxmlformats.org/officeDocument/2006/relationships/hyperlink" Target="https://lore.kernel.org/loongarch/20251107180601.86483-1-vishal.moola@gmail.com/" TargetMode="External"/><Relationship Id="rId1" Type="http://schemas.openxmlformats.org/officeDocument/2006/relationships/hyperlink" Target="https://lore.kernel.org/loongarch/" TargetMode="Externa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hyperlink" Target="https://lore.kernel.org/loongarch/cover.1762482089.git.zhoubinbin@loongson.cn/" TargetMode="External"/><Relationship Id="rId6" Type="http://schemas.openxmlformats.org/officeDocument/2006/relationships/hyperlink" Target="https://lore.kernel.org/loongarch/20251107035805.3094024-1-zhangtianyang@loongson.cn/" TargetMode="External"/><Relationship Id="rId5" Type="http://schemas.openxmlformats.org/officeDocument/2006/relationships/hyperlink" Target="https://lore.kernel.org/loongarch/20251105151257.148530-1-xry111@xry111.site/" TargetMode="External"/><Relationship Id="rId4" Type="http://schemas.openxmlformats.org/officeDocument/2006/relationships/hyperlink" Target="https://lore.kernel.org/loongarch/20251029-loongarch-uapi-ptrace-types-v1-1-5c84855a348d@weissschuh.net/" TargetMode="External"/><Relationship Id="rId3" Type="http://schemas.openxmlformats.org/officeDocument/2006/relationships/hyperlink" Target="https://lore.kernel.org/loongarch/20251029153649.33345-1-b10902118@ntu.edu.tw/" TargetMode="External"/><Relationship Id="rId2" Type="http://schemas.openxmlformats.org/officeDocument/2006/relationships/hyperlink" Target="https://lore.kernel.org/loongarch/20251028065139.10227-1-youling.tang@linux.dev/" TargetMode="External"/><Relationship Id="rId1" Type="http://schemas.openxmlformats.org/officeDocument/2006/relationships/hyperlink" Target="https://lore.kernel.org/loongarch/" TargetMode="Externa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github.com/xen0n/loong-fuzzycsr" TargetMode="External"/><Relationship Id="rId3" Type="http://schemas.openxmlformats.org/officeDocument/2006/relationships/hyperlink" Target="https://github.com/jiegec/la-inst" TargetMode="External"/><Relationship Id="rId2" Type="http://schemas.openxmlformats.org/officeDocument/2006/relationships/hyperlink" Target="https://github.com/loongson-community/discussions/issues/106" TargetMode="External"/><Relationship Id="rId1" Type="http://schemas.openxmlformats.org/officeDocument/2006/relationships/hyperlink" Target="https://github.com/google/brotli/commit/e230f474b87134e8c6c85b630084c612057f253e"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github.com/ggml-org/llama.cpp/pull/16958" TargetMode="External"/><Relationship Id="rId2" Type="http://schemas.openxmlformats.org/officeDocument/2006/relationships/hyperlink" Target="https://lore.kernel.org/loongarch/20251015022037.14535-2-xry111@xry111.site/" TargetMode="External"/><Relationship Id="rId1" Type="http://schemas.openxmlformats.org/officeDocument/2006/relationships/hyperlink" Target="https://git.kernel.org/pub/scm/linux/kernel/git/torvalds/linux.git/commit/?id=8607edcd1748"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wszqkzqk.github.io/2024/11/20/Loong-Arch-Linux-Bootstrap-Packages/#ghc%E5%88%A9%E7%94%A8%E5%85%B6%E4%BB%96%E5%8F%91%E8%A1%8C%E7%89%88%E7%9A%84%E4%BA%8C%E8%BF%9B%E5%88%B6%E5%8C%85%E8%87%AA%E4%B8%BE" TargetMode="External"/><Relationship Id="rId3" Type="http://schemas.openxmlformats.org/officeDocument/2006/relationships/hyperlink" Target="https://sources.debian.org/src/ghc/9.6.6-4/debian/patches/hadrian-enable-interpreter" TargetMode="External"/><Relationship Id="rId2" Type="http://schemas.openxmlformats.org/officeDocument/2006/relationships/hyperlink" Target="https://sources.debian.org/src/ghc/9.6.6-4/debian/patches/llvm-new-pass-manager" TargetMode="External"/><Relationship Id="rId1" Type="http://schemas.openxmlformats.org/officeDocument/2006/relationships/hyperlink" Target="https://github.com/lcpu-club/loongarch-packages/pull/757" TargetMode="Externa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github.com/lcpu-club/loongarch-packages/pull/763" TargetMode="External"/><Relationship Id="rId4" Type="http://schemas.openxmlformats.org/officeDocument/2006/relationships/hyperlink" Target="https://github.com/lcpu-club/loongarch-packages/pull/762" TargetMode="External"/><Relationship Id="rId3" Type="http://schemas.openxmlformats.org/officeDocument/2006/relationships/hyperlink" Target="https://github.com/lcpu-club/loongarch-packages/pull/761" TargetMode="External"/><Relationship Id="rId2" Type="http://schemas.openxmlformats.org/officeDocument/2006/relationships/hyperlink" Target="https://github.com/lcpu-club/loongarch-packages/pull/760" TargetMode="External"/><Relationship Id="rId1" Type="http://schemas.openxmlformats.org/officeDocument/2006/relationships/hyperlink" Target="https://github.com/lcpu-club/loongarch-packages/pull/758"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github.com/lcpu-club/loongarch-packages/commit/8a2acfe57d5d580729f6c7c42162b0395faa98ed" TargetMode="External"/><Relationship Id="rId1" Type="http://schemas.openxmlformats.org/officeDocument/2006/relationships/hyperlink" Target="https://github.com/lcpu-club/loongarch-packages/commit/90b8ac4c832086786c2c72751939d7328b0f9cff"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github.com/lcpu-club/loongarch-packages/pull/779" TargetMode="External"/><Relationship Id="rId1" Type="http://schemas.openxmlformats.org/officeDocument/2006/relationships/hyperlink" Target="https://github.com/lcpu-club/loongarch-packages/commit/ebbf6bb63e90cfd409c441d686f3114c6bdd5485"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loongbbs.cn/d/356-arch-linux-for-loong64-%E6%9B%B4%E6%96%B0%E6%97%A5%E5%BF%9720251026-20251108"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sourceware.org/pipermail/libc-alpha/2025-November/172131.html" TargetMode="Externa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gcc.gnu.org/r16-4722" TargetMode="External"/><Relationship Id="rId2" Type="http://schemas.openxmlformats.org/officeDocument/2006/relationships/hyperlink" Target="https://lore.kernel.org/loongarch/20251105151257.148530-1-xry111@xry111.site" TargetMode="External"/><Relationship Id="rId1" Type="http://schemas.openxmlformats.org/officeDocument/2006/relationships/hyperlink" Target="https://gcc.gnu.org/r16-5051" TargetMode="Externa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hyperlink" Target="https://gcc.gnu.org/r16-5073" TargetMode="External"/><Relationship Id="rId6" Type="http://schemas.openxmlformats.org/officeDocument/2006/relationships/hyperlink" Target="https://gcc.gnu.org/r16-5072" TargetMode="External"/><Relationship Id="rId5" Type="http://schemas.openxmlformats.org/officeDocument/2006/relationships/hyperlink" Target="https://gcc.gnu.org/r16-5071" TargetMode="External"/><Relationship Id="rId4" Type="http://schemas.openxmlformats.org/officeDocument/2006/relationships/hyperlink" Target="https://gcc.gnu.org/r16-4944" TargetMode="External"/><Relationship Id="rId3" Type="http://schemas.openxmlformats.org/officeDocument/2006/relationships/hyperlink" Target="https://gcc.gnu.org/pipermail/gcc-patches/2025-October/698663.html" TargetMode="External"/><Relationship Id="rId2" Type="http://schemas.openxmlformats.org/officeDocument/2006/relationships/hyperlink" Target="https://gcc.gnu.org/r16-4943" TargetMode="External"/><Relationship Id="rId1" Type="http://schemas.openxmlformats.org/officeDocument/2006/relationships/hyperlink" Target="https://gcc.gnu.org/r16-5096" TargetMode="Externa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gcc.gnu.org/r16-4953" TargetMode="External"/><Relationship Id="rId4" Type="http://schemas.openxmlformats.org/officeDocument/2006/relationships/hyperlink" Target="https://gcc.gnu.org/r16-4954" TargetMode="External"/><Relationship Id="rId3" Type="http://schemas.openxmlformats.org/officeDocument/2006/relationships/hyperlink" Target="https://gcc.gnu.org/r16-4950" TargetMode="External"/><Relationship Id="rId2" Type="http://schemas.openxmlformats.org/officeDocument/2006/relationships/hyperlink" Target="https://gcc.gnu.org/r16-4952" TargetMode="External"/><Relationship Id="rId1" Type="http://schemas.openxmlformats.org/officeDocument/2006/relationships/hyperlink" Target="https://gcc.gnu.org/r16-495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p:sp>
        <p:nvSpPr>
          <p:cNvPr id="1048586" name="标题 1"/>
          <p:cNvSpPr>
            <a:spLocks noGrp="1"/>
          </p:cNvSpPr>
          <p:nvPr>
            <p:ph type="title"/>
          </p:nvPr>
        </p:nvSpPr>
        <p:spPr>
          <a:xfrm>
            <a:off x="514049" y="727831"/>
            <a:ext cx="9452278" cy="758458"/>
          </a:xfrm>
        </p:spPr>
        <p:txBody>
          <a:bodyPr/>
          <a:p>
            <a:r>
              <a:rPr lang="zh-CN" altLang="en-US"/>
              <a:t>欢迎</a:t>
            </a:r>
            <a:r>
              <a:rPr lang="zh-CN" altLang="en-US">
                <a:cs typeface="Arial" panose="020B0604020202020204" pitchFamily="34" charset="0"/>
              </a:rPr>
              <a:t>参加龙架构双周会</a:t>
            </a:r>
            <a:endParaRPr lang="zh-CN" altLang="en-US"/>
          </a:p>
        </p:txBody>
      </p:sp>
      <p:sp>
        <p:nvSpPr>
          <p:cNvPr id="1048587" name="内容占位符 2"/>
          <p:cNvSpPr>
            <a:spLocks noGrp="1"/>
          </p:cNvSpPr>
          <p:nvPr>
            <p:ph idx="1"/>
          </p:nvPr>
        </p:nvSpPr>
        <p:spPr>
          <a:xfrm>
            <a:off x="513999" y="1545512"/>
            <a:ext cx="9452278" cy="4657501"/>
          </a:xfrm>
        </p:spPr>
        <p:txBody>
          <a:bodyPr/>
          <a:p>
            <a:r>
              <a:rPr lang="zh-CN" altLang="en-US" sz="2400" b="1"/>
              <a:t>编辑权限申请</a:t>
            </a:r>
            <a:endParaRPr lang="zh-CN" altLang="en-US" sz="2400" b="1"/>
          </a:p>
          <a:p>
            <a:pPr lvl="1"/>
            <a:r>
              <a:rPr lang="zh-CN" altLang="en-US" sz="1800"/>
              <a:t>计划好主讲的议题和大致用时</a:t>
            </a:r>
            <a:endParaRPr lang="zh-CN" altLang="en-US" sz="1800"/>
          </a:p>
          <a:p>
            <a:pPr lvl="1"/>
            <a:r>
              <a:rPr lang="zh-CN" altLang="en-US" sz="1800"/>
              <a:t>在本文档申请编辑权限且附上简短的申请理由</a:t>
            </a:r>
            <a:endParaRPr lang="zh-CN" altLang="en-US" sz="1800"/>
          </a:p>
          <a:p>
            <a:pPr lvl="1"/>
            <a:r>
              <a:rPr lang="zh-CN" altLang="en-US" sz="1800"/>
              <a:t>在龙架构双周会交流群中 </a:t>
            </a:r>
            <a:r>
              <a:rPr lang="zh-CN" altLang="en-US" sz="1800" b="1">
                <a:solidFill>
                  <a:srgbClr val="C00000"/>
                </a:solidFill>
              </a:rPr>
              <a:t>@群主</a:t>
            </a:r>
            <a:r>
              <a:rPr lang="zh-CN" altLang="en-US" sz="1800"/>
              <a:t> 或 </a:t>
            </a:r>
            <a:r>
              <a:rPr lang="zh-CN" altLang="en-US" sz="1800" b="1">
                <a:solidFill>
                  <a:srgbClr val="C00000"/>
                </a:solidFill>
              </a:rPr>
              <a:t>管理员</a:t>
            </a:r>
            <a:r>
              <a:rPr lang="zh-CN" altLang="en-US" sz="1800"/>
              <a:t> 获取权限</a:t>
            </a:r>
            <a:endParaRPr lang="zh-CN" altLang="en-US" sz="1800"/>
          </a:p>
          <a:p>
            <a:pPr lvl="1"/>
            <a:r>
              <a:rPr lang="zh-CN" altLang="en-US" sz="1800"/>
              <a:t>向 </a:t>
            </a:r>
            <a:r>
              <a:rPr lang="en-US" altLang="zh-CN" sz="1800">
                <a:latin typeface="Fira Code" charset="0"/>
                <a:ea typeface="Fira Code" charset="0"/>
                <a:cs typeface="Fira Code" charset="0"/>
                <a:hlinkClick r:id="rId1"/>
              </a:rPr>
              <a:t>loongarch</a:t>
            </a:r>
            <a:r>
              <a:rPr lang="zh-CN" altLang="en-US" sz="1800">
                <a:latin typeface="Fira Code" charset="0"/>
                <a:ea typeface="Fira Code" charset="0"/>
                <a:cs typeface="Fira Code" charset="0"/>
                <a:hlinkClick r:id="rId1"/>
              </a:rPr>
              <a:t>@</a:t>
            </a:r>
            <a:r>
              <a:rPr lang="en-US" altLang="zh-CN" sz="1800">
                <a:latin typeface="Fira Code" charset="0"/>
                <a:ea typeface="Fira Code" charset="0"/>
                <a:cs typeface="Fira Code" charset="0"/>
                <a:hlinkClick r:id="rId1"/>
              </a:rPr>
              <a:t>whlug.cn</a:t>
            </a:r>
            <a:r>
              <a:rPr lang="en-US" altLang="zh-CN" sz="1800"/>
              <a:t> </a:t>
            </a:r>
            <a:r>
              <a:rPr lang="zh-CN" altLang="en-US" sz="1800"/>
              <a:t>发送主题为龙架构双周会报告的邮件</a:t>
            </a:r>
            <a:endParaRPr lang="zh-CN" altLang="en-US" sz="1800"/>
          </a:p>
          <a:p>
            <a:pPr lvl="2"/>
            <a:r>
              <a:rPr lang="zh-CN" altLang="en-US" sz="1800"/>
              <a:t>邮件内请简要说明您将要报告的内容，我们将在收到邮件后同您取得联系，为您提供文档的编辑权限</a:t>
            </a:r>
            <a:endParaRPr lang="zh-CN" altLang="en-US" sz="1800"/>
          </a:p>
          <a:p>
            <a:r>
              <a:rPr lang="zh-CN" altLang="en-US" sz="2400" b="1"/>
              <a:t>内容编辑</a:t>
            </a:r>
            <a:endParaRPr lang="zh-CN" altLang="en-US" sz="2400" b="1"/>
          </a:p>
          <a:p>
            <a:pPr lvl="1"/>
            <a:r>
              <a:rPr lang="zh-CN" altLang="en-US" sz="1800"/>
              <a:t>请在对应的议题版块下添加您想要分享的内容</a:t>
            </a:r>
            <a:endParaRPr lang="zh-CN" altLang="en-US" sz="1800"/>
          </a:p>
          <a:p>
            <a:pPr lvl="1"/>
            <a:r>
              <a:rPr lang="zh-CN" altLang="en-US" sz="1800"/>
              <a:t>若无对应议题，请直接在幻灯片其他议题最前方添加</a:t>
            </a:r>
            <a:endParaRPr lang="zh-CN" altLang="en-US" sz="1800"/>
          </a:p>
          <a:p>
            <a:pPr lvl="1"/>
            <a:r>
              <a:rPr lang="zh-CN" altLang="en-US" sz="1800"/>
              <a:t>快速报告一页控制在 </a:t>
            </a:r>
            <a:r>
              <a:rPr lang="en-US" altLang="zh-CN" sz="1800"/>
              <a:t>3 </a:t>
            </a:r>
            <a:r>
              <a:rPr lang="zh-CN" altLang="en-US" sz="1800"/>
              <a:t>分钟以内，报告期间请勿讨论发言</a:t>
            </a:r>
            <a:endParaRPr lang="zh-CN" altLang="en-US" sz="1800"/>
          </a:p>
          <a:p>
            <a:pPr lvl="1"/>
            <a:r>
              <a:rPr lang="zh-CN" altLang="en-US" sz="1800"/>
              <a:t>专题报告 </a:t>
            </a:r>
            <a:r>
              <a:rPr lang="en-US" altLang="zh-CN" sz="1800"/>
              <a:t>15~30 </a:t>
            </a:r>
            <a:r>
              <a:rPr lang="zh-CN" altLang="en-US" sz="1800"/>
              <a:t>分钟，分享结束后可讨论交流</a:t>
            </a:r>
            <a:endParaRPr lang="zh-CN"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zh-CN"/>
              <a:t>LLVM</a:t>
            </a:r>
            <a:endParaRPr lang="zh-CN" altLang="en-US"/>
          </a:p>
        </p:txBody>
      </p:sp>
      <p:sp>
        <p:nvSpPr>
          <p:cNvPr id="3" name="Content Placeholder 2"/>
          <p:cNvSpPr>
            <a:spLocks noGrp="1"/>
          </p:cNvSpPr>
          <p:nvPr>
            <p:ph idx="1"/>
          </p:nvPr>
        </p:nvSpPr>
        <p:spPr/>
        <p:txBody>
          <a:bodyPr/>
          <a:p>
            <a:r>
              <a:rPr lang="zh-CN" altLang="en-US"/>
              <a:t>日常 </a:t>
            </a:r>
            <a:r>
              <a:rPr lang="en-US" altLang="zh-CN"/>
              <a:t>SIMD </a:t>
            </a:r>
            <a:r>
              <a:rPr lang="zh-CN" altLang="en-US"/>
              <a:t>代码生成优化</a:t>
            </a:r>
            <a:endParaRPr lang="zh-CN" altLang="en-US"/>
          </a:p>
          <a:p>
            <a:pPr lvl="1"/>
            <a:r>
              <a:rPr lang="en-US" altLang="zh-CN"/>
              <a:t>zhaoqi5</a:t>
            </a:r>
            <a:r>
              <a:rPr lang="zh-CN" altLang="en-US"/>
              <a:t> 以 </a:t>
            </a:r>
            <a:r>
              <a:rPr lang="en-US" altLang="zh-CN"/>
              <a:t>shuffle</a:t>
            </a:r>
            <a:r>
              <a:rPr lang="zh-CN" altLang="en-US"/>
              <a:t> </a:t>
            </a:r>
            <a:r>
              <a:rPr lang="zh-CN" altLang="en-US">
                <a:hlinkClick r:id="rId1"/>
              </a:rPr>
              <a:t>实现了</a:t>
            </a:r>
            <a:r>
              <a:rPr lang="zh-CN" altLang="en-US"/>
              <a:t>向量元素顺序的反转</a:t>
            </a:r>
            <a:endParaRPr lang="zh-CN" altLang="en-US"/>
          </a:p>
          <a:p>
            <a:pPr lvl="1"/>
            <a:r>
              <a:rPr lang="en-US" altLang="zh-CN"/>
              <a:t>ylzsx </a:t>
            </a:r>
            <a:r>
              <a:rPr lang="zh-CN" altLang="en-US"/>
              <a:t>以 </a:t>
            </a:r>
            <a:r>
              <a:rPr lang="en-US" altLang="zh-CN"/>
              <a:t>flogb </a:t>
            </a:r>
            <a:r>
              <a:rPr lang="zh-CN" altLang="en-US">
                <a:hlinkClick r:id="rId2"/>
              </a:rPr>
              <a:t>实现了</a:t>
            </a:r>
            <a:r>
              <a:rPr lang="zh-CN" altLang="en-US"/>
              <a:t> </a:t>
            </a:r>
            <a:r>
              <a:rPr lang="en-US" altLang="zh-CN"/>
              <a:t>flog2</a:t>
            </a:r>
            <a:endParaRPr lang="zh-CN" altLang="en-US"/>
          </a:p>
          <a:p>
            <a:pPr lvl="1" algn="just"/>
            <a:r>
              <a:rPr lang="en-US" altLang="zh-CN"/>
              <a:t>ylzsx </a:t>
            </a:r>
            <a:r>
              <a:rPr lang="zh-CN" altLang="en-US"/>
              <a:t>标记了</a:t>
            </a:r>
            <a:r>
              <a:rPr lang="zh-CN" altLang="en-US">
                <a:hlinkClick r:id="rId3"/>
              </a:rPr>
              <a:t>各种浮点取整</a:t>
            </a:r>
            <a:r>
              <a:rPr lang="zh-CN" altLang="en-US"/>
              <a:t>、</a:t>
            </a:r>
            <a:r>
              <a:rPr lang="en-US" altLang="zh-CN">
                <a:hlinkClick r:id="rId4"/>
              </a:rPr>
              <a:t>f{max,min}num</a:t>
            </a:r>
            <a:r>
              <a:rPr lang="zh-CN" altLang="en-US"/>
              <a:t> 在 </a:t>
            </a:r>
            <a:r>
              <a:rPr lang="en-US" altLang="zh-CN"/>
              <a:t>LSX/LASX </a:t>
            </a:r>
            <a:r>
              <a:rPr lang="zh-CN" altLang="en-US"/>
              <a:t>合法</a:t>
            </a:r>
            <a:endParaRPr lang="zh-CN" altLang="en-US"/>
          </a:p>
          <a:p>
            <a:pPr algn="just"/>
            <a:r>
              <a:rPr lang="en-US" altLang="zh-CN"/>
              <a:t>zhaoqi5 </a:t>
            </a:r>
            <a:r>
              <a:rPr lang="zh-CN" altLang="en-US"/>
              <a:t>将 加法&amp;访存 操作</a:t>
            </a:r>
            <a:r>
              <a:rPr lang="zh-CN" altLang="en-US">
                <a:hlinkClick r:id="rId5"/>
              </a:rPr>
              <a:t>合并为</a:t>
            </a:r>
            <a:r>
              <a:rPr lang="zh-CN" altLang="en-US"/>
              <a:t>带偏移量的访存</a:t>
            </a:r>
            <a:endParaRPr lang="zh-CN" altLang="en-US"/>
          </a:p>
          <a:p>
            <a:r>
              <a:rPr lang="zh-CN" altLang="en-US"/>
              <a:t>接上期：</a:t>
            </a:r>
            <a:r>
              <a:rPr lang="en-US" altLang="zh-CN"/>
              <a:t>wangleiat </a:t>
            </a:r>
            <a:r>
              <a:rPr lang="zh-CN" altLang="en-US">
                <a:hlinkClick r:id="rId6"/>
              </a:rPr>
              <a:t>报告</a:t>
            </a:r>
            <a:r>
              <a:rPr lang="zh-CN" altLang="en-US"/>
              <a:t> </a:t>
            </a:r>
            <a:r>
              <a:rPr lang="en-US" altLang="zh-CN">
                <a:cs typeface="Arial" panose="020B0604020202020204" pitchFamily="34" charset="0"/>
              </a:rPr>
              <a:t>large (extreme) </a:t>
            </a:r>
            <a:r>
              <a:rPr lang="zh-CN" altLang="en-US">
                <a:cs typeface="Arial" panose="020B0604020202020204" pitchFamily="34" charset="0"/>
              </a:rPr>
              <a:t>代码模型的重定位指令组合有时仍然会被拆开</a:t>
            </a:r>
            <a:endParaRPr lang="zh-CN" altLang="en-US">
              <a:cs typeface="Arial" panose="020B0604020202020204" pitchFamily="34" charset="0"/>
            </a:endParaRPr>
          </a:p>
          <a:p>
            <a:pPr lvl="1"/>
            <a:r>
              <a:rPr lang="en-US" altLang="zh-CN">
                <a:solidFill>
                  <a:schemeClr val="tx1"/>
                </a:solidFill>
                <a:ea typeface="Source Han Sans CN" charset="0"/>
              </a:rPr>
              <a:t>后续：</a:t>
            </a:r>
            <a:r>
              <a:rPr lang="en-US" altLang="zh-CN"/>
              <a:t>heiher </a:t>
            </a:r>
            <a:r>
              <a:rPr lang="zh-CN" altLang="en-US">
                <a:hlinkClick r:id="rId7"/>
              </a:rPr>
              <a:t>已修复</a:t>
            </a:r>
            <a:r>
              <a:rPr lang="zh-CN" altLang="en-US"/>
              <a:t>，将</a:t>
            </a:r>
            <a:r>
              <a:rPr lang="zh-CN" altLang="en-US">
                <a:hlinkClick r:id="rId8"/>
              </a:rPr>
              <a:t>移植回</a:t>
            </a:r>
            <a:r>
              <a:rPr lang="zh-CN" altLang="en-US"/>
              <a:t> </a:t>
            </a:r>
            <a:r>
              <a:rPr lang="en-US" altLang="zh-CN"/>
              <a:t>LLVM 21 </a:t>
            </a:r>
            <a:r>
              <a:rPr lang="zh-CN" altLang="en-US"/>
              <a:t>分支</a:t>
            </a:r>
            <a:endParaRPr lang="zh-CN" altLang="en-US"/>
          </a:p>
          <a:p>
            <a:r>
              <a:rPr lang="zh-CN" altLang="en-US"/>
              <a:t>可在工单系统</a:t>
            </a:r>
            <a:r>
              <a:rPr lang="zh-CN" altLang="en-US">
                <a:hlinkClick r:id="rId9"/>
              </a:rPr>
              <a:t>搜索</a:t>
            </a:r>
            <a:r>
              <a:rPr lang="zh-CN" altLang="en-US"/>
              <a:t>更多 </a:t>
            </a:r>
            <a:r>
              <a:rPr lang="en-US" altLang="zh-CN"/>
              <a:t>LoongArch </a:t>
            </a:r>
            <a:r>
              <a:rPr lang="zh-CN" altLang="en-US"/>
              <a:t>相关内容</a:t>
            </a:r>
            <a:endParaRPr lang="zh-CN" altLang="en-US"/>
          </a:p>
        </p:txBody>
      </p:sp>
      <p:sp>
        <p:nvSpPr>
          <p:cNvPr id="4" name="Text Placeholder 3"/>
          <p:cNvSpPr>
            <a:spLocks noGrp="1"/>
          </p:cNvSpPr>
          <p:nvPr>
            <p:ph type="body" idx="10"/>
          </p:nvPr>
        </p:nvSpPr>
        <p:spPr/>
        <p:txBody>
          <a:bodyPr/>
          <a:p>
            <a:r>
              <a:rPr lang="en-US" altLang="zh-CN"/>
              <a:t>x</a:t>
            </a:r>
            <a:r>
              <a:rPr lang="en-US" altLang="zh-CN">
                <a:cs typeface="Arial" panose="020B0604020202020204" pitchFamily="34" charset="0"/>
              </a:rPr>
              <a:t>e</a:t>
            </a:r>
            <a:r>
              <a:rPr lang="en-US" altLang="zh-CN"/>
              <a:t>n0n</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zh-CN"/>
              <a:t>Linux </a:t>
            </a:r>
            <a:r>
              <a:rPr lang="en-US" altLang="zh-CN">
                <a:cs typeface="Arial" panose="020B0604020202020204" pitchFamily="34" charset="0"/>
              </a:rPr>
              <a:t>Kernel</a:t>
            </a:r>
            <a:endParaRPr lang="zh-CN" altLang="en-US"/>
          </a:p>
        </p:txBody>
      </p:sp>
      <p:sp>
        <p:nvSpPr>
          <p:cNvPr id="3" name="Content Placeholder 2"/>
          <p:cNvSpPr>
            <a:spLocks noGrp="1"/>
          </p:cNvSpPr>
          <p:nvPr>
            <p:ph idx="1"/>
          </p:nvPr>
        </p:nvSpPr>
        <p:spPr/>
        <p:txBody>
          <a:bodyPr/>
          <a:p>
            <a:r>
              <a:rPr lang="en-US" altLang="zh-CN"/>
              <a:t>Michal Pecio </a:t>
            </a:r>
            <a:r>
              <a:rPr lang="zh-CN" altLang="en-US">
                <a:hlinkClick r:id="rId1"/>
              </a:rPr>
              <a:t>修复</a:t>
            </a:r>
            <a:r>
              <a:rPr lang="zh-CN" altLang="en-US"/>
              <a:t>仅有 </a:t>
            </a:r>
            <a:r>
              <a:rPr lang="en-US" altLang="zh-CN"/>
              <a:t>USB 2.0 port </a:t>
            </a:r>
            <a:r>
              <a:rPr lang="zh-CN" altLang="en-US"/>
              <a:t>的 </a:t>
            </a:r>
            <a:r>
              <a:rPr lang="en-US" altLang="zh-CN"/>
              <a:t>XHCI </a:t>
            </a:r>
            <a:r>
              <a:rPr lang="zh-CN" altLang="en-US"/>
              <a:t>控制器（出现在 </a:t>
            </a:r>
            <a:r>
              <a:rPr lang="en-US" altLang="zh-CN"/>
              <a:t>2K3000 SoC </a:t>
            </a:r>
            <a:r>
              <a:rPr lang="zh-CN" altLang="en-US"/>
              <a:t>中）无法使用的问题</a:t>
            </a:r>
            <a:endParaRPr lang="zh-CN" altLang="en-US"/>
          </a:p>
          <a:p>
            <a:r>
              <a:rPr lang="en-US" altLang="zh-CN"/>
              <a:t>xry111</a:t>
            </a:r>
            <a:r>
              <a:rPr lang="zh-CN" altLang="en-US"/>
              <a:t> </a:t>
            </a:r>
            <a:r>
              <a:rPr lang="zh-CN" altLang="en-US">
                <a:hlinkClick r:id="rId2"/>
              </a:rPr>
              <a:t>试图修复</a:t>
            </a:r>
            <a:r>
              <a:rPr lang="zh-CN" altLang="en-US"/>
              <a:t>位序反转 </a:t>
            </a:r>
            <a:r>
              <a:rPr lang="en-US" altLang="zh-CN"/>
              <a:t>(bit reverse) </a:t>
            </a:r>
            <a:r>
              <a:rPr lang="zh-CN" altLang="en-US"/>
              <a:t>操作的龙架构优化未起效和 </a:t>
            </a:r>
            <a:r>
              <a:rPr lang="en-US" altLang="zh-CN"/>
              <a:t>32 </a:t>
            </a:r>
            <a:r>
              <a:rPr lang="zh-CN" altLang="en-US"/>
              <a:t>位整数位序反转实现并非最优的问题</a:t>
            </a:r>
            <a:endParaRPr lang="zh-CN" altLang="en-US"/>
          </a:p>
        </p:txBody>
      </p:sp>
      <p:sp>
        <p:nvSpPr>
          <p:cNvPr id="4" name="Text Placeholder 3"/>
          <p:cNvSpPr>
            <a:spLocks noGrp="1"/>
          </p:cNvSpPr>
          <p:nvPr>
            <p:ph type="body" idx="10"/>
          </p:nvPr>
        </p:nvSpPr>
        <p:spPr/>
        <p:txBody>
          <a:bodyPr/>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Linux Kernel</a:t>
            </a:r>
            <a:r>
              <a:rPr lang="zh-CN" altLang="en-US"/>
              <a:t>（</a:t>
            </a:r>
            <a:r>
              <a:rPr lang="en-US" altLang="zh-CN">
                <a:hlinkClick r:id="rId1"/>
              </a:rPr>
              <a:t>loongarch</a:t>
            </a:r>
            <a:r>
              <a:rPr lang="en-US" altLang="zh-CN"/>
              <a:t> </a:t>
            </a:r>
            <a:r>
              <a:rPr lang="zh-CN" altLang="en-US"/>
              <a:t>列表）</a:t>
            </a:r>
            <a:endParaRPr lang="zh-CN" altLang="en-US"/>
          </a:p>
        </p:txBody>
      </p:sp>
      <p:sp>
        <p:nvSpPr>
          <p:cNvPr id="3" name="内容占位符 2"/>
          <p:cNvSpPr>
            <a:spLocks noGrp="1"/>
          </p:cNvSpPr>
          <p:nvPr>
            <p:ph idx="1"/>
          </p:nvPr>
        </p:nvSpPr>
        <p:spPr>
          <a:xfrm>
            <a:off x="513999" y="1259762"/>
            <a:ext cx="11365818" cy="4657501"/>
          </a:xfrm>
        </p:spPr>
        <p:txBody>
          <a:bodyPr/>
          <a:p>
            <a:pPr lvl="0"/>
            <a:r>
              <a:rPr lang="en-US" altLang="zh-CN" sz="2000">
                <a:solidFill>
                  <a:schemeClr val="tx1"/>
                </a:solidFill>
              </a:rPr>
              <a:t>Huacai Chen</a:t>
            </a:r>
            <a:endParaRPr lang="en-US" altLang="zh-CN" sz="2000">
              <a:solidFill>
                <a:schemeClr val="tx1"/>
              </a:solidFill>
            </a:endParaRPr>
          </a:p>
          <a:p>
            <a:pPr lvl="1"/>
            <a:r>
              <a:rPr lang="zh-CN" altLang="en-US" sz="2000">
                <a:solidFill>
                  <a:schemeClr val="tx1"/>
                </a:solidFill>
              </a:rPr>
              <a:t>归纳整合</a:t>
            </a:r>
            <a:r>
              <a:rPr lang="en-US" altLang="zh-CN" sz="2000">
                <a:solidFill>
                  <a:schemeClr val="tx1"/>
                </a:solidFill>
              </a:rPr>
              <a:t> max_pfn </a:t>
            </a:r>
            <a:r>
              <a:rPr lang="zh-CN" altLang="en-US" sz="2000">
                <a:solidFill>
                  <a:schemeClr val="tx1"/>
                </a:solidFill>
              </a:rPr>
              <a:t>及 </a:t>
            </a:r>
            <a:r>
              <a:rPr lang="en-US" altLang="zh-CN" sz="2000">
                <a:solidFill>
                  <a:schemeClr val="tx1"/>
                </a:solidFill>
              </a:rPr>
              <a:t>max_low_pfn </a:t>
            </a:r>
            <a:r>
              <a:rPr lang="zh-CN" altLang="en-US" sz="2000">
                <a:solidFill>
                  <a:schemeClr val="tx1"/>
                </a:solidFill>
              </a:rPr>
              <a:t>计算逻辑（</a:t>
            </a:r>
            <a:r>
              <a:rPr lang="zh-CN" altLang="en-US" sz="2000">
                <a:solidFill>
                  <a:schemeClr val="tx1"/>
                </a:solidFill>
                <a:hlinkClick r:id="rId2"/>
              </a:rPr>
              <a:t>第 </a:t>
            </a:r>
            <a:r>
              <a:rPr lang="en-US" altLang="zh-CN" sz="2000">
                <a:solidFill>
                  <a:schemeClr val="tx1"/>
                </a:solidFill>
                <a:hlinkClick r:id="rId2"/>
              </a:rPr>
              <a:t>1 </a:t>
            </a:r>
            <a:r>
              <a:rPr lang="zh-CN" altLang="en-US" sz="2000">
                <a:solidFill>
                  <a:schemeClr val="tx1"/>
                </a:solidFill>
                <a:hlinkClick r:id="rId2"/>
              </a:rPr>
              <a:t>版</a:t>
            </a:r>
            <a:r>
              <a:rPr lang="zh-CN" altLang="en-US" sz="2000">
                <a:solidFill>
                  <a:schemeClr val="tx1"/>
                </a:solidFill>
              </a:rPr>
              <a:t>）</a:t>
            </a:r>
            <a:endParaRPr lang="zh-CN" altLang="en-US" sz="2000">
              <a:solidFill>
                <a:schemeClr val="tx1"/>
              </a:solidFill>
            </a:endParaRPr>
          </a:p>
          <a:p>
            <a:pPr lvl="1"/>
            <a:r>
              <a:rPr lang="zh-CN" altLang="en-US" sz="2000">
                <a:solidFill>
                  <a:schemeClr val="tx1"/>
                </a:solidFill>
              </a:rPr>
              <a:t>归纳整合 </a:t>
            </a:r>
            <a:r>
              <a:rPr lang="en-US" altLang="zh-CN" sz="2000">
                <a:solidFill>
                  <a:schemeClr val="tx1"/>
                </a:solidFill>
              </a:rPr>
              <a:t>early_ioremap()/ioremap_prot() </a:t>
            </a:r>
            <a:r>
              <a:rPr lang="zh-CN" altLang="en-US" sz="2000">
                <a:solidFill>
                  <a:schemeClr val="tx1"/>
                </a:solidFill>
              </a:rPr>
              <a:t>函数（的 </a:t>
            </a:r>
            <a:r>
              <a:rPr lang="en-US" altLang="zh-CN" sz="2000">
                <a:solidFill>
                  <a:schemeClr val="tx1"/>
                </a:solidFill>
              </a:rPr>
              <a:t>32/64 </a:t>
            </a:r>
            <a:r>
              <a:rPr lang="zh-CN" altLang="en-US" sz="2000">
                <a:solidFill>
                  <a:schemeClr val="tx1"/>
                </a:solidFill>
              </a:rPr>
              <a:t>位支持？）（</a:t>
            </a:r>
            <a:r>
              <a:rPr lang="zh-CN" altLang="en-US" sz="2000">
                <a:solidFill>
                  <a:schemeClr val="tx1"/>
                </a:solidFill>
                <a:hlinkClick r:id="rId3"/>
              </a:rPr>
              <a:t>第 </a:t>
            </a:r>
            <a:r>
              <a:rPr lang="en-US" altLang="zh-CN" sz="2000">
                <a:solidFill>
                  <a:schemeClr val="tx1"/>
                </a:solidFill>
                <a:hlinkClick r:id="rId3"/>
              </a:rPr>
              <a:t>1 </a:t>
            </a:r>
            <a:r>
              <a:rPr lang="zh-CN" altLang="en-US" sz="2000">
                <a:solidFill>
                  <a:schemeClr val="tx1"/>
                </a:solidFill>
                <a:hlinkClick r:id="rId3"/>
              </a:rPr>
              <a:t>版</a:t>
            </a:r>
            <a:r>
              <a:rPr lang="zh-CN" altLang="en-US" sz="2000">
                <a:solidFill>
                  <a:schemeClr val="tx1"/>
                </a:solidFill>
              </a:rPr>
              <a:t>）</a:t>
            </a:r>
            <a:endParaRPr lang="zh-CN" altLang="en-US" sz="2000">
              <a:solidFill>
                <a:schemeClr val="tx1"/>
              </a:solidFill>
            </a:endParaRPr>
          </a:p>
          <a:p>
            <a:pPr lvl="1"/>
            <a:r>
              <a:rPr lang="zh-CN" altLang="en-US" sz="2000">
                <a:solidFill>
                  <a:schemeClr val="tx1"/>
                </a:solidFill>
              </a:rPr>
              <a:t>更正读取 </a:t>
            </a:r>
            <a:r>
              <a:rPr lang="en-US" altLang="zh-CN" sz="2000">
                <a:solidFill>
                  <a:schemeClr val="tx1"/>
                </a:solidFill>
              </a:rPr>
              <a:t>FWPC/MWPC </a:t>
            </a:r>
            <a:r>
              <a:rPr lang="zh-CN" altLang="en-US" sz="2000">
                <a:solidFill>
                  <a:schemeClr val="tx1"/>
                </a:solidFill>
              </a:rPr>
              <a:t>时使用的访问子（</a:t>
            </a:r>
            <a:r>
              <a:rPr lang="zh-CN" altLang="en-US" sz="2000">
                <a:solidFill>
                  <a:schemeClr val="tx1"/>
                </a:solidFill>
                <a:hlinkClick r:id="rId4"/>
              </a:rPr>
              <a:t>第 </a:t>
            </a:r>
            <a:r>
              <a:rPr lang="en-US" altLang="zh-CN" sz="2000">
                <a:solidFill>
                  <a:schemeClr val="tx1"/>
                </a:solidFill>
                <a:hlinkClick r:id="rId4"/>
              </a:rPr>
              <a:t>1 </a:t>
            </a:r>
            <a:r>
              <a:rPr lang="zh-CN" altLang="en-US" sz="2000">
                <a:solidFill>
                  <a:schemeClr val="tx1"/>
                </a:solidFill>
                <a:hlinkClick r:id="rId4"/>
              </a:rPr>
              <a:t>版</a:t>
            </a:r>
            <a:r>
              <a:rPr lang="zh-CN" altLang="en-US" sz="2000">
                <a:solidFill>
                  <a:schemeClr val="tx1"/>
                </a:solidFill>
              </a:rPr>
              <a:t>）</a:t>
            </a:r>
            <a:endParaRPr lang="zh-CN" altLang="en-US" sz="2000">
              <a:solidFill>
                <a:schemeClr val="tx1"/>
              </a:solidFill>
            </a:endParaRPr>
          </a:p>
          <a:p>
            <a:pPr lvl="1"/>
            <a:r>
              <a:rPr lang="zh-CN" altLang="en-US" sz="2000">
                <a:solidFill>
                  <a:schemeClr val="tx1"/>
                </a:solidFill>
              </a:rPr>
              <a:t>明确 </a:t>
            </a:r>
            <a:r>
              <a:rPr lang="en-US" altLang="zh-CN" sz="2000">
                <a:solidFill>
                  <a:schemeClr val="tx1"/>
                </a:solidFill>
              </a:rPr>
              <a:t>MSG </a:t>
            </a:r>
            <a:r>
              <a:rPr lang="zh-CN" altLang="en-US" sz="2000">
                <a:solidFill>
                  <a:schemeClr val="tx1"/>
                </a:solidFill>
              </a:rPr>
              <a:t>中断的三种类型：</a:t>
            </a:r>
            <a:r>
              <a:rPr lang="en-US" altLang="zh-CN" sz="2000">
                <a:solidFill>
                  <a:schemeClr val="tx1"/>
                </a:solidFill>
              </a:rPr>
              <a:t>MSGINT</a:t>
            </a:r>
            <a:r>
              <a:rPr lang="zh-CN" altLang="en-US" sz="2000">
                <a:solidFill>
                  <a:schemeClr val="tx1"/>
                </a:solidFill>
              </a:rPr>
              <a:t>、</a:t>
            </a:r>
            <a:r>
              <a:rPr lang="en-US" altLang="zh-CN" sz="2000">
                <a:solidFill>
                  <a:schemeClr val="tx1"/>
                </a:solidFill>
              </a:rPr>
              <a:t>AVECINT </a:t>
            </a:r>
            <a:r>
              <a:rPr lang="zh-CN" altLang="en-US" sz="2000">
                <a:solidFill>
                  <a:schemeClr val="tx1"/>
                </a:solidFill>
              </a:rPr>
              <a:t>及 </a:t>
            </a:r>
            <a:r>
              <a:rPr lang="en-US" altLang="zh-CN" sz="2000">
                <a:solidFill>
                  <a:schemeClr val="tx1"/>
                </a:solidFill>
              </a:rPr>
              <a:t>REDIRECTINT</a:t>
            </a:r>
            <a:r>
              <a:rPr lang="zh-CN" altLang="en-US" sz="2000">
                <a:solidFill>
                  <a:schemeClr val="tx1"/>
                </a:solidFill>
              </a:rPr>
              <a:t>（</a:t>
            </a:r>
            <a:r>
              <a:rPr lang="zh-CN" altLang="en-US" sz="2000">
                <a:solidFill>
                  <a:schemeClr val="tx1"/>
                </a:solidFill>
                <a:hlinkClick r:id="rId5"/>
              </a:rPr>
              <a:t>第 </a:t>
            </a:r>
            <a:r>
              <a:rPr lang="en-US" altLang="zh-CN" sz="2000">
                <a:solidFill>
                  <a:schemeClr val="tx1"/>
                </a:solidFill>
                <a:hlinkClick r:id="rId5"/>
              </a:rPr>
              <a:t>1 </a:t>
            </a:r>
            <a:r>
              <a:rPr lang="zh-CN" altLang="en-US" sz="2000">
                <a:solidFill>
                  <a:schemeClr val="tx1"/>
                </a:solidFill>
                <a:hlinkClick r:id="rId5"/>
              </a:rPr>
              <a:t>版</a:t>
            </a:r>
            <a:r>
              <a:rPr lang="zh-CN" altLang="en-US" sz="2000">
                <a:solidFill>
                  <a:schemeClr val="tx1"/>
                </a:solidFill>
              </a:rPr>
              <a:t>）</a:t>
            </a:r>
            <a:endParaRPr lang="zh-CN" altLang="en-US" sz="2000">
              <a:solidFill>
                <a:schemeClr val="tx1"/>
              </a:solidFill>
            </a:endParaRPr>
          </a:p>
          <a:p>
            <a:pPr lvl="1"/>
            <a:r>
              <a:rPr lang="zh-CN" altLang="en-US" sz="2000">
                <a:solidFill>
                  <a:schemeClr val="tx1"/>
                </a:solidFill>
              </a:rPr>
              <a:t>使用物理地址写入 </a:t>
            </a:r>
            <a:r>
              <a:rPr lang="en-US" altLang="zh-CN" sz="2000">
                <a:solidFill>
                  <a:schemeClr val="tx1"/>
                </a:solidFill>
              </a:rPr>
              <a:t>CSR_MERRENTRY/CSR_TLBRENTRY</a:t>
            </a:r>
            <a:r>
              <a:rPr lang="zh-CN" altLang="en-US" sz="2000">
                <a:solidFill>
                  <a:schemeClr val="tx1"/>
                </a:solidFill>
              </a:rPr>
              <a:t>（</a:t>
            </a:r>
            <a:r>
              <a:rPr lang="zh-CN" altLang="en-US" sz="2000">
                <a:solidFill>
                  <a:schemeClr val="tx1"/>
                </a:solidFill>
                <a:hlinkClick r:id="rId6"/>
              </a:rPr>
              <a:t>第 </a:t>
            </a:r>
            <a:r>
              <a:rPr lang="en-US" altLang="zh-CN" sz="2000">
                <a:solidFill>
                  <a:schemeClr val="tx1"/>
                </a:solidFill>
                <a:hlinkClick r:id="rId6"/>
              </a:rPr>
              <a:t>1 </a:t>
            </a:r>
            <a:r>
              <a:rPr lang="zh-CN" altLang="en-US" sz="2000">
                <a:solidFill>
                  <a:schemeClr val="tx1"/>
                </a:solidFill>
                <a:hlinkClick r:id="rId6"/>
              </a:rPr>
              <a:t>版</a:t>
            </a:r>
            <a:r>
              <a:rPr lang="zh-CN" altLang="en-US" sz="2000">
                <a:solidFill>
                  <a:schemeClr val="tx1"/>
                </a:solidFill>
              </a:rPr>
              <a:t>）</a:t>
            </a:r>
            <a:endParaRPr lang="en-US" altLang="zh-CN" sz="2000">
              <a:solidFill>
                <a:schemeClr val="tx1"/>
              </a:solidFill>
            </a:endParaRPr>
          </a:p>
          <a:p>
            <a:pPr lvl="0"/>
            <a:r>
              <a:rPr lang="en-US" altLang="zh-CN" sz="2000">
                <a:solidFill>
                  <a:schemeClr val="tx1"/>
                </a:solidFill>
              </a:rPr>
              <a:t>George Guo</a:t>
            </a:r>
            <a:endParaRPr lang="en-US" altLang="zh-CN" sz="2000">
              <a:solidFill>
                <a:schemeClr val="tx1"/>
              </a:solidFill>
            </a:endParaRPr>
          </a:p>
          <a:p>
            <a:pPr lvl="1"/>
            <a:r>
              <a:rPr lang="zh-CN" altLang="en-US" sz="2000">
                <a:solidFill>
                  <a:schemeClr val="tx1"/>
                </a:solidFill>
              </a:rPr>
              <a:t>修复 </a:t>
            </a:r>
            <a:r>
              <a:rPr lang="en-US" altLang="zh-CN" sz="2000">
                <a:solidFill>
                  <a:schemeClr val="tx1"/>
                </a:solidFill>
              </a:rPr>
              <a:t>BPF </a:t>
            </a:r>
            <a:r>
              <a:rPr lang="zh-CN" altLang="en-US" sz="2000">
                <a:solidFill>
                  <a:schemeClr val="tx1"/>
                </a:solidFill>
              </a:rPr>
              <a:t>子系统中对</a:t>
            </a:r>
            <a:r>
              <a:rPr lang="en-US" altLang="zh-CN" sz="2000">
                <a:solidFill>
                  <a:schemeClr val="tx1"/>
                </a:solidFill>
              </a:rPr>
              <a:t> 12 </a:t>
            </a:r>
            <a:r>
              <a:rPr lang="zh-CN" altLang="en-US" sz="2000">
                <a:solidFill>
                  <a:schemeClr val="tx1"/>
                </a:solidFill>
              </a:rPr>
              <a:t>位立即数的符号扩展操作（</a:t>
            </a:r>
            <a:r>
              <a:rPr lang="zh-CN" altLang="en-US" sz="2000">
                <a:solidFill>
                  <a:schemeClr val="tx1"/>
                </a:solidFill>
                <a:hlinkClick r:id="rId7"/>
              </a:rPr>
              <a:t>第 </a:t>
            </a:r>
            <a:r>
              <a:rPr lang="en-US" altLang="zh-CN" sz="2000">
                <a:solidFill>
                  <a:schemeClr val="tx1"/>
                </a:solidFill>
                <a:hlinkClick r:id="rId7"/>
              </a:rPr>
              <a:t>1 </a:t>
            </a:r>
            <a:r>
              <a:rPr lang="zh-CN" altLang="en-US" sz="2000">
                <a:solidFill>
                  <a:schemeClr val="tx1"/>
                </a:solidFill>
                <a:hlinkClick r:id="rId7"/>
              </a:rPr>
              <a:t>版</a:t>
            </a:r>
            <a:r>
              <a:rPr lang="zh-CN" altLang="en-US" sz="2000">
                <a:solidFill>
                  <a:schemeClr val="tx1"/>
                </a:solidFill>
              </a:rPr>
              <a:t>）</a:t>
            </a:r>
            <a:endParaRPr lang="en-US" altLang="zh-CN" sz="2000">
              <a:solidFill>
                <a:schemeClr val="tx1"/>
              </a:solidFill>
            </a:endParaRPr>
          </a:p>
          <a:p>
            <a:pPr lvl="0"/>
            <a:r>
              <a:rPr lang="en-US" altLang="zh-CN" sz="2000">
                <a:solidFill>
                  <a:schemeClr val="tx1"/>
                </a:solidFill>
              </a:rPr>
              <a:t>Bibo Mao</a:t>
            </a:r>
            <a:endParaRPr lang="en-US" altLang="zh-CN" sz="2000">
              <a:solidFill>
                <a:schemeClr val="tx1"/>
              </a:solidFill>
            </a:endParaRPr>
          </a:p>
          <a:p>
            <a:pPr lvl="1"/>
            <a:r>
              <a:rPr lang="zh-CN" altLang="en-US" sz="2000">
                <a:solidFill>
                  <a:schemeClr val="tx1"/>
                </a:solidFill>
              </a:rPr>
              <a:t>新增</a:t>
            </a:r>
            <a:r>
              <a:rPr lang="en-US" altLang="zh-CN" sz="2000">
                <a:solidFill>
                  <a:schemeClr val="tx1"/>
                </a:solidFill>
              </a:rPr>
              <a:t> KVM </a:t>
            </a:r>
            <a:r>
              <a:rPr lang="zh-CN" altLang="en-US" sz="2000">
                <a:solidFill>
                  <a:schemeClr val="tx1"/>
                </a:solidFill>
              </a:rPr>
              <a:t>计时器自测支持（</a:t>
            </a:r>
            <a:r>
              <a:rPr lang="zh-CN" altLang="en-US" sz="2000">
                <a:solidFill>
                  <a:schemeClr val="tx1"/>
                </a:solidFill>
                <a:hlinkClick r:id="rId8"/>
              </a:rPr>
              <a:t>第</a:t>
            </a:r>
            <a:r>
              <a:rPr lang="en-US" altLang="zh-CN" sz="2000">
                <a:solidFill>
                  <a:schemeClr val="tx1"/>
                </a:solidFill>
                <a:hlinkClick r:id="rId8"/>
              </a:rPr>
              <a:t> 2 </a:t>
            </a:r>
            <a:r>
              <a:rPr lang="zh-CN" altLang="en-US" sz="2000">
                <a:solidFill>
                  <a:schemeClr val="tx1"/>
                </a:solidFill>
                <a:hlinkClick r:id="rId8"/>
              </a:rPr>
              <a:t>版</a:t>
            </a:r>
            <a:r>
              <a:rPr lang="zh-CN" altLang="en-US" sz="2000">
                <a:solidFill>
                  <a:schemeClr val="tx1"/>
                </a:solidFill>
              </a:rPr>
              <a:t>）</a:t>
            </a:r>
            <a:endParaRPr lang="zh-CN" altLang="en-US" sz="2000">
              <a:solidFill>
                <a:schemeClr val="tx1"/>
              </a:solidFill>
            </a:endParaRPr>
          </a:p>
          <a:p>
            <a:pPr lvl="1"/>
            <a:r>
              <a:rPr lang="zh-CN" altLang="en-US" sz="2000">
                <a:solidFill>
                  <a:schemeClr val="tx1"/>
                </a:solidFill>
              </a:rPr>
              <a:t>在插入计时器中断前添加延迟（</a:t>
            </a:r>
            <a:r>
              <a:rPr lang="zh-CN" altLang="en-US" sz="2000">
                <a:solidFill>
                  <a:schemeClr val="tx1"/>
                </a:solidFill>
                <a:hlinkClick r:id="rId9"/>
              </a:rPr>
              <a:t>第 </a:t>
            </a:r>
            <a:r>
              <a:rPr lang="en-US" altLang="zh-CN" sz="2000">
                <a:solidFill>
                  <a:schemeClr val="tx1"/>
                </a:solidFill>
                <a:hlinkClick r:id="rId9"/>
              </a:rPr>
              <a:t>1 </a:t>
            </a:r>
            <a:r>
              <a:rPr lang="zh-CN" altLang="en-US" sz="2000">
                <a:solidFill>
                  <a:schemeClr val="tx1"/>
                </a:solidFill>
                <a:hlinkClick r:id="rId9"/>
              </a:rPr>
              <a:t>版</a:t>
            </a:r>
            <a:r>
              <a:rPr lang="zh-CN" altLang="en-US" sz="2000">
                <a:solidFill>
                  <a:schemeClr val="tx1"/>
                </a:solidFill>
              </a:rPr>
              <a:t>）</a:t>
            </a:r>
            <a:endParaRPr lang="zh-CN" altLang="en-US" sz="2000">
              <a:solidFill>
                <a:schemeClr val="tx1"/>
              </a:solidFill>
            </a:endParaRPr>
          </a:p>
          <a:p>
            <a:pPr lvl="0"/>
            <a:r>
              <a:rPr lang="en-US" altLang="zh-CN" sz="2000">
                <a:solidFill>
                  <a:schemeClr val="tx1"/>
                </a:solidFill>
              </a:rPr>
              <a:t>Vishal</a:t>
            </a:r>
            <a:r>
              <a:rPr lang="zh-CN" altLang="en-US" sz="2000">
                <a:solidFill>
                  <a:schemeClr val="tx1"/>
                </a:solidFill>
              </a:rPr>
              <a:t> </a:t>
            </a:r>
            <a:r>
              <a:rPr lang="en-US" altLang="zh-CN" sz="2000">
                <a:solidFill>
                  <a:schemeClr val="tx1"/>
                </a:solidFill>
              </a:rPr>
              <a:t>Moola</a:t>
            </a:r>
            <a:endParaRPr lang="en-US" altLang="zh-CN" sz="2000">
              <a:solidFill>
                <a:schemeClr val="tx1"/>
              </a:solidFill>
            </a:endParaRPr>
          </a:p>
          <a:p>
            <a:pPr lvl="1"/>
            <a:r>
              <a:rPr lang="zh-CN" altLang="en-US" sz="2000">
                <a:solidFill>
                  <a:schemeClr val="tx1"/>
                </a:solidFill>
              </a:rPr>
              <a:t>删除不必要的 </a:t>
            </a:r>
            <a:r>
              <a:rPr lang="en-US" altLang="zh-CN" sz="2000">
                <a:solidFill>
                  <a:schemeClr val="tx1"/>
                </a:solidFill>
              </a:rPr>
              <a:t>__GFP_HIGHMEM </a:t>
            </a:r>
            <a:r>
              <a:rPr lang="zh-CN" altLang="en-US" sz="2000">
                <a:solidFill>
                  <a:schemeClr val="tx1"/>
                </a:solidFill>
              </a:rPr>
              <a:t>掩码（</a:t>
            </a:r>
            <a:r>
              <a:rPr lang="zh-CN" altLang="en-US" sz="2000">
                <a:solidFill>
                  <a:schemeClr val="tx1"/>
                </a:solidFill>
                <a:hlinkClick r:id="rId10"/>
              </a:rPr>
              <a:t>第 </a:t>
            </a:r>
            <a:r>
              <a:rPr lang="en-US" altLang="zh-CN" sz="2000">
                <a:solidFill>
                  <a:schemeClr val="tx1"/>
                </a:solidFill>
                <a:hlinkClick r:id="rId10"/>
              </a:rPr>
              <a:t>1 </a:t>
            </a:r>
            <a:r>
              <a:rPr lang="zh-CN" altLang="en-US" sz="2000">
                <a:solidFill>
                  <a:schemeClr val="tx1"/>
                </a:solidFill>
                <a:hlinkClick r:id="rId10"/>
              </a:rPr>
              <a:t>版</a:t>
            </a:r>
            <a:r>
              <a:rPr lang="zh-CN" altLang="en-US" sz="2000">
                <a:solidFill>
                  <a:schemeClr val="tx1"/>
                </a:solidFill>
              </a:rPr>
              <a:t>）</a:t>
            </a:r>
            <a:endParaRPr lang="en-US" altLang="zh-CN" sz="2000">
              <a:solidFill>
                <a:schemeClr val="tx1"/>
              </a:solidFill>
            </a:endParaRPr>
          </a:p>
        </p:txBody>
      </p:sp>
      <p:sp>
        <p:nvSpPr>
          <p:cNvPr id="4" name="文本占位符 3"/>
          <p:cNvSpPr>
            <a:spLocks noGrp="1"/>
          </p:cNvSpPr>
          <p:nvPr>
            <p:ph type="body" idx="10"/>
          </p:nvPr>
        </p:nvSpPr>
        <p:spPr/>
        <p:txBody>
          <a:bodyPr/>
          <a:p>
            <a:r>
              <a:rPr lang="en-US" altLang="zh-CN"/>
              <a:t>xen0n</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Linux Kernel</a:t>
            </a:r>
            <a:r>
              <a:rPr lang="zh-CN" altLang="en-US"/>
              <a:t>（</a:t>
            </a:r>
            <a:r>
              <a:rPr lang="en-US" altLang="zh-CN">
                <a:hlinkClick r:id="rId1"/>
              </a:rPr>
              <a:t>loongarch</a:t>
            </a:r>
            <a:r>
              <a:rPr lang="en-US" altLang="zh-CN"/>
              <a:t> </a:t>
            </a:r>
            <a:r>
              <a:rPr lang="zh-CN" altLang="en-US"/>
              <a:t>列表）</a:t>
            </a:r>
            <a:endParaRPr lang="zh-CN" altLang="en-US"/>
          </a:p>
        </p:txBody>
      </p:sp>
      <p:sp>
        <p:nvSpPr>
          <p:cNvPr id="3" name="内容占位符 2"/>
          <p:cNvSpPr>
            <a:spLocks noGrp="1"/>
          </p:cNvSpPr>
          <p:nvPr>
            <p:ph idx="1"/>
          </p:nvPr>
        </p:nvSpPr>
        <p:spPr>
          <a:xfrm>
            <a:off x="513999" y="1259762"/>
            <a:ext cx="11365818" cy="4657501"/>
          </a:xfrm>
        </p:spPr>
        <p:txBody>
          <a:bodyPr/>
          <a:p>
            <a:pPr lvl="0"/>
            <a:r>
              <a:rPr lang="en-US" altLang="zh-CN" sz="2000">
                <a:solidFill>
                  <a:schemeClr val="tx1"/>
                </a:solidFill>
              </a:rPr>
              <a:t>Youling</a:t>
            </a:r>
            <a:r>
              <a:rPr lang="zh-CN" altLang="en-US" sz="2000">
                <a:solidFill>
                  <a:schemeClr val="tx1"/>
                </a:solidFill>
              </a:rPr>
              <a:t> </a:t>
            </a:r>
            <a:r>
              <a:rPr lang="en-US" altLang="zh-CN" sz="2000">
                <a:solidFill>
                  <a:schemeClr val="tx1"/>
                </a:solidFill>
              </a:rPr>
              <a:t>Tang</a:t>
            </a:r>
            <a:endParaRPr lang="en-US" altLang="zh-CN" sz="2000">
              <a:solidFill>
                <a:schemeClr val="tx1"/>
              </a:solidFill>
            </a:endParaRPr>
          </a:p>
          <a:p>
            <a:pPr lvl="1"/>
            <a:r>
              <a:rPr lang="zh-CN" altLang="en-US" sz="2000">
                <a:solidFill>
                  <a:schemeClr val="tx1"/>
                </a:solidFill>
                <a:ea typeface="Source Han Sans CN" charset="0"/>
              </a:rPr>
              <a:t>批量化指令集缓存 </a:t>
            </a:r>
            <a:r>
              <a:rPr lang="en-US" altLang="zh-CN" sz="2000">
                <a:solidFill>
                  <a:schemeClr val="tx1"/>
                </a:solidFill>
                <a:ea typeface="Source Han Sans CN" charset="0"/>
              </a:rPr>
              <a:t>(icache) </a:t>
            </a:r>
            <a:r>
              <a:rPr lang="zh-CN" altLang="en-US" sz="2000">
                <a:solidFill>
                  <a:schemeClr val="tx1"/>
                </a:solidFill>
                <a:ea typeface="Source Han Sans CN" charset="0"/>
              </a:rPr>
              <a:t>更新</a:t>
            </a:r>
            <a:r>
              <a:rPr lang="zh-CN" altLang="en-US" sz="2000">
                <a:solidFill>
                  <a:schemeClr val="tx1"/>
                </a:solidFill>
              </a:rPr>
              <a:t>（</a:t>
            </a:r>
            <a:r>
              <a:rPr lang="zh-CN" altLang="en-US" sz="2000">
                <a:solidFill>
                  <a:schemeClr val="tx1"/>
                </a:solidFill>
                <a:hlinkClick r:id="rId2"/>
              </a:rPr>
              <a:t>第 </a:t>
            </a:r>
            <a:r>
              <a:rPr lang="en-US" altLang="zh-CN" sz="2000">
                <a:solidFill>
                  <a:schemeClr val="tx1"/>
                </a:solidFill>
                <a:hlinkClick r:id="rId2"/>
              </a:rPr>
              <a:t>1 </a:t>
            </a:r>
            <a:r>
              <a:rPr lang="zh-CN" altLang="en-US" sz="2000">
                <a:solidFill>
                  <a:schemeClr val="tx1"/>
                </a:solidFill>
                <a:hlinkClick r:id="rId2"/>
              </a:rPr>
              <a:t>版</a:t>
            </a:r>
            <a:r>
              <a:rPr lang="zh-CN" altLang="en-US" sz="2000">
                <a:solidFill>
                  <a:schemeClr val="tx1"/>
                </a:solidFill>
              </a:rPr>
              <a:t>）</a:t>
            </a:r>
            <a:endParaRPr lang="zh-CN" altLang="en-US" sz="2000">
              <a:solidFill>
                <a:schemeClr val="tx1"/>
              </a:solidFill>
            </a:endParaRPr>
          </a:p>
          <a:p>
            <a:pPr lvl="0"/>
            <a:r>
              <a:rPr lang="en-US" altLang="zh-CN" sz="2000">
                <a:solidFill>
                  <a:schemeClr val="tx1"/>
                </a:solidFill>
              </a:rPr>
              <a:t>Bill</a:t>
            </a:r>
            <a:r>
              <a:rPr lang="zh-CN" altLang="en-US" sz="2000">
                <a:solidFill>
                  <a:schemeClr val="tx1"/>
                </a:solidFill>
              </a:rPr>
              <a:t> </a:t>
            </a:r>
            <a:r>
              <a:rPr lang="en-US" altLang="zh-CN" sz="2000">
                <a:solidFill>
                  <a:schemeClr val="tx1"/>
                </a:solidFill>
              </a:rPr>
              <a:t>Tsui</a:t>
            </a:r>
            <a:endParaRPr lang="en-US" altLang="zh-CN" sz="2000">
              <a:solidFill>
                <a:schemeClr val="tx1"/>
              </a:solidFill>
            </a:endParaRPr>
          </a:p>
          <a:p>
            <a:pPr lvl="1"/>
            <a:r>
              <a:rPr lang="zh-CN" altLang="en-US" sz="2000">
                <a:solidFill>
                  <a:schemeClr val="tx1"/>
                </a:solidFill>
              </a:rPr>
              <a:t>合并</a:t>
            </a:r>
            <a:r>
              <a:rPr lang="en-US" altLang="zh-CN" sz="2000">
                <a:solidFill>
                  <a:schemeClr val="tx1"/>
                </a:solidFill>
              </a:rPr>
              <a:t> ptrace_hbp_set_*() </a:t>
            </a:r>
            <a:r>
              <a:rPr lang="zh-CN" altLang="en-US" sz="2000">
                <a:solidFill>
                  <a:schemeClr val="tx1"/>
                </a:solidFill>
              </a:rPr>
              <a:t>函数（</a:t>
            </a:r>
            <a:r>
              <a:rPr lang="zh-CN" altLang="en-US" sz="2000">
                <a:solidFill>
                  <a:schemeClr val="tx1"/>
                </a:solidFill>
                <a:hlinkClick r:id="rId3"/>
              </a:rPr>
              <a:t>第 </a:t>
            </a:r>
            <a:r>
              <a:rPr lang="en-US" altLang="zh-CN" sz="2000">
                <a:solidFill>
                  <a:schemeClr val="tx1"/>
                </a:solidFill>
                <a:hlinkClick r:id="rId3"/>
              </a:rPr>
              <a:t>1 </a:t>
            </a:r>
            <a:r>
              <a:rPr lang="zh-CN" altLang="en-US" sz="2000">
                <a:solidFill>
                  <a:schemeClr val="tx1"/>
                </a:solidFill>
                <a:hlinkClick r:id="rId3"/>
              </a:rPr>
              <a:t>版</a:t>
            </a:r>
            <a:r>
              <a:rPr lang="zh-CN" altLang="en-US" sz="2000">
                <a:solidFill>
                  <a:schemeClr val="tx1"/>
                </a:solidFill>
              </a:rPr>
              <a:t>）</a:t>
            </a:r>
            <a:endParaRPr lang="zh-CN" altLang="en-US" sz="2000">
              <a:solidFill>
                <a:schemeClr val="tx1"/>
              </a:solidFill>
            </a:endParaRPr>
          </a:p>
          <a:p>
            <a:pPr lvl="0"/>
            <a:r>
              <a:rPr lang="en-US" altLang="zh-CN" sz="2000">
                <a:solidFill>
                  <a:schemeClr val="tx1"/>
                </a:solidFill>
              </a:rPr>
              <a:t>Thomas Wei</a:t>
            </a:r>
            <a:r>
              <a:rPr lang="en-US" altLang="en-US" sz="2000">
                <a:solidFill>
                  <a:schemeClr val="tx1"/>
                </a:solidFill>
              </a:rPr>
              <a:t>ß</a:t>
            </a:r>
            <a:r>
              <a:rPr lang="en-US" altLang="zh-CN" sz="2000">
                <a:solidFill>
                  <a:schemeClr val="tx1"/>
                </a:solidFill>
              </a:rPr>
              <a:t>schuh</a:t>
            </a:r>
            <a:endParaRPr lang="en-US" altLang="zh-CN" sz="2000">
              <a:solidFill>
                <a:schemeClr val="tx1"/>
              </a:solidFill>
            </a:endParaRPr>
          </a:p>
          <a:p>
            <a:pPr lvl="1"/>
            <a:r>
              <a:rPr lang="zh-CN" altLang="en-US" sz="2000">
                <a:solidFill>
                  <a:schemeClr val="tx1"/>
                </a:solidFill>
              </a:rPr>
              <a:t>在用户态 </a:t>
            </a:r>
            <a:r>
              <a:rPr lang="en-US" altLang="zh-CN" sz="2000">
                <a:solidFill>
                  <a:schemeClr val="tx1"/>
                </a:solidFill>
              </a:rPr>
              <a:t>API </a:t>
            </a:r>
            <a:r>
              <a:rPr lang="zh-CN" altLang="en-US" sz="2000">
                <a:solidFill>
                  <a:schemeClr val="tx1"/>
                </a:solidFill>
              </a:rPr>
              <a:t>头文件中使用用户态类型（</a:t>
            </a:r>
            <a:r>
              <a:rPr lang="zh-CN" altLang="en-US" sz="2000">
                <a:solidFill>
                  <a:schemeClr val="tx1"/>
                </a:solidFill>
                <a:hlinkClick r:id="rId4"/>
              </a:rPr>
              <a:t>第 </a:t>
            </a:r>
            <a:r>
              <a:rPr lang="en-US" altLang="zh-CN" sz="2000">
                <a:solidFill>
                  <a:schemeClr val="tx1"/>
                </a:solidFill>
                <a:hlinkClick r:id="rId4"/>
              </a:rPr>
              <a:t>1 </a:t>
            </a:r>
            <a:r>
              <a:rPr lang="zh-CN" altLang="en-US" sz="2000">
                <a:solidFill>
                  <a:schemeClr val="tx1"/>
                </a:solidFill>
                <a:hlinkClick r:id="rId4"/>
              </a:rPr>
              <a:t>版</a:t>
            </a:r>
            <a:r>
              <a:rPr lang="zh-CN" altLang="en-US" sz="2000">
                <a:solidFill>
                  <a:schemeClr val="tx1"/>
                </a:solidFill>
              </a:rPr>
              <a:t>）</a:t>
            </a:r>
            <a:endParaRPr lang="en-US" altLang="zh-CN" sz="2000">
              <a:solidFill>
                <a:schemeClr val="tx1"/>
              </a:solidFill>
            </a:endParaRPr>
          </a:p>
          <a:p>
            <a:pPr lvl="0"/>
            <a:r>
              <a:rPr lang="en-US" altLang="zh-CN" sz="2000">
                <a:solidFill>
                  <a:schemeClr val="tx1"/>
                </a:solidFill>
              </a:rPr>
              <a:t>Ruoyao Xi</a:t>
            </a:r>
            <a:endParaRPr lang="en-US" altLang="zh-CN" sz="2000">
              <a:solidFill>
                <a:schemeClr val="tx1"/>
              </a:solidFill>
            </a:endParaRPr>
          </a:p>
          <a:p>
            <a:pPr lvl="1"/>
            <a:r>
              <a:rPr lang="zh-CN" altLang="en-US" sz="2000">
                <a:solidFill>
                  <a:schemeClr val="tx1"/>
                </a:solidFill>
              </a:rPr>
              <a:t>优化位序反转</a:t>
            </a:r>
            <a:r>
              <a:rPr lang="en-US" altLang="zh-CN" sz="2000">
                <a:solidFill>
                  <a:schemeClr val="tx1"/>
                </a:solidFill>
              </a:rPr>
              <a:t> (bit reverse) </a:t>
            </a:r>
            <a:r>
              <a:rPr lang="zh-CN" altLang="en-US" sz="2000">
                <a:solidFill>
                  <a:schemeClr val="tx1"/>
                </a:solidFill>
              </a:rPr>
              <a:t>操作（</a:t>
            </a:r>
            <a:r>
              <a:rPr lang="zh-CN" altLang="en-US" sz="2000">
                <a:solidFill>
                  <a:schemeClr val="tx1"/>
                </a:solidFill>
                <a:hlinkClick r:id="rId5"/>
              </a:rPr>
              <a:t>第</a:t>
            </a:r>
            <a:r>
              <a:rPr lang="en-US" altLang="zh-CN" sz="2000">
                <a:solidFill>
                  <a:schemeClr val="tx1"/>
                </a:solidFill>
                <a:hlinkClick r:id="rId5"/>
              </a:rPr>
              <a:t> 1 </a:t>
            </a:r>
            <a:r>
              <a:rPr lang="zh-CN" altLang="en-US" sz="2000">
                <a:solidFill>
                  <a:schemeClr val="tx1"/>
                </a:solidFill>
                <a:hlinkClick r:id="rId5"/>
              </a:rPr>
              <a:t>版</a:t>
            </a:r>
            <a:r>
              <a:rPr lang="zh-CN" altLang="en-US" sz="2000">
                <a:solidFill>
                  <a:schemeClr val="tx1"/>
                </a:solidFill>
              </a:rPr>
              <a:t>）</a:t>
            </a:r>
            <a:endParaRPr lang="en-US" altLang="zh-CN" sz="2000">
              <a:solidFill>
                <a:schemeClr val="tx1"/>
              </a:solidFill>
            </a:endParaRPr>
          </a:p>
          <a:p>
            <a:pPr lvl="0"/>
            <a:r>
              <a:rPr lang="en-US" altLang="zh-CN" sz="2000">
                <a:solidFill>
                  <a:schemeClr val="tx1"/>
                </a:solidFill>
              </a:rPr>
              <a:t>Tianyang Zhang</a:t>
            </a:r>
            <a:endParaRPr lang="en-US" altLang="zh-CN" sz="2000">
              <a:solidFill>
                <a:schemeClr val="tx1"/>
              </a:solidFill>
            </a:endParaRPr>
          </a:p>
          <a:p>
            <a:pPr lvl="1"/>
            <a:r>
              <a:rPr lang="zh-CN" altLang="en-US" sz="2000">
                <a:solidFill>
                  <a:schemeClr val="tx1"/>
                </a:solidFill>
              </a:rPr>
              <a:t>允许 </a:t>
            </a:r>
            <a:r>
              <a:rPr lang="en-US" altLang="zh-CN" sz="2000">
                <a:solidFill>
                  <a:schemeClr val="tx1"/>
                </a:solidFill>
              </a:rPr>
              <a:t>pte/pmd_modify() </a:t>
            </a:r>
            <a:r>
              <a:rPr lang="zh-CN" altLang="en-US" sz="2000">
                <a:solidFill>
                  <a:schemeClr val="tx1"/>
                </a:solidFill>
              </a:rPr>
              <a:t>设置 </a:t>
            </a:r>
            <a:r>
              <a:rPr lang="en-US" altLang="zh-CN" sz="2000">
                <a:solidFill>
                  <a:schemeClr val="tx1"/>
                </a:solidFill>
              </a:rPr>
              <a:t>_PAGE_DIRTY </a:t>
            </a:r>
            <a:r>
              <a:rPr lang="zh-CN" altLang="en-US" sz="2000">
                <a:solidFill>
                  <a:schemeClr val="tx1"/>
                </a:solidFill>
              </a:rPr>
              <a:t>状态（</a:t>
            </a:r>
            <a:r>
              <a:rPr lang="zh-CN" altLang="en-US" sz="2000">
                <a:solidFill>
                  <a:schemeClr val="tx1"/>
                </a:solidFill>
                <a:hlinkClick r:id="rId6"/>
              </a:rPr>
              <a:t>第 </a:t>
            </a:r>
            <a:r>
              <a:rPr lang="en-US" altLang="zh-CN" sz="2000">
                <a:solidFill>
                  <a:schemeClr val="tx1"/>
                </a:solidFill>
                <a:hlinkClick r:id="rId6"/>
              </a:rPr>
              <a:t>2 </a:t>
            </a:r>
            <a:r>
              <a:rPr lang="zh-CN" altLang="en-US" sz="2000">
                <a:solidFill>
                  <a:schemeClr val="tx1"/>
                </a:solidFill>
                <a:hlinkClick r:id="rId6"/>
              </a:rPr>
              <a:t>版</a:t>
            </a:r>
            <a:r>
              <a:rPr lang="zh-CN" altLang="en-US" sz="2000">
                <a:solidFill>
                  <a:schemeClr val="tx1"/>
                </a:solidFill>
              </a:rPr>
              <a:t>）</a:t>
            </a:r>
            <a:endParaRPr lang="en-US" altLang="zh-CN" sz="2000">
              <a:solidFill>
                <a:schemeClr val="tx1"/>
              </a:solidFill>
            </a:endParaRPr>
          </a:p>
          <a:p>
            <a:pPr lvl="0"/>
            <a:r>
              <a:rPr lang="en-US" altLang="zh-CN" sz="2000">
                <a:solidFill>
                  <a:schemeClr val="tx1"/>
                </a:solidFill>
              </a:rPr>
              <a:t>Binbin Zhou</a:t>
            </a:r>
            <a:endParaRPr lang="en-US" altLang="zh-CN" sz="2000">
              <a:solidFill>
                <a:schemeClr val="tx1"/>
              </a:solidFill>
            </a:endParaRPr>
          </a:p>
          <a:p>
            <a:pPr lvl="1"/>
            <a:r>
              <a:rPr lang="en-US" altLang="zh-CN" sz="2000">
                <a:solidFill>
                  <a:schemeClr val="tx1"/>
                </a:solidFill>
              </a:rPr>
              <a:t>2K0300 </a:t>
            </a:r>
            <a:r>
              <a:rPr lang="zh-CN" altLang="en-US" sz="2000">
                <a:solidFill>
                  <a:schemeClr val="tx1"/>
                </a:solidFill>
              </a:rPr>
              <a:t>看门狗 </a:t>
            </a:r>
            <a:r>
              <a:rPr lang="en-US" altLang="zh-CN" sz="2000">
                <a:solidFill>
                  <a:schemeClr val="tx1"/>
                </a:solidFill>
              </a:rPr>
              <a:t>(watchdog) </a:t>
            </a:r>
            <a:r>
              <a:rPr lang="zh-CN" altLang="en-US" sz="2000">
                <a:solidFill>
                  <a:schemeClr val="tx1"/>
                </a:solidFill>
              </a:rPr>
              <a:t>支持（</a:t>
            </a:r>
            <a:r>
              <a:rPr lang="zh-CN" altLang="en-US" sz="2000">
                <a:solidFill>
                  <a:schemeClr val="tx1"/>
                </a:solidFill>
                <a:hlinkClick r:id="rId7"/>
              </a:rPr>
              <a:t>第 </a:t>
            </a:r>
            <a:r>
              <a:rPr lang="en-US" altLang="zh-CN" sz="2000">
                <a:solidFill>
                  <a:schemeClr val="tx1"/>
                </a:solidFill>
                <a:hlinkClick r:id="rId7"/>
              </a:rPr>
              <a:t>2 </a:t>
            </a:r>
            <a:r>
              <a:rPr lang="zh-CN" altLang="en-US" sz="2000">
                <a:solidFill>
                  <a:schemeClr val="tx1"/>
                </a:solidFill>
                <a:hlinkClick r:id="rId7"/>
              </a:rPr>
              <a:t>版</a:t>
            </a:r>
            <a:r>
              <a:rPr lang="zh-CN" altLang="en-US" sz="2000">
                <a:solidFill>
                  <a:schemeClr val="tx1"/>
                </a:solidFill>
              </a:rPr>
              <a:t>）</a:t>
            </a:r>
            <a:endParaRPr lang="en-US" altLang="zh-CN" sz="2000">
              <a:solidFill>
                <a:schemeClr val="tx1"/>
              </a:solidFill>
            </a:endParaRPr>
          </a:p>
        </p:txBody>
      </p:sp>
      <p:sp>
        <p:nvSpPr>
          <p:cNvPr id="4" name="文本占位符 3"/>
          <p:cNvSpPr>
            <a:spLocks noGrp="1"/>
          </p:cNvSpPr>
          <p:nvPr>
            <p:ph type="body" idx="10"/>
          </p:nvPr>
        </p:nvSpPr>
        <p:spPr/>
        <p:txBody>
          <a:bodyPr/>
          <a:p>
            <a:r>
              <a:rPr lang="en-US" altLang="zh-CN"/>
              <a:t>xen0n</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zh-CN" altLang="en-US"/>
              <a:t>其他</a:t>
            </a:r>
            <a:endParaRPr lang="zh-CN" altLang="en-US"/>
          </a:p>
        </p:txBody>
      </p:sp>
      <p:sp>
        <p:nvSpPr>
          <p:cNvPr id="3" name="Content Placeholder 2"/>
          <p:cNvSpPr>
            <a:spLocks noGrp="1"/>
          </p:cNvSpPr>
          <p:nvPr>
            <p:ph idx="1"/>
          </p:nvPr>
        </p:nvSpPr>
        <p:spPr/>
        <p:txBody>
          <a:bodyPr/>
          <a:p>
            <a:r>
              <a:rPr lang="en-US" altLang="zh-CN"/>
              <a:t>Eugene Kliuchnikov </a:t>
            </a:r>
            <a:r>
              <a:rPr lang="zh-CN" altLang="en-US">
                <a:hlinkClick r:id="rId1"/>
              </a:rPr>
              <a:t>修复</a:t>
            </a:r>
            <a:r>
              <a:rPr lang="zh-CN" altLang="en-US"/>
              <a:t> </a:t>
            </a:r>
            <a:r>
              <a:rPr lang="en-US" altLang="zh-CN"/>
              <a:t>Brotli </a:t>
            </a:r>
            <a:r>
              <a:rPr lang="zh-CN" altLang="en-US"/>
              <a:t>在龙架构和 </a:t>
            </a:r>
            <a:r>
              <a:rPr lang="en-US" altLang="zh-CN"/>
              <a:t>IA</a:t>
            </a:r>
            <a:r>
              <a:rPr lang="zh-CN" altLang="en-US"/>
              <a:t>-</a:t>
            </a:r>
            <a:r>
              <a:rPr lang="en-US" altLang="zh-CN"/>
              <a:t>64 </a:t>
            </a:r>
            <a:r>
              <a:rPr lang="zh-CN" altLang="en-US"/>
              <a:t>无法构建的问题</a:t>
            </a:r>
            <a:endParaRPr lang="zh-CN" altLang="en-US"/>
          </a:p>
          <a:p>
            <a:r>
              <a:rPr lang="en-US" altLang="zh-CN"/>
              <a:t>xen0n</a:t>
            </a:r>
            <a:r>
              <a:rPr lang="zh-CN" altLang="en-US"/>
              <a:t> </a:t>
            </a:r>
            <a:r>
              <a:rPr lang="zh-CN" altLang="en-US">
                <a:hlinkClick r:id="rId2"/>
              </a:rPr>
              <a:t>提议</a:t>
            </a:r>
            <a:r>
              <a:rPr lang="zh-CN" altLang="en-US"/>
              <a:t>对龙架构核的 </a:t>
            </a:r>
            <a:r>
              <a:rPr lang="en-US" altLang="zh-CN"/>
              <a:t>CSR </a:t>
            </a:r>
            <a:r>
              <a:rPr lang="zh-CN" altLang="en-US"/>
              <a:t>空间进行 </a:t>
            </a:r>
            <a:r>
              <a:rPr lang="en-US" altLang="zh-CN"/>
              <a:t>fuzz </a:t>
            </a:r>
            <a:r>
              <a:rPr lang="zh-CN" altLang="en-US"/>
              <a:t>研究</a:t>
            </a:r>
            <a:endParaRPr lang="zh-CN" altLang="en-US"/>
          </a:p>
          <a:p>
            <a:pPr lvl="1"/>
            <a:r>
              <a:rPr lang="zh-CN" altLang="en-US"/>
              <a:t>如同先前 </a:t>
            </a:r>
            <a:r>
              <a:rPr lang="en-US" altLang="zh-CN"/>
              <a:t>jiegec </a:t>
            </a:r>
            <a:r>
              <a:rPr lang="zh-CN" altLang="en-US">
                <a:hlinkClick r:id="rId3"/>
              </a:rPr>
              <a:t>穷举</a:t>
            </a:r>
            <a:r>
              <a:rPr lang="zh-CN" altLang="en-US"/>
              <a:t>龙架构编码空间一般，具有现实意义</a:t>
            </a:r>
            <a:endParaRPr lang="zh-CN" altLang="en-US"/>
          </a:p>
          <a:p>
            <a:pPr lvl="1"/>
            <a:r>
              <a:rPr lang="zh-CN" altLang="en-US"/>
              <a:t>内核模块</a:t>
            </a:r>
            <a:r>
              <a:rPr lang="zh-CN" altLang="en-US">
                <a:hlinkClick r:id="rId4"/>
              </a:rPr>
              <a:t>已就绪</a:t>
            </a:r>
            <a:r>
              <a:rPr lang="zh-CN" altLang="en-US"/>
              <a:t>，静候各位折腾者！</a:t>
            </a:r>
            <a:endParaRPr lang="en-US" altLang="zh-CN"/>
          </a:p>
        </p:txBody>
      </p:sp>
      <p:sp>
        <p:nvSpPr>
          <p:cNvPr id="4" name="Text Placeholder 3"/>
          <p:cNvSpPr>
            <a:spLocks noGrp="1"/>
          </p:cNvSpPr>
          <p:nvPr>
            <p:ph type="body" idx="10"/>
          </p:nvPr>
        </p:nvSpPr>
        <p:spPr/>
        <p:txBody>
          <a:bodyPr/>
          <a:p>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solidFill>
                  <a:schemeClr val="tx1"/>
                </a:solidFill>
                <a:ea typeface="Source Han Sans CN" charset="0"/>
              </a:rPr>
              <a:t>龙架构发行版变动</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ea typeface="Source Han Sans CN" charset="0"/>
              </a:rPr>
              <a:t>发行版维护贴士</a:t>
            </a:r>
            <a:endParaRPr lang="zh-CN" altLang="en-US">
              <a:ea typeface="Source Han Sans CN" charset="0"/>
            </a:endParaRPr>
          </a:p>
        </p:txBody>
      </p:sp>
      <p:sp>
        <p:nvSpPr>
          <p:cNvPr id="3" name="内容占位符 2"/>
          <p:cNvSpPr>
            <a:spLocks noGrp="1"/>
          </p:cNvSpPr>
          <p:nvPr>
            <p:ph idx="1"/>
          </p:nvPr>
        </p:nvSpPr>
        <p:spPr>
          <a:xfrm>
            <a:off x="513999" y="1259762"/>
            <a:ext cx="11271609" cy="4657501"/>
          </a:xfrm>
        </p:spPr>
        <p:txBody>
          <a:bodyPr/>
          <a:p>
            <a:pPr lvl="0"/>
            <a:r>
              <a:rPr lang="en-US" altLang="zh-CN" sz="2000"/>
              <a:t>Linux 6.18 </a:t>
            </a:r>
            <a:r>
              <a:rPr lang="zh-CN" altLang="en-US" sz="2000"/>
              <a:t>内核 </a:t>
            </a:r>
            <a:r>
              <a:rPr lang="en-US" altLang="zh-CN" sz="2000"/>
              <a:t>&lt;v6.18</a:t>
            </a:r>
            <a:r>
              <a:rPr lang="zh-CN" altLang="en-US" sz="2000"/>
              <a:t>-</a:t>
            </a:r>
            <a:r>
              <a:rPr lang="en-US" altLang="zh-CN" sz="2000"/>
              <a:t>rc3 </a:t>
            </a:r>
            <a:r>
              <a:rPr lang="zh-CN" altLang="en-US" sz="2000"/>
              <a:t>在 </a:t>
            </a:r>
            <a:r>
              <a:rPr lang="en-US" altLang="zh-CN" sz="2000"/>
              <a:t>2K3000/3B6000M </a:t>
            </a:r>
            <a:r>
              <a:rPr lang="zh-CN" altLang="en-US" sz="2000"/>
              <a:t>上可能导致 </a:t>
            </a:r>
            <a:r>
              <a:rPr lang="en-US" altLang="zh-CN" sz="2000"/>
              <a:t>USB 2.0 </a:t>
            </a:r>
            <a:r>
              <a:rPr lang="zh-CN" altLang="en-US" sz="2000"/>
              <a:t>接口不可用</a:t>
            </a:r>
            <a:endParaRPr lang="zh-CN" altLang="en-US" sz="2000"/>
          </a:p>
          <a:p>
            <a:pPr lvl="1"/>
            <a:r>
              <a:rPr lang="zh-CN" altLang="en-US" sz="2000"/>
              <a:t>该问题不影响 </a:t>
            </a:r>
            <a:r>
              <a:rPr lang="en-US" altLang="zh-CN" sz="2000"/>
              <a:t>&lt;6.18 </a:t>
            </a:r>
            <a:r>
              <a:rPr lang="zh-CN" altLang="en-US" sz="2000"/>
              <a:t>内核，是 </a:t>
            </a:r>
            <a:r>
              <a:rPr lang="en-US" altLang="zh-CN" sz="2000"/>
              <a:t>6.18 </a:t>
            </a:r>
            <a:r>
              <a:rPr lang="zh-CN" altLang="en-US" sz="2000"/>
              <a:t>周期对无 </a:t>
            </a:r>
            <a:r>
              <a:rPr lang="en-US" altLang="zh-CN" sz="2000"/>
              <a:t>USB 3.0 </a:t>
            </a:r>
            <a:r>
              <a:rPr lang="zh-CN" altLang="en-US" sz="2000"/>
              <a:t>接口的 </a:t>
            </a:r>
            <a:r>
              <a:rPr lang="en-US" altLang="zh-CN" sz="2000"/>
              <a:t>xHCI </a:t>
            </a:r>
            <a:r>
              <a:rPr lang="zh-CN" altLang="en-US" sz="2000"/>
              <a:t>控制器修复导致的</a:t>
            </a:r>
            <a:endParaRPr lang="zh-CN" altLang="en-US" sz="2000"/>
          </a:p>
          <a:p>
            <a:pPr lvl="1"/>
            <a:r>
              <a:rPr lang="zh-CN" altLang="en-US" sz="2000"/>
              <a:t>请回合如下补丁</a:t>
            </a:r>
            <a:br>
              <a:rPr lang="zh-CN" altLang="en-US" sz="2000"/>
            </a:br>
            <a:r>
              <a:rPr lang="en-US" altLang="zh-CN" sz="2000">
                <a:hlinkClick r:id="rId1"/>
              </a:rPr>
              <a:t>https://git.kernel.org/pub/scm/linux/kernel/git/torvalds/linux.git/commit/?id</a:t>
            </a:r>
            <a:r>
              <a:rPr lang="zh-CN" altLang="en-US" sz="2000">
                <a:hlinkClick r:id="rId1"/>
              </a:rPr>
              <a:t>=</a:t>
            </a:r>
            <a:r>
              <a:rPr lang="en-US" altLang="zh-CN" sz="2000">
                <a:hlinkClick r:id="rId1"/>
              </a:rPr>
              <a:t>8607edcd1748</a:t>
            </a:r>
            <a:endParaRPr lang="zh-CN" altLang="en-US" sz="2000"/>
          </a:p>
          <a:p>
            <a:pPr lvl="0"/>
            <a:r>
              <a:rPr lang="en-US" altLang="zh-CN" sz="2000"/>
              <a:t>Linux 6.17 </a:t>
            </a:r>
            <a:r>
              <a:rPr lang="zh-CN" altLang="en-US" sz="2000"/>
              <a:t>在开启 </a:t>
            </a:r>
            <a:r>
              <a:rPr lang="en-US" altLang="zh-CN" sz="2000"/>
              <a:t>Rust </a:t>
            </a:r>
            <a:r>
              <a:rPr lang="zh-CN" altLang="en-US" sz="2000"/>
              <a:t>特性时无法构建，补丁已提交但暂未回合稳定分支，请留意回合补丁</a:t>
            </a:r>
            <a:br>
              <a:rPr lang="zh-CN" altLang="en-US" sz="2000"/>
            </a:br>
            <a:r>
              <a:rPr lang="en-US" altLang="zh-CN" sz="2000">
                <a:hlinkClick r:id="rId2"/>
              </a:rPr>
              <a:t>https://lore.kernel.org/loongarch/20251015022037.14535</a:t>
            </a:r>
            <a:r>
              <a:rPr lang="zh-CN" altLang="en-US" sz="2000">
                <a:hlinkClick r:id="rId2"/>
              </a:rPr>
              <a:t>-</a:t>
            </a:r>
            <a:r>
              <a:rPr lang="en-US" altLang="zh-CN" sz="2000">
                <a:hlinkClick r:id="rId2"/>
              </a:rPr>
              <a:t>2</a:t>
            </a:r>
            <a:r>
              <a:rPr lang="zh-CN" altLang="en-US" sz="2000">
                <a:hlinkClick r:id="rId2"/>
              </a:rPr>
              <a:t>-</a:t>
            </a:r>
            <a:r>
              <a:rPr lang="en-US" altLang="zh-CN" sz="2000">
                <a:hlinkClick r:id="rId2"/>
              </a:rPr>
              <a:t>xry111</a:t>
            </a:r>
            <a:r>
              <a:rPr lang="zh-CN" altLang="en-US" sz="2000">
                <a:hlinkClick r:id="rId2"/>
              </a:rPr>
              <a:t>@</a:t>
            </a:r>
            <a:r>
              <a:rPr lang="en-US" altLang="zh-CN" sz="2000">
                <a:hlinkClick r:id="rId2"/>
              </a:rPr>
              <a:t>xry111.site/</a:t>
            </a:r>
            <a:endParaRPr lang="en-US" altLang="zh-CN" sz="2000">
              <a:hlinkClick r:id="rId2"/>
            </a:endParaRPr>
          </a:p>
          <a:p>
            <a:pPr lvl="0"/>
            <a:r>
              <a:rPr lang="en-US" altLang="zh-CN" sz="2000"/>
              <a:t>llama.cpp/whisper.cpp </a:t>
            </a:r>
            <a:r>
              <a:rPr lang="zh-CN" altLang="en-US" sz="2000"/>
              <a:t>已修复</a:t>
            </a:r>
            <a:r>
              <a:rPr lang="en-US" altLang="zh-CN" sz="2000"/>
              <a:t> LSX </a:t>
            </a:r>
            <a:r>
              <a:rPr lang="zh-CN" altLang="en-US" sz="2000"/>
              <a:t>平台支持</a:t>
            </a:r>
            <a:endParaRPr lang="zh-CN" altLang="en-US" sz="2000"/>
          </a:p>
          <a:p>
            <a:pPr lvl="1"/>
            <a:r>
              <a:rPr lang="zh-CN" altLang="en-US" sz="2000"/>
              <a:t>建议发行版维护者根据龙架构《软件开发约定》默认开启</a:t>
            </a:r>
            <a:r>
              <a:rPr lang="en-US" altLang="zh-CN" sz="2000"/>
              <a:t> LSX </a:t>
            </a:r>
            <a:r>
              <a:rPr lang="zh-CN" altLang="en-US" sz="2000"/>
              <a:t>后端</a:t>
            </a:r>
            <a:endParaRPr lang="zh-CN" altLang="en-US" sz="2000"/>
          </a:p>
          <a:p>
            <a:pPr lvl="1"/>
            <a:r>
              <a:rPr lang="zh-CN" altLang="en-US" sz="2000"/>
              <a:t>这将允许</a:t>
            </a:r>
            <a:r>
              <a:rPr lang="en-US" altLang="zh-CN" sz="2000"/>
              <a:t> 2K3000/3B6000M </a:t>
            </a:r>
            <a:r>
              <a:rPr lang="zh-CN" altLang="en-US" sz="2000"/>
              <a:t>平台使用相关</a:t>
            </a:r>
            <a:r>
              <a:rPr lang="en-US" altLang="zh-CN" sz="2000"/>
              <a:t> AI </a:t>
            </a:r>
            <a:r>
              <a:rPr lang="zh-CN" altLang="en-US" sz="2000"/>
              <a:t>应用</a:t>
            </a:r>
            <a:endParaRPr lang="zh-CN" altLang="en-US" sz="2000"/>
          </a:p>
          <a:p>
            <a:pPr lvl="1"/>
            <a:r>
              <a:rPr lang="zh-CN" altLang="en-US" sz="2000"/>
              <a:t>请回合</a:t>
            </a:r>
            <a:r>
              <a:rPr lang="en-US" altLang="zh-CN" sz="2000"/>
              <a:t> </a:t>
            </a:r>
            <a:r>
              <a:rPr lang="en-US" altLang="zh-CN" sz="2000">
                <a:hlinkClick r:id="rId3"/>
              </a:rPr>
              <a:t>https://github.com/ggml-org/llama.cpp/pull/16958</a:t>
            </a:r>
            <a:endParaRPr lang="en-US" altLang="zh-CN" sz="2000"/>
          </a:p>
          <a:p>
            <a:pPr lvl="0"/>
            <a:r>
              <a:rPr lang="en-US" altLang="zh-CN" sz="2000" b="1" u="sng">
                <a:solidFill>
                  <a:srgbClr val="E60013"/>
                </a:solidFill>
                <a:ea typeface="Source Han Sans CN" charset="0"/>
              </a:rPr>
              <a:t>X.Org Server </a:t>
            </a:r>
            <a:r>
              <a:rPr lang="zh-CN" altLang="en-US" sz="2000" b="1" u="sng">
                <a:solidFill>
                  <a:srgbClr val="E60013"/>
                </a:solidFill>
                <a:ea typeface="Source Han Sans CN" charset="0"/>
              </a:rPr>
              <a:t>+ </a:t>
            </a:r>
            <a:r>
              <a:rPr lang="en-US" altLang="zh-CN" sz="2000" b="1" u="sng">
                <a:solidFill>
                  <a:srgbClr val="E60013"/>
                </a:solidFill>
                <a:ea typeface="Source Han Sans CN" charset="0"/>
              </a:rPr>
              <a:t>Xwayland </a:t>
            </a:r>
            <a:r>
              <a:rPr lang="zh-CN" altLang="en-US" sz="2000" b="1" u="sng">
                <a:solidFill>
                  <a:srgbClr val="E60013"/>
                </a:solidFill>
                <a:ea typeface="Source Han Sans CN" charset="0"/>
              </a:rPr>
              <a:t>推送零日漏洞更新，请更新至 </a:t>
            </a:r>
            <a:r>
              <a:rPr lang="en-US" altLang="zh-CN" sz="2000" b="1" u="sng">
                <a:solidFill>
                  <a:srgbClr val="E60013"/>
                </a:solidFill>
                <a:ea typeface="Source Han Sans CN" charset="0"/>
              </a:rPr>
              <a:t>21.1.19 </a:t>
            </a:r>
            <a:r>
              <a:rPr lang="zh-CN" altLang="en-US" sz="2000" b="1" u="sng">
                <a:solidFill>
                  <a:srgbClr val="E60013"/>
                </a:solidFill>
                <a:ea typeface="Source Han Sans CN" charset="0"/>
              </a:rPr>
              <a:t>及 </a:t>
            </a:r>
            <a:r>
              <a:rPr lang="en-US" altLang="zh-CN" sz="2000" b="1" u="sng">
                <a:solidFill>
                  <a:srgbClr val="E60013"/>
                </a:solidFill>
                <a:ea typeface="Source Han Sans CN" charset="0"/>
              </a:rPr>
              <a:t>24.1.9</a:t>
            </a:r>
            <a:endParaRPr lang="zh-CN" altLang="en-US" sz="2000" b="1" u="sng">
              <a:solidFill>
                <a:srgbClr val="E60013"/>
              </a:solidFill>
              <a:ea typeface="Source Han Sans CN" charset="0"/>
            </a:endParaRPr>
          </a:p>
        </p:txBody>
      </p:sp>
      <p:sp>
        <p:nvSpPr>
          <p:cNvPr id="4" name="文本占位符 3"/>
          <p:cNvSpPr>
            <a:spLocks noGrp="1"/>
          </p:cNvSpPr>
          <p:nvPr>
            <p:ph type="body" idx="10"/>
          </p:nvPr>
        </p:nvSpPr>
        <p:spPr>
          <a:xfrm>
            <a:off x="1652905" y="6353175"/>
            <a:ext cx="2818130" cy="367665"/>
          </a:xfrm>
        </p:spPr>
        <p:txBody>
          <a:bodyPr/>
          <a:p>
            <a:r>
              <a:rPr lang="zh-CN" altLang="en-US"/>
              <a:t>白铭骢</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安同</a:t>
            </a:r>
            <a:r>
              <a:rPr lang="en-US" altLang="zh-CN"/>
              <a:t> OS</a:t>
            </a:r>
            <a:endParaRPr lang="zh-CN" altLang="en-US"/>
          </a:p>
        </p:txBody>
      </p:sp>
      <p:sp>
        <p:nvSpPr>
          <p:cNvPr id="3" name="内容占位符 2"/>
          <p:cNvSpPr>
            <a:spLocks noGrp="1"/>
          </p:cNvSpPr>
          <p:nvPr>
            <p:ph idx="1"/>
          </p:nvPr>
        </p:nvSpPr>
        <p:spPr>
          <a:xfrm>
            <a:off x="513999" y="1259762"/>
            <a:ext cx="11271609" cy="4657501"/>
          </a:xfrm>
        </p:spPr>
        <p:txBody>
          <a:bodyPr/>
          <a:p>
            <a:pPr lvl="0"/>
            <a:r>
              <a:rPr lang="en-US" altLang="zh-CN" sz="2000"/>
              <a:t>Linux 6.17 </a:t>
            </a:r>
            <a:r>
              <a:rPr lang="zh-CN" altLang="en-US" sz="2000"/>
              <a:t>今日推送</a:t>
            </a:r>
            <a:endParaRPr lang="zh-CN" altLang="en-US" sz="2000"/>
          </a:p>
          <a:p>
            <a:pPr lvl="1"/>
            <a:r>
              <a:rPr lang="zh-CN" altLang="en-US" sz="2000"/>
              <a:t>正在进行最终平台测试，如有意参与测试，请加入测试源：</a:t>
            </a:r>
            <a:br>
              <a:rPr lang="zh-CN" altLang="en-US" sz="2000"/>
            </a:br>
            <a:r>
              <a:rPr lang="en-US" altLang="zh-CN" sz="2000" b="1">
                <a:solidFill>
                  <a:srgbClr val="E60013"/>
                </a:solidFill>
              </a:rPr>
              <a:t>oma topics </a:t>
            </a:r>
            <a:r>
              <a:rPr lang="zh-CN" altLang="en-US" sz="2000" b="1">
                <a:solidFill>
                  <a:srgbClr val="E60013"/>
                </a:solidFill>
              </a:rPr>
              <a:t>--</a:t>
            </a:r>
            <a:r>
              <a:rPr lang="en-US" altLang="zh-CN" sz="2000" b="1">
                <a:solidFill>
                  <a:srgbClr val="E60013"/>
                </a:solidFill>
              </a:rPr>
              <a:t>opt</a:t>
            </a:r>
            <a:r>
              <a:rPr lang="zh-CN" altLang="en-US" sz="2000" b="1">
                <a:solidFill>
                  <a:srgbClr val="E60013"/>
                </a:solidFill>
              </a:rPr>
              <a:t>-</a:t>
            </a:r>
            <a:r>
              <a:rPr lang="en-US" altLang="zh-CN" sz="2000" b="1">
                <a:solidFill>
                  <a:srgbClr val="E60013"/>
                </a:solidFill>
              </a:rPr>
              <a:t>in linux</a:t>
            </a:r>
            <a:r>
              <a:rPr lang="zh-CN" altLang="en-US" sz="2000" b="1">
                <a:solidFill>
                  <a:srgbClr val="E60013"/>
                </a:solidFill>
              </a:rPr>
              <a:t>-</a:t>
            </a:r>
            <a:r>
              <a:rPr lang="en-US" altLang="zh-CN" sz="2000" b="1">
                <a:solidFill>
                  <a:srgbClr val="E60013"/>
                </a:solidFill>
              </a:rPr>
              <a:t>kernel</a:t>
            </a:r>
            <a:r>
              <a:rPr lang="zh-CN" altLang="en-US" sz="2000" b="1">
                <a:solidFill>
                  <a:srgbClr val="E60013"/>
                </a:solidFill>
              </a:rPr>
              <a:t>-</a:t>
            </a:r>
            <a:r>
              <a:rPr lang="en-US" altLang="zh-CN" sz="2000" b="1">
                <a:solidFill>
                  <a:srgbClr val="E60013"/>
                </a:solidFill>
              </a:rPr>
              <a:t>6.17.y</a:t>
            </a:r>
            <a:endParaRPr lang="zh-CN" altLang="en-US" sz="2000" b="1">
              <a:solidFill>
                <a:srgbClr val="E60013"/>
              </a:solidFill>
            </a:endParaRPr>
          </a:p>
          <a:p>
            <a:pPr lvl="0"/>
            <a:r>
              <a:rPr lang="en-US" altLang="zh-CN" sz="2000"/>
              <a:t>FFmpeg </a:t>
            </a:r>
            <a:r>
              <a:rPr lang="zh-CN" altLang="en-US" sz="2000"/>
              <a:t>运行时</a:t>
            </a:r>
            <a:r>
              <a:rPr lang="en-US" altLang="zh-CN" sz="2000"/>
              <a:t> AV1 </a:t>
            </a:r>
            <a:r>
              <a:rPr lang="zh-CN" altLang="en-US" sz="2000"/>
              <a:t>解码器由</a:t>
            </a:r>
            <a:r>
              <a:rPr lang="en-US" altLang="zh-CN" sz="2000"/>
              <a:t> libaom </a:t>
            </a:r>
            <a:r>
              <a:rPr lang="zh-CN" altLang="en-US" sz="2000"/>
              <a:t>切换到</a:t>
            </a:r>
            <a:r>
              <a:rPr lang="en-US" altLang="zh-CN" sz="2000"/>
              <a:t> dav1d</a:t>
            </a:r>
            <a:endParaRPr lang="en-US" altLang="zh-CN" sz="2000"/>
          </a:p>
          <a:p>
            <a:pPr lvl="1"/>
            <a:r>
              <a:rPr lang="zh-CN" altLang="en-US" sz="2000"/>
              <a:t>可显著提高</a:t>
            </a:r>
            <a:r>
              <a:rPr lang="en-US" altLang="zh-CN" sz="2000"/>
              <a:t> Firefox </a:t>
            </a:r>
            <a:r>
              <a:rPr lang="zh-CN" altLang="en-US" sz="2000"/>
              <a:t>在</a:t>
            </a:r>
            <a:r>
              <a:rPr lang="en-US" altLang="zh-CN" sz="2000"/>
              <a:t> LG110 </a:t>
            </a:r>
            <a:r>
              <a:rPr lang="zh-CN" altLang="en-US" sz="2000"/>
              <a:t>等无</a:t>
            </a:r>
            <a:r>
              <a:rPr lang="en-US" altLang="zh-CN" sz="2000"/>
              <a:t> AV1 </a:t>
            </a:r>
            <a:r>
              <a:rPr lang="zh-CN" altLang="en-US" sz="2000"/>
              <a:t>硬解支持的平台上的回放性能</a:t>
            </a:r>
            <a:endParaRPr lang="zh-CN" altLang="en-US" sz="2000"/>
          </a:p>
          <a:p>
            <a:pPr lvl="0"/>
            <a:r>
              <a:rPr lang="en-US" altLang="zh-CN" sz="2000"/>
              <a:t>Box64</a:t>
            </a:r>
            <a:r>
              <a:rPr lang="zh-CN" altLang="en-US" sz="2000"/>
              <a:t> 持续更新，</a:t>
            </a:r>
            <a:r>
              <a:rPr lang="en-US" altLang="zh-CN" sz="2000"/>
              <a:t>Steam (Linux </a:t>
            </a:r>
            <a:r>
              <a:rPr lang="zh-CN" altLang="en-US" sz="2000"/>
              <a:t>+ </a:t>
            </a:r>
            <a:r>
              <a:rPr lang="en-US" altLang="zh-CN" sz="2000"/>
              <a:t>Windows) </a:t>
            </a:r>
            <a:r>
              <a:rPr lang="zh-CN" altLang="en-US" sz="2000"/>
              <a:t>已跑通，游戏兼容性正以日计改善</a:t>
            </a:r>
            <a:endParaRPr lang="zh-CN" altLang="en-US" sz="2000"/>
          </a:p>
          <a:p>
            <a:pPr lvl="0"/>
            <a:r>
              <a:rPr lang="en-US" altLang="zh-CN" sz="2000"/>
              <a:t>llama.cpp/whisper.cpp </a:t>
            </a:r>
            <a:r>
              <a:rPr lang="zh-CN" altLang="en-US" sz="2000"/>
              <a:t>的 </a:t>
            </a:r>
            <a:r>
              <a:rPr lang="en-US" altLang="zh-CN" sz="2000"/>
              <a:t>LSX </a:t>
            </a:r>
            <a:r>
              <a:rPr lang="zh-CN" altLang="en-US" sz="2000"/>
              <a:t>功能已通过上游修复，可在 </a:t>
            </a:r>
            <a:r>
              <a:rPr lang="en-US" altLang="zh-CN" sz="2000"/>
              <a:t>2K3000/3B6000M </a:t>
            </a:r>
            <a:r>
              <a:rPr lang="zh-CN" altLang="en-US" sz="2000"/>
              <a:t>平台使用</a:t>
            </a:r>
            <a:endParaRPr lang="zh-CN" altLang="en-US" sz="2000"/>
          </a:p>
          <a:p>
            <a:pPr lvl="0"/>
            <a:r>
              <a:rPr lang="en-US" altLang="zh-CN" sz="2000"/>
              <a:t>2K3000/3B6000M </a:t>
            </a:r>
            <a:r>
              <a:rPr lang="zh-CN" altLang="en-US" sz="2000"/>
              <a:t>平台支持</a:t>
            </a:r>
            <a:endParaRPr lang="zh-CN" altLang="en-US" sz="2000"/>
          </a:p>
          <a:p>
            <a:pPr lvl="1"/>
            <a:r>
              <a:rPr lang="zh-CN" altLang="en-US" sz="2000"/>
              <a:t>先前提及的 </a:t>
            </a:r>
            <a:r>
              <a:rPr lang="en-US" altLang="zh-CN" sz="2000"/>
              <a:t>Firefox </a:t>
            </a:r>
            <a:r>
              <a:rPr lang="zh-CN" altLang="en-US" sz="2000"/>
              <a:t>锁死问题已判定为硬件问题，已有有效规避方法</a:t>
            </a:r>
            <a:endParaRPr lang="zh-CN" altLang="en-US" sz="2000"/>
          </a:p>
          <a:p>
            <a:pPr lvl="2"/>
            <a:r>
              <a:rPr lang="zh-CN" altLang="en-US" sz="2000"/>
              <a:t>将通过固件更新修复</a:t>
            </a:r>
            <a:endParaRPr lang="zh-CN" altLang="en-US" sz="2000"/>
          </a:p>
          <a:p>
            <a:pPr lvl="2"/>
            <a:r>
              <a:rPr lang="zh-CN" altLang="en-US" sz="2000" b="1">
                <a:solidFill>
                  <a:srgbClr val="E60013"/>
                </a:solidFill>
              </a:rPr>
              <a:t>如果您购买的 </a:t>
            </a:r>
            <a:r>
              <a:rPr lang="en-US" altLang="zh-CN" sz="2000" b="1">
                <a:solidFill>
                  <a:srgbClr val="E60013"/>
                </a:solidFill>
              </a:rPr>
              <a:t>2K3000/3B6000M </a:t>
            </a:r>
            <a:r>
              <a:rPr lang="zh-CN" altLang="en-US" sz="2000" b="1">
                <a:solidFill>
                  <a:srgbClr val="E60013"/>
                </a:solidFill>
              </a:rPr>
              <a:t>硬件存在浏览网页时锁死（尤其是操作大量矩形、</a:t>
            </a:r>
            <a:br>
              <a:rPr lang="zh-CN" altLang="en-US" sz="2000" b="1">
                <a:solidFill>
                  <a:srgbClr val="E60013"/>
                </a:solidFill>
              </a:rPr>
            </a:br>
            <a:r>
              <a:rPr lang="zh-CN" altLang="en-US" sz="2000" b="1">
                <a:solidFill>
                  <a:srgbClr val="E60013"/>
                </a:solidFill>
              </a:rPr>
              <a:t>下划线元素时）的问题，请更新固件或联系设备厂商更新固件</a:t>
            </a:r>
            <a:endParaRPr lang="en-US" altLang="zh-CN" sz="2000" b="1">
              <a:solidFill>
                <a:srgbClr val="E60013"/>
              </a:solidFill>
            </a:endParaRPr>
          </a:p>
          <a:p>
            <a:pPr lvl="1"/>
            <a:r>
              <a:rPr lang="en-US" altLang="zh-CN" sz="2000"/>
              <a:t>GPU </a:t>
            </a:r>
            <a:r>
              <a:rPr lang="zh-CN" altLang="en-US" sz="2000"/>
              <a:t>驱动已通过 </a:t>
            </a:r>
            <a:r>
              <a:rPr lang="en-US" altLang="zh-CN" sz="2000"/>
              <a:t>Erectus </a:t>
            </a:r>
            <a:r>
              <a:rPr lang="zh-CN" altLang="en-US" sz="2000"/>
              <a:t>项目成功运行起来；</a:t>
            </a:r>
            <a:r>
              <a:rPr lang="en-US" altLang="zh-CN" sz="2000"/>
              <a:t>VPU</a:t>
            </a:r>
            <a:r>
              <a:rPr lang="zh-CN" altLang="en-US" sz="2000"/>
              <a:t> 部分也已成功生效，性能有改善空间</a:t>
            </a:r>
            <a:endParaRPr lang="zh-CN" altLang="en-US" sz="2000"/>
          </a:p>
          <a:p>
            <a:pPr lvl="1"/>
            <a:r>
              <a:rPr lang="zh-CN" altLang="en-US" sz="2000">
                <a:solidFill>
                  <a:schemeClr val="tx1"/>
                </a:solidFill>
                <a:ea typeface="Source Han Sans CN" charset="0"/>
              </a:rPr>
              <a:t>调频功能有待进一步补丁迭代，但开启了 </a:t>
            </a:r>
            <a:r>
              <a:rPr lang="en-US" altLang="zh-CN" sz="2000">
                <a:solidFill>
                  <a:schemeClr val="tx1"/>
                </a:solidFill>
                <a:ea typeface="Source Han Sans CN" charset="0"/>
              </a:rPr>
              <a:t>DVFS </a:t>
            </a:r>
            <a:r>
              <a:rPr lang="zh-CN" altLang="en-US" sz="2000">
                <a:solidFill>
                  <a:schemeClr val="tx1"/>
                </a:solidFill>
                <a:ea typeface="Source Han Sans CN" charset="0"/>
              </a:rPr>
              <a:t>的平台已有有效温控（自动降频）功能</a:t>
            </a:r>
            <a:endParaRPr lang="zh-CN" altLang="en-US">
              <a:ea typeface="Source Han Sans CN" charset="0"/>
            </a:endParaRPr>
          </a:p>
        </p:txBody>
      </p:sp>
      <p:sp>
        <p:nvSpPr>
          <p:cNvPr id="4" name="文本占位符 3"/>
          <p:cNvSpPr>
            <a:spLocks noGrp="1"/>
          </p:cNvSpPr>
          <p:nvPr>
            <p:ph type="body" idx="10"/>
          </p:nvPr>
        </p:nvSpPr>
        <p:spPr>
          <a:xfrm>
            <a:off x="1652905" y="6353175"/>
            <a:ext cx="2818130" cy="367665"/>
          </a:xfrm>
        </p:spPr>
        <p:txBody>
          <a:bodyPr/>
          <a:p>
            <a:r>
              <a:rPr lang="zh-CN" altLang="en-US"/>
              <a:t>白铭骢</a:t>
            </a:r>
            <a:endParaRPr lang="zh-CN" altLang="en-US"/>
          </a:p>
        </p:txBody>
      </p:sp>
      <p:pic>
        <p:nvPicPr>
          <p:cNvPr id="7" name="图片 6" descr="upload_post_object_v2_3539254031"/>
          <p:cNvPicPr>
            <a:picLocks noChangeAspect="1"/>
          </p:cNvPicPr>
          <p:nvPr/>
        </p:nvPicPr>
        <p:blipFill>
          <a:blip r:embed="rId1"/>
          <a:srcRect l="10000" t="29569" r="10000" b="25497"/>
          <a:stretch>
            <a:fillRect/>
          </a:stretch>
        </p:blipFill>
        <p:spPr>
          <a:xfrm>
            <a:off x="9669557" y="942314"/>
            <a:ext cx="2522443" cy="252244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安同</a:t>
            </a:r>
            <a:r>
              <a:rPr lang="en-US" altLang="zh-CN"/>
              <a:t> OS</a:t>
            </a:r>
            <a:endParaRPr lang="zh-CN" altLang="en-US"/>
          </a:p>
        </p:txBody>
      </p:sp>
      <p:sp>
        <p:nvSpPr>
          <p:cNvPr id="3" name="内容占位符 2"/>
          <p:cNvSpPr>
            <a:spLocks noGrp="1"/>
          </p:cNvSpPr>
          <p:nvPr>
            <p:ph idx="1"/>
          </p:nvPr>
        </p:nvSpPr>
        <p:spPr>
          <a:xfrm>
            <a:off x="513999" y="1259762"/>
            <a:ext cx="11271609" cy="4657501"/>
          </a:xfrm>
        </p:spPr>
        <p:txBody>
          <a:bodyPr/>
          <a:p>
            <a:pPr lvl="0"/>
            <a:r>
              <a:rPr lang="zh-CN" altLang="en-US" sz="2000"/>
              <a:t>本期安全更新</a:t>
            </a:r>
            <a:endParaRPr lang="zh-CN" altLang="en-US" sz="2000"/>
          </a:p>
          <a:p>
            <a:pPr lvl="1"/>
            <a:r>
              <a:rPr lang="en-US" altLang="zh-CN" sz="2000" b="1">
                <a:solidFill>
                  <a:srgbClr val="E60013"/>
                </a:solidFill>
                <a:ea typeface="Source Han Sans CN" charset="0"/>
                <a:cs typeface="Arial" panose="020B0604020202020204" pitchFamily="34" charset="0"/>
              </a:rPr>
              <a:t>!!! X.Org Server 21.1.19 </a:t>
            </a:r>
            <a:r>
              <a:rPr lang="zh-CN" altLang="en-US" sz="2000" b="1">
                <a:solidFill>
                  <a:srgbClr val="E60013"/>
                </a:solidFill>
                <a:ea typeface="Source Han Sans CN" charset="0"/>
                <a:cs typeface="Arial" panose="020B0604020202020204" pitchFamily="34" charset="0"/>
              </a:rPr>
              <a:t>+ </a:t>
            </a:r>
            <a:r>
              <a:rPr lang="en-US" altLang="zh-CN" sz="2000" b="1">
                <a:solidFill>
                  <a:srgbClr val="E60013"/>
                </a:solidFill>
                <a:ea typeface="Source Han Sans CN" charset="0"/>
                <a:cs typeface="Arial" panose="020B0604020202020204" pitchFamily="34" charset="0"/>
              </a:rPr>
              <a:t>Xwayland 24.1.9 !!!</a:t>
            </a:r>
            <a:endParaRPr lang="en-US" altLang="zh-CN" sz="2000" b="1">
              <a:solidFill>
                <a:srgbClr val="E60013"/>
              </a:solidFill>
              <a:ea typeface="Source Han Sans CN" charset="0"/>
              <a:cs typeface="Arial" panose="020B0604020202020204" pitchFamily="34" charset="0"/>
            </a:endParaRPr>
          </a:p>
          <a:p>
            <a:pPr lvl="2"/>
            <a:r>
              <a:rPr lang="zh-CN" altLang="en-US" sz="2000">
                <a:solidFill>
                  <a:schemeClr val="tx1"/>
                </a:solidFill>
                <a:ea typeface="Source Han Sans CN" charset="0"/>
                <a:cs typeface="Arial" panose="020B0604020202020204" pitchFamily="34" charset="0"/>
              </a:rPr>
              <a:t>修复</a:t>
            </a:r>
            <a:r>
              <a:rPr lang="en-US" altLang="zh-CN" sz="2000">
                <a:solidFill>
                  <a:schemeClr val="tx1"/>
                </a:solidFill>
                <a:ea typeface="Source Han Sans CN" charset="0"/>
                <a:cs typeface="Arial" panose="020B0604020202020204" pitchFamily="34" charset="0"/>
              </a:rPr>
              <a:t> X.Org </a:t>
            </a:r>
            <a:r>
              <a:rPr lang="zh-CN" altLang="en-US" sz="2000">
                <a:solidFill>
                  <a:schemeClr val="tx1"/>
                </a:solidFill>
                <a:ea typeface="Source Han Sans CN" charset="0"/>
                <a:cs typeface="Arial" panose="020B0604020202020204" pitchFamily="34" charset="0"/>
              </a:rPr>
              <a:t>在</a:t>
            </a:r>
            <a:r>
              <a:rPr lang="en-US" altLang="zh-CN" sz="2000">
                <a:solidFill>
                  <a:schemeClr val="tx1"/>
                </a:solidFill>
                <a:ea typeface="Source Han Sans CN" charset="0"/>
                <a:cs typeface="Arial" panose="020B0604020202020204" pitchFamily="34" charset="0"/>
              </a:rPr>
              <a:t> 2025 </a:t>
            </a:r>
            <a:r>
              <a:rPr lang="zh-CN" altLang="en-US" sz="2000">
                <a:solidFill>
                  <a:schemeClr val="tx1"/>
                </a:solidFill>
                <a:ea typeface="Source Han Sans CN" charset="0"/>
                <a:cs typeface="Arial" panose="020B0604020202020204" pitchFamily="34" charset="0"/>
              </a:rPr>
              <a:t>年</a:t>
            </a:r>
            <a:r>
              <a:rPr lang="en-US" altLang="zh-CN" sz="2000">
                <a:solidFill>
                  <a:schemeClr val="tx1"/>
                </a:solidFill>
                <a:ea typeface="Source Han Sans CN" charset="0"/>
                <a:cs typeface="Arial" panose="020B0604020202020204" pitchFamily="34" charset="0"/>
              </a:rPr>
              <a:t> 10 </a:t>
            </a:r>
            <a:r>
              <a:rPr lang="zh-CN" altLang="en-US" sz="2000">
                <a:solidFill>
                  <a:schemeClr val="tx1"/>
                </a:solidFill>
                <a:ea typeface="Source Han Sans CN" charset="0"/>
                <a:cs typeface="Arial" panose="020B0604020202020204" pitchFamily="34" charset="0"/>
              </a:rPr>
              <a:t>月</a:t>
            </a:r>
            <a:r>
              <a:rPr lang="en-US" altLang="zh-CN" sz="2000">
                <a:solidFill>
                  <a:schemeClr val="tx1"/>
                </a:solidFill>
                <a:ea typeface="Source Han Sans CN" charset="0"/>
                <a:cs typeface="Arial" panose="020B0604020202020204" pitchFamily="34" charset="0"/>
              </a:rPr>
              <a:t> 28 </a:t>
            </a:r>
            <a:r>
              <a:rPr lang="zh-CN" altLang="en-US" sz="2000">
                <a:solidFill>
                  <a:schemeClr val="tx1"/>
                </a:solidFill>
                <a:ea typeface="Source Han Sans CN" charset="0"/>
                <a:cs typeface="Arial" panose="020B0604020202020204" pitchFamily="34" charset="0"/>
              </a:rPr>
              <a:t>日的安全公告中披露的</a:t>
            </a:r>
            <a:r>
              <a:rPr lang="en-US" altLang="zh-CN" sz="2000">
                <a:solidFill>
                  <a:schemeClr val="tx1"/>
                </a:solidFill>
                <a:ea typeface="Source Han Sans CN" charset="0"/>
                <a:cs typeface="Arial" panose="020B0604020202020204" pitchFamily="34" charset="0"/>
              </a:rPr>
              <a:t> 3 </a:t>
            </a:r>
            <a:r>
              <a:rPr lang="zh-CN" altLang="en-US" sz="2000">
                <a:solidFill>
                  <a:schemeClr val="tx1"/>
                </a:solidFill>
                <a:ea typeface="Source Han Sans CN" charset="0"/>
                <a:cs typeface="Arial" panose="020B0604020202020204" pitchFamily="34" charset="0"/>
              </a:rPr>
              <a:t>个</a:t>
            </a:r>
            <a:br>
              <a:rPr lang="zh-CN" altLang="en-US" sz="2000">
                <a:solidFill>
                  <a:schemeClr val="tx1"/>
                </a:solidFill>
                <a:ea typeface="Source Han Sans CN" charset="0"/>
                <a:cs typeface="Arial" panose="020B0604020202020204" pitchFamily="34" charset="0"/>
              </a:rPr>
            </a:br>
            <a:r>
              <a:rPr lang="zh-CN" altLang="en-US" sz="2000" b="1" u="sng">
                <a:solidFill>
                  <a:schemeClr val="tx1"/>
                </a:solidFill>
                <a:ea typeface="Source Han Sans CN" charset="0"/>
                <a:cs typeface="Arial" panose="020B0604020202020204" pitchFamily="34" charset="0"/>
              </a:rPr>
              <a:t>零日</a:t>
            </a:r>
            <a:r>
              <a:rPr lang="en-US" altLang="zh-CN" sz="2000" b="1" u="sng">
                <a:solidFill>
                  <a:schemeClr val="tx1"/>
                </a:solidFill>
                <a:ea typeface="Source Han Sans CN" charset="0"/>
                <a:cs typeface="Arial" panose="020B0604020202020204" pitchFamily="34" charset="0"/>
              </a:rPr>
              <a:t> (0-day) </a:t>
            </a:r>
            <a:r>
              <a:rPr lang="zh-CN" altLang="en-US" sz="2000" b="1" u="sng">
                <a:solidFill>
                  <a:schemeClr val="tx1"/>
                </a:solidFill>
                <a:ea typeface="Source Han Sans CN" charset="0"/>
                <a:cs typeface="Arial" panose="020B0604020202020204" pitchFamily="34" charset="0"/>
              </a:rPr>
              <a:t>安全漏洞</a:t>
            </a:r>
            <a:endParaRPr lang="en-US" altLang="zh-CN" sz="2000" b="1" u="sng">
              <a:solidFill>
                <a:schemeClr val="tx1"/>
              </a:solidFill>
              <a:ea typeface="Source Han Sans CN" charset="0"/>
              <a:cs typeface="Arial" panose="020B0604020202020204" pitchFamily="34" charset="0"/>
            </a:endParaRPr>
          </a:p>
          <a:p>
            <a:pPr lvl="1"/>
            <a:r>
              <a:rPr lang="en-US" altLang="zh-CN" sz="2000" b="1">
                <a:solidFill>
                  <a:srgbClr val="E60013"/>
                </a:solidFill>
                <a:ea typeface="Source Han Sans CN" charset="0"/>
                <a:cs typeface="Arial" panose="020B0604020202020204" pitchFamily="34" charset="0"/>
              </a:rPr>
              <a:t>Go 1.25.3</a:t>
            </a:r>
            <a:endParaRPr lang="en-US" altLang="zh-CN" sz="2000" b="1">
              <a:solidFill>
                <a:srgbClr val="E60013"/>
              </a:solidFill>
              <a:cs typeface="Arial" panose="020B0604020202020204" pitchFamily="34" charset="0"/>
            </a:endParaRPr>
          </a:p>
          <a:p>
            <a:pPr lvl="2"/>
            <a:r>
              <a:rPr lang="zh-CN" altLang="en-US" sz="2000"/>
              <a:t>修复十处安全漏洞（含</a:t>
            </a:r>
            <a:r>
              <a:rPr lang="en-US" altLang="zh-CN" sz="2000"/>
              <a:t> 1 </a:t>
            </a:r>
            <a:r>
              <a:rPr lang="zh-CN" altLang="en-US" sz="2000"/>
              <a:t>个高危漏洞</a:t>
            </a:r>
            <a:r>
              <a:rPr lang="en-US" altLang="zh-CN" sz="2000"/>
              <a:t>, 9 </a:t>
            </a:r>
            <a:r>
              <a:rPr lang="zh-CN" altLang="en-US" sz="2000"/>
              <a:t>个中危漏洞）</a:t>
            </a:r>
            <a:endParaRPr lang="zh-CN" altLang="en-US" sz="2000"/>
          </a:p>
          <a:p>
            <a:pPr lvl="1"/>
            <a:r>
              <a:rPr lang="en-US" altLang="zh-CN" sz="2000"/>
              <a:t>GnuTLS 3.8.10</a:t>
            </a:r>
            <a:endParaRPr lang="en-US" altLang="zh-CN" sz="2000"/>
          </a:p>
          <a:p>
            <a:pPr lvl="2"/>
            <a:r>
              <a:rPr lang="zh-CN" altLang="en-US" sz="2000"/>
              <a:t>修复</a:t>
            </a:r>
            <a:r>
              <a:rPr lang="en-US" altLang="zh-CN" sz="2000"/>
              <a:t> GnuTLS </a:t>
            </a:r>
            <a:r>
              <a:rPr lang="zh-CN" altLang="en-US" sz="2000"/>
              <a:t>在</a:t>
            </a:r>
            <a:r>
              <a:rPr lang="en-US" altLang="zh-CN" sz="2000"/>
              <a:t> 2025 </a:t>
            </a:r>
            <a:r>
              <a:rPr lang="zh-CN" altLang="en-US" sz="2000"/>
              <a:t>年</a:t>
            </a:r>
            <a:r>
              <a:rPr lang="en-US" altLang="zh-CN" sz="2000"/>
              <a:t> 7 </a:t>
            </a:r>
            <a:r>
              <a:rPr lang="zh-CN" altLang="en-US" sz="2000"/>
              <a:t>月</a:t>
            </a:r>
            <a:r>
              <a:rPr lang="en-US" altLang="zh-CN" sz="2000"/>
              <a:t> 8 </a:t>
            </a:r>
            <a:r>
              <a:rPr lang="zh-CN" altLang="en-US" sz="2000"/>
              <a:t>日的安全公告中披露的</a:t>
            </a:r>
            <a:r>
              <a:rPr lang="en-US" altLang="zh-CN" sz="2000"/>
              <a:t> 3 </a:t>
            </a:r>
            <a:r>
              <a:rPr lang="zh-CN" altLang="en-US" sz="2000"/>
              <a:t>个安全漏洞（严重性：中等）</a:t>
            </a:r>
            <a:endParaRPr lang="zh-CN" altLang="en-US" sz="2000"/>
          </a:p>
          <a:p>
            <a:pPr lvl="1"/>
            <a:r>
              <a:rPr lang="en-US" altLang="zh-CN" sz="2000" strike="sngStrike"/>
              <a:t>curl 8.17.0</a:t>
            </a:r>
            <a:endParaRPr lang="en-US" altLang="zh-CN" sz="2000" strike="sngStrike"/>
          </a:p>
          <a:p>
            <a:pPr lvl="2"/>
            <a:r>
              <a:rPr lang="zh-CN" altLang="en-US" sz="2000" strike="sngStrike"/>
              <a:t>修复一处路径遍历</a:t>
            </a:r>
            <a:r>
              <a:rPr lang="en-US" altLang="zh-CN" sz="2000" strike="sngStrike"/>
              <a:t> (Path Traversal) </a:t>
            </a:r>
            <a:r>
              <a:rPr lang="zh-CN" altLang="en-US" sz="2000" strike="sngStrike"/>
              <a:t>漏洞，漏洞编号</a:t>
            </a:r>
            <a:r>
              <a:rPr lang="en-US" altLang="zh-CN" sz="2000" strike="sngStrike"/>
              <a:t> CVE-2025-11563</a:t>
            </a:r>
            <a:r>
              <a:rPr lang="zh-CN" altLang="en-US" sz="2000" strike="sngStrike"/>
              <a:t>（严重性：中）</a:t>
            </a:r>
            <a:endParaRPr lang="zh-CN" altLang="en-US" sz="2000" strike="sngStrike"/>
          </a:p>
          <a:p>
            <a:pPr lvl="2"/>
            <a:r>
              <a:rPr lang="zh-CN" altLang="en-US" sz="2000"/>
              <a:t>目前测得修复无效，仍在进一步排查</a:t>
            </a:r>
            <a:endParaRPr lang="zh-CN" altLang="en-US" sz="2000"/>
          </a:p>
          <a:p>
            <a:pPr lvl="0"/>
            <a:r>
              <a:rPr lang="zh-CN" altLang="en-US" sz="2000" b="1"/>
              <a:t>建议关注公众号</a:t>
            </a:r>
            <a:r>
              <a:rPr lang="en-US" altLang="zh-CN" sz="2000" b="1"/>
              <a:t>“</a:t>
            </a:r>
            <a:r>
              <a:rPr lang="zh-CN" altLang="en-US" sz="2000" b="1"/>
              <a:t>安同开源</a:t>
            </a:r>
            <a:r>
              <a:rPr lang="en-US" altLang="zh-CN" sz="2000" b="1"/>
              <a:t>”</a:t>
            </a:r>
            <a:r>
              <a:rPr lang="zh-CN" altLang="en-US" sz="2000" b="1"/>
              <a:t>或社区主页</a:t>
            </a:r>
            <a:r>
              <a:rPr lang="en-US" altLang="zh-CN" sz="2000" b="1"/>
              <a:t> (aosc.io) </a:t>
            </a:r>
            <a:r>
              <a:rPr lang="zh-CN" altLang="en-US" sz="2000" b="1"/>
              <a:t>新闻</a:t>
            </a:r>
            <a:endParaRPr lang="zh-CN" altLang="en-US" sz="2000" b="1"/>
          </a:p>
          <a:p>
            <a:pPr lvl="1"/>
            <a:endParaRPr lang="zh-CN" altLang="en-US" sz="2000"/>
          </a:p>
        </p:txBody>
      </p:sp>
      <p:sp>
        <p:nvSpPr>
          <p:cNvPr id="4" name="文本占位符 3"/>
          <p:cNvSpPr>
            <a:spLocks noGrp="1"/>
          </p:cNvSpPr>
          <p:nvPr>
            <p:ph type="body" idx="10"/>
          </p:nvPr>
        </p:nvSpPr>
        <p:spPr>
          <a:xfrm>
            <a:off x="1652905" y="6353175"/>
            <a:ext cx="2818130" cy="367665"/>
          </a:xfrm>
        </p:spPr>
        <p:txBody>
          <a:bodyPr/>
          <a:p>
            <a:r>
              <a:rPr lang="zh-CN" altLang="en-US"/>
              <a:t>白铭骢</a:t>
            </a:r>
            <a:endParaRPr lang="zh-CN" altLang="en-US"/>
          </a:p>
        </p:txBody>
      </p:sp>
      <p:pic>
        <p:nvPicPr>
          <p:cNvPr id="7" name="图片 6" descr="upload_post_object_v2_3539254031"/>
          <p:cNvPicPr>
            <a:picLocks noChangeAspect="1"/>
          </p:cNvPicPr>
          <p:nvPr/>
        </p:nvPicPr>
        <p:blipFill>
          <a:blip r:embed="rId1"/>
          <a:srcRect l="10000" t="29569" r="10000" b="25497"/>
          <a:stretch>
            <a:fillRect/>
          </a:stretch>
        </p:blipFill>
        <p:spPr>
          <a:xfrm>
            <a:off x="9669557" y="942314"/>
            <a:ext cx="2522443" cy="25224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0319481" cy="4657501"/>
          </a:xfrm>
        </p:spPr>
        <p:txBody>
          <a:bodyPr/>
          <a:p>
            <a:r>
              <a:rPr lang="en-US" altLang="zh-CN"/>
              <a:t>Haskell</a:t>
            </a:r>
            <a:r>
              <a:rPr lang="zh-CN" altLang="en-US"/>
              <a:t>生态系统全面支持</a:t>
            </a:r>
            <a:endParaRPr lang="zh-CN" altLang="en-US"/>
          </a:p>
          <a:p>
            <a:pPr lvl="1"/>
            <a:r>
              <a:rPr lang="en-US" altLang="zh-CN"/>
              <a:t>Arch Linux</a:t>
            </a:r>
            <a:r>
              <a:rPr lang="zh-CN" altLang="en-US"/>
              <a:t>上游近期升级</a:t>
            </a:r>
            <a:r>
              <a:rPr lang="en-US" altLang="zh-CN"/>
              <a:t>GHC</a:t>
            </a:r>
            <a:r>
              <a:rPr lang="zh-CN" altLang="en-US"/>
              <a:t>至</a:t>
            </a:r>
            <a:r>
              <a:rPr lang="en-US" altLang="zh-CN"/>
              <a:t>9.6.6</a:t>
            </a:r>
            <a:r>
              <a:rPr lang="zh-CN" altLang="en-US"/>
              <a:t>，移植可行，故全面</a:t>
            </a:r>
            <a:r>
              <a:rPr lang="en-US" altLang="zh-CN"/>
              <a:t>bootstrap</a:t>
            </a:r>
            <a:r>
              <a:rPr lang="zh-CN" altLang="en-US"/>
              <a:t>适配</a:t>
            </a:r>
            <a:endParaRPr lang="zh-CN" altLang="en-US"/>
          </a:p>
          <a:p>
            <a:pPr lvl="0"/>
            <a:r>
              <a:rPr lang="en-US" altLang="zh-CN"/>
              <a:t>GHC</a:t>
            </a:r>
            <a:r>
              <a:rPr lang="zh-CN" altLang="en-US"/>
              <a:t>适配</a:t>
            </a:r>
            <a:r>
              <a:rPr lang="en-US" altLang="zh-CN"/>
              <a:t> </a:t>
            </a:r>
            <a:r>
              <a:rPr lang="en-US" altLang="zh-CN">
                <a:solidFill>
                  <a:srgbClr val="00B0F0"/>
                </a:solidFill>
              </a:rPr>
              <a:t>(by wszqkzqk)</a:t>
            </a:r>
            <a:endParaRPr lang="en-US" altLang="zh-CN">
              <a:solidFill>
                <a:srgbClr val="00B0F0"/>
              </a:solidFill>
            </a:endParaRPr>
          </a:p>
          <a:p>
            <a:pPr lvl="1"/>
            <a:r>
              <a:rPr lang="zh-CN" altLang="en-US"/>
              <a:t>强制使用</a:t>
            </a:r>
            <a:r>
              <a:rPr lang="en-US" altLang="zh-CN"/>
              <a:t> LLVM18 </a:t>
            </a:r>
            <a:r>
              <a:rPr lang="zh-CN" altLang="en-US"/>
              <a:t>后端并适配</a:t>
            </a:r>
            <a:r>
              <a:rPr lang="en-US" altLang="zh-CN"/>
              <a:t> GHC </a:t>
            </a:r>
            <a:r>
              <a:rPr lang="zh-CN" altLang="en-US"/>
              <a:t>对</a:t>
            </a:r>
            <a:r>
              <a:rPr lang="en-US" altLang="zh-CN"/>
              <a:t> LLVM 18 </a:t>
            </a:r>
            <a:r>
              <a:rPr lang="zh-CN" altLang="en-US"/>
              <a:t>新的</a:t>
            </a:r>
            <a:r>
              <a:rPr lang="en-US" altLang="zh-CN"/>
              <a:t> pass manager</a:t>
            </a:r>
            <a:endParaRPr lang="en-US" altLang="zh-CN"/>
          </a:p>
          <a:p>
            <a:pPr lvl="2"/>
            <a:r>
              <a:rPr lang="zh-CN" altLang="en-US"/>
              <a:t>上游</a:t>
            </a:r>
            <a:r>
              <a:rPr lang="en-US" altLang="zh-CN"/>
              <a:t> GHC 9.6 </a:t>
            </a:r>
            <a:r>
              <a:rPr lang="zh-CN" altLang="en-US"/>
              <a:t>仅支持到</a:t>
            </a:r>
            <a:r>
              <a:rPr lang="en-US" altLang="zh-CN"/>
              <a:t> LLVM15</a:t>
            </a:r>
            <a:r>
              <a:rPr lang="zh-CN" altLang="en-US"/>
              <a:t>，而</a:t>
            </a:r>
            <a:r>
              <a:rPr lang="en-US" altLang="zh-CN"/>
              <a:t> LLVM15 </a:t>
            </a:r>
            <a:r>
              <a:rPr lang="zh-CN" altLang="en-US"/>
              <a:t>并不包含龙架构</a:t>
            </a:r>
            <a:r>
              <a:rPr lang="zh-CN" altLang="en-US">
                <a:solidFill>
                  <a:schemeClr val="tx1"/>
                </a:solidFill>
                <a:ea typeface="Source Han Sans CN" charset="0"/>
              </a:rPr>
              <a:t>支持</a:t>
            </a:r>
            <a:endParaRPr lang="zh-CN" altLang="en-US"/>
          </a:p>
          <a:p>
            <a:pPr lvl="1"/>
            <a:r>
              <a:rPr lang="zh-CN" altLang="en-US"/>
              <a:t>强制启用</a:t>
            </a:r>
            <a:r>
              <a:rPr lang="en-US" altLang="zh-CN"/>
              <a:t> GHCi (Haskell </a:t>
            </a:r>
            <a:r>
              <a:rPr lang="zh-CN" altLang="en-US"/>
              <a:t>交互式环境</a:t>
            </a:r>
            <a:r>
              <a:rPr lang="en-US" altLang="zh-CN"/>
              <a:t>)</a:t>
            </a:r>
            <a:r>
              <a:rPr lang="zh-CN" altLang="en-US"/>
              <a:t>，大量</a:t>
            </a:r>
            <a:r>
              <a:rPr lang="en-US" altLang="zh-CN"/>
              <a:t>Haskell</a:t>
            </a:r>
            <a:r>
              <a:rPr lang="zh-CN" altLang="en-US"/>
              <a:t>包构建需要</a:t>
            </a:r>
            <a:endParaRPr lang="zh-CN" altLang="en-US"/>
          </a:p>
          <a:p>
            <a:pPr lvl="1"/>
            <a:r>
              <a:rPr lang="en-US" altLang="zh-CN">
                <a:hlinkClick r:id="rId1"/>
              </a:rPr>
              <a:t>https://github.com/lcpu</a:t>
            </a:r>
            <a:r>
              <a:rPr lang="zh-CN" altLang="en-US">
                <a:hlinkClick r:id="rId1"/>
              </a:rPr>
              <a:t>-</a:t>
            </a:r>
            <a:r>
              <a:rPr lang="en-US" altLang="zh-CN">
                <a:hlinkClick r:id="rId1"/>
              </a:rPr>
              <a:t>club/loongarch</a:t>
            </a:r>
            <a:r>
              <a:rPr lang="zh-CN" altLang="en-US">
                <a:hlinkClick r:id="rId1"/>
              </a:rPr>
              <a:t>-</a:t>
            </a:r>
            <a:r>
              <a:rPr lang="en-US" altLang="zh-CN">
                <a:hlinkClick r:id="rId1"/>
              </a:rPr>
              <a:t>packages/pull/757</a:t>
            </a:r>
            <a:endParaRPr lang="en-US" altLang="zh-CN">
              <a:hlinkClick r:id="rId1"/>
            </a:endParaRPr>
          </a:p>
          <a:p>
            <a:pPr lvl="1"/>
            <a:r>
              <a:rPr lang="zh-CN" altLang="en-US"/>
              <a:t>感谢：</a:t>
            </a:r>
            <a:r>
              <a:rPr lang="en-US" altLang="zh-CN"/>
              <a:t>Debian</a:t>
            </a:r>
            <a:r>
              <a:rPr lang="zh-CN" altLang="en-US"/>
              <a:t>的先前工作 </a:t>
            </a:r>
            <a:r>
              <a:rPr lang="en-US" altLang="zh-CN">
                <a:hlinkClick r:id="rId2"/>
              </a:rPr>
              <a:t>[1]</a:t>
            </a:r>
            <a:r>
              <a:rPr lang="en-US" altLang="zh-CN"/>
              <a:t> </a:t>
            </a:r>
            <a:r>
              <a:rPr lang="en-US" altLang="zh-CN">
                <a:hlinkClick r:id="rId3"/>
              </a:rPr>
              <a:t>[2]</a:t>
            </a:r>
            <a:endParaRPr lang="zh-CN" altLang="en-US"/>
          </a:p>
          <a:p>
            <a:pPr lvl="1"/>
            <a:r>
              <a:rPr lang="en-US" altLang="zh-CN"/>
              <a:t>GHC</a:t>
            </a:r>
            <a:r>
              <a:rPr lang="zh-CN" altLang="en-US"/>
              <a:t>具体自举方法可参考：</a:t>
            </a:r>
            <a:r>
              <a:rPr lang="en-US" altLang="zh-CN">
                <a:hlinkClick r:id="rId4"/>
              </a:rPr>
              <a:t>wszqkzqk</a:t>
            </a:r>
            <a:r>
              <a:rPr lang="zh-CN" altLang="en-US">
                <a:hlinkClick r:id="rId4"/>
              </a:rPr>
              <a:t>的相关博客</a:t>
            </a:r>
            <a:endParaRPr lang="zh-CN" altLang="en-US"/>
          </a:p>
          <a:p>
            <a:endParaRPr lang="zh-CN" altLang="en-US"/>
          </a:p>
          <a:p>
            <a:endParaRPr lang="zh-CN" altLang="en-US"/>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5" name=""/>
        <p:cNvGrpSpPr/>
        <p:nvPr/>
      </p:nvGrpSpPr>
      <p:grpSpPr/>
      <p:sp>
        <p:nvSpPr>
          <p:cNvPr id="1048593" name="标题 1"/>
          <p:cNvSpPr>
            <a:spLocks noGrp="1"/>
          </p:cNvSpPr>
          <p:nvPr>
            <p:ph type="ctrTitle"/>
          </p:nvPr>
        </p:nvSpPr>
        <p:spPr/>
        <p:txBody>
          <a:bodyPr/>
          <a:p>
            <a:r>
              <a:rPr lang="zh-CN" altLang="en-US" sz="6600">
                <a:solidFill>
                  <a:schemeClr val="tx1"/>
                </a:solidFill>
              </a:rPr>
              <a:t>龙架构</a:t>
            </a:r>
            <a:r>
              <a:rPr lang="zh-CN" altLang="en-US" sz="6600"/>
              <a:t>双周会</a:t>
            </a:r>
            <a:endParaRPr lang="zh-CN" altLang="en-US" sz="6600"/>
          </a:p>
        </p:txBody>
      </p:sp>
      <p:sp>
        <p:nvSpPr>
          <p:cNvPr id="1048594" name="副标题 2"/>
          <p:cNvSpPr>
            <a:spLocks noGrp="1"/>
          </p:cNvSpPr>
          <p:nvPr>
            <p:ph type="subTitle" idx="1"/>
          </p:nvPr>
        </p:nvSpPr>
        <p:spPr>
          <a:xfrm>
            <a:off x="771298" y="3642820"/>
            <a:ext cx="7656626" cy="955123"/>
          </a:xfrm>
        </p:spPr>
        <p:txBody>
          <a:bodyPr/>
          <a:p>
            <a:r>
              <a:rPr lang="en-US" altLang="zh-CN" sz="4400" b="1">
                <a:solidFill>
                  <a:schemeClr val="bg1"/>
                </a:solidFill>
                <a:latin typeface="Source Han Sans CN" charset="0"/>
                <a:ea typeface="Source Han Sans CN" charset="0"/>
                <a:cs typeface="Source Han Sans CN" charset="0"/>
              </a:rPr>
              <a:t>2025 </a:t>
            </a:r>
            <a:r>
              <a:rPr lang="zh-CN" altLang="en-US" sz="4400" b="1">
                <a:solidFill>
                  <a:schemeClr val="bg1"/>
                </a:solidFill>
                <a:latin typeface="Source Han Sans CN" charset="0"/>
                <a:ea typeface="Source Han Sans CN" charset="0"/>
                <a:cs typeface="Source Han Sans CN" charset="0"/>
              </a:rPr>
              <a:t>年 </a:t>
            </a:r>
            <a:r>
              <a:rPr lang="en-US" altLang="zh-CN" sz="4400" b="1">
                <a:solidFill>
                  <a:schemeClr val="bg1"/>
                </a:solidFill>
                <a:latin typeface="Source Han Sans CN" charset="0"/>
                <a:ea typeface="Source Han Sans CN" charset="0"/>
                <a:cs typeface="Source Han Sans CN" charset="0"/>
              </a:rPr>
              <a:t>11 </a:t>
            </a:r>
            <a:r>
              <a:rPr lang="zh-CN" altLang="en-US" sz="4400" b="1">
                <a:solidFill>
                  <a:schemeClr val="bg1"/>
                </a:solidFill>
                <a:latin typeface="Source Han Sans CN" charset="0"/>
                <a:ea typeface="Source Han Sans CN" charset="0"/>
                <a:cs typeface="Source Han Sans CN" charset="0"/>
              </a:rPr>
              <a:t>月 </a:t>
            </a:r>
            <a:r>
              <a:rPr lang="en-US" altLang="zh-CN" sz="4400" b="1">
                <a:solidFill>
                  <a:schemeClr val="bg1"/>
                </a:solidFill>
                <a:latin typeface="Source Han Sans CN" charset="0"/>
                <a:ea typeface="Source Han Sans CN" charset="0"/>
                <a:cs typeface="Source Han Sans CN" charset="0"/>
              </a:rPr>
              <a:t>9 </a:t>
            </a:r>
            <a:r>
              <a:rPr lang="zh-CN" altLang="en-US" sz="4400" b="1">
                <a:solidFill>
                  <a:schemeClr val="bg1"/>
                </a:solidFill>
                <a:latin typeface="Source Han Sans CN" charset="0"/>
                <a:ea typeface="Source Han Sans CN" charset="0"/>
                <a:cs typeface="Source Han Sans CN" charset="0"/>
              </a:rPr>
              <a:t>日</a:t>
            </a:r>
            <a:r>
              <a:rPr lang="ja-JP" altLang="en-US" sz="4400" b="1">
                <a:solidFill>
                  <a:schemeClr val="bg1"/>
                </a:solidFill>
                <a:latin typeface="Source Han Sans CN" charset="0"/>
                <a:ea typeface="Source Han Sans CN" charset="0"/>
                <a:cs typeface="Source Han Sans CN" charset="0"/>
              </a:rPr>
              <a:t>・</a:t>
            </a:r>
            <a:r>
              <a:rPr lang="zh-CN" altLang="en-US" sz="4400" b="1">
                <a:solidFill>
                  <a:schemeClr val="bg1"/>
                </a:solidFill>
                <a:latin typeface="Source Han Sans CN" charset="0"/>
                <a:ea typeface="Source Han Sans CN" charset="0"/>
                <a:cs typeface="Source Han Sans CN" charset="0"/>
              </a:rPr>
              <a:t>第 2</a:t>
            </a:r>
            <a:r>
              <a:rPr lang="en-US" altLang="zh-CN" sz="4400" b="1">
                <a:solidFill>
                  <a:schemeClr val="bg1"/>
                </a:solidFill>
                <a:latin typeface="Source Han Sans CN" charset="0"/>
                <a:ea typeface="Source Han Sans CN" charset="0"/>
                <a:cs typeface="Source Han Sans CN" charset="0"/>
              </a:rPr>
              <a:t>4 </a:t>
            </a:r>
            <a:r>
              <a:rPr lang="zh-CN" altLang="en-US" sz="4400" b="1">
                <a:solidFill>
                  <a:schemeClr val="bg1"/>
                </a:solidFill>
                <a:latin typeface="Source Han Sans CN" charset="0"/>
                <a:ea typeface="Source Han Sans CN" charset="0"/>
                <a:cs typeface="Source Han Sans CN" charset="0"/>
              </a:rPr>
              <a:t>次</a:t>
            </a:r>
            <a:endParaRPr lang="zh-CN" altLang="en-US" sz="4400" b="1">
              <a:solidFill>
                <a:schemeClr val="bg1"/>
              </a:solidFill>
              <a:latin typeface="Source Han Sans CN" charset="0"/>
              <a:ea typeface="Source Han Sans CN" charset="0"/>
              <a:cs typeface="Source Han Sans CN" charset="0"/>
            </a:endParaRPr>
          </a:p>
        </p:txBody>
      </p:sp>
      <p:pic>
        <p:nvPicPr>
          <p:cNvPr id="2097152" name="图片 3" descr="upload_post_object_v2_3573890905"/>
          <p:cNvPicPr>
            <a:picLocks noChangeAspect="1"/>
          </p:cNvPicPr>
          <p:nvPr/>
        </p:nvPicPr>
        <p:blipFill>
          <a:blip r:embed="rId2"/>
          <a:srcRect l="9880" t="30263" r="9431" b="26132"/>
          <a:stretch>
            <a:fillRect/>
          </a:stretch>
        </p:blipFill>
        <p:spPr>
          <a:xfrm>
            <a:off x="9267434" y="3828098"/>
            <a:ext cx="2468139" cy="2404885"/>
          </a:xfrm>
          <a:prstGeom prst="rect">
            <a:avLst/>
          </a:prstGeom>
        </p:spPr>
      </p:pic>
      <p:pic>
        <p:nvPicPr>
          <p:cNvPr id="2097153" name="图片 6" descr="upload_post_object_v2_423861644"/>
          <p:cNvPicPr>
            <a:picLocks noChangeAspect="1"/>
          </p:cNvPicPr>
          <p:nvPr/>
        </p:nvPicPr>
        <p:blipFill>
          <a:blip r:embed="rId3"/>
          <a:stretch>
            <a:fillRect/>
          </a:stretch>
        </p:blipFill>
        <p:spPr>
          <a:xfrm>
            <a:off x="9210677" y="1080329"/>
            <a:ext cx="2581652" cy="24048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0319481" cy="4657501"/>
          </a:xfrm>
        </p:spPr>
        <p:txBody>
          <a:bodyPr/>
          <a:p>
            <a:r>
              <a:rPr lang="zh-CN" altLang="en-US"/>
              <a:t>相关</a:t>
            </a:r>
            <a:r>
              <a:rPr lang="en-US" altLang="zh-CN"/>
              <a:t> Haskell </a:t>
            </a:r>
            <a:r>
              <a:rPr lang="zh-CN" altLang="en-US"/>
              <a:t>包修复 </a:t>
            </a:r>
            <a:r>
              <a:rPr lang="en-US" altLang="zh-CN">
                <a:solidFill>
                  <a:srgbClr val="00B0F0"/>
                </a:solidFill>
              </a:rPr>
              <a:t>(by wszqkzqk)</a:t>
            </a:r>
            <a:endParaRPr lang="zh-CN" altLang="en-US">
              <a:solidFill>
                <a:srgbClr val="00B0F0"/>
              </a:solidFill>
            </a:endParaRPr>
          </a:p>
          <a:p>
            <a:pPr lvl="1"/>
            <a:r>
              <a:rPr lang="zh-CN" altLang="en-US"/>
              <a:t>为了构建</a:t>
            </a:r>
            <a:r>
              <a:rPr lang="en-US" altLang="zh-CN"/>
              <a:t> GHC</a:t>
            </a:r>
            <a:r>
              <a:rPr lang="zh-CN" altLang="en-US"/>
              <a:t>，我们还对多个核心</a:t>
            </a:r>
            <a:r>
              <a:rPr lang="en-US" altLang="zh-CN"/>
              <a:t> Haskell </a:t>
            </a:r>
            <a:r>
              <a:rPr lang="zh-CN" altLang="en-US"/>
              <a:t>库和工具链进行了适配</a:t>
            </a:r>
            <a:endParaRPr lang="zh-CN" altLang="en-US"/>
          </a:p>
          <a:p>
            <a:pPr lvl="1"/>
            <a:r>
              <a:rPr lang="en-US" altLang="zh-CN"/>
              <a:t>haskell-hadrian/haskell-tasty/haskell-primitive-unaligned/haskell-cryptonite/clash-ghc</a:t>
            </a:r>
            <a:endParaRPr lang="en-US" altLang="zh-CN"/>
          </a:p>
          <a:p>
            <a:pPr lvl="1"/>
            <a:r>
              <a:rPr lang="en-US" altLang="zh-CN">
                <a:hlinkClick r:id="rId1"/>
              </a:rPr>
              <a:t>https://github.com/lcpu</a:t>
            </a:r>
            <a:r>
              <a:rPr lang="zh-CN" altLang="en-US">
                <a:hlinkClick r:id="rId1"/>
              </a:rPr>
              <a:t>-</a:t>
            </a:r>
            <a:r>
              <a:rPr lang="en-US" altLang="zh-CN">
                <a:hlinkClick r:id="rId1"/>
              </a:rPr>
              <a:t>club/loongarch</a:t>
            </a:r>
            <a:r>
              <a:rPr lang="zh-CN" altLang="en-US">
                <a:hlinkClick r:id="rId1"/>
              </a:rPr>
              <a:t>-</a:t>
            </a:r>
            <a:r>
              <a:rPr lang="en-US" altLang="zh-CN">
                <a:hlinkClick r:id="rId1"/>
              </a:rPr>
              <a:t>packages/pull/758</a:t>
            </a:r>
            <a:endParaRPr lang="en-US" altLang="zh-CN">
              <a:hlinkClick r:id="rId1"/>
            </a:endParaRPr>
          </a:p>
          <a:p>
            <a:pPr lvl="1"/>
            <a:r>
              <a:rPr lang="en-US" altLang="zh-CN">
                <a:hlinkClick r:id="rId2"/>
              </a:rPr>
              <a:t>https://github.com/lcpu</a:t>
            </a:r>
            <a:r>
              <a:rPr lang="zh-CN" altLang="en-US">
                <a:hlinkClick r:id="rId2"/>
              </a:rPr>
              <a:t>-</a:t>
            </a:r>
            <a:r>
              <a:rPr lang="en-US" altLang="zh-CN">
                <a:hlinkClick r:id="rId2"/>
              </a:rPr>
              <a:t>club/loongarch</a:t>
            </a:r>
            <a:r>
              <a:rPr lang="zh-CN" altLang="en-US">
                <a:hlinkClick r:id="rId2"/>
              </a:rPr>
              <a:t>-</a:t>
            </a:r>
            <a:r>
              <a:rPr lang="en-US" altLang="zh-CN">
                <a:hlinkClick r:id="rId2"/>
              </a:rPr>
              <a:t>packages/pull/760</a:t>
            </a:r>
            <a:endParaRPr lang="en-US" altLang="zh-CN">
              <a:hlinkClick r:id="rId2"/>
            </a:endParaRPr>
          </a:p>
          <a:p>
            <a:pPr lvl="1"/>
            <a:r>
              <a:rPr lang="en-US" altLang="zh-CN">
                <a:hlinkClick r:id="rId3"/>
              </a:rPr>
              <a:t>https://github.com/lcpu</a:t>
            </a:r>
            <a:r>
              <a:rPr lang="zh-CN" altLang="en-US">
                <a:hlinkClick r:id="rId3"/>
              </a:rPr>
              <a:t>-</a:t>
            </a:r>
            <a:r>
              <a:rPr lang="en-US" altLang="zh-CN">
                <a:hlinkClick r:id="rId3"/>
              </a:rPr>
              <a:t>club/loongarch</a:t>
            </a:r>
            <a:r>
              <a:rPr lang="zh-CN" altLang="en-US">
                <a:hlinkClick r:id="rId3"/>
              </a:rPr>
              <a:t>-</a:t>
            </a:r>
            <a:r>
              <a:rPr lang="en-US" altLang="zh-CN">
                <a:hlinkClick r:id="rId3"/>
              </a:rPr>
              <a:t>packages/pull/761</a:t>
            </a:r>
            <a:endParaRPr lang="en-US" altLang="zh-CN">
              <a:hlinkClick r:id="rId3"/>
            </a:endParaRPr>
          </a:p>
          <a:p>
            <a:pPr lvl="1"/>
            <a:r>
              <a:rPr lang="en-US" altLang="zh-CN">
                <a:hlinkClick r:id="rId4"/>
              </a:rPr>
              <a:t>https://github.com/lcpu</a:t>
            </a:r>
            <a:r>
              <a:rPr lang="zh-CN" altLang="en-US">
                <a:hlinkClick r:id="rId4"/>
              </a:rPr>
              <a:t>-</a:t>
            </a:r>
            <a:r>
              <a:rPr lang="en-US" altLang="zh-CN">
                <a:hlinkClick r:id="rId4"/>
              </a:rPr>
              <a:t>club/loongarch</a:t>
            </a:r>
            <a:r>
              <a:rPr lang="zh-CN" altLang="en-US">
                <a:hlinkClick r:id="rId4"/>
              </a:rPr>
              <a:t>-</a:t>
            </a:r>
            <a:r>
              <a:rPr lang="en-US" altLang="zh-CN">
                <a:hlinkClick r:id="rId4"/>
              </a:rPr>
              <a:t>packages/pull/762</a:t>
            </a:r>
            <a:endParaRPr lang="en-US" altLang="zh-CN">
              <a:hlinkClick r:id="rId4"/>
            </a:endParaRPr>
          </a:p>
          <a:p>
            <a:pPr lvl="1"/>
            <a:r>
              <a:rPr lang="en-US" altLang="zh-CN">
                <a:hlinkClick r:id="rId5"/>
              </a:rPr>
              <a:t>https://github.com/lcpu</a:t>
            </a:r>
            <a:r>
              <a:rPr lang="zh-CN" altLang="en-US">
                <a:hlinkClick r:id="rId5"/>
              </a:rPr>
              <a:t>-</a:t>
            </a:r>
            <a:r>
              <a:rPr lang="en-US" altLang="zh-CN">
                <a:hlinkClick r:id="rId5"/>
              </a:rPr>
              <a:t>club/loongarch</a:t>
            </a:r>
            <a:r>
              <a:rPr lang="zh-CN" altLang="en-US">
                <a:hlinkClick r:id="rId5"/>
              </a:rPr>
              <a:t>-</a:t>
            </a:r>
            <a:r>
              <a:rPr lang="en-US" altLang="zh-CN">
                <a:hlinkClick r:id="rId5"/>
              </a:rPr>
              <a:t>packages/pull/763</a:t>
            </a:r>
            <a:endParaRPr lang="en-US" altLang="zh-CN">
              <a:hlinkClick r:id="rId5"/>
            </a:endParaRPr>
          </a:p>
          <a:p>
            <a:pPr lvl="0"/>
            <a:endParaRPr lang="en-US" altLang="zh-CN"/>
          </a:p>
          <a:p>
            <a:pPr lvl="1"/>
            <a:endParaRPr lang="en-US" altLang="zh-CN"/>
          </a:p>
          <a:p>
            <a:pPr lvl="0"/>
            <a:endParaRPr lang="en-US" altLang="zh-CN"/>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0319481" cy="4657501"/>
          </a:xfrm>
        </p:spPr>
        <p:txBody>
          <a:bodyPr/>
          <a:p>
            <a:pPr lvl="0"/>
            <a:r>
              <a:rPr lang="zh-CN" altLang="en-US" sz="2600"/>
              <a:t>集成 </a:t>
            </a:r>
            <a:r>
              <a:rPr lang="en-US" altLang="zh-CN" sz="2600"/>
              <a:t>Haskell </a:t>
            </a:r>
            <a:r>
              <a:rPr lang="zh-CN" altLang="en-US" sz="2600"/>
              <a:t>后大大增加了 </a:t>
            </a:r>
            <a:r>
              <a:rPr lang="en-US" altLang="zh-CN" sz="2600"/>
              <a:t>Arch Linux for Loong64 </a:t>
            </a:r>
            <a:r>
              <a:rPr lang="zh-CN" altLang="en-US" sz="2600"/>
              <a:t>的 </a:t>
            </a:r>
            <a:r>
              <a:rPr lang="en-US" altLang="zh-CN" sz="2600"/>
              <a:t>Coverage</a:t>
            </a:r>
            <a:endParaRPr lang="en-US" altLang="zh-CN" sz="2600"/>
          </a:p>
          <a:p>
            <a:pPr lvl="0"/>
            <a:r>
              <a:rPr lang="en-US" altLang="zh-CN" sz="2600"/>
              <a:t>Felix Yan's Coverage Tests in Arch Ports RFC:</a:t>
            </a:r>
            <a:endParaRPr lang="en-US" altLang="zh-CN" sz="2600"/>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pic>
        <p:nvPicPr>
          <p:cNvPr id="5" name="图片 4" descr="post_object_image_158586006"/>
          <p:cNvPicPr>
            <a:picLocks noChangeAspect="1"/>
          </p:cNvPicPr>
          <p:nvPr/>
        </p:nvPicPr>
        <p:blipFill>
          <a:blip r:embed="rId1"/>
          <a:srcRect t="67408" r="3019"/>
          <a:stretch>
            <a:fillRect/>
          </a:stretch>
        </p:blipFill>
        <p:spPr>
          <a:xfrm>
            <a:off x="242042" y="3200717"/>
            <a:ext cx="11707866" cy="25165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0319481" cy="4657501"/>
          </a:xfrm>
        </p:spPr>
        <p:txBody>
          <a:bodyPr/>
          <a:p>
            <a:pPr lvl="0"/>
            <a:r>
              <a:rPr lang="en-US" altLang="zh-CN" sz="2600"/>
              <a:t>linux/linux</a:t>
            </a:r>
            <a:r>
              <a:rPr lang="zh-CN" altLang="en-US" sz="2600"/>
              <a:t>-</a:t>
            </a:r>
            <a:r>
              <a:rPr lang="en-US" altLang="zh-CN" sz="2600"/>
              <a:t>zen </a:t>
            </a:r>
            <a:r>
              <a:rPr lang="zh-CN" altLang="en-US" sz="2600"/>
              <a:t>内核更新与修复 </a:t>
            </a:r>
            <a:r>
              <a:rPr lang="en-US" altLang="zh-CN" sz="2600">
                <a:solidFill>
                  <a:srgbClr val="00B0F0"/>
                </a:solidFill>
              </a:rPr>
              <a:t>(by Pluto Yang)</a:t>
            </a:r>
            <a:endParaRPr lang="en-US" altLang="zh-CN" sz="2600">
              <a:solidFill>
                <a:srgbClr val="00B0F0"/>
              </a:solidFill>
            </a:endParaRPr>
          </a:p>
          <a:p>
            <a:pPr lvl="1"/>
            <a:r>
              <a:rPr lang="zh-CN" altLang="en-US" sz="2200"/>
              <a:t>引入了由</a:t>
            </a:r>
            <a:r>
              <a:rPr lang="en-US" altLang="zh-CN" sz="2200"/>
              <a:t> Xi Ruoyao </a:t>
            </a:r>
            <a:r>
              <a:rPr lang="zh-CN" altLang="en-US" sz="2200"/>
              <a:t>贡献的关键补丁，用于修复</a:t>
            </a:r>
            <a:r>
              <a:rPr lang="en-US" altLang="zh-CN" sz="2200"/>
              <a:t> objtool </a:t>
            </a:r>
            <a:r>
              <a:rPr lang="zh-CN" altLang="en-US" sz="2200"/>
              <a:t>在处理</a:t>
            </a:r>
            <a:r>
              <a:rPr lang="en-US" altLang="zh-CN" sz="2200"/>
              <a:t> -fno-isolate-erroneous-paths-dereference </a:t>
            </a:r>
            <a:r>
              <a:rPr lang="zh-CN" altLang="en-US" sz="2200"/>
              <a:t>编译选项时导致的问题</a:t>
            </a:r>
            <a:endParaRPr lang="zh-CN" altLang="en-US" sz="2200"/>
          </a:p>
          <a:p>
            <a:pPr lvl="1"/>
            <a:r>
              <a:rPr lang="en-US" altLang="zh-CN" sz="2200">
                <a:hlinkClick r:id="rId1"/>
              </a:rPr>
              <a:t>https://github.com/lcpu</a:t>
            </a:r>
            <a:r>
              <a:rPr lang="zh-CN" altLang="en-US" sz="2200">
                <a:hlinkClick r:id="rId1"/>
              </a:rPr>
              <a:t>-</a:t>
            </a:r>
            <a:r>
              <a:rPr lang="en-US" altLang="zh-CN" sz="2200">
                <a:hlinkClick r:id="rId1"/>
              </a:rPr>
              <a:t>club/loongarch</a:t>
            </a:r>
            <a:r>
              <a:rPr lang="zh-CN" altLang="en-US" sz="2200">
                <a:hlinkClick r:id="rId1"/>
              </a:rPr>
              <a:t>-</a:t>
            </a:r>
            <a:r>
              <a:rPr lang="en-US" altLang="zh-CN" sz="2200">
                <a:hlinkClick r:id="rId1"/>
              </a:rPr>
              <a:t>packages/commit/90b8ac4c832086786c2c72751939d7328b0f9cff</a:t>
            </a:r>
            <a:endParaRPr lang="en-US" altLang="zh-CN" sz="2200">
              <a:hlinkClick r:id="rId1"/>
            </a:endParaRPr>
          </a:p>
          <a:p>
            <a:pPr lvl="0"/>
            <a:r>
              <a:rPr lang="en-US" altLang="zh-CN" sz="2600"/>
              <a:t>Mesa </a:t>
            </a:r>
            <a:r>
              <a:rPr lang="zh-CN" altLang="en-US" sz="2600"/>
              <a:t>图形驱动</a:t>
            </a:r>
            <a:r>
              <a:rPr lang="en-US" altLang="zh-CN" sz="2600"/>
              <a:t> LLVM </a:t>
            </a:r>
            <a:r>
              <a:rPr lang="zh-CN" altLang="en-US" sz="2600"/>
              <a:t>后端支持更新 </a:t>
            </a:r>
            <a:r>
              <a:rPr lang="en-US" altLang="zh-CN" sz="2600">
                <a:solidFill>
                  <a:srgbClr val="00B0F0"/>
                </a:solidFill>
              </a:rPr>
              <a:t>(by Pluto Yang)</a:t>
            </a:r>
            <a:endParaRPr lang="zh-CN" altLang="en-US" sz="2600">
              <a:solidFill>
                <a:srgbClr val="00B0F0"/>
              </a:solidFill>
            </a:endParaRPr>
          </a:p>
          <a:p>
            <a:pPr lvl="1"/>
            <a:r>
              <a:rPr lang="en-US" altLang="zh-CN" sz="2200"/>
              <a:t>Backport </a:t>
            </a:r>
            <a:r>
              <a:rPr lang="zh-CN" altLang="en-US" sz="2200"/>
              <a:t>关键补丁，以支持</a:t>
            </a:r>
            <a:r>
              <a:rPr lang="en-US" altLang="zh-CN" sz="2200"/>
              <a:t> Mesa </a:t>
            </a:r>
            <a:r>
              <a:rPr lang="zh-CN" altLang="en-US" sz="2200"/>
              <a:t>使用</a:t>
            </a:r>
            <a:r>
              <a:rPr lang="en-US" altLang="zh-CN" sz="2200"/>
              <a:t> LLVM21 </a:t>
            </a:r>
            <a:r>
              <a:rPr lang="zh-CN" altLang="en-US" sz="2200"/>
              <a:t>后端</a:t>
            </a:r>
            <a:endParaRPr lang="zh-CN" altLang="en-US" sz="2200"/>
          </a:p>
          <a:p>
            <a:pPr lvl="1"/>
            <a:r>
              <a:rPr lang="en-US" altLang="zh-CN" sz="2200">
                <a:hlinkClick r:id="rId2"/>
              </a:rPr>
              <a:t>https://github.com/lcpu</a:t>
            </a:r>
            <a:r>
              <a:rPr lang="zh-CN" altLang="en-US" sz="2200">
                <a:hlinkClick r:id="rId2"/>
              </a:rPr>
              <a:t>-</a:t>
            </a:r>
            <a:r>
              <a:rPr lang="en-US" altLang="zh-CN" sz="2200">
                <a:hlinkClick r:id="rId2"/>
              </a:rPr>
              <a:t>club/loongarch</a:t>
            </a:r>
            <a:r>
              <a:rPr lang="zh-CN" altLang="en-US" sz="2200">
                <a:hlinkClick r:id="rId2"/>
              </a:rPr>
              <a:t>-</a:t>
            </a:r>
            <a:r>
              <a:rPr lang="en-US" altLang="zh-CN" sz="2200">
                <a:hlinkClick r:id="rId2"/>
              </a:rPr>
              <a:t>packages/commit/8a2acfe57d5d580729f6c7c42162b0395faa98ed</a:t>
            </a:r>
            <a:endParaRPr lang="zh-CN" altLang="en-US" sz="2200"/>
          </a:p>
          <a:p>
            <a:pPr lvl="0"/>
            <a:endParaRPr lang="zh-CN" altLang="en-US"/>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0319481" cy="4657501"/>
          </a:xfrm>
        </p:spPr>
        <p:txBody>
          <a:bodyPr/>
          <a:p>
            <a:pPr lvl="0"/>
            <a:r>
              <a:rPr lang="en-US" altLang="zh-CN" sz="2600"/>
              <a:t>memtest86+</a:t>
            </a:r>
            <a:r>
              <a:rPr lang="zh-CN" altLang="en-US" sz="2600"/>
              <a:t>支持 </a:t>
            </a:r>
            <a:r>
              <a:rPr lang="en-US" altLang="zh-CN" sz="2600">
                <a:solidFill>
                  <a:srgbClr val="00B0F0"/>
                </a:solidFill>
              </a:rPr>
              <a:t>(by Pluto Yang)</a:t>
            </a:r>
            <a:endParaRPr lang="en-US" altLang="zh-CN" sz="2600">
              <a:solidFill>
                <a:srgbClr val="00B0F0"/>
              </a:solidFill>
            </a:endParaRPr>
          </a:p>
          <a:p>
            <a:pPr lvl="1"/>
            <a:r>
              <a:rPr lang="en-US" altLang="zh-CN" sz="2200">
                <a:solidFill>
                  <a:schemeClr val="tx1"/>
                </a:solidFill>
              </a:rPr>
              <a:t>memtest86+ </a:t>
            </a:r>
            <a:r>
              <a:rPr lang="zh-CN" altLang="en-US" sz="2200">
                <a:solidFill>
                  <a:schemeClr val="tx1"/>
                </a:solidFill>
              </a:rPr>
              <a:t>自</a:t>
            </a:r>
            <a:r>
              <a:rPr lang="en-US" altLang="zh-CN" sz="2200">
                <a:solidFill>
                  <a:schemeClr val="tx1"/>
                </a:solidFill>
              </a:rPr>
              <a:t> 7.20 </a:t>
            </a:r>
            <a:r>
              <a:rPr lang="zh-CN" altLang="en-US" sz="2200">
                <a:solidFill>
                  <a:schemeClr val="tx1"/>
                </a:solidFill>
              </a:rPr>
              <a:t>版本开始已原生支持</a:t>
            </a:r>
            <a:r>
              <a:rPr lang="en-US" altLang="zh-CN" sz="2200">
                <a:solidFill>
                  <a:schemeClr val="tx1"/>
                </a:solidFill>
              </a:rPr>
              <a:t> loongarch64</a:t>
            </a:r>
            <a:endParaRPr lang="en-US" altLang="zh-CN" sz="2200">
              <a:solidFill>
                <a:schemeClr val="tx1"/>
              </a:solidFill>
            </a:endParaRPr>
          </a:p>
          <a:p>
            <a:pPr lvl="1"/>
            <a:r>
              <a:rPr lang="zh-CN" altLang="en-US" sz="2200">
                <a:solidFill>
                  <a:schemeClr val="tx1"/>
                </a:solidFill>
              </a:rPr>
              <a:t>在构建系统中适配以支持</a:t>
            </a:r>
            <a:endParaRPr lang="en-US" altLang="zh-CN" sz="2200">
              <a:solidFill>
                <a:schemeClr val="tx1"/>
              </a:solidFill>
            </a:endParaRPr>
          </a:p>
          <a:p>
            <a:pPr lvl="1"/>
            <a:r>
              <a:rPr lang="en-US" altLang="zh-CN" sz="2200">
                <a:solidFill>
                  <a:srgbClr val="00B0F0"/>
                </a:solidFill>
                <a:hlinkClick r:id="rId1"/>
              </a:rPr>
              <a:t>https://github.com/lcpu</a:t>
            </a:r>
            <a:r>
              <a:rPr lang="zh-CN" altLang="en-US" sz="2200">
                <a:solidFill>
                  <a:srgbClr val="00B0F0"/>
                </a:solidFill>
                <a:hlinkClick r:id="rId1"/>
              </a:rPr>
              <a:t>-</a:t>
            </a:r>
            <a:r>
              <a:rPr lang="en-US" altLang="zh-CN" sz="2200">
                <a:solidFill>
                  <a:srgbClr val="00B0F0"/>
                </a:solidFill>
                <a:hlinkClick r:id="rId1"/>
              </a:rPr>
              <a:t>club/loongarch</a:t>
            </a:r>
            <a:r>
              <a:rPr lang="zh-CN" altLang="en-US" sz="2200">
                <a:solidFill>
                  <a:srgbClr val="00B0F0"/>
                </a:solidFill>
                <a:hlinkClick r:id="rId1"/>
              </a:rPr>
              <a:t>-</a:t>
            </a:r>
            <a:r>
              <a:rPr lang="en-US" altLang="zh-CN" sz="2200">
                <a:solidFill>
                  <a:srgbClr val="00B0F0"/>
                </a:solidFill>
                <a:hlinkClick r:id="rId1"/>
              </a:rPr>
              <a:t>packages/commit/ebbf6bb63e90cfd409c441d686f3114c6bdd5485</a:t>
            </a:r>
            <a:endParaRPr lang="zh-CN" altLang="en-US" sz="2200">
              <a:solidFill>
                <a:srgbClr val="00B0F0"/>
              </a:solidFill>
            </a:endParaRPr>
          </a:p>
          <a:p>
            <a:pPr lvl="0"/>
            <a:r>
              <a:rPr lang="en-US" altLang="zh-CN" sz="2600"/>
              <a:t>OpenUCX </a:t>
            </a:r>
            <a:r>
              <a:rPr lang="zh-CN" altLang="en-US" sz="2600"/>
              <a:t>龙架构支持更新与测试 </a:t>
            </a:r>
            <a:r>
              <a:rPr lang="en-US" altLang="zh-CN" sz="2600">
                <a:solidFill>
                  <a:srgbClr val="00B0F0"/>
                </a:solidFill>
              </a:rPr>
              <a:t>(by wheatfox)</a:t>
            </a:r>
            <a:endParaRPr lang="zh-CN" altLang="en-US" sz="2600">
              <a:solidFill>
                <a:srgbClr val="00B0F0"/>
              </a:solidFill>
            </a:endParaRPr>
          </a:p>
          <a:p>
            <a:pPr lvl="1"/>
            <a:r>
              <a:rPr lang="zh-CN" altLang="en-US" sz="2200"/>
              <a:t>将原始的龙架构支持补丁重新基准到上游</a:t>
            </a:r>
            <a:r>
              <a:rPr lang="en-US" altLang="zh-CN" sz="2200"/>
              <a:t> 1.19+ </a:t>
            </a:r>
            <a:r>
              <a:rPr lang="zh-CN" altLang="en-US" sz="2200"/>
              <a:t>代码库</a:t>
            </a:r>
            <a:endParaRPr lang="zh-CN" altLang="en-US" sz="2200"/>
          </a:p>
          <a:p>
            <a:pPr lvl="1"/>
            <a:r>
              <a:rPr lang="zh-CN" altLang="en-US" sz="2200"/>
              <a:t>进行了本地和网络延迟性能测试，验证了其功能和性能</a:t>
            </a:r>
            <a:endParaRPr lang="zh-CN" altLang="en-US" sz="2200"/>
          </a:p>
          <a:p>
            <a:pPr lvl="1"/>
            <a:r>
              <a:rPr lang="en-US" altLang="zh-CN" sz="2200"/>
              <a:t> </a:t>
            </a:r>
            <a:r>
              <a:rPr lang="en-US" altLang="zh-CN" sz="2200">
                <a:hlinkClick r:id="rId2"/>
              </a:rPr>
              <a:t>https://github.com/lcpu</a:t>
            </a:r>
            <a:r>
              <a:rPr lang="zh-CN" altLang="en-US" sz="2200">
                <a:hlinkClick r:id="rId2"/>
              </a:rPr>
              <a:t>-</a:t>
            </a:r>
            <a:r>
              <a:rPr lang="en-US" altLang="zh-CN" sz="2200">
                <a:hlinkClick r:id="rId2"/>
              </a:rPr>
              <a:t>club/loongarch</a:t>
            </a:r>
            <a:r>
              <a:rPr lang="zh-CN" altLang="en-US" sz="2200">
                <a:hlinkClick r:id="rId2"/>
              </a:rPr>
              <a:t>-</a:t>
            </a:r>
            <a:r>
              <a:rPr lang="en-US" altLang="zh-CN" sz="2200">
                <a:hlinkClick r:id="rId2"/>
              </a:rPr>
              <a:t>packages/pull/779</a:t>
            </a:r>
            <a:endParaRPr lang="zh-CN" altLang="en-US" sz="2200"/>
          </a:p>
          <a:p>
            <a:pPr lvl="0"/>
            <a:endParaRPr lang="zh-CN" altLang="en-US"/>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en-US" altLang="zh-CN"/>
              <a:t>Arch Linux for Loong64</a:t>
            </a:r>
            <a:endParaRPr lang="en-US" altLang="zh-CN"/>
          </a:p>
        </p:txBody>
      </p:sp>
      <p:sp>
        <p:nvSpPr>
          <p:cNvPr id="3" name="内容占位符 2"/>
          <p:cNvSpPr>
            <a:spLocks noGrp="1"/>
          </p:cNvSpPr>
          <p:nvPr>
            <p:ph idx="1"/>
          </p:nvPr>
        </p:nvSpPr>
        <p:spPr>
          <a:xfrm>
            <a:off x="513999" y="1545512"/>
            <a:ext cx="11240492" cy="4657501"/>
          </a:xfrm>
        </p:spPr>
        <p:txBody>
          <a:bodyPr/>
          <a:p>
            <a:pPr lvl="0"/>
            <a:r>
              <a:rPr lang="en-US" altLang="zh-CN" sz="2600"/>
              <a:t>Node.js</a:t>
            </a:r>
            <a:r>
              <a:rPr lang="zh-CN" altLang="en-US" sz="2600"/>
              <a:t>升级与修复 </a:t>
            </a:r>
            <a:r>
              <a:rPr lang="en-US" altLang="zh-CN" sz="2600">
                <a:solidFill>
                  <a:srgbClr val="00B0F0"/>
                </a:solidFill>
                <a:cs typeface="Arial" panose="020B0604020202020204" pitchFamily="34" charset="0"/>
              </a:rPr>
              <a:t>(by wszqkzqk)</a:t>
            </a:r>
            <a:endParaRPr lang="en-US" altLang="zh-CN" sz="2600">
              <a:solidFill>
                <a:srgbClr val="00B0F0"/>
              </a:solidFill>
            </a:endParaRPr>
          </a:p>
          <a:p>
            <a:pPr lvl="1"/>
            <a:r>
              <a:rPr lang="en-US" altLang="zh-CN" sz="2200"/>
              <a:t>Node.js </a:t>
            </a:r>
            <a:r>
              <a:rPr lang="zh-CN" altLang="en-US" sz="2200"/>
              <a:t>经常性对齐到龙架构上尚存 </a:t>
            </a:r>
            <a:r>
              <a:rPr lang="en-US" altLang="zh-CN" sz="2200"/>
              <a:t>bug </a:t>
            </a:r>
            <a:r>
              <a:rPr lang="zh-CN" altLang="en-US" sz="2200"/>
              <a:t>的 </a:t>
            </a:r>
            <a:r>
              <a:rPr lang="en-US" altLang="zh-CN" sz="2200"/>
              <a:t>v8 </a:t>
            </a:r>
            <a:r>
              <a:rPr lang="zh-CN" altLang="en-US" sz="2200"/>
              <a:t>版本</a:t>
            </a:r>
            <a:endParaRPr lang="zh-CN" altLang="en-US" sz="2200"/>
          </a:p>
          <a:p>
            <a:pPr lvl="1"/>
            <a:r>
              <a:rPr lang="zh-CN" altLang="en-US" sz="2200"/>
              <a:t>上游已包含</a:t>
            </a:r>
            <a:r>
              <a:rPr lang="en-US" altLang="zh-CN" sz="2200"/>
              <a:t> v8-use-a-zone-to-track-unresolved-branches.patch</a:t>
            </a:r>
            <a:r>
              <a:rPr lang="zh-CN" altLang="en-US" sz="2200"/>
              <a:t>，</a:t>
            </a:r>
            <a:r>
              <a:rPr lang="zh-CN" altLang="en-US" sz="2200">
                <a:solidFill>
                  <a:schemeClr val="tx1"/>
                </a:solidFill>
                <a:ea typeface="Source Han Sans CN" charset="0"/>
              </a:rPr>
              <a:t>移除此</a:t>
            </a:r>
            <a:r>
              <a:rPr lang="zh-CN" altLang="en-US" sz="2200"/>
              <a:t>本地补丁</a:t>
            </a:r>
            <a:endParaRPr lang="zh-CN" altLang="en-US" sz="2200"/>
          </a:p>
          <a:p>
            <a:pPr lvl="1"/>
            <a:r>
              <a:rPr lang="zh-CN" altLang="en-US" sz="2200"/>
              <a:t>修复了</a:t>
            </a:r>
            <a:r>
              <a:rPr lang="en-US" altLang="zh-CN" sz="2200"/>
              <a:t> builtins-loong64.cc </a:t>
            </a:r>
            <a:r>
              <a:rPr lang="zh-CN" altLang="en-US" sz="2200"/>
              <a:t>中未同步重构</a:t>
            </a:r>
            <a:r>
              <a:rPr lang="zh-CN" altLang="en-US" sz="2200">
                <a:solidFill>
                  <a:schemeClr val="tx1"/>
                </a:solidFill>
                <a:ea typeface="Source Han Sans CN" charset="0"/>
              </a:rPr>
              <a:t>变更</a:t>
            </a:r>
            <a:r>
              <a:rPr lang="zh-CN" altLang="en-US" sz="2200"/>
              <a:t>的问题</a:t>
            </a:r>
            <a:endParaRPr lang="zh-CN" altLang="en-US" sz="2200"/>
          </a:p>
          <a:p>
            <a:pPr lvl="0"/>
            <a:r>
              <a:rPr lang="zh-CN" altLang="en-US" sz="2600"/>
              <a:t>大量补丁清理和移除 </a:t>
            </a:r>
            <a:r>
              <a:rPr lang="en-US" altLang="zh-CN" sz="2600">
                <a:solidFill>
                  <a:srgbClr val="00B0F0"/>
                </a:solidFill>
              </a:rPr>
              <a:t>(by Pluto Yang, wszqkzqk)</a:t>
            </a:r>
            <a:endParaRPr lang="zh-CN" altLang="en-US" sz="2600">
              <a:solidFill>
                <a:srgbClr val="00B0F0"/>
              </a:solidFill>
            </a:endParaRPr>
          </a:p>
          <a:p>
            <a:pPr lvl="1"/>
            <a:r>
              <a:rPr lang="zh-CN" altLang="en-US" sz="2200">
                <a:solidFill>
                  <a:schemeClr val="tx1"/>
                </a:solidFill>
              </a:rPr>
              <a:t>移除了多达</a:t>
            </a:r>
            <a:r>
              <a:rPr lang="en-US" altLang="zh-CN" sz="2200">
                <a:solidFill>
                  <a:schemeClr val="tx1"/>
                </a:solidFill>
              </a:rPr>
              <a:t> 20 </a:t>
            </a:r>
            <a:r>
              <a:rPr lang="zh-CN" altLang="en-US" sz="2200">
                <a:solidFill>
                  <a:schemeClr val="tx1"/>
                </a:solidFill>
              </a:rPr>
              <a:t>个软件包的龙架构特定补丁</a:t>
            </a:r>
            <a:endParaRPr lang="zh-CN" altLang="en-US" sz="2200">
              <a:solidFill>
                <a:schemeClr val="tx1"/>
              </a:solidFill>
            </a:endParaRPr>
          </a:p>
          <a:p>
            <a:pPr lvl="1"/>
            <a:r>
              <a:rPr lang="zh-CN" altLang="en-US" sz="2200">
                <a:solidFill>
                  <a:schemeClr val="tx1"/>
                </a:solidFill>
              </a:rPr>
              <a:t>其中很多是因为 </a:t>
            </a:r>
            <a:r>
              <a:rPr lang="en-US" altLang="zh-CN" sz="2200">
                <a:solidFill>
                  <a:schemeClr val="tx1"/>
                </a:solidFill>
              </a:rPr>
              <a:t>pandoc </a:t>
            </a:r>
            <a:r>
              <a:rPr lang="zh-CN" altLang="en-US" sz="2200">
                <a:solidFill>
                  <a:schemeClr val="tx1"/>
                </a:solidFill>
              </a:rPr>
              <a:t>就绪而不再需要禁用文档</a:t>
            </a:r>
            <a:endParaRPr lang="zh-CN" altLang="en-US" sz="2200">
              <a:solidFill>
                <a:schemeClr val="tx1"/>
              </a:solidFill>
            </a:endParaRPr>
          </a:p>
          <a:p>
            <a:pPr lvl="0"/>
            <a:r>
              <a:rPr lang="zh-CN" altLang="en-US" sz="2600">
                <a:solidFill>
                  <a:schemeClr val="tx1"/>
                </a:solidFill>
              </a:rPr>
              <a:t>更多其他内容见更新日志</a:t>
            </a:r>
            <a:endParaRPr lang="zh-CN" altLang="en-US" sz="2600">
              <a:solidFill>
                <a:schemeClr val="tx1"/>
              </a:solidFill>
            </a:endParaRPr>
          </a:p>
          <a:p>
            <a:pPr lvl="1"/>
            <a:r>
              <a:rPr lang="en-US" altLang="zh-CN" sz="2200">
                <a:solidFill>
                  <a:schemeClr val="tx1"/>
                </a:solidFill>
                <a:hlinkClick r:id="rId1"/>
              </a:rPr>
              <a:t>https://www.loongbbs.cn/d/356</a:t>
            </a:r>
            <a:r>
              <a:rPr lang="zh-CN" altLang="en-US" sz="2200">
                <a:solidFill>
                  <a:schemeClr val="tx1"/>
                </a:solidFill>
                <a:hlinkClick r:id="rId1"/>
              </a:rPr>
              <a:t>-</a:t>
            </a:r>
            <a:r>
              <a:rPr lang="en-US" altLang="zh-CN" sz="2200">
                <a:solidFill>
                  <a:schemeClr val="tx1"/>
                </a:solidFill>
                <a:hlinkClick r:id="rId1"/>
              </a:rPr>
              <a:t>arch</a:t>
            </a:r>
            <a:r>
              <a:rPr lang="zh-CN" altLang="en-US" sz="2200">
                <a:solidFill>
                  <a:schemeClr val="tx1"/>
                </a:solidFill>
                <a:hlinkClick r:id="rId1"/>
              </a:rPr>
              <a:t>-</a:t>
            </a:r>
            <a:r>
              <a:rPr lang="en-US" altLang="zh-CN" sz="2200">
                <a:solidFill>
                  <a:schemeClr val="tx1"/>
                </a:solidFill>
                <a:hlinkClick r:id="rId1"/>
              </a:rPr>
              <a:t>linux</a:t>
            </a:r>
            <a:r>
              <a:rPr lang="zh-CN" altLang="en-US" sz="2200">
                <a:solidFill>
                  <a:schemeClr val="tx1"/>
                </a:solidFill>
                <a:hlinkClick r:id="rId1"/>
              </a:rPr>
              <a:t>-</a:t>
            </a:r>
            <a:r>
              <a:rPr lang="en-US" altLang="zh-CN" sz="2200">
                <a:solidFill>
                  <a:schemeClr val="tx1"/>
                </a:solidFill>
                <a:hlinkClick r:id="rId1"/>
              </a:rPr>
              <a:t>for</a:t>
            </a:r>
            <a:r>
              <a:rPr lang="zh-CN" altLang="en-US" sz="2200">
                <a:solidFill>
                  <a:schemeClr val="tx1"/>
                </a:solidFill>
                <a:hlinkClick r:id="rId1"/>
              </a:rPr>
              <a:t>-</a:t>
            </a:r>
            <a:r>
              <a:rPr lang="en-US" altLang="zh-CN" sz="2200">
                <a:solidFill>
                  <a:schemeClr val="tx1"/>
                </a:solidFill>
                <a:hlinkClick r:id="rId1"/>
              </a:rPr>
              <a:t>loong64</a:t>
            </a:r>
            <a:r>
              <a:rPr lang="zh-CN" altLang="en-US" sz="2200">
                <a:solidFill>
                  <a:schemeClr val="tx1"/>
                </a:solidFill>
                <a:hlinkClick r:id="rId1"/>
              </a:rPr>
              <a:t>-</a:t>
            </a:r>
            <a:r>
              <a:rPr lang="en-US" altLang="zh-CN" sz="2200">
                <a:solidFill>
                  <a:schemeClr val="tx1"/>
                </a:solidFill>
                <a:hlinkClick r:id="rId1"/>
              </a:rPr>
              <a:t>%E6%9B%B4%E6%96%B0%E6%97%A5%E5%BF%9720251026</a:t>
            </a:r>
            <a:r>
              <a:rPr lang="zh-CN" altLang="en-US" sz="2200">
                <a:solidFill>
                  <a:schemeClr val="tx1"/>
                </a:solidFill>
                <a:hlinkClick r:id="rId1"/>
              </a:rPr>
              <a:t>-</a:t>
            </a:r>
            <a:r>
              <a:rPr lang="en-US" altLang="zh-CN" sz="2200">
                <a:solidFill>
                  <a:schemeClr val="tx1"/>
                </a:solidFill>
                <a:hlinkClick r:id="rId1"/>
              </a:rPr>
              <a:t>20251108</a:t>
            </a:r>
            <a:endParaRPr lang="zh-CN" altLang="en-US">
              <a:solidFill>
                <a:schemeClr val="tx1"/>
              </a:solidFill>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wszqkzqk</a:t>
            </a:r>
            <a:endParaRPr lang="en-US" altLang="zh-C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ea typeface="Source Han Sans CN" charset="0"/>
              </a:rPr>
              <a:t>专题</a:t>
            </a:r>
            <a:r>
              <a:rPr lang="zh-CN" altLang="en-US" sz="7200">
                <a:solidFill>
                  <a:schemeClr val="tx1"/>
                </a:solidFill>
              </a:rPr>
              <a:t>报告</a:t>
            </a:r>
            <a:endParaRPr lang="zh-CN" altLang="en-US"/>
          </a:p>
        </p:txBody>
      </p:sp>
      <p:sp>
        <p:nvSpPr>
          <p:cNvPr id="2" name="副标题 1"/>
          <p:cNvSpPr/>
          <p:nvPr>
            <p:ph type="subTitle" idx="1"/>
          </p:nvPr>
        </p:nvSpPr>
        <p:spPr>
          <a:xfrm>
            <a:off x="2420684" y="3294697"/>
            <a:ext cx="4418126" cy="497923"/>
          </a:xfrm>
        </p:spPr>
        <p:txBody>
          <a:bodyPr/>
          <a:p>
            <a:r>
              <a:rPr lang="en-US" altLang="zh-CN" sz="2800">
                <a:solidFill>
                  <a:schemeClr val="tx1"/>
                </a:solidFill>
                <a:ea typeface="Source Han Sans CN" charset="0"/>
              </a:rPr>
              <a:t>Box64 </a:t>
            </a:r>
            <a:r>
              <a:rPr lang="zh-CN" altLang="en-US" sz="2800">
                <a:solidFill>
                  <a:schemeClr val="tx1"/>
                </a:solidFill>
                <a:ea typeface="Source Han Sans CN" charset="0"/>
              </a:rPr>
              <a:t>龙架构支持进展</a:t>
            </a:r>
            <a:endParaRPr lang="zh-CN" altLang="en-US" sz="2800"/>
          </a:p>
        </p:txBody>
      </p:sp>
      <p:sp>
        <p:nvSpPr>
          <p:cNvPr id="1048609" name="文本占位符 3"/>
          <p:cNvSpPr>
            <a:spLocks noGrp="1"/>
          </p:cNvSpPr>
          <p:nvPr>
            <p:ph type="body" idx="10"/>
          </p:nvPr>
        </p:nvSpPr>
        <p:spPr>
          <a:xfrm>
            <a:off x="1652905" y="6353175"/>
            <a:ext cx="2215247" cy="367665"/>
          </a:xfrm>
        </p:spPr>
        <p:txBody>
          <a:bodyPr/>
          <a:p>
            <a:r>
              <a:rPr lang="en-US" altLang="zh-CN"/>
              <a:t>ksco</a:t>
            </a: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rPr>
              <a:t>龙架构</a:t>
            </a:r>
            <a:r>
              <a:rPr lang="zh-CN" altLang="en-US">
                <a:solidFill>
                  <a:schemeClr val="tx1"/>
                </a:solidFill>
                <a:cs typeface="Arial" panose="020B0604020202020204" pitchFamily="34" charset="0"/>
              </a:rPr>
              <a:t>能不能玩游戏？</a:t>
            </a:r>
            <a:endParaRPr lang="zh-CN" altLang="en-US"/>
          </a:p>
        </p:txBody>
      </p:sp>
      <p:sp>
        <p:nvSpPr>
          <p:cNvPr id="3" name="内容占位符 2"/>
          <p:cNvSpPr>
            <a:spLocks noGrp="1"/>
          </p:cNvSpPr>
          <p:nvPr>
            <p:ph idx="1"/>
          </p:nvPr>
        </p:nvSpPr>
        <p:spPr>
          <a:xfrm>
            <a:off x="513999" y="1545512"/>
            <a:ext cx="10319481" cy="4657501"/>
          </a:xfrm>
        </p:spPr>
        <p:txBody>
          <a:bodyPr/>
          <a:p>
            <a:pPr marL="0" indent="0">
              <a:buNone/>
            </a:pPr>
            <a:r>
              <a:rPr lang="zh-CN" altLang="en-US" sz="2600">
                <a:ea typeface="Source Han Sans CN" charset="0"/>
              </a:rPr>
              <a:t>-</a:t>
            </a:r>
            <a:r>
              <a:rPr lang="zh-CN" altLang="en-US" sz="2600">
                <a:ea typeface="Source Han Sans CN" charset="0"/>
                <a:cs typeface="Arial" panose="020B0604020202020204" pitchFamily="34" charset="0"/>
              </a:rPr>
              <a:t> </a:t>
            </a:r>
            <a:r>
              <a:rPr lang="zh-CN" altLang="en-US" sz="2600">
                <a:ea typeface="Source Han Sans CN" charset="0"/>
              </a:rPr>
              <a:t>能</a:t>
            </a:r>
            <a:endParaRPr lang="zh-CN" altLang="en-US" sz="2600">
              <a:ea typeface="Source Han Sans CN" charset="0"/>
            </a:endParaRPr>
          </a:p>
          <a:p>
            <a:pPr marL="0" indent="0">
              <a:buNone/>
            </a:pPr>
            <a:r>
              <a:rPr lang="zh-CN" altLang="en-US" sz="2600">
                <a:ea typeface="Source Han Sans CN" charset="0"/>
              </a:rPr>
              <a:t>- 兼容性和 </a:t>
            </a:r>
            <a:r>
              <a:rPr lang="en-US" altLang="zh-CN" sz="2600">
                <a:ea typeface="Source Han Sans CN" charset="0"/>
              </a:rPr>
              <a:t>Arm</a:t>
            </a:r>
            <a:endParaRPr lang="en-US" altLang="zh-CN" sz="2600">
              <a:ea typeface="Source Han Sans CN" charset="0"/>
            </a:endParaRPr>
          </a:p>
          <a:p>
            <a:pPr marL="0" indent="0">
              <a:buNone/>
            </a:pPr>
            <a:r>
              <a:rPr lang="en-US" altLang="zh-CN" sz="2600">
                <a:ea typeface="Source Han Sans CN" charset="0"/>
              </a:rPr>
              <a:t>  </a:t>
            </a:r>
            <a:r>
              <a:rPr lang="zh-CN" altLang="en-US" sz="2600">
                <a:ea typeface="Source Han Sans CN" charset="0"/>
              </a:rPr>
              <a:t>相比仍有差距。</a:t>
            </a:r>
            <a:endParaRPr lang="en-US" altLang="zh-CN" sz="2600">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pic>
        <p:nvPicPr>
          <p:cNvPr id="5" name="Picture 4" descr="post_object_image_810261349"/>
          <p:cNvPicPr>
            <a:picLocks noChangeAspect="1"/>
          </p:cNvPicPr>
          <p:nvPr/>
        </p:nvPicPr>
        <p:blipFill>
          <a:blip r:embed="rId1"/>
          <a:stretch>
            <a:fillRect/>
          </a:stretch>
        </p:blipFill>
        <p:spPr>
          <a:xfrm>
            <a:off x="3175942" y="1545544"/>
            <a:ext cx="8499141" cy="46574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rPr>
              <a:t>龙架构</a:t>
            </a:r>
            <a:r>
              <a:rPr lang="zh-CN" altLang="en-US">
                <a:solidFill>
                  <a:schemeClr val="tx1"/>
                </a:solidFill>
                <a:cs typeface="Arial" panose="020B0604020202020204" pitchFamily="34" charset="0"/>
              </a:rPr>
              <a:t>能不能玩游戏？</a:t>
            </a:r>
            <a:endParaRPr lang="zh-CN" altLang="en-US"/>
          </a:p>
        </p:txBody>
      </p:sp>
      <p:sp>
        <p:nvSpPr>
          <p:cNvPr id="3" name="内容占位符 2"/>
          <p:cNvSpPr>
            <a:spLocks noGrp="1"/>
          </p:cNvSpPr>
          <p:nvPr>
            <p:ph idx="1"/>
          </p:nvPr>
        </p:nvSpPr>
        <p:spPr>
          <a:xfrm>
            <a:off x="513999" y="1545512"/>
            <a:ext cx="10319481" cy="4657501"/>
          </a:xfrm>
        </p:spPr>
        <p:txBody>
          <a:bodyPr/>
          <a:p>
            <a:pPr marL="0" indent="0">
              <a:buNone/>
            </a:pPr>
            <a:r>
              <a:rPr lang="en-US" altLang="zh-CN" sz="2600"/>
              <a:t>1.</a:t>
            </a:r>
            <a:r>
              <a:rPr lang="zh-CN" altLang="en-US" sz="2600"/>
              <a:t> </a:t>
            </a:r>
            <a:r>
              <a:rPr lang="en-US" altLang="zh-CN" sz="2600"/>
              <a:t>AOSC</a:t>
            </a:r>
            <a:r>
              <a:rPr lang="zh-CN" altLang="en-US" sz="2600"/>
              <a:t> </a:t>
            </a:r>
            <a:r>
              <a:rPr lang="en-US" altLang="zh-CN" sz="2600"/>
              <a:t>OS loongarch64</a:t>
            </a:r>
            <a:endParaRPr lang="en-US" altLang="zh-CN" sz="2600"/>
          </a:p>
          <a:p>
            <a:pPr marL="0" indent="457200">
              <a:buNone/>
            </a:pPr>
            <a:r>
              <a:rPr lang="zh-CN" altLang="en-US" sz="2600"/>
              <a:t>- </a:t>
            </a:r>
            <a:r>
              <a:rPr lang="en-US" altLang="zh-CN" sz="2600"/>
              <a:t>4K </a:t>
            </a:r>
            <a:r>
              <a:rPr lang="zh-CN" altLang="en-US" sz="2600"/>
              <a:t>页内核</a:t>
            </a:r>
            <a:endParaRPr lang="en-US" altLang="zh-CN" sz="2600"/>
          </a:p>
          <a:p>
            <a:pPr marL="0" indent="0">
              <a:buNone/>
            </a:pPr>
            <a:r>
              <a:rPr lang="en-US" altLang="zh-CN" sz="2600"/>
              <a:t>2. Linux Steam</a:t>
            </a:r>
            <a:endParaRPr lang="en-US" altLang="zh-CN" sz="2600"/>
          </a:p>
          <a:p>
            <a:pPr marL="0" indent="457200">
              <a:buNone/>
            </a:pPr>
            <a:r>
              <a:rPr lang="zh-CN" altLang="en-US" sz="2600"/>
              <a:t>-</a:t>
            </a:r>
            <a:r>
              <a:rPr lang="en-US" altLang="zh-CN" sz="2600"/>
              <a:t> libcef.so</a:t>
            </a:r>
            <a:endParaRPr lang="en-US" altLang="zh-CN" sz="2600"/>
          </a:p>
          <a:p>
            <a:pPr marL="0" indent="457200">
              <a:buNone/>
            </a:pPr>
            <a:r>
              <a:rPr lang="zh-CN" altLang="en-US" sz="2600"/>
              <a:t>- </a:t>
            </a:r>
            <a:r>
              <a:rPr lang="en-US" altLang="zh-CN" sz="2600"/>
              <a:t>Box32</a:t>
            </a:r>
            <a:endParaRPr lang="en-US" altLang="zh-CN" sz="2600"/>
          </a:p>
          <a:p>
            <a:pPr marL="0" indent="0">
              <a:buNone/>
            </a:pPr>
            <a:r>
              <a:rPr lang="en-US" altLang="zh-CN" sz="2600"/>
              <a:t>3. Heroic </a:t>
            </a:r>
            <a:r>
              <a:rPr lang="zh-CN" altLang="en-US" sz="2600"/>
              <a:t>启动器</a:t>
            </a:r>
            <a:endParaRPr lang="zh-CN" altLang="en-US" sz="2600"/>
          </a:p>
          <a:p>
            <a:pPr marL="0" indent="457200">
              <a:buNone/>
            </a:pPr>
            <a:r>
              <a:rPr lang="zh-CN" altLang="en-US" sz="2600"/>
              <a:t>- 原生 </a:t>
            </a:r>
            <a:r>
              <a:rPr lang="zh-CN" altLang="en-US" sz="2600">
                <a:solidFill>
                  <a:schemeClr val="tx1"/>
                </a:solidFill>
                <a:ea typeface="Source Han Sans CN" charset="0"/>
              </a:rPr>
              <a:t>E</a:t>
            </a:r>
            <a:r>
              <a:rPr lang="en-US" altLang="zh-CN" sz="2600"/>
              <a:t>lectron</a:t>
            </a:r>
            <a:endParaRPr lang="en-US" altLang="zh-CN" sz="2600"/>
          </a:p>
          <a:p>
            <a:pPr marL="0" indent="0">
              <a:buNone/>
            </a:pPr>
            <a:r>
              <a:rPr lang="en-US" altLang="zh-CN" sz="2600"/>
              <a:t>4. </a:t>
            </a:r>
            <a:r>
              <a:rPr lang="en-US" altLang="zh-CN" sz="2600">
                <a:solidFill>
                  <a:schemeClr val="tx1"/>
                </a:solidFill>
                <a:ea typeface="Source Han Sans CN" charset="0"/>
              </a:rPr>
              <a:t>从 Heroic </a:t>
            </a:r>
            <a:r>
              <a:rPr lang="zh-CN" altLang="en-US" sz="2600">
                <a:solidFill>
                  <a:schemeClr val="tx1"/>
                </a:solidFill>
                <a:ea typeface="Source Han Sans CN" charset="0"/>
              </a:rPr>
              <a:t>启动的 </a:t>
            </a:r>
            <a:r>
              <a:rPr lang="en-US" altLang="zh-CN" sz="2600">
                <a:solidFill>
                  <a:schemeClr val="tx1"/>
                </a:solidFill>
                <a:ea typeface="Source Han Sans CN" charset="0"/>
              </a:rPr>
              <a:t>Samorost 3</a:t>
            </a:r>
            <a:endParaRPr lang="en-US" altLang="zh-CN" sz="2600">
              <a:solidFill>
                <a:schemeClr val="tx1"/>
              </a:solidFill>
              <a:ea typeface="Source Han Sans CN" charset="0"/>
            </a:endParaRPr>
          </a:p>
          <a:p>
            <a:pPr marL="0" indent="457200">
              <a:buNone/>
            </a:pPr>
            <a:r>
              <a:rPr lang="zh-CN" altLang="en-US" sz="2600">
                <a:solidFill>
                  <a:schemeClr val="tx1"/>
                </a:solidFill>
                <a:ea typeface="Source Han Sans CN" charset="0"/>
              </a:rPr>
              <a:t>-</a:t>
            </a:r>
            <a:r>
              <a:rPr lang="en-US" altLang="zh-CN" sz="2600">
                <a:solidFill>
                  <a:schemeClr val="tx1"/>
                </a:solidFill>
                <a:ea typeface="Source Han Sans CN" charset="0"/>
              </a:rPr>
              <a:t> x86_64 </a:t>
            </a:r>
            <a:r>
              <a:rPr lang="en-US" altLang="zh-CN" sz="2600">
                <a:ea typeface="Source Han Sans CN" charset="0"/>
              </a:rPr>
              <a:t>legendary, x86_64 </a:t>
            </a:r>
            <a:r>
              <a:rPr lang="en-US" altLang="zh-CN" sz="2600">
                <a:solidFill>
                  <a:schemeClr val="tx1"/>
                </a:solidFill>
                <a:ea typeface="Source Han Sans CN" charset="0"/>
              </a:rPr>
              <a:t>W</a:t>
            </a:r>
            <a:r>
              <a:rPr lang="en-US" altLang="zh-CN" sz="2600">
                <a:ea typeface="Source Han Sans CN" charset="0"/>
              </a:rPr>
              <a:t>ine </a:t>
            </a:r>
            <a:r>
              <a:rPr lang="en-US" altLang="zh-CN" sz="2600">
                <a:solidFill>
                  <a:schemeClr val="tx1"/>
                </a:solidFill>
                <a:ea typeface="Source Han Sans CN" charset="0"/>
              </a:rPr>
              <a:t>WOW</a:t>
            </a:r>
            <a:r>
              <a:rPr lang="en-US" altLang="zh-CN" sz="2600">
                <a:ea typeface="Source Han Sans CN" charset="0"/>
              </a:rPr>
              <a:t>64</a:t>
            </a:r>
            <a:endParaRPr lang="en-US" altLang="zh-CN" sz="2600">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pic>
        <p:nvPicPr>
          <p:cNvPr id="5" name="Picture 4" descr="post_object_image_810261349"/>
          <p:cNvPicPr>
            <a:picLocks noChangeAspect="1"/>
          </p:cNvPicPr>
          <p:nvPr/>
        </p:nvPicPr>
        <p:blipFill>
          <a:blip r:embed="rId1"/>
          <a:stretch>
            <a:fillRect/>
          </a:stretch>
        </p:blipFill>
        <p:spPr>
          <a:xfrm>
            <a:off x="5755751" y="1545544"/>
            <a:ext cx="5919332" cy="324374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rPr>
              <a:t>龙架构</a:t>
            </a:r>
            <a:r>
              <a:rPr lang="zh-CN" altLang="en-US">
                <a:solidFill>
                  <a:schemeClr val="tx1"/>
                </a:solidFill>
                <a:cs typeface="Arial" panose="020B0604020202020204" pitchFamily="34" charset="0"/>
              </a:rPr>
              <a:t>能不能玩大型 </a:t>
            </a:r>
            <a:r>
              <a:rPr lang="en-US" altLang="zh-CN">
                <a:solidFill>
                  <a:schemeClr val="tx1"/>
                </a:solidFill>
                <a:cs typeface="Arial" panose="020B0604020202020204" pitchFamily="34" charset="0"/>
              </a:rPr>
              <a:t>3A </a:t>
            </a:r>
            <a:r>
              <a:rPr lang="zh-CN" altLang="en-US">
                <a:solidFill>
                  <a:schemeClr val="tx1"/>
                </a:solidFill>
                <a:cs typeface="Arial" panose="020B0604020202020204" pitchFamily="34" charset="0"/>
              </a:rPr>
              <a:t>游戏？</a:t>
            </a:r>
            <a:endParaRPr lang="zh-CN" altLang="en-US"/>
          </a:p>
        </p:txBody>
      </p:sp>
      <p:sp>
        <p:nvSpPr>
          <p:cNvPr id="3" name="内容占位符 2"/>
          <p:cNvSpPr>
            <a:spLocks noGrp="1"/>
          </p:cNvSpPr>
          <p:nvPr>
            <p:ph idx="1"/>
          </p:nvPr>
        </p:nvSpPr>
        <p:spPr>
          <a:xfrm>
            <a:off x="513999" y="1545512"/>
            <a:ext cx="10319481" cy="4657501"/>
          </a:xfrm>
        </p:spPr>
        <p:txBody>
          <a:bodyPr/>
          <a:p>
            <a:pPr marL="0" indent="0">
              <a:buNone/>
            </a:pPr>
            <a:r>
              <a:rPr lang="zh-CN" altLang="en-US">
                <a:solidFill>
                  <a:schemeClr val="tx1"/>
                </a:solidFill>
                <a:ea typeface="Source Han Sans CN" charset="0"/>
              </a:rPr>
              <a:t>-</a:t>
            </a:r>
            <a:r>
              <a:rPr lang="zh-CN" altLang="en-US">
                <a:solidFill>
                  <a:schemeClr val="tx1"/>
                </a:solidFill>
                <a:ea typeface="Source Han Sans CN" charset="0"/>
                <a:cs typeface="Arial" panose="020B0604020202020204" pitchFamily="34" charset="0"/>
              </a:rPr>
              <a:t> </a:t>
            </a:r>
            <a:r>
              <a:rPr lang="en-US" altLang="zh-CN">
                <a:solidFill>
                  <a:schemeClr val="tx1"/>
                </a:solidFill>
                <a:ea typeface="Source Han Sans CN" charset="0"/>
              </a:rPr>
              <a:t>赛博朋克</a:t>
            </a:r>
            <a:r>
              <a:rPr lang="en-US" altLang="zh-CN">
                <a:ea typeface="Source Han Sans CN" charset="0"/>
              </a:rPr>
              <a:t> 2077</a:t>
            </a:r>
            <a:endParaRPr lang="en-US" altLang="zh-CN">
              <a:ea typeface="Source Han Sans CN" charset="0"/>
            </a:endParaRPr>
          </a:p>
          <a:p>
            <a:pPr marL="0" indent="0">
              <a:buNone/>
            </a:pPr>
            <a:r>
              <a:rPr lang="zh-CN" altLang="en-US">
                <a:ea typeface="Source Han Sans CN" charset="0"/>
              </a:rPr>
              <a:t>-</a:t>
            </a:r>
            <a:r>
              <a:rPr lang="en-US" altLang="zh-CN">
                <a:ea typeface="Source Han Sans CN" charset="0"/>
              </a:rPr>
              <a:t> 3C6000</a:t>
            </a:r>
            <a:endParaRPr lang="en-US" altLang="zh-CN">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pic>
        <p:nvPicPr>
          <p:cNvPr id="6" name="Picture 5" descr="post_object_image_4290790390"/>
          <p:cNvPicPr>
            <a:picLocks noChangeAspect="1"/>
          </p:cNvPicPr>
          <p:nvPr/>
        </p:nvPicPr>
        <p:blipFill>
          <a:blip r:embed="rId1"/>
          <a:stretch>
            <a:fillRect/>
          </a:stretch>
        </p:blipFill>
        <p:spPr>
          <a:xfrm>
            <a:off x="3357562" y="1545484"/>
            <a:ext cx="8524875" cy="4800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rPr>
              <a:t>龙架构</a:t>
            </a:r>
            <a:r>
              <a:rPr lang="zh-CN" altLang="en-US">
                <a:solidFill>
                  <a:schemeClr val="tx1"/>
                </a:solidFill>
                <a:cs typeface="Arial" panose="020B0604020202020204" pitchFamily="34" charset="0"/>
              </a:rPr>
              <a:t>能不能玩大型 </a:t>
            </a:r>
            <a:r>
              <a:rPr lang="en-US" altLang="zh-CN">
                <a:solidFill>
                  <a:schemeClr val="tx1"/>
                </a:solidFill>
                <a:cs typeface="Arial" panose="020B0604020202020204" pitchFamily="34" charset="0"/>
              </a:rPr>
              <a:t>3A </a:t>
            </a:r>
            <a:r>
              <a:rPr lang="zh-CN" altLang="en-US">
                <a:solidFill>
                  <a:schemeClr val="tx1"/>
                </a:solidFill>
                <a:cs typeface="Arial" panose="020B0604020202020204" pitchFamily="34" charset="0"/>
              </a:rPr>
              <a:t>游戏？</a:t>
            </a:r>
            <a:endParaRPr lang="zh-CN" altLang="en-US"/>
          </a:p>
        </p:txBody>
      </p:sp>
      <p:sp>
        <p:nvSpPr>
          <p:cNvPr id="3" name="内容占位符 2"/>
          <p:cNvSpPr>
            <a:spLocks noGrp="1"/>
          </p:cNvSpPr>
          <p:nvPr>
            <p:ph idx="1"/>
          </p:nvPr>
        </p:nvSpPr>
        <p:spPr>
          <a:xfrm>
            <a:off x="513999" y="1545512"/>
            <a:ext cx="10319481" cy="4657501"/>
          </a:xfrm>
        </p:spPr>
        <p:txBody>
          <a:bodyPr/>
          <a:p>
            <a:pPr marL="0" indent="0">
              <a:buNone/>
            </a:pPr>
            <a:r>
              <a:rPr lang="en-US" altLang="zh-CN">
                <a:solidFill>
                  <a:schemeClr val="tx1"/>
                </a:solidFill>
                <a:ea typeface="Source Han Sans CN" charset="0"/>
              </a:rPr>
              <a:t>-</a:t>
            </a:r>
            <a:r>
              <a:rPr lang="en-US" altLang="zh-CN">
                <a:solidFill>
                  <a:schemeClr val="tx1"/>
                </a:solidFill>
                <a:ea typeface="Source Han Sans CN" charset="0"/>
                <a:cs typeface="Arial" panose="020B0604020202020204" pitchFamily="34" charset="0"/>
              </a:rPr>
              <a:t> </a:t>
            </a:r>
            <a:r>
              <a:rPr lang="zh-CN" altLang="en-US">
                <a:solidFill>
                  <a:schemeClr val="tx1"/>
                </a:solidFill>
                <a:ea typeface="Source Han Sans CN" charset="0"/>
                <a:cs typeface="Arial" panose="020B0604020202020204" pitchFamily="34" charset="0"/>
              </a:rPr>
              <a:t>博德之门 </a:t>
            </a:r>
            <a:r>
              <a:rPr lang="en-US" altLang="zh-CN">
                <a:solidFill>
                  <a:schemeClr val="tx1"/>
                </a:solidFill>
                <a:ea typeface="Source Han Sans CN" charset="0"/>
                <a:cs typeface="Arial" panose="020B0604020202020204" pitchFamily="34" charset="0"/>
              </a:rPr>
              <a:t>3</a:t>
            </a:r>
            <a:endParaRPr lang="en-US" altLang="zh-CN">
              <a:solidFill>
                <a:schemeClr val="tx1"/>
              </a:solidFill>
              <a:ea typeface="Source Han Sans CN" charset="0"/>
              <a:cs typeface="Arial" panose="020B0604020202020204" pitchFamily="34" charset="0"/>
            </a:endParaRPr>
          </a:p>
          <a:p>
            <a:pPr marL="0" indent="0">
              <a:buNone/>
            </a:pPr>
            <a:r>
              <a:rPr lang="zh-CN" altLang="en-US">
                <a:solidFill>
                  <a:schemeClr val="tx1"/>
                </a:solidFill>
                <a:ea typeface="Source Han Sans CN" charset="0"/>
                <a:cs typeface="Arial" panose="020B0604020202020204" pitchFamily="34" charset="0"/>
              </a:rPr>
              <a:t>-</a:t>
            </a:r>
            <a:r>
              <a:rPr lang="en-US" altLang="zh-CN">
                <a:solidFill>
                  <a:schemeClr val="tx1"/>
                </a:solidFill>
                <a:ea typeface="Source Han Sans CN" charset="0"/>
                <a:cs typeface="Arial" panose="020B0604020202020204" pitchFamily="34" charset="0"/>
              </a:rPr>
              <a:t> 3C6000</a:t>
            </a:r>
            <a:endParaRPr lang="en-US" altLang="zh-CN">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pic>
        <p:nvPicPr>
          <p:cNvPr id="5" name="Picture 4" descr="post_object_image_1314113763"/>
          <p:cNvPicPr>
            <a:picLocks noChangeAspect="1"/>
          </p:cNvPicPr>
          <p:nvPr/>
        </p:nvPicPr>
        <p:blipFill>
          <a:blip r:embed="rId1"/>
          <a:stretch>
            <a:fillRect/>
          </a:stretch>
        </p:blipFill>
        <p:spPr>
          <a:xfrm>
            <a:off x="3346979" y="1505691"/>
            <a:ext cx="8524875" cy="4800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ea typeface="Source Han Sans CN" charset="0"/>
              </a:rPr>
              <a:t>会前注意事项</a:t>
            </a:r>
            <a:endParaRPr lang="zh-CN" altLang="en-US"/>
          </a:p>
        </p:txBody>
      </p:sp>
      <p:sp>
        <p:nvSpPr>
          <p:cNvPr id="2" name="副标题 1"/>
          <p:cNvSpPr/>
          <p:nvPr>
            <p:ph type="subTitle" idx="1"/>
          </p:nvPr>
        </p:nvSpPr>
        <p:spPr>
          <a:xfrm>
            <a:off x="2420684" y="3294697"/>
            <a:ext cx="4418126" cy="497923"/>
          </a:xfrm>
        </p:spPr>
        <p:txBody>
          <a:bodyPr/>
          <a:p>
            <a:endParaRPr lang="zh-CN" altLang="en-US" sz="36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ea typeface="Source Han Sans CN" charset="0"/>
              </a:rPr>
              <a:t>如何体验？</a:t>
            </a:r>
            <a:endParaRPr lang="zh-CN" altLang="en-US">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sp>
        <p:nvSpPr>
          <p:cNvPr id="7" name="内容占位符 2"/>
          <p:cNvSpPr>
            <a:spLocks noGrp="1"/>
          </p:cNvSpPr>
          <p:nvPr/>
        </p:nvSpPr>
        <p:spPr>
          <a:xfrm>
            <a:off x="513999" y="1545512"/>
            <a:ext cx="10319481" cy="4657501"/>
          </a:xfr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a:lstStyle>
          <a:p>
            <a:pPr marL="0" indent="0">
              <a:buNone/>
            </a:pPr>
            <a:r>
              <a:rPr lang="zh-CN" altLang="en-US">
                <a:solidFill>
                  <a:schemeClr val="tx1"/>
                </a:solidFill>
                <a:ea typeface="Source Han Sans CN" charset="0"/>
              </a:rPr>
              <a:t>-</a:t>
            </a:r>
            <a:r>
              <a:rPr lang="en-US" altLang="zh-CN">
                <a:solidFill>
                  <a:schemeClr val="tx1"/>
                </a:solidFill>
                <a:ea typeface="Source Han Sans CN" charset="0"/>
                <a:cs typeface="Arial" panose="020B0604020202020204" pitchFamily="34" charset="0"/>
              </a:rPr>
              <a:t> 自行编译</a:t>
            </a:r>
            <a:r>
              <a:rPr lang="zh-CN" altLang="en-US">
                <a:solidFill>
                  <a:schemeClr val="tx1"/>
                </a:solidFill>
                <a:ea typeface="Source Han Sans CN" charset="0"/>
                <a:cs typeface="Arial" panose="020B0604020202020204" pitchFamily="34" charset="0"/>
              </a:rPr>
              <a:t>并安装</a:t>
            </a:r>
            <a:r>
              <a:rPr lang="en-US" altLang="zh-CN">
                <a:solidFill>
                  <a:schemeClr val="tx1"/>
                </a:solidFill>
                <a:ea typeface="Source Han Sans CN" charset="0"/>
                <a:cs typeface="Arial" panose="020B0604020202020204" pitchFamily="34" charset="0"/>
              </a:rPr>
              <a:t> Box64</a:t>
            </a:r>
            <a:r>
              <a:rPr lang="zh-CN" altLang="en-US">
                <a:solidFill>
                  <a:schemeClr val="tx1"/>
                </a:solidFill>
                <a:ea typeface="Source Han Sans CN" charset="0"/>
                <a:cs typeface="Arial" panose="020B0604020202020204" pitchFamily="34" charset="0"/>
              </a:rPr>
              <a:t>（需要开启 </a:t>
            </a:r>
            <a:r>
              <a:rPr lang="en-US" altLang="zh-CN">
                <a:solidFill>
                  <a:schemeClr val="tx1"/>
                </a:solidFill>
                <a:ea typeface="Source Han Sans CN" charset="0"/>
                <a:cs typeface="Arial" panose="020B0604020202020204" pitchFamily="34" charset="0"/>
              </a:rPr>
              <a:t>Box32 </a:t>
            </a:r>
            <a:r>
              <a:rPr lang="zh-CN" altLang="en-US">
                <a:solidFill>
                  <a:schemeClr val="tx1"/>
                </a:solidFill>
                <a:ea typeface="Source Han Sans CN" charset="0"/>
                <a:cs typeface="Arial" panose="020B0604020202020204" pitchFamily="34" charset="0"/>
              </a:rPr>
              <a:t>选项）</a:t>
            </a:r>
            <a:endParaRPr lang="en-US" altLang="zh-CN">
              <a:solidFill>
                <a:schemeClr val="tx1"/>
              </a:solidFill>
              <a:ea typeface="Source Han Sans CN" charset="0"/>
              <a:cs typeface="Arial" panose="020B0604020202020204" pitchFamily="34" charset="0"/>
            </a:endParaRPr>
          </a:p>
          <a:p>
            <a:pPr marL="0" indent="0">
              <a:buNone/>
            </a:pPr>
            <a:r>
              <a:rPr lang="zh-CN" altLang="en-US">
                <a:solidFill>
                  <a:schemeClr val="tx1"/>
                </a:solidFill>
                <a:ea typeface="Source Han Sans CN" charset="0"/>
                <a:cs typeface="Arial" panose="020B0604020202020204" pitchFamily="34" charset="0"/>
              </a:rPr>
              <a:t>-</a:t>
            </a:r>
            <a:r>
              <a:rPr lang="en-US" altLang="zh-CN">
                <a:solidFill>
                  <a:schemeClr val="tx1"/>
                </a:solidFill>
                <a:ea typeface="Source Han Sans CN" charset="0"/>
                <a:cs typeface="Arial" panose="020B0604020202020204" pitchFamily="34" charset="0"/>
              </a:rPr>
              <a:t> </a:t>
            </a:r>
            <a:r>
              <a:rPr lang="zh-CN" altLang="en-US">
                <a:solidFill>
                  <a:schemeClr val="tx1"/>
                </a:solidFill>
                <a:ea typeface="Source Han Sans CN" charset="0"/>
                <a:cs typeface="Arial" panose="020B0604020202020204" pitchFamily="34" charset="0"/>
              </a:rPr>
              <a:t>运行</a:t>
            </a:r>
            <a:r>
              <a:rPr lang="en-US" altLang="zh-CN">
                <a:solidFill>
                  <a:schemeClr val="tx1"/>
                </a:solidFill>
                <a:ea typeface="Source Han Sans CN" charset="0"/>
                <a:cs typeface="Arial" panose="020B0604020202020204" pitchFamily="34" charset="0"/>
              </a:rPr>
              <a:t> Box64 </a:t>
            </a:r>
            <a:r>
              <a:rPr lang="zh-CN" altLang="en-US">
                <a:solidFill>
                  <a:schemeClr val="tx1"/>
                </a:solidFill>
                <a:ea typeface="Source Han Sans CN" charset="0"/>
                <a:cs typeface="Arial" panose="020B0604020202020204" pitchFamily="34" charset="0"/>
              </a:rPr>
              <a:t>目录下的 </a:t>
            </a:r>
            <a:r>
              <a:rPr lang="en-US" altLang="zh-CN">
                <a:solidFill>
                  <a:schemeClr val="tx1"/>
                </a:solidFill>
                <a:ea typeface="Source Han Sans CN" charset="0"/>
                <a:cs typeface="Arial" panose="020B0604020202020204" pitchFamily="34" charset="0"/>
              </a:rPr>
              <a:t>install_steam.sh</a:t>
            </a:r>
            <a:endParaRPr lang="en-US" altLang="zh-CN">
              <a:solidFill>
                <a:schemeClr val="tx1"/>
              </a:solidFill>
              <a:ea typeface="Source Han Sans CN" charset="0"/>
              <a:cs typeface="Arial" panose="020B0604020202020204" pitchFamily="34" charset="0"/>
            </a:endParaRPr>
          </a:p>
          <a:p>
            <a:pPr marL="0" indent="0">
              <a:buNone/>
            </a:pPr>
            <a:r>
              <a:rPr lang="zh-CN" altLang="en-US">
                <a:solidFill>
                  <a:schemeClr val="tx1"/>
                </a:solidFill>
                <a:ea typeface="Source Han Sans CN" charset="0"/>
                <a:cs typeface="Arial" panose="020B0604020202020204" pitchFamily="34" charset="0"/>
              </a:rPr>
              <a:t>-</a:t>
            </a:r>
            <a:r>
              <a:rPr lang="en-US" altLang="zh-CN">
                <a:solidFill>
                  <a:schemeClr val="tx1"/>
                </a:solidFill>
                <a:ea typeface="Source Han Sans CN" charset="0"/>
                <a:cs typeface="Arial" panose="020B0604020202020204" pitchFamily="34" charset="0"/>
              </a:rPr>
              <a:t> </a:t>
            </a:r>
            <a:r>
              <a:rPr lang="zh-CN" altLang="en-US">
                <a:solidFill>
                  <a:schemeClr val="tx1"/>
                </a:solidFill>
                <a:ea typeface="Source Han Sans CN" charset="0"/>
                <a:cs typeface="Arial" panose="020B0604020202020204" pitchFamily="34" charset="0"/>
              </a:rPr>
              <a:t>运行</a:t>
            </a:r>
            <a:r>
              <a:rPr lang="en-US" altLang="zh-CN">
                <a:solidFill>
                  <a:schemeClr val="tx1"/>
                </a:solidFill>
                <a:ea typeface="Source Han Sans CN" charset="0"/>
                <a:cs typeface="Arial" panose="020B0604020202020204" pitchFamily="34" charset="0"/>
              </a:rPr>
              <a:t> steam</a:t>
            </a:r>
            <a:endParaRPr lang="en-US" altLang="zh-CN">
              <a:ea typeface="Source Han Sans CN"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ea typeface="Source Han Sans CN" charset="0"/>
              </a:rPr>
              <a:t>如何体验？</a:t>
            </a:r>
            <a:endParaRPr lang="zh-CN" altLang="en-US">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pic>
        <p:nvPicPr>
          <p:cNvPr id="6" name="Picture 5" descr="post_object_image_3092128504"/>
          <p:cNvPicPr>
            <a:picLocks noChangeAspect="1"/>
          </p:cNvPicPr>
          <p:nvPr/>
        </p:nvPicPr>
        <p:blipFill>
          <a:blip r:embed="rId1"/>
          <a:stretch>
            <a:fillRect/>
          </a:stretch>
        </p:blipFill>
        <p:spPr>
          <a:xfrm>
            <a:off x="514040" y="1545544"/>
            <a:ext cx="5444187" cy="2090179"/>
          </a:xfrm>
          <a:prstGeom prst="rect">
            <a:avLst/>
          </a:prstGeom>
        </p:spPr>
      </p:pic>
      <p:sp>
        <p:nvSpPr>
          <p:cNvPr id="9" name="内容占位符 2"/>
          <p:cNvSpPr>
            <a:spLocks noGrp="1"/>
          </p:cNvSpPr>
          <p:nvPr/>
        </p:nvSpPr>
        <p:spPr>
          <a:xfrm>
            <a:off x="513999" y="3783889"/>
            <a:ext cx="10319481" cy="2419124"/>
          </a:xfr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a:lstStyle>
          <a:p>
            <a:pPr marL="0" indent="0">
              <a:buNone/>
            </a:pPr>
            <a:r>
              <a:rPr lang="en-US" altLang="zh-CN">
                <a:solidFill>
                  <a:schemeClr val="tx1"/>
                </a:solidFill>
                <a:latin typeface="Menlo" charset="0"/>
                <a:ea typeface="Menlo" charset="0"/>
                <a:cs typeface="Menlo" charset="0"/>
              </a:rPr>
              <a:t>oma install steam</a:t>
            </a:r>
            <a:endParaRPr lang="en-US" altLang="zh-CN">
              <a:latin typeface="Menlo" charset="0"/>
              <a:ea typeface="Menlo" charset="0"/>
              <a:cs typeface="Menlo"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ea typeface="Source Han Sans CN" charset="0"/>
              </a:rPr>
              <a:t>接下来？</a:t>
            </a:r>
            <a:endParaRPr lang="zh-CN" altLang="en-US">
              <a:ea typeface="Source Han Sans CN" charset="0"/>
            </a:endParaRPr>
          </a:p>
        </p:txBody>
      </p:sp>
      <p:sp>
        <p:nvSpPr>
          <p:cNvPr id="4" name="文本占位符 3"/>
          <p:cNvSpPr>
            <a:spLocks noGrp="1"/>
          </p:cNvSpPr>
          <p:nvPr>
            <p:ph type="body" idx="10"/>
          </p:nvPr>
        </p:nvSpPr>
        <p:spPr/>
        <p:txBody>
          <a:bodyPr/>
          <a:p>
            <a:r>
              <a:rPr lang="en-US" altLang="zh-CN">
                <a:solidFill>
                  <a:schemeClr val="bg1">
                    <a:lumMod val="75000"/>
                  </a:schemeClr>
                </a:solidFill>
                <a:ea typeface="Source Han Sans CN" charset="0"/>
              </a:rPr>
              <a:t>ksco</a:t>
            </a:r>
            <a:endParaRPr lang="en-US" altLang="zh-CN"/>
          </a:p>
        </p:txBody>
      </p:sp>
      <p:sp>
        <p:nvSpPr>
          <p:cNvPr id="5" name="内容占位符 2"/>
          <p:cNvSpPr>
            <a:spLocks noGrp="1"/>
          </p:cNvSpPr>
          <p:nvPr/>
        </p:nvSpPr>
        <p:spPr>
          <a:xfrm>
            <a:off x="513999" y="1545512"/>
            <a:ext cx="10319481" cy="4657501"/>
          </a:xfr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a:lstStyle>
          <a:p>
            <a:pPr marL="0" indent="0">
              <a:buNone/>
            </a:pPr>
            <a:r>
              <a:rPr lang="zh-CN" altLang="en-US">
                <a:solidFill>
                  <a:schemeClr val="tx1"/>
                </a:solidFill>
                <a:ea typeface="Source Han Sans CN" charset="0"/>
              </a:rPr>
              <a:t>-</a:t>
            </a:r>
            <a:r>
              <a:rPr lang="en-US" altLang="zh-CN">
                <a:solidFill>
                  <a:schemeClr val="tx1"/>
                </a:solidFill>
                <a:ea typeface="Source Han Sans CN" charset="0"/>
                <a:cs typeface="Arial" panose="020B0604020202020204" pitchFamily="34" charset="0"/>
              </a:rPr>
              <a:t> </a:t>
            </a:r>
            <a:r>
              <a:rPr lang="zh-CN" altLang="en-US">
                <a:solidFill>
                  <a:schemeClr val="tx1"/>
                </a:solidFill>
                <a:ea typeface="Source Han Sans CN" charset="0"/>
                <a:cs typeface="Arial" panose="020B0604020202020204" pitchFamily="34" charset="0"/>
              </a:rPr>
              <a:t>黑神话：悟空（</a:t>
            </a:r>
            <a:r>
              <a:rPr lang="en-US" altLang="zh-CN">
                <a:solidFill>
                  <a:schemeClr val="tx1"/>
                </a:solidFill>
                <a:ea typeface="Source Han Sans CN" charset="0"/>
                <a:cs typeface="Arial" panose="020B0604020202020204" pitchFamily="34" charset="0"/>
              </a:rPr>
              <a:t>Denuvo </a:t>
            </a:r>
            <a:r>
              <a:rPr lang="zh-CN" altLang="en-US">
                <a:solidFill>
                  <a:schemeClr val="tx1"/>
                </a:solidFill>
                <a:ea typeface="Source Han Sans CN" charset="0"/>
                <a:cs typeface="Arial" panose="020B0604020202020204" pitchFamily="34" charset="0"/>
              </a:rPr>
              <a:t>加密）</a:t>
            </a:r>
            <a:endParaRPr lang="zh-CN" altLang="en-US">
              <a:solidFill>
                <a:schemeClr val="tx1"/>
              </a:solidFill>
              <a:ea typeface="Source Han Sans CN" charset="0"/>
              <a:cs typeface="Arial" panose="020B0604020202020204" pitchFamily="34" charset="0"/>
            </a:endParaRPr>
          </a:p>
          <a:p>
            <a:pPr marL="0" indent="0">
              <a:buNone/>
            </a:pPr>
            <a:r>
              <a:rPr lang="zh-CN" altLang="en-US">
                <a:solidFill>
                  <a:schemeClr val="tx1"/>
                </a:solidFill>
                <a:ea typeface="Source Han Sans CN" charset="0"/>
                <a:cs typeface="Arial" panose="020B0604020202020204" pitchFamily="34" charset="0"/>
              </a:rPr>
              <a:t>- </a:t>
            </a:r>
            <a:r>
              <a:rPr lang="en-US" altLang="zh-CN">
                <a:solidFill>
                  <a:schemeClr val="tx1"/>
                </a:solidFill>
                <a:ea typeface="Source Han Sans CN" charset="0"/>
                <a:cs typeface="Arial" panose="020B0604020202020204" pitchFamily="34" charset="0"/>
              </a:rPr>
              <a:t>AVX/AVX2 fixup</a:t>
            </a:r>
            <a:endParaRPr lang="en-US" altLang="zh-CN">
              <a:solidFill>
                <a:schemeClr val="tx1"/>
              </a:solidFill>
              <a:ea typeface="Source Han Sans CN" charset="0"/>
              <a:cs typeface="Arial" panose="020B0604020202020204" pitchFamily="34" charset="0"/>
            </a:endParaRPr>
          </a:p>
          <a:p>
            <a:pPr marL="0" indent="0">
              <a:buNone/>
            </a:pPr>
            <a:r>
              <a:rPr lang="zh-CN" altLang="en-US">
                <a:solidFill>
                  <a:schemeClr val="tx1"/>
                </a:solidFill>
                <a:ea typeface="Source Han Sans CN" charset="0"/>
                <a:cs typeface="Arial" panose="020B0604020202020204" pitchFamily="34" charset="0"/>
              </a:rPr>
              <a:t>-</a:t>
            </a:r>
            <a:r>
              <a:rPr lang="en-US" altLang="zh-CN">
                <a:solidFill>
                  <a:schemeClr val="tx1"/>
                </a:solidFill>
                <a:ea typeface="Source Han Sans CN" charset="0"/>
                <a:cs typeface="Arial" panose="020B0604020202020204" pitchFamily="34" charset="0"/>
              </a:rPr>
              <a:t> ......</a:t>
            </a:r>
            <a:endParaRPr lang="en-US" altLang="zh-CN">
              <a:ea typeface="Source Han Sans CN"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ea typeface="Source Han Sans CN" charset="0"/>
              </a:rPr>
              <a:t>问答环节</a:t>
            </a:r>
            <a:endParaRPr lang="zh-CN" altLang="en-US"/>
          </a:p>
        </p:txBody>
      </p:sp>
      <p:sp>
        <p:nvSpPr>
          <p:cNvPr id="2" name="副标题 1"/>
          <p:cNvSpPr/>
          <p:nvPr>
            <p:ph type="subTitle" idx="1"/>
          </p:nvPr>
        </p:nvSpPr>
        <p:spPr>
          <a:xfrm>
            <a:off x="2420684" y="3294697"/>
            <a:ext cx="4418126" cy="497923"/>
          </a:xfrm>
        </p:spPr>
        <p:txBody>
          <a:bodyPr/>
          <a:p>
            <a:r>
              <a:rPr lang="zh-CN" altLang="en-US" sz="2800"/>
              <a:t>社区问答及意见反馈</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53" name=""/>
        <p:cNvGrpSpPr/>
        <p:nvPr/>
      </p:nvGrpSpPr>
      <p:grpSpPr/>
      <p:pic>
        <p:nvPicPr>
          <p:cNvPr id="2097155" name="图片 3" descr="upload_post_object_v2_3573890905"/>
          <p:cNvPicPr>
            <a:picLocks noChangeAspect="1"/>
          </p:cNvPicPr>
          <p:nvPr/>
        </p:nvPicPr>
        <p:blipFill>
          <a:blip r:embed="rId2"/>
          <a:srcRect l="9880" t="30263" r="9431" b="26132"/>
          <a:stretch>
            <a:fillRect/>
          </a:stretch>
        </p:blipFill>
        <p:spPr>
          <a:xfrm>
            <a:off x="8997890" y="2529078"/>
            <a:ext cx="1847344" cy="1800000"/>
          </a:xfrm>
          <a:prstGeom prst="rect">
            <a:avLst/>
          </a:prstGeom>
        </p:spPr>
      </p:pic>
      <p:pic>
        <p:nvPicPr>
          <p:cNvPr id="2097156" name="图片 6" descr="upload_post_object_v2_423861644"/>
          <p:cNvPicPr>
            <a:picLocks noChangeAspect="1"/>
          </p:cNvPicPr>
          <p:nvPr/>
        </p:nvPicPr>
        <p:blipFill>
          <a:blip r:embed="rId3"/>
          <a:stretch>
            <a:fillRect/>
          </a:stretch>
        </p:blipFill>
        <p:spPr>
          <a:xfrm>
            <a:off x="6771600" y="2529000"/>
            <a:ext cx="1932320" cy="180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514049" y="727831"/>
            <a:ext cx="9452278" cy="758458"/>
          </a:xfrm>
        </p:spPr>
        <p:txBody>
          <a:bodyPr/>
          <a:p>
            <a:r>
              <a:rPr lang="zh-CN" altLang="en-US"/>
              <a:t>会前注意事项</a:t>
            </a:r>
            <a:endParaRPr lang="zh-CN" altLang="en-US"/>
          </a:p>
        </p:txBody>
      </p:sp>
      <p:sp>
        <p:nvSpPr>
          <p:cNvPr id="3" name="Content Placeholder 2"/>
          <p:cNvSpPr>
            <a:spLocks noGrp="1"/>
          </p:cNvSpPr>
          <p:nvPr>
            <p:ph idx="1"/>
          </p:nvPr>
        </p:nvSpPr>
        <p:spPr>
          <a:xfrm>
            <a:off x="513999" y="1545512"/>
            <a:ext cx="11395627" cy="4657501"/>
          </a:xfrm>
        </p:spPr>
        <p:txBody>
          <a:bodyPr/>
          <a:p>
            <a:pPr>
              <a:lnSpc>
                <a:spcPct val="110000"/>
              </a:lnSpc>
            </a:pPr>
            <a:r>
              <a:rPr lang="en-US">
                <a:solidFill>
                  <a:schemeClr val="tx1"/>
                </a:solidFill>
                <a:latin typeface="Source Han Sans CN" charset="0"/>
                <a:ea typeface="Source Han Sans CN" charset="0"/>
              </a:rPr>
              <a:t>本次会议仅涉及</a:t>
            </a:r>
            <a:r>
              <a:rPr lang="zh-CN" altLang="en-US">
                <a:solidFill>
                  <a:schemeClr val="tx1"/>
                </a:solidFill>
                <a:latin typeface="Source Han Sans CN" charset="0"/>
                <a:ea typeface="Source Han Sans CN" charset="0"/>
              </a:rPr>
              <a:t>软件</a:t>
            </a:r>
            <a:r>
              <a:rPr lang="en-US">
                <a:solidFill>
                  <a:schemeClr val="tx1"/>
                </a:solidFill>
                <a:latin typeface="Source Han Sans CN" charset="0"/>
                <a:ea typeface="Source Han Sans CN" charset="0"/>
              </a:rPr>
              <a:t>技术</a:t>
            </a:r>
            <a:r>
              <a:rPr lang="zh-CN" altLang="en-US">
                <a:solidFill>
                  <a:schemeClr val="tx1"/>
                </a:solidFill>
                <a:latin typeface="Source Han Sans CN" charset="0"/>
                <a:ea typeface="Source Han Sans CN" charset="0"/>
              </a:rPr>
              <a:t>课题</a:t>
            </a:r>
            <a:endParaRPr lang="zh-CN" altLang="en-US">
              <a:solidFill>
                <a:schemeClr val="tx1"/>
              </a:solidFill>
              <a:latin typeface="Source Han Sans CN" charset="0"/>
              <a:ea typeface="Source Han Sans CN" charset="0"/>
            </a:endParaRPr>
          </a:p>
          <a:p>
            <a:pPr lvl="1">
              <a:lnSpc>
                <a:spcPct val="110000"/>
              </a:lnSpc>
            </a:pPr>
            <a:r>
              <a:rPr lang="en-US">
                <a:solidFill>
                  <a:schemeClr val="tx1"/>
                </a:solidFill>
                <a:latin typeface="Source Han Sans CN" charset="0"/>
                <a:ea typeface="Source Han Sans CN" charset="0"/>
              </a:rPr>
              <a:t>关于龙芯相关的硬件产品</a:t>
            </a:r>
            <a:r>
              <a:rPr lang="zh-CN" altLang="en-US">
                <a:solidFill>
                  <a:schemeClr val="tx1"/>
                </a:solidFill>
                <a:latin typeface="Source Han Sans CN" charset="0"/>
                <a:ea typeface="Source Han Sans CN" charset="0"/>
              </a:rPr>
              <a:t>，除官方层面已解禁的消息及本文档内</a:t>
            </a:r>
            <a:br>
              <a:rPr lang="zh-CN" altLang="en-US">
                <a:solidFill>
                  <a:schemeClr val="tx1"/>
                </a:solidFill>
                <a:latin typeface="Source Han Sans CN" charset="0"/>
                <a:ea typeface="Source Han Sans CN" charset="0"/>
              </a:rPr>
            </a:br>
            <a:r>
              <a:rPr lang="zh-CN" altLang="en-US">
                <a:solidFill>
                  <a:schemeClr val="tx1"/>
                </a:solidFill>
                <a:latin typeface="Source Han Sans CN" charset="0"/>
                <a:ea typeface="Source Han Sans CN" charset="0"/>
              </a:rPr>
              <a:t>可公开的消息外，</a:t>
            </a:r>
            <a:r>
              <a:rPr lang="zh-CN" altLang="en-US" b="1" u="sng">
                <a:solidFill>
                  <a:schemeClr val="tx1"/>
                </a:solidFill>
                <a:latin typeface="Source Han Sans CN" charset="0"/>
                <a:ea typeface="Source Han Sans CN" charset="0"/>
              </a:rPr>
              <a:t>其他均不作任何回应</a:t>
            </a:r>
            <a:endParaRPr lang="zh-CN" altLang="en-US" b="1" u="sng">
              <a:solidFill>
                <a:schemeClr val="tx1"/>
              </a:solidFill>
              <a:latin typeface="Source Han Sans CN" charset="0"/>
              <a:ea typeface="Source Han Sans CN" charset="0"/>
            </a:endParaRPr>
          </a:p>
          <a:p>
            <a:pPr>
              <a:lnSpc>
                <a:spcPct val="110000"/>
              </a:lnSpc>
            </a:pPr>
            <a:r>
              <a:rPr lang="zh-CN" altLang="en-US"/>
              <a:t>本次会议</a:t>
            </a:r>
            <a:r>
              <a:rPr lang="zh-CN" altLang="en-US" b="1" u="sng"/>
              <a:t>与股市无关</a:t>
            </a:r>
            <a:r>
              <a:rPr lang="zh-CN" altLang="en-US"/>
              <a:t>，不构成任何投资建议</a:t>
            </a:r>
            <a:endParaRPr lang="en-US"/>
          </a:p>
        </p:txBody>
      </p:sp>
      <p:sp>
        <p:nvSpPr>
          <p:cNvPr id="7" name="文本占位符 6"/>
          <p:cNvSpPr>
            <a:spLocks noGrp="1"/>
          </p:cNvSpPr>
          <p:nvPr>
            <p:ph type="body" idx="10"/>
          </p:nvPr>
        </p:nvSpPr>
        <p:spPr/>
        <p:txBody>
          <a:bodyPr/>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t>龙架构上游动向</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4049" y="727831"/>
            <a:ext cx="9452278" cy="758458"/>
          </a:xfrm>
        </p:spPr>
        <p:txBody>
          <a:bodyPr/>
          <a:p>
            <a:r>
              <a:rPr lang="zh-CN" altLang="en-US">
                <a:solidFill>
                  <a:schemeClr val="tx1"/>
                </a:solidFill>
                <a:ea typeface="Source Han Sans CN" charset="0"/>
              </a:rPr>
              <a:t>G</a:t>
            </a:r>
            <a:r>
              <a:rPr lang="en-US" altLang="zh-CN">
                <a:solidFill>
                  <a:schemeClr val="tx1"/>
                </a:solidFill>
                <a:ea typeface="Source Han Sans CN" charset="0"/>
              </a:rPr>
              <a:t>libc</a:t>
            </a:r>
            <a:endParaRPr lang="zh-CN" altLang="en-US"/>
          </a:p>
        </p:txBody>
      </p:sp>
      <p:sp>
        <p:nvSpPr>
          <p:cNvPr id="3" name="内容占位符 2"/>
          <p:cNvSpPr>
            <a:spLocks noGrp="1"/>
          </p:cNvSpPr>
          <p:nvPr>
            <p:ph idx="1"/>
          </p:nvPr>
        </p:nvSpPr>
        <p:spPr>
          <a:xfrm>
            <a:off x="513999" y="1545512"/>
            <a:ext cx="10319481" cy="4657501"/>
          </a:xfrm>
        </p:spPr>
        <p:txBody>
          <a:bodyPr/>
          <a:p>
            <a:r>
              <a:rPr lang="en-US" altLang="zh-CN"/>
              <a:t>xry111 </a:t>
            </a:r>
            <a:r>
              <a:rPr lang="zh-CN" altLang="en-US"/>
              <a:t>发现并</a:t>
            </a:r>
            <a:r>
              <a:rPr lang="zh-CN" altLang="en-US">
                <a:hlinkClick r:id="rId1"/>
              </a:rPr>
              <a:t>试图修复</a:t>
            </a:r>
            <a:r>
              <a:rPr lang="zh-CN" altLang="en-US"/>
              <a:t>解析被 </a:t>
            </a:r>
            <a:r>
              <a:rPr lang="en-US" altLang="zh-CN"/>
              <a:t>dlopen() </a:t>
            </a:r>
            <a:r>
              <a:rPr lang="zh-CN" altLang="en-US"/>
              <a:t>的共享对象中的 </a:t>
            </a:r>
            <a:r>
              <a:rPr lang="en-US" altLang="zh-CN"/>
              <a:t>R_LARCH_IRELATIVE </a:t>
            </a:r>
            <a:r>
              <a:rPr lang="zh-CN" altLang="en-US"/>
              <a:t>时未向 </a:t>
            </a:r>
            <a:r>
              <a:rPr lang="en-US" altLang="zh-CN"/>
              <a:t>ifunc resolver </a:t>
            </a:r>
            <a:r>
              <a:rPr lang="zh-CN" altLang="en-US"/>
              <a:t>传递参数的问题</a:t>
            </a:r>
            <a:endParaRPr lang="zh-CN" altLang="en-US"/>
          </a:p>
          <a:p>
            <a:pPr lvl="1"/>
            <a:r>
              <a:rPr lang="en-US" altLang="zh-CN"/>
              <a:t>ABI </a:t>
            </a:r>
            <a:r>
              <a:rPr lang="zh-CN" altLang="en-US"/>
              <a:t>手册未规定该参数，但它在共享对象通过 </a:t>
            </a:r>
            <a:r>
              <a:rPr lang="en-US" altLang="zh-CN"/>
              <a:t>DT_NEEDED </a:t>
            </a:r>
            <a:r>
              <a:rPr lang="zh-CN" altLang="en-US"/>
              <a:t>而非 </a:t>
            </a:r>
            <a:r>
              <a:rPr lang="en-US" altLang="zh-CN"/>
              <a:t>dlopen() </a:t>
            </a:r>
            <a:r>
              <a:rPr lang="zh-CN" altLang="en-US"/>
              <a:t>加载时已被传递，因此为保持一致性且尽量不破坏可能存在的已经依赖该行为的共享对象，应传递该参数</a:t>
            </a:r>
            <a:endParaRPr lang="zh-CN" altLang="en-US"/>
          </a:p>
        </p:txBody>
      </p:sp>
      <p:sp>
        <p:nvSpPr>
          <p:cNvPr id="4" name="文本占位符 3"/>
          <p:cNvSpPr>
            <a:spLocks noGrp="1"/>
          </p:cNvSpPr>
          <p:nvPr>
            <p:ph type="body" idx="10"/>
          </p:nvPr>
        </p:nvSpPr>
        <p:spPr/>
        <p:txBody>
          <a:bodyPr/>
          <a:p>
            <a:r>
              <a:rPr lang="en-US" altLang="zh-CN"/>
              <a:t>xry111</a:t>
            </a:r>
            <a:endParaRPr lang="en-US" alt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zh-CN"/>
              <a:t>GCC</a:t>
            </a:r>
            <a:endParaRPr lang="zh-CN" altLang="en-US"/>
          </a:p>
        </p:txBody>
      </p:sp>
      <p:sp>
        <p:nvSpPr>
          <p:cNvPr id="3" name="Content Placeholder 2"/>
          <p:cNvSpPr>
            <a:spLocks noGrp="1"/>
          </p:cNvSpPr>
          <p:nvPr>
            <p:ph idx="1"/>
          </p:nvPr>
        </p:nvSpPr>
        <p:spPr/>
        <p:txBody>
          <a:bodyPr/>
          <a:p>
            <a:r>
              <a:rPr lang="en-US" altLang="zh-CN"/>
              <a:t>xry111:</a:t>
            </a:r>
            <a:endParaRPr lang="en-US" altLang="zh-CN"/>
          </a:p>
          <a:p>
            <a:pPr lvl="1"/>
            <a:r>
              <a:rPr lang="zh-CN" altLang="en-US"/>
              <a:t>将默认 </a:t>
            </a:r>
            <a:r>
              <a:rPr lang="en-US" altLang="zh-CN"/>
              <a:t>code model </a:t>
            </a:r>
            <a:r>
              <a:rPr lang="zh-CN" altLang="en-US">
                <a:hlinkClick r:id="rId1"/>
              </a:rPr>
              <a:t>切换</a:t>
            </a:r>
            <a:r>
              <a:rPr lang="zh-CN" altLang="en-US"/>
              <a:t>到 </a:t>
            </a:r>
            <a:r>
              <a:rPr lang="en-US" altLang="zh-CN"/>
              <a:t>medium</a:t>
            </a:r>
            <a:endParaRPr lang="en-US" altLang="zh-CN"/>
          </a:p>
          <a:p>
            <a:pPr lvl="1"/>
            <a:r>
              <a:rPr lang="zh-CN" altLang="en-US">
                <a:hlinkClick r:id="rId2"/>
              </a:rPr>
              <a:t>试图修复</a:t>
            </a:r>
            <a:r>
              <a:rPr lang="zh-CN" altLang="en-US"/>
              <a:t> </a:t>
            </a:r>
            <a:r>
              <a:rPr lang="en-US" altLang="zh-CN"/>
              <a:t>16 </a:t>
            </a:r>
            <a:r>
              <a:rPr lang="zh-CN" altLang="en-US"/>
              <a:t>字节原子操作实现可能混用有锁和无锁操作，导致有锁操作失去原子性的问题</a:t>
            </a:r>
            <a:endParaRPr lang="zh-CN" altLang="en-US"/>
          </a:p>
          <a:p>
            <a:r>
              <a:rPr lang="en-US" altLang="zh-CN"/>
              <a:t>Jinyang He </a:t>
            </a:r>
            <a:r>
              <a:rPr lang="zh-CN" altLang="en-US"/>
              <a:t>和 </a:t>
            </a:r>
            <a:r>
              <a:rPr lang="en-US" altLang="zh-CN"/>
              <a:t>Peng Fan:</a:t>
            </a:r>
            <a:endParaRPr lang="en-US" altLang="zh-CN"/>
          </a:p>
          <a:p>
            <a:pPr lvl="1"/>
            <a:r>
              <a:rPr lang="zh-CN" altLang="en-US">
                <a:hlinkClick r:id="rId3"/>
              </a:rPr>
              <a:t>修复</a:t>
            </a:r>
            <a:r>
              <a:rPr lang="zh-CN" altLang="en-US"/>
              <a:t> </a:t>
            </a:r>
            <a:r>
              <a:rPr lang="en-US" altLang="zh-CN"/>
              <a:t>if (cond) dest *</a:t>
            </a:r>
            <a:r>
              <a:rPr lang="zh-CN" altLang="en-US"/>
              <a:t>= </a:t>
            </a:r>
            <a:r>
              <a:rPr lang="en-US" altLang="zh-CN"/>
              <a:t>1 &lt;&lt; shift </a:t>
            </a:r>
            <a:r>
              <a:rPr lang="zh-CN" altLang="en-US"/>
              <a:t>等被错误转换为 </a:t>
            </a:r>
            <a:r>
              <a:rPr lang="en-US" altLang="zh-CN"/>
              <a:t>dest *</a:t>
            </a:r>
            <a:r>
              <a:rPr lang="zh-CN" altLang="en-US"/>
              <a:t>= </a:t>
            </a:r>
            <a:r>
              <a:rPr lang="en-US" altLang="zh-CN"/>
              <a:t>!!cond &lt;&lt; shift </a:t>
            </a:r>
            <a:r>
              <a:rPr lang="zh-CN" altLang="en-US"/>
              <a:t>的问题</a:t>
            </a:r>
            <a:endParaRPr lang="en-US" altLang="zh-CN"/>
          </a:p>
        </p:txBody>
      </p:sp>
      <p:sp>
        <p:nvSpPr>
          <p:cNvPr id="4" name="Text Placeholder 3"/>
          <p:cNvSpPr>
            <a:spLocks noGrp="1"/>
          </p:cNvSpPr>
          <p:nvPr>
            <p:ph type="body" idx="10"/>
          </p:nvPr>
        </p:nvSpPr>
        <p:spPr/>
        <p:txBody>
          <a:bodyPr/>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zh-CN"/>
              <a:t>GCC</a:t>
            </a:r>
            <a:endParaRPr lang="zh-CN" altLang="en-US"/>
          </a:p>
        </p:txBody>
      </p:sp>
      <p:sp>
        <p:nvSpPr>
          <p:cNvPr id="3" name="Content Placeholder 2"/>
          <p:cNvSpPr>
            <a:spLocks noGrp="1"/>
          </p:cNvSpPr>
          <p:nvPr>
            <p:ph idx="1"/>
          </p:nvPr>
        </p:nvSpPr>
        <p:spPr>
          <a:xfrm>
            <a:off x="513999" y="1259762"/>
            <a:ext cx="9452278" cy="5093471"/>
          </a:xfrm>
        </p:spPr>
        <p:txBody>
          <a:bodyPr/>
          <a:p>
            <a:r>
              <a:rPr lang="en-US" altLang="zh-CN"/>
              <a:t>Lulu Cheng:</a:t>
            </a:r>
            <a:endParaRPr lang="en-US" altLang="zh-CN"/>
          </a:p>
          <a:p>
            <a:pPr lvl="1"/>
            <a:r>
              <a:rPr lang="zh-CN" altLang="en-US">
                <a:hlinkClick r:id="rId1"/>
              </a:rPr>
              <a:t>彻底修复</a:t>
            </a:r>
            <a:r>
              <a:rPr lang="zh-CN" altLang="en-US"/>
              <a:t> </a:t>
            </a:r>
            <a:r>
              <a:rPr lang="en-US" altLang="zh-CN"/>
              <a:t>PR 122097</a:t>
            </a:r>
            <a:endParaRPr lang="en-US" altLang="zh-CN"/>
          </a:p>
          <a:p>
            <a:pPr lvl="1"/>
            <a:r>
              <a:rPr lang="zh-CN" altLang="en-US">
                <a:hlinkClick r:id="rId2"/>
              </a:rPr>
              <a:t>修复</a:t>
            </a:r>
            <a:r>
              <a:rPr lang="en-US" altLang="zh-CN"/>
              <a:t> PR 122477 </a:t>
            </a:r>
            <a:r>
              <a:rPr lang="zh-CN" altLang="en-US"/>
              <a:t>（</a:t>
            </a:r>
            <a:r>
              <a:rPr lang="en-US" altLang="zh-CN"/>
              <a:t>LASX </a:t>
            </a:r>
            <a:r>
              <a:rPr lang="zh-CN" altLang="en-US"/>
              <a:t>向量拆分</a:t>
            </a:r>
            <a:r>
              <a:rPr lang="en-US" altLang="zh-CN"/>
              <a:t> reduce </a:t>
            </a:r>
            <a:r>
              <a:rPr lang="zh-CN" altLang="en-US"/>
              <a:t>实现</a:t>
            </a:r>
            <a:r>
              <a:rPr lang="en-US" altLang="zh-CN"/>
              <a:t> bug </a:t>
            </a:r>
            <a:r>
              <a:rPr lang="zh-CN" altLang="en-US"/>
              <a:t>导致的编译器内部错误）</a:t>
            </a:r>
            <a:endParaRPr lang="zh-CN" altLang="en-US"/>
          </a:p>
          <a:p>
            <a:pPr lvl="1"/>
            <a:r>
              <a:rPr lang="zh-CN" altLang="en-US">
                <a:hlinkClick r:id="rId3"/>
              </a:rPr>
              <a:t>实现</a:t>
            </a:r>
            <a:r>
              <a:rPr lang="en-US" altLang="zh-CN"/>
              <a:t> LSX </a:t>
            </a:r>
            <a:r>
              <a:rPr lang="zh-CN" altLang="en-US"/>
              <a:t>向量的高</a:t>
            </a:r>
            <a:r>
              <a:rPr lang="en-US" altLang="zh-CN"/>
              <a:t>/</a:t>
            </a:r>
            <a:r>
              <a:rPr lang="zh-CN" altLang="en-US"/>
              <a:t>低部分加宽算术运算操作和点乘操作，使得更多此类操作可被自动向量化</a:t>
            </a:r>
            <a:endParaRPr lang="zh-CN" altLang="en-US"/>
          </a:p>
          <a:p>
            <a:pPr lvl="1"/>
            <a:r>
              <a:rPr lang="zh-CN" altLang="en-US"/>
              <a:t>在加载大立即数时</a:t>
            </a:r>
            <a:r>
              <a:rPr lang="zh-CN" altLang="en-US">
                <a:hlinkClick r:id="rId4"/>
              </a:rPr>
              <a:t>不再分配新的寄存器</a:t>
            </a:r>
            <a:r>
              <a:rPr lang="zh-CN" altLang="en-US"/>
              <a:t>，以防编译器生成一些意义不明的操作</a:t>
            </a:r>
            <a:endParaRPr lang="zh-CN" altLang="en-US"/>
          </a:p>
          <a:p>
            <a:pPr lvl="1"/>
            <a:r>
              <a:rPr lang="zh-CN" altLang="en-US">
                <a:hlinkClick r:id="rId5"/>
              </a:rPr>
              <a:t>避免</a:t>
            </a:r>
            <a:r>
              <a:rPr lang="zh-CN" altLang="en-US"/>
              <a:t>一些立即数被加载两次（一次作为 </a:t>
            </a:r>
            <a:r>
              <a:rPr lang="en-US" altLang="zh-CN"/>
              <a:t>32 </a:t>
            </a:r>
            <a:r>
              <a:rPr lang="zh-CN" altLang="en-US"/>
              <a:t>位，一次作为 </a:t>
            </a:r>
            <a:r>
              <a:rPr lang="en-US" altLang="zh-CN"/>
              <a:t>64 </a:t>
            </a:r>
            <a:r>
              <a:rPr lang="zh-CN" altLang="en-US"/>
              <a:t>位）</a:t>
            </a:r>
            <a:endParaRPr lang="zh-CN" altLang="en-US"/>
          </a:p>
          <a:p>
            <a:pPr lvl="1"/>
            <a:r>
              <a:rPr lang="zh-CN" altLang="en-US"/>
              <a:t>在进行比较操作时更好地</a:t>
            </a:r>
            <a:r>
              <a:rPr lang="zh-CN" altLang="en-US">
                <a:hlinkClick r:id="rId6"/>
              </a:rPr>
              <a:t>利用</a:t>
            </a:r>
            <a:r>
              <a:rPr lang="zh-CN" altLang="en-US"/>
              <a:t> </a:t>
            </a:r>
            <a:r>
              <a:rPr lang="en-US" altLang="zh-CN"/>
              <a:t>slt(u?)i </a:t>
            </a:r>
            <a:r>
              <a:rPr lang="zh-CN" altLang="en-US"/>
              <a:t>指令，避免不必要地加载立即数</a:t>
            </a:r>
            <a:endParaRPr lang="zh-CN" altLang="en-US"/>
          </a:p>
          <a:p>
            <a:pPr lvl="1"/>
            <a:r>
              <a:rPr lang="zh-CN" altLang="en-US"/>
              <a:t>在进行比较操作时</a:t>
            </a:r>
            <a:r>
              <a:rPr lang="zh-CN" altLang="en-US">
                <a:hlinkClick r:id="rId7"/>
              </a:rPr>
              <a:t>去除</a:t>
            </a:r>
            <a:r>
              <a:rPr lang="zh-CN" altLang="en-US"/>
              <a:t>一些冗余的符号扩展</a:t>
            </a:r>
            <a:endParaRPr lang="zh-CN" altLang="en-US"/>
          </a:p>
          <a:p>
            <a:pPr lvl="1"/>
            <a:endParaRPr lang="zh-CN" altLang="en-US"/>
          </a:p>
          <a:p>
            <a:pPr lvl="1"/>
            <a:endParaRPr lang="zh-CN" altLang="en-US"/>
          </a:p>
        </p:txBody>
      </p:sp>
      <p:sp>
        <p:nvSpPr>
          <p:cNvPr id="4" name="Text Placeholder 3"/>
          <p:cNvSpPr>
            <a:spLocks noGrp="1"/>
          </p:cNvSpPr>
          <p:nvPr>
            <p:ph type="body" idx="10"/>
          </p:nvPr>
        </p:nvSpPr>
        <p:spPr/>
        <p:txBody>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zh-CN"/>
              <a:t>GCC</a:t>
            </a:r>
            <a:endParaRPr lang="zh-CN" altLang="en-US"/>
          </a:p>
        </p:txBody>
      </p:sp>
      <p:sp>
        <p:nvSpPr>
          <p:cNvPr id="3" name="Content Placeholder 2"/>
          <p:cNvSpPr>
            <a:spLocks noGrp="1"/>
          </p:cNvSpPr>
          <p:nvPr>
            <p:ph idx="1"/>
          </p:nvPr>
        </p:nvSpPr>
        <p:spPr/>
        <p:txBody>
          <a:bodyPr/>
          <a:p>
            <a:r>
              <a:rPr lang="en-US" altLang="zh-CN"/>
              <a:t>Guo Jie:</a:t>
            </a:r>
            <a:endParaRPr lang="en-US" altLang="zh-CN"/>
          </a:p>
          <a:p>
            <a:pPr lvl="1"/>
            <a:r>
              <a:rPr lang="zh-CN" altLang="en-US"/>
              <a:t>使用两条 </a:t>
            </a:r>
            <a:r>
              <a:rPr lang="en-US" altLang="zh-CN"/>
              <a:t>bstr* </a:t>
            </a:r>
            <a:r>
              <a:rPr lang="zh-CN" altLang="en-US"/>
              <a:t>指令</a:t>
            </a:r>
            <a:r>
              <a:rPr lang="zh-CN" altLang="en-US">
                <a:hlinkClick r:id="rId1"/>
              </a:rPr>
              <a:t>实现</a:t>
            </a:r>
            <a:r>
              <a:rPr lang="zh-CN" altLang="en-US"/>
              <a:t>一些按位与操作</a:t>
            </a:r>
            <a:endParaRPr lang="zh-CN" altLang="en-US"/>
          </a:p>
          <a:p>
            <a:pPr lvl="1"/>
            <a:r>
              <a:rPr lang="zh-CN" altLang="en-US"/>
              <a:t>将一些 </a:t>
            </a:r>
            <a:r>
              <a:rPr lang="en-US" altLang="zh-CN"/>
              <a:t>xvpermi.q </a:t>
            </a:r>
            <a:r>
              <a:rPr lang="zh-CN" altLang="en-US"/>
              <a:t>指令</a:t>
            </a:r>
            <a:r>
              <a:rPr lang="zh-CN" altLang="en-US">
                <a:hlinkClick r:id="rId2"/>
              </a:rPr>
              <a:t>转写</a:t>
            </a:r>
            <a:r>
              <a:rPr lang="zh-CN" altLang="en-US"/>
              <a:t>成 </a:t>
            </a:r>
            <a:r>
              <a:rPr lang="en-US" altLang="zh-CN"/>
              <a:t>xvpermi.d </a:t>
            </a:r>
            <a:r>
              <a:rPr lang="zh-CN" altLang="en-US"/>
              <a:t>指令或向量寄存器搬运操作，解除不必要的数据依赖</a:t>
            </a:r>
            <a:endParaRPr lang="zh-CN" altLang="en-US"/>
          </a:p>
          <a:p>
            <a:pPr lvl="1"/>
            <a:r>
              <a:rPr lang="zh-CN" altLang="en-US"/>
              <a:t>优化 </a:t>
            </a:r>
            <a:r>
              <a:rPr lang="en-US" altLang="zh-CN"/>
              <a:t>(</a:t>
            </a:r>
            <a:r>
              <a:rPr lang="en-US" altLang="zh-CN">
                <a:hlinkClick r:id="rId3"/>
              </a:rPr>
              <a:t>1</a:t>
            </a:r>
            <a:r>
              <a:rPr lang="en-US" altLang="zh-CN"/>
              <a:t>, </a:t>
            </a:r>
            <a:r>
              <a:rPr lang="en-US" altLang="zh-CN">
                <a:hlinkClick r:id="rId4"/>
              </a:rPr>
              <a:t>2</a:t>
            </a:r>
            <a:r>
              <a:rPr lang="en-US" altLang="zh-CN"/>
              <a:t>) </a:t>
            </a:r>
            <a:r>
              <a:rPr lang="zh-CN" altLang="en-US"/>
              <a:t>在浮点和整数数据类型之间的 </a:t>
            </a:r>
            <a:r>
              <a:rPr lang="en-US" altLang="zh-CN"/>
              <a:t>bit_cast</a:t>
            </a:r>
            <a:endParaRPr lang="en-US" altLang="zh-CN"/>
          </a:p>
          <a:p>
            <a:pPr lvl="1"/>
            <a:r>
              <a:rPr lang="zh-CN" altLang="en-US">
                <a:hlinkClick r:id="rId5"/>
              </a:rPr>
              <a:t>识别</a:t>
            </a:r>
            <a:r>
              <a:rPr lang="zh-CN" altLang="en-US"/>
              <a:t>更多应使用 </a:t>
            </a:r>
            <a:r>
              <a:rPr lang="en-US" altLang="zh-CN"/>
              <a:t>ld(x?).[bhw]u </a:t>
            </a:r>
            <a:r>
              <a:rPr lang="zh-CN" altLang="en-US"/>
              <a:t>的情况</a:t>
            </a:r>
            <a:endParaRPr lang="zh-CN" altLang="en-US"/>
          </a:p>
        </p:txBody>
      </p:sp>
      <p:sp>
        <p:nvSpPr>
          <p:cNvPr id="4" name="Text Placeholder 3"/>
          <p:cNvSpPr>
            <a:spLocks noGrp="1"/>
          </p:cNvSpPr>
          <p:nvPr>
            <p:ph type="body" idx="10"/>
          </p:nvPr>
        </p:nvSpPr>
        <p:spPr/>
        <p:txBody>
          <a:bodyPr/>
          <a:p>
            <a:endParaRPr lang="zh-CN" altLang="en-US"/>
          </a:p>
        </p:txBody>
      </p:sp>
    </p:spTree>
  </p:cSld>
  <p:clrMapOvr>
    <a:masterClrMapping/>
  </p:clrMapOvr>
</p:sld>
</file>

<file path=ppt/theme/theme1.xml><?xml version="1.0" encoding="utf-8"?>
<a:theme xmlns:a="http://schemas.openxmlformats.org/drawingml/2006/main" name="龙架构双周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Source Han Sans CN"/>
        <a:ea typeface=""/>
        <a:cs typeface=""/>
        <a:font script="Jpan" typeface="ＭＳ ゴシック"/>
        <a:font script="Hang" typeface="굴림"/>
        <a:font script="Hans" typeface="Source Han Sans CN"/>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Source Han Sans CN"/>
        <a:ea typeface=""/>
        <a:cs typeface=""/>
        <a:font script="Jpan" typeface="ＭＳ ゴシック"/>
        <a:font script="Hang" typeface="굴림"/>
        <a:font script="Hans" typeface="Source Han Sans CN"/>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ans 3"/>
        <a:ea typeface=""/>
        <a:cs typeface=""/>
        <a:font script="Jpan" typeface="ＭＳ Ｐゴシック"/>
        <a:font script="Hang" typeface="맑은 고딕"/>
        <a:font script="Hans" typeface="宋体"/>
        <a:font script="Hant" typeface="新細明體"/>
        <a:font script="Arab" typeface="Source Sans 3"/>
        <a:font script="Hebr" typeface="Source Sans 3"/>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Source Sans 3"/>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ans 3"/>
        <a:ea typeface=""/>
        <a:cs typeface=""/>
        <a:font script="Jpan" typeface="ＭＳ Ｐゴシック"/>
        <a:font script="Hang" typeface="맑은 고딕"/>
        <a:font script="Hans" typeface="宋体"/>
        <a:font script="Hant" typeface="新細明體"/>
        <a:font script="Arab" typeface="Source Sans 3"/>
        <a:font script="Hebr" typeface="Source Sans 3"/>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Source Sans 3"/>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6266</Words>
  <Application>WPS Office WWO_wpscloud_20251105180149-0b0f449aab</Application>
  <PresentationFormat/>
  <Paragraphs>325</Paragraphs>
  <Slides>34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34</vt:i4>
      </vt:variant>
    </vt:vector>
  </HeadingPairs>
  <TitlesOfParts>
    <vt:vector size="51" baseType="lpstr">
      <vt:lpstr>Arial</vt:lpstr>
      <vt:lpstr>宋体</vt:lpstr>
      <vt:lpstr>Wingdings</vt:lpstr>
      <vt:lpstr>Source Sans 3</vt:lpstr>
      <vt:lpstr>Noto Sans Thai</vt:lpstr>
      <vt:lpstr>Source Han Sans CN</vt:lpstr>
      <vt:lpstr>Noto Sans Mono CJK JP</vt:lpstr>
      <vt:lpstr>微软雅黑</vt:lpstr>
      <vt:lpstr>汉仪旗黑KW 55S</vt:lpstr>
      <vt:lpstr>Fira Code</vt:lpstr>
      <vt:lpstr>Source Han Sans CN</vt:lpstr>
      <vt:lpstr>Menlo</vt:lpstr>
      <vt:lpstr>宋体</vt:lpstr>
      <vt:lpstr>汉仪书宋二KW</vt:lpstr>
      <vt:lpstr>Kingsoft Confetti</vt:lpstr>
      <vt:lpstr>MS PGothic</vt:lpstr>
      <vt:lpstr>龙架构双周会</vt:lpstr>
      <vt:lpstr>欢迎参加龙架构双周会</vt:lpstr>
      <vt:lpstr>龙架构双周会</vt:lpstr>
      <vt:lpstr>会前注意事项</vt:lpstr>
      <vt:lpstr>会前注意事项</vt:lpstr>
      <vt:lpstr>快速报告</vt:lpstr>
      <vt:lpstr>Glibc</vt:lpstr>
      <vt:lpstr>GCC</vt:lpstr>
      <vt:lpstr>GCC</vt:lpstr>
      <vt:lpstr>GCC</vt:lpstr>
      <vt:lpstr>LLVM</vt:lpstr>
      <vt:lpstr>Linux Kernel</vt:lpstr>
      <vt:lpstr>Linux Kernel（loongarch 列表）</vt:lpstr>
      <vt:lpstr>Linux Kernel（loongarch 列表）</vt:lpstr>
      <vt:lpstr>其他</vt:lpstr>
      <vt:lpstr>快速报告</vt:lpstr>
      <vt:lpstr>安同 OS</vt:lpstr>
      <vt:lpstr>安同 OS</vt:lpstr>
      <vt:lpstr>安同 OS</vt:lpstr>
      <vt:lpstr>Arch Linux for Loong64</vt:lpstr>
      <vt:lpstr>Arch Linux for Loong64</vt:lpstr>
      <vt:lpstr>Arch Linux for Loong64</vt:lpstr>
      <vt:lpstr>Arch Linux for Loong64</vt:lpstr>
      <vt:lpstr>Arch Linux for Loong64</vt:lpstr>
      <vt:lpstr>Arch Linux for Loong64</vt:lpstr>
      <vt:lpstr>专题报告</vt:lpstr>
      <vt:lpstr>龙架构能不能玩游戏？</vt:lpstr>
      <vt:lpstr>龙架构能不能玩游戏？</vt:lpstr>
      <vt:lpstr>龙架构能不能玩大型 3A 游戏？</vt:lpstr>
      <vt:lpstr>龙架构能不能玩大型 3A 游戏？</vt:lpstr>
      <vt:lpstr>如何体验？</vt:lpstr>
      <vt:lpstr>如何体验？</vt:lpstr>
      <vt:lpstr>接下来？</vt:lpstr>
      <vt:lpstr>问答环节</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欢迎参加龙架构双周会</dc:title>
  <dc:creator>DBY2-W00</dc:creator>
  <cp:lastModifiedBy>xenon</cp:lastModifiedBy>
  <dcterms:created xsi:type="dcterms:W3CDTF">2025-11-09T05:55:09Z</dcterms:created>
  <dcterms:modified xsi:type="dcterms:W3CDTF">2025-11-09T05:55:09Z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2052-12.9.0.23627</vt:lpwstr>
  </property>
  <property fmtid="{D5CDD505-2E9C-101B-9397-08002B2CF9AE}" pid="3" name="ICV">
    <vt:lpwstr>47B5133B91E7D92B8904E1676A1AE32D_43</vt:lpwstr>
  </property>
</Properties>
</file>