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25"/>
  </p:handoutMasterIdLst>
  <p:sldIdLst>
    <p:sldId id="257" r:id="rId3"/>
    <p:sldId id="258" r:id="rId4"/>
    <p:sldId id="364" r:id="rId5"/>
    <p:sldId id="349" r:id="rId6"/>
    <p:sldId id="363" r:id="rId8"/>
    <p:sldId id="377" r:id="rId9"/>
    <p:sldId id="394" r:id="rId10"/>
    <p:sldId id="386" r:id="rId11"/>
    <p:sldId id="385" r:id="rId12"/>
    <p:sldId id="406" r:id="rId13"/>
    <p:sldId id="405" r:id="rId14"/>
    <p:sldId id="365" r:id="rId15"/>
    <p:sldId id="375" r:id="rId16"/>
    <p:sldId id="404" r:id="rId17"/>
    <p:sldId id="407" r:id="rId18"/>
    <p:sldId id="401" r:id="rId19"/>
    <p:sldId id="402" r:id="rId20"/>
    <p:sldId id="397" r:id="rId21"/>
    <p:sldId id="398" r:id="rId22"/>
    <p:sldId id="368" r:id="rId23"/>
    <p:sldId id="275" r:id="rId24"/>
  </p:sldIdLst>
  <p:sldSz cx="12192000" cy="6858000" type="screen16x9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en0n_QfAzfENV" initials="authorId_120933426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1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696C064A-D61B-4B21-B757-51A9B82445B8}" type="datetimeFigureOut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2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3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50305E07-67EA-4042-A3F6-853A8AD8D209}" type="slidenum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5" name="Date Placeholder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10486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en-US"/>
          </a:p>
        </p:txBody>
      </p:sp>
      <p:sp>
        <p:nvSpPr>
          <p:cNvPr id="104867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LiarOnce</a:t>
            </a:r>
            <a:r>
              <a:rPr lang="zh-CN" altLang="en-US"/>
              <a:t>：本页</a:t>
            </a:r>
            <a:r>
              <a:rPr lang="zh-CN" altLang="en-US">
                <a:cs typeface="Arial" panose="020B0604020202020204" pitchFamily="34" charset="0"/>
              </a:rPr>
              <a:t>应保持展示至少</a:t>
            </a:r>
            <a:r>
              <a:rPr lang="en-US" altLang="zh-CN">
                <a:cs typeface="Arial" panose="020B0604020202020204" pitchFamily="34" charset="0"/>
              </a:rPr>
              <a:t>5</a:t>
            </a:r>
            <a:r>
              <a:rPr lang="zh-CN" altLang="en-US">
                <a:cs typeface="Arial" panose="020B0604020202020204" pitchFamily="34" charset="0"/>
              </a:rPr>
              <a:t>分钟后继续会议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1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0" name="副标题 2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标题 8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1" name="内容占位符 9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lnSpc>
                <a:spcPct val="100000"/>
              </a:lnSpc>
              <a:defRPr sz="28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>
              <a:lnSpc>
                <a:spcPct val="100000"/>
              </a:lnSpc>
              <a:defRPr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2pPr>
            <a:lvl3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3pPr>
            <a:lvl4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4pPr>
            <a:lvl5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82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58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5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标题 5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6" name="副标题 6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99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00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9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0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63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64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标题 1"/>
          <p:cNvSpPr>
            <a:spLocks noGrp="1"/>
          </p:cNvSpPr>
          <p:nvPr>
            <p:ph type="title"/>
          </p:nvPr>
        </p:nvSpPr>
        <p:spPr>
          <a:xfrm>
            <a:off x="389210" y="334078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66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67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6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70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71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  <a:prstGeom prst="rect">
            <a:avLst/>
          </a:prstGeo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7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  <a:prstGeom prst="rect">
            <a:avLst/>
          </a:prstGeo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5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54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55" name="Text Placeholder 5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 11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内容占位符 12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defRPr sz="2800"/>
            </a:lvl1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loongarch@whlug.cn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hyperlink" Target="https://lore.kernel.org/loongarch/d327af2b-8089-4d1b-8f7f-9f18c0d9faba@linux.dev/" TargetMode="External"/><Relationship Id="rId6" Type="http://schemas.openxmlformats.org/officeDocument/2006/relationships/hyperlink" Target="https://lore.kernel.org/loongarch/20251015060626.3915824-1-gaosong@loongson.cn/" TargetMode="External"/><Relationship Id="rId5" Type="http://schemas.openxmlformats.org/officeDocument/2006/relationships/hyperlink" Target="https://lore.kernel.org/loongarch/20251024072001.3164600-1-maobibo@loongson.cn/" TargetMode="External"/><Relationship Id="rId4" Type="http://schemas.openxmlformats.org/officeDocument/2006/relationships/hyperlink" Target="https://lore.kernel.org/loongarch/20251014100359.1159754-1-maobibo@loongson.cn/" TargetMode="External"/><Relationship Id="rId3" Type="http://schemas.openxmlformats.org/officeDocument/2006/relationships/hyperlink" Target="https://lore.kernel.org/loongarch/20251014095055.1159534-1-maobibo@loongson.cn/" TargetMode="External"/><Relationship Id="rId2" Type="http://schemas.openxmlformats.org/officeDocument/2006/relationships/hyperlink" Target="https://lore.kernel.org/loongarch/20251021091114.982820-1-maqianga@uniontech.com/" TargetMode="External"/><Relationship Id="rId1" Type="http://schemas.openxmlformats.org/officeDocument/2006/relationships/hyperlink" Target="https://lore.kernel.org/loongarch/" TargetMode="Externa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hyperlink" Target="https://lore.kernel.org/all/20251014164746.50696-2-ziyao@disroot.org/" TargetMode="External"/><Relationship Id="rId5" Type="http://schemas.openxmlformats.org/officeDocument/2006/relationships/hyperlink" Target="https://lore.kernel.org/loongarch/20251023090346.1995894-1-zhoubinbin@loongson.cn/" TargetMode="External"/><Relationship Id="rId4" Type="http://schemas.openxmlformats.org/officeDocument/2006/relationships/hyperlink" Target="https://lore.kernel.org/loongarch/20251014070227.22396-1-yangtiezhu@loongson.cn/" TargetMode="External"/><Relationship Id="rId3" Type="http://schemas.openxmlformats.org/officeDocument/2006/relationships/hyperlink" Target="https://lore.kernel.org/loongarch/20251015022037.14535-2-xry111@xry111.site/" TargetMode="External"/><Relationship Id="rId2" Type="http://schemas.openxmlformats.org/officeDocument/2006/relationships/hyperlink" Target="https://lore.kernel.org/loongarch/20251021092825.822007-1-xry111@xry111.site/" TargetMode="External"/><Relationship Id="rId1" Type="http://schemas.openxmlformats.org/officeDocument/2006/relationships/hyperlink" Target="https://lore.kernel.org/loongarch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github.com/lcpu-club/loongarch-packages/pull/764" TargetMode="External"/><Relationship Id="rId3" Type="http://schemas.openxmlformats.org/officeDocument/2006/relationships/hyperlink" Target="https://github.com/lcpu-club/loongarch-packages/pull/753" TargetMode="External"/><Relationship Id="rId2" Type="http://schemas.openxmlformats.org/officeDocument/2006/relationships/hyperlink" Target="https://wiki.linuxfoundation.org/realtime/start" TargetMode="External"/><Relationship Id="rId1" Type="http://schemas.openxmlformats.org/officeDocument/2006/relationships/hyperlink" Target="https://github.com/lcpu-club/loongarch-packages/pull/75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loongbbs.cn/d/348-arch-linux-for-loong64-%E6%9B%B4%E6%96%B0%E6%97%A5%E5%BF%9720251012-20251025" TargetMode="External"/><Relationship Id="rId1" Type="http://schemas.openxmlformats.org/officeDocument/2006/relationships/hyperlink" Target="https://www.loongbbs.cn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github.com/armbian/build" TargetMode="External"/><Relationship Id="rId1" Type="http://schemas.openxmlformats.org/officeDocument/2006/relationships/hyperlink" Target="https://www.armbian.com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mirrors.tuna.tsinghua.edu.cn/armbian-releases/uefi-loong64/archive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hyperlink" Target="https://gcc.gnu.org/pipermail/gcc-patches/2025-October/698621.html" TargetMode="External"/><Relationship Id="rId7" Type="http://schemas.openxmlformats.org/officeDocument/2006/relationships/hyperlink" Target="https://gcc.gnu.org/pipermail/gcc-patches/2025-October/698575.html" TargetMode="External"/><Relationship Id="rId6" Type="http://schemas.openxmlformats.org/officeDocument/2006/relationships/hyperlink" Target="https://gcc.gnu.org/pipermail/gcc-patches/2025-October/698576.html" TargetMode="External"/><Relationship Id="rId5" Type="http://schemas.openxmlformats.org/officeDocument/2006/relationships/hyperlink" Target="https://gcc.gnu.org/pipermail/gcc-patches/2025-October/698574.html" TargetMode="External"/><Relationship Id="rId4" Type="http://schemas.openxmlformats.org/officeDocument/2006/relationships/hyperlink" Target="https://gcc.gnu.org/pipermail/gcc-patches/2025-October/698344.html" TargetMode="External"/><Relationship Id="rId3" Type="http://schemas.openxmlformats.org/officeDocument/2006/relationships/hyperlink" Target="https://gcc.gnu.org/bugzilla/show_bug.cgi?id=122097" TargetMode="External"/><Relationship Id="rId2" Type="http://schemas.openxmlformats.org/officeDocument/2006/relationships/hyperlink" Target="https://gcc.gnu.org/pipermail/gcc-patches/2025-October/698081.html" TargetMode="External"/><Relationship Id="rId1" Type="http://schemas.openxmlformats.org/officeDocument/2006/relationships/hyperlink" Target="https://gcc.gnu.org/pipermail/gcc-patches/2025-October/698068.html" TargetMode="Externa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s://github.com/llvm/llvm-project/issues?q=state%3Aclosed%20label%3Abackend%3Aloongarch" TargetMode="External"/><Relationship Id="rId4" Type="http://schemas.openxmlformats.org/officeDocument/2006/relationships/hyperlink" Target="https://github.com/llvm/llvm-project/issues/163681" TargetMode="External"/><Relationship Id="rId3" Type="http://schemas.openxmlformats.org/officeDocument/2006/relationships/hyperlink" Target="https://github.com/llvm/llvm-project/pull/164219" TargetMode="External"/><Relationship Id="rId2" Type="http://schemas.openxmlformats.org/officeDocument/2006/relationships/hyperlink" Target="https://github.com/llvm/llvm-project/pull/162595" TargetMode="External"/><Relationship Id="rId1" Type="http://schemas.openxmlformats.org/officeDocument/2006/relationships/hyperlink" Target="https://github.com/llvm/llvm-project/pull/16259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github.com/dprint/dprint/pull/1017" TargetMode="External"/><Relationship Id="rId1" Type="http://schemas.openxmlformats.org/officeDocument/2006/relationships/hyperlink" Target="https://github.com/loongcodium/loongcodium-ruf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github.com/deepin-community/kernel/commit/41f07a155ee6" TargetMode="External"/><Relationship Id="rId1" Type="http://schemas.openxmlformats.org/officeDocument/2006/relationships/hyperlink" Target="https://github.com/deepin-community/kernel/commit/bc32c6c9c36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/>
      <p:sp>
        <p:nvSpPr>
          <p:cNvPr id="1048586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/>
              <a:t>欢迎</a:t>
            </a:r>
            <a:r>
              <a:rPr lang="zh-CN" altLang="en-US">
                <a:cs typeface="Arial" panose="020B0604020202020204" pitchFamily="34" charset="0"/>
              </a:rPr>
              <a:t>参加龙架构双周会</a:t>
            </a:r>
            <a:endParaRPr lang="zh-CN" altLang="en-US"/>
          </a:p>
        </p:txBody>
      </p:sp>
      <p:sp>
        <p:nvSpPr>
          <p:cNvPr id="1048587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9452278" cy="4657501"/>
          </a:xfrm>
        </p:spPr>
        <p:txBody>
          <a:bodyPr/>
          <a:p>
            <a:r>
              <a:rPr lang="zh-CN" altLang="en-US" sz="2400" b="1"/>
              <a:t>编辑权限申请</a:t>
            </a:r>
            <a:endParaRPr lang="zh-CN" altLang="en-US" sz="2400" b="1"/>
          </a:p>
          <a:p>
            <a:pPr lvl="1"/>
            <a:r>
              <a:rPr lang="zh-CN" altLang="en-US" sz="1800"/>
              <a:t>计划好主讲的议题和大致用时</a:t>
            </a:r>
            <a:endParaRPr lang="zh-CN" altLang="en-US" sz="1800"/>
          </a:p>
          <a:p>
            <a:pPr lvl="1"/>
            <a:r>
              <a:rPr lang="zh-CN" altLang="en-US" sz="1800"/>
              <a:t>在本文档申请编辑权限且附上简短的申请理由</a:t>
            </a:r>
            <a:endParaRPr lang="zh-CN" altLang="en-US" sz="1800"/>
          </a:p>
          <a:p>
            <a:pPr lvl="1"/>
            <a:r>
              <a:rPr lang="zh-CN" altLang="en-US" sz="1800"/>
              <a:t>在龙架构双周会交流群中 </a:t>
            </a:r>
            <a:r>
              <a:rPr lang="zh-CN" altLang="en-US" sz="1800" b="1">
                <a:solidFill>
                  <a:srgbClr val="C00000"/>
                </a:solidFill>
              </a:rPr>
              <a:t>@群主</a:t>
            </a:r>
            <a:r>
              <a:rPr lang="zh-CN" altLang="en-US" sz="1800"/>
              <a:t> 或 </a:t>
            </a:r>
            <a:r>
              <a:rPr lang="zh-CN" altLang="en-US" sz="1800" b="1">
                <a:solidFill>
                  <a:srgbClr val="C00000"/>
                </a:solidFill>
              </a:rPr>
              <a:t>管理员</a:t>
            </a:r>
            <a:r>
              <a:rPr lang="zh-CN" altLang="en-US" sz="1800"/>
              <a:t> 获取权限</a:t>
            </a:r>
            <a:endParaRPr lang="zh-CN" altLang="en-US" sz="1800"/>
          </a:p>
          <a:p>
            <a:pPr lvl="1"/>
            <a:r>
              <a:rPr lang="zh-CN" altLang="en-US" sz="1800"/>
              <a:t>向 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1"/>
              </a:rPr>
              <a:t>loongarch</a:t>
            </a:r>
            <a:r>
              <a:rPr lang="zh-CN" altLang="en-US" sz="1800">
                <a:latin typeface="Fira Code" charset="0"/>
                <a:ea typeface="Fira Code" charset="0"/>
                <a:cs typeface="Fira Code" charset="0"/>
                <a:hlinkClick r:id="rId1"/>
              </a:rPr>
              <a:t>@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1"/>
              </a:rPr>
              <a:t>whlug.cn</a:t>
            </a:r>
            <a:r>
              <a:rPr lang="en-US" altLang="zh-CN" sz="1800"/>
              <a:t> </a:t>
            </a:r>
            <a:r>
              <a:rPr lang="zh-CN" altLang="en-US" sz="1800"/>
              <a:t>发送主题为龙架构双周会报告的邮件</a:t>
            </a:r>
            <a:endParaRPr lang="zh-CN" altLang="en-US" sz="1800"/>
          </a:p>
          <a:p>
            <a:pPr lvl="2"/>
            <a:r>
              <a:rPr lang="zh-CN" altLang="en-US" sz="1800"/>
              <a:t>邮件内请简要说明您将要报告的内容，我们将在收到邮件后同您取得联系，为您提供文档的编辑权限</a:t>
            </a:r>
            <a:endParaRPr lang="zh-CN" altLang="en-US" sz="1800"/>
          </a:p>
          <a:p>
            <a:r>
              <a:rPr lang="zh-CN" altLang="en-US" sz="2400" b="1"/>
              <a:t>内容编辑</a:t>
            </a:r>
            <a:endParaRPr lang="zh-CN" altLang="en-US" sz="2400" b="1"/>
          </a:p>
          <a:p>
            <a:pPr lvl="1"/>
            <a:r>
              <a:rPr lang="zh-CN" altLang="en-US" sz="1800"/>
              <a:t>请在对应的议题版块下添加您想要分享的内容</a:t>
            </a:r>
            <a:endParaRPr lang="zh-CN" altLang="en-US" sz="1800"/>
          </a:p>
          <a:p>
            <a:pPr lvl="1"/>
            <a:r>
              <a:rPr lang="zh-CN" altLang="en-US" sz="1800"/>
              <a:t>若无对应议题，请直接在幻灯片其他议题最前方添加</a:t>
            </a:r>
            <a:endParaRPr lang="zh-CN" altLang="en-US" sz="1800"/>
          </a:p>
          <a:p>
            <a:pPr lvl="1"/>
            <a:r>
              <a:rPr lang="zh-CN" altLang="en-US" sz="1800"/>
              <a:t>快速报告一页控制在 </a:t>
            </a:r>
            <a:r>
              <a:rPr lang="en-US" altLang="zh-CN" sz="1800" b="1">
                <a:solidFill>
                  <a:srgbClr val="C00000"/>
                </a:solidFill>
                <a:sym typeface="+mn-ea"/>
              </a:rPr>
              <a:t>3 </a:t>
            </a:r>
            <a:r>
              <a:rPr lang="zh-CN" altLang="en-US" sz="1800" b="1">
                <a:solidFill>
                  <a:srgbClr val="C00000"/>
                </a:solidFill>
                <a:sym typeface="+mn-ea"/>
              </a:rPr>
              <a:t>分钟以内</a:t>
            </a:r>
            <a:r>
              <a:rPr lang="zh-CN" altLang="en-US" sz="1800"/>
              <a:t>，报告期间请勿讨论发言</a:t>
            </a:r>
            <a:endParaRPr lang="zh-CN" altLang="en-US" sz="1800"/>
          </a:p>
          <a:p>
            <a:pPr lvl="1"/>
            <a:r>
              <a:rPr lang="zh-CN" altLang="en-US" sz="1800"/>
              <a:t>专题报告 </a:t>
            </a:r>
            <a:r>
              <a:rPr lang="en-US" altLang="zh-CN" sz="1800"/>
              <a:t>15~30 </a:t>
            </a:r>
            <a:r>
              <a:rPr lang="zh-CN" altLang="en-US" sz="1800"/>
              <a:t>分钟，分享结束后可讨论交流</a:t>
            </a:r>
            <a:endParaRPr lang="zh-CN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Kernel</a:t>
            </a:r>
            <a:r>
              <a:rPr lang="zh-CN" altLang="en-US"/>
              <a:t>（</a:t>
            </a:r>
            <a:r>
              <a:rPr lang="en-US" altLang="zh-CN">
                <a:hlinkClick r:id="rId1"/>
              </a:rPr>
              <a:t>loongarch</a:t>
            </a:r>
            <a:r>
              <a:rPr lang="en-US" altLang="zh-CN"/>
              <a:t> </a:t>
            </a:r>
            <a:r>
              <a:rPr lang="zh-CN" altLang="en-US"/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365818" cy="4657501"/>
          </a:xfrm>
        </p:spPr>
        <p:txBody>
          <a:bodyPr/>
          <a:p>
            <a:r>
              <a:rPr lang="en-US" altLang="zh-CN" sz="2400">
                <a:solidFill>
                  <a:schemeClr val="tx1"/>
                </a:solidFill>
              </a:rPr>
              <a:t>Qiang Ma</a:t>
            </a:r>
            <a:endParaRPr lang="en-US" altLang="zh-CN" sz="24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  <a:cs typeface="Arial" panose="020B0604020202020204" pitchFamily="34" charset="0"/>
              </a:rPr>
              <a:t>删除龙架构特定的 </a:t>
            </a:r>
            <a:r>
              <a:rPr lang="en-US" altLang="zh-CN" sz="2000">
                <a:solidFill>
                  <a:schemeClr val="tx1"/>
                </a:solidFill>
              </a:rPr>
              <a:t>kexec_file </a:t>
            </a:r>
            <a:r>
              <a:rPr lang="zh-CN" altLang="en-US" sz="2000">
                <a:solidFill>
                  <a:schemeClr val="tx1"/>
                </a:solidFill>
              </a:rPr>
              <a:t>调试信息打印逻辑，改用通用代码（</a:t>
            </a:r>
            <a:r>
              <a:rPr lang="zh-CN" altLang="en-US" sz="2000">
                <a:solidFill>
                  <a:schemeClr val="tx1"/>
                </a:solidFill>
                <a:hlinkClick r:id="rId2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2"/>
              </a:rPr>
              <a:t>1 </a:t>
            </a:r>
            <a:r>
              <a:rPr lang="zh-CN" altLang="en-US" sz="2000">
                <a:solidFill>
                  <a:schemeClr val="tx1"/>
                </a:solidFill>
                <a:hlinkClick r:id="rId2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en-US" altLang="zh-CN" sz="2000">
              <a:solidFill>
                <a:schemeClr val="tx1"/>
              </a:solidFill>
            </a:endParaRPr>
          </a:p>
          <a:p>
            <a:r>
              <a:rPr lang="en-US" altLang="zh-CN" sz="2400">
                <a:solidFill>
                  <a:schemeClr val="tx1"/>
                </a:solidFill>
              </a:rPr>
              <a:t>Bibo Mao</a:t>
            </a:r>
            <a:endParaRPr lang="en-US" altLang="zh-CN" sz="24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修复 </a:t>
            </a:r>
            <a:r>
              <a:rPr lang="en-US" altLang="zh-CN" sz="2000">
                <a:solidFill>
                  <a:schemeClr val="tx1"/>
                </a:solidFill>
              </a:rPr>
              <a:t>KVM </a:t>
            </a:r>
            <a:r>
              <a:rPr lang="zh-CN" altLang="en-US" sz="2000">
                <a:solidFill>
                  <a:schemeClr val="tx1"/>
                </a:solidFill>
              </a:rPr>
              <a:t>中 </a:t>
            </a:r>
            <a:r>
              <a:rPr lang="en-US" altLang="zh-CN" sz="2000">
                <a:solidFill>
                  <a:schemeClr val="tx1"/>
                </a:solidFill>
              </a:rPr>
              <a:t>EIOINTC </a:t>
            </a:r>
            <a:r>
              <a:rPr lang="zh-CN" altLang="en-US" sz="2000">
                <a:solidFill>
                  <a:schemeClr val="tx1"/>
                </a:solidFill>
              </a:rPr>
              <a:t>支持的最大 </a:t>
            </a:r>
            <a:r>
              <a:rPr lang="en-US" altLang="zh-CN" sz="2000">
                <a:solidFill>
                  <a:schemeClr val="tx1"/>
                </a:solidFill>
              </a:rPr>
              <a:t>vCPU </a:t>
            </a:r>
            <a:r>
              <a:rPr lang="zh-CN" altLang="en-US" sz="2000">
                <a:solidFill>
                  <a:schemeClr val="tx1"/>
                </a:solidFill>
              </a:rPr>
              <a:t>数量探测（</a:t>
            </a:r>
            <a:r>
              <a:rPr lang="zh-CN" altLang="en-US" sz="2000">
                <a:solidFill>
                  <a:schemeClr val="tx1"/>
                </a:solidFill>
                <a:hlinkClick r:id="rId3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3"/>
              </a:rPr>
              <a:t>1 </a:t>
            </a:r>
            <a:r>
              <a:rPr lang="zh-CN" altLang="en-US" sz="2000">
                <a:solidFill>
                  <a:schemeClr val="tx1"/>
                </a:solidFill>
                <a:hlinkClick r:id="rId3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zh-CN" altLang="en-US" sz="20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统一 </a:t>
            </a:r>
            <a:r>
              <a:rPr lang="en-US" altLang="zh-CN" sz="2000">
                <a:solidFill>
                  <a:schemeClr val="tx1"/>
                </a:solidFill>
              </a:rPr>
              <a:t>EIOINTC</a:t>
            </a:r>
            <a:r>
              <a:rPr lang="zh-CN" altLang="en-US" sz="2000">
                <a:solidFill>
                  <a:schemeClr val="tx1"/>
                </a:solidFill>
              </a:rPr>
              <a:t> 模拟代码中的寄存器数据类型为 </a:t>
            </a:r>
            <a:r>
              <a:rPr lang="en-US" altLang="zh-CN" sz="2000">
                <a:solidFill>
                  <a:schemeClr val="tx1"/>
                </a:solidFill>
              </a:rPr>
              <a:t>u64</a:t>
            </a:r>
            <a:r>
              <a:rPr lang="zh-CN" altLang="en-US" sz="2000">
                <a:solidFill>
                  <a:schemeClr val="tx1"/>
                </a:solidFill>
              </a:rPr>
              <a:t>（</a:t>
            </a:r>
            <a:r>
              <a:rPr lang="zh-CN" altLang="en-US" sz="2000">
                <a:solidFill>
                  <a:schemeClr val="tx1"/>
                </a:solidFill>
                <a:hlinkClick r:id="rId4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4"/>
              </a:rPr>
              <a:t>1 </a:t>
            </a:r>
            <a:r>
              <a:rPr lang="zh-CN" altLang="en-US" sz="2000">
                <a:solidFill>
                  <a:schemeClr val="tx1"/>
                </a:solidFill>
                <a:hlinkClick r:id="rId4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zh-CN" altLang="en-US" sz="20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在客户机 </a:t>
            </a:r>
            <a:r>
              <a:rPr lang="en-US" altLang="zh-CN" sz="2000">
                <a:solidFill>
                  <a:schemeClr val="tx1"/>
                </a:solidFill>
              </a:rPr>
              <a:t>PMU</a:t>
            </a:r>
            <a:r>
              <a:rPr lang="zh-CN" altLang="en-US" sz="2000">
                <a:solidFill>
                  <a:schemeClr val="tx1"/>
                </a:solidFill>
              </a:rPr>
              <a:t> 启用时开启 </a:t>
            </a:r>
            <a:r>
              <a:rPr lang="en-US" altLang="zh-CN" sz="2000">
                <a:solidFill>
                  <a:schemeClr val="tx1"/>
                </a:solidFill>
              </a:rPr>
              <a:t>PMU </a:t>
            </a:r>
            <a:r>
              <a:rPr lang="zh-CN" altLang="en-US" sz="2000">
                <a:solidFill>
                  <a:schemeClr val="tx1"/>
                </a:solidFill>
              </a:rPr>
              <a:t>恢复功能（</a:t>
            </a:r>
            <a:r>
              <a:rPr lang="zh-CN" altLang="en-US" sz="2000">
                <a:solidFill>
                  <a:schemeClr val="tx1"/>
                </a:solidFill>
                <a:hlinkClick r:id="rId5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5"/>
              </a:rPr>
              <a:t>1 </a:t>
            </a:r>
            <a:r>
              <a:rPr lang="zh-CN" altLang="en-US" sz="2000">
                <a:solidFill>
                  <a:schemeClr val="tx1"/>
                </a:solidFill>
                <a:hlinkClick r:id="rId5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en-US" altLang="zh-CN" sz="2000">
              <a:solidFill>
                <a:schemeClr val="tx1"/>
              </a:solidFill>
            </a:endParaRPr>
          </a:p>
          <a:p>
            <a:r>
              <a:rPr lang="en-US" altLang="zh-CN" sz="2400">
                <a:solidFill>
                  <a:schemeClr val="tx1"/>
                </a:solidFill>
              </a:rPr>
              <a:t>Gao Song</a:t>
            </a:r>
            <a:endParaRPr lang="en-US" altLang="zh-CN" sz="24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为</a:t>
            </a:r>
            <a:r>
              <a:rPr lang="en-US" altLang="zh-CN" sz="2000">
                <a:solidFill>
                  <a:schemeClr val="tx1"/>
                </a:solidFill>
              </a:rPr>
              <a:t> KVM </a:t>
            </a:r>
            <a:r>
              <a:rPr lang="zh-CN" altLang="en-US" sz="2000">
                <a:solidFill>
                  <a:schemeClr val="tx1"/>
                </a:solidFill>
              </a:rPr>
              <a:t>新增</a:t>
            </a:r>
            <a:r>
              <a:rPr lang="en-US" altLang="zh-CN" sz="2000">
                <a:solidFill>
                  <a:schemeClr val="tx1"/>
                </a:solidFill>
              </a:rPr>
              <a:t> AVEC </a:t>
            </a:r>
            <a:r>
              <a:rPr lang="zh-CN" altLang="en-US" sz="2000">
                <a:solidFill>
                  <a:schemeClr val="tx1"/>
                </a:solidFill>
              </a:rPr>
              <a:t>中断控制器支持（</a:t>
            </a:r>
            <a:r>
              <a:rPr lang="zh-CN" altLang="en-US" sz="2000">
                <a:solidFill>
                  <a:schemeClr val="tx1"/>
                </a:solidFill>
                <a:hlinkClick r:id="rId6"/>
              </a:rPr>
              <a:t>第</a:t>
            </a:r>
            <a:r>
              <a:rPr lang="en-US" altLang="zh-CN" sz="2000">
                <a:solidFill>
                  <a:schemeClr val="tx1"/>
                </a:solidFill>
                <a:hlinkClick r:id="rId6"/>
              </a:rPr>
              <a:t> 3 </a:t>
            </a:r>
            <a:r>
              <a:rPr lang="zh-CN" altLang="en-US" sz="2000">
                <a:solidFill>
                  <a:schemeClr val="tx1"/>
                </a:solidFill>
                <a:hlinkClick r:id="rId6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zh-CN" altLang="en-US" sz="2000">
              <a:solidFill>
                <a:schemeClr val="tx1"/>
              </a:solidFill>
            </a:endParaRPr>
          </a:p>
          <a:p>
            <a:pPr lvl="0"/>
            <a:r>
              <a:rPr lang="en-US" altLang="zh-CN" sz="2400">
                <a:solidFill>
                  <a:schemeClr val="tx1"/>
                </a:solidFill>
              </a:rPr>
              <a:t>Youling</a:t>
            </a:r>
            <a:r>
              <a:rPr lang="zh-CN" altLang="en-US" sz="2400">
                <a:solidFill>
                  <a:schemeClr val="tx1"/>
                </a:solidFill>
              </a:rPr>
              <a:t> </a:t>
            </a:r>
            <a:r>
              <a:rPr lang="en-US" altLang="zh-CN" sz="2400">
                <a:solidFill>
                  <a:schemeClr val="tx1"/>
                </a:solidFill>
              </a:rPr>
              <a:t>Tang</a:t>
            </a:r>
            <a:endParaRPr lang="en-US" altLang="zh-CN" sz="24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正确初始化</a:t>
            </a:r>
            <a:r>
              <a:rPr lang="en-US" altLang="zh-CN" sz="2000">
                <a:solidFill>
                  <a:schemeClr val="tx1"/>
                </a:solidFill>
              </a:rPr>
              <a:t> kexec_buf </a:t>
            </a:r>
            <a:r>
              <a:rPr lang="zh-CN" altLang="en-US" sz="2000">
                <a:solidFill>
                  <a:schemeClr val="tx1"/>
                </a:solidFill>
              </a:rPr>
              <a:t>结构体（</a:t>
            </a:r>
            <a:r>
              <a:rPr lang="zh-CN" altLang="en-US" sz="2000">
                <a:solidFill>
                  <a:schemeClr val="tx1"/>
                </a:solidFill>
                <a:hlinkClick r:id="rId7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7"/>
              </a:rPr>
              <a:t>1 </a:t>
            </a:r>
            <a:r>
              <a:rPr lang="zh-CN" altLang="en-US" sz="2000">
                <a:solidFill>
                  <a:schemeClr val="tx1"/>
                </a:solidFill>
                <a:hlinkClick r:id="rId7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Kernel</a:t>
            </a:r>
            <a:r>
              <a:rPr lang="zh-CN" altLang="en-US"/>
              <a:t>（</a:t>
            </a:r>
            <a:r>
              <a:rPr lang="en-US" altLang="zh-CN">
                <a:hlinkClick r:id="rId1"/>
              </a:rPr>
              <a:t>loongarch</a:t>
            </a:r>
            <a:r>
              <a:rPr lang="en-US" altLang="zh-CN"/>
              <a:t> </a:t>
            </a:r>
            <a:r>
              <a:rPr lang="zh-CN" altLang="en-US"/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365818" cy="4657501"/>
          </a:xfrm>
        </p:spPr>
        <p:txBody>
          <a:bodyPr/>
          <a:p>
            <a:pPr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chemeClr val="tx1"/>
                </a:solidFill>
              </a:rPr>
              <a:t>Ruoyao Xi</a:t>
            </a:r>
            <a:endParaRPr lang="en-US" altLang="zh-CN" sz="24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修复 </a:t>
            </a:r>
            <a:r>
              <a:rPr lang="en-US" altLang="zh-CN" sz="2000">
                <a:solidFill>
                  <a:schemeClr val="tx1"/>
                </a:solidFill>
              </a:rPr>
              <a:t>ACPI_MISALIGNMENT_NOT_SUPPORTED </a:t>
            </a:r>
            <a:r>
              <a:rPr lang="zh-CN" altLang="en-US" sz="2000">
                <a:solidFill>
                  <a:schemeClr val="tx1"/>
                </a:solidFill>
              </a:rPr>
              <a:t>时的 </a:t>
            </a:r>
            <a:r>
              <a:rPr lang="en-US" altLang="zh-CN" sz="2000">
                <a:solidFill>
                  <a:schemeClr val="tx1"/>
                </a:solidFill>
              </a:rPr>
              <a:t>GCC </a:t>
            </a:r>
            <a:r>
              <a:rPr lang="zh-CN" altLang="en-US" sz="2000">
                <a:solidFill>
                  <a:schemeClr val="tx1"/>
                </a:solidFill>
              </a:rPr>
              <a:t>错误报警（</a:t>
            </a:r>
            <a:r>
              <a:rPr lang="zh-CN" altLang="en-US" sz="2000">
                <a:solidFill>
                  <a:schemeClr val="tx1"/>
                </a:solidFill>
                <a:hlinkClick r:id="rId2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2"/>
              </a:rPr>
              <a:t>1 </a:t>
            </a:r>
            <a:r>
              <a:rPr lang="zh-CN" altLang="en-US" sz="2000">
                <a:solidFill>
                  <a:schemeClr val="tx1"/>
                </a:solidFill>
                <a:hlinkClick r:id="rId2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zh-CN" altLang="en-US" sz="20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将</a:t>
            </a:r>
            <a:r>
              <a:rPr lang="en-US" altLang="zh-CN" sz="2000">
                <a:solidFill>
                  <a:schemeClr val="tx1"/>
                </a:solidFill>
              </a:rPr>
              <a:t> -fno-isolate-erroneous-paths-dereference </a:t>
            </a:r>
            <a:r>
              <a:rPr lang="zh-CN" altLang="en-US" sz="2000">
                <a:solidFill>
                  <a:schemeClr val="tx1"/>
                </a:solidFill>
              </a:rPr>
              <a:t>添加到 </a:t>
            </a:r>
            <a:r>
              <a:rPr lang="en-US" altLang="zh-CN" sz="2000">
                <a:solidFill>
                  <a:schemeClr val="tx1"/>
                </a:solidFill>
              </a:rPr>
              <a:t>bindgen </a:t>
            </a:r>
            <a:r>
              <a:rPr lang="zh-CN" altLang="en-US" sz="2000">
                <a:solidFill>
                  <a:schemeClr val="tx1"/>
                </a:solidFill>
              </a:rPr>
              <a:t>参数排除列表（</a:t>
            </a:r>
            <a:r>
              <a:rPr lang="zh-CN" altLang="en-US" sz="2000">
                <a:solidFill>
                  <a:schemeClr val="tx1"/>
                </a:solidFill>
                <a:hlinkClick r:id="rId3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3"/>
              </a:rPr>
              <a:t>1 </a:t>
            </a:r>
            <a:r>
              <a:rPr lang="zh-CN" altLang="en-US" sz="2000">
                <a:solidFill>
                  <a:schemeClr val="tx1"/>
                </a:solidFill>
                <a:hlinkClick r:id="rId3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zh-CN" altLang="en-US" sz="2000">
              <a:solidFill>
                <a:schemeClr val="tx1"/>
              </a:solidFill>
            </a:endParaRPr>
          </a:p>
          <a:p>
            <a:pPr lvl="2"/>
            <a:r>
              <a:rPr lang="zh-CN" altLang="en-US" sz="1800">
                <a:solidFill>
                  <a:schemeClr val="tx1"/>
                </a:solidFill>
              </a:rPr>
              <a:t>造成问题的参数由先前的 </a:t>
            </a:r>
            <a:r>
              <a:rPr lang="en-US" altLang="zh-CN" sz="1800">
                <a:solidFill>
                  <a:schemeClr val="tx1"/>
                </a:solidFill>
              </a:rPr>
              <a:t>LoongArch: Add cflag -fno-isolate-erroneous-paths-dereference </a:t>
            </a:r>
            <a:r>
              <a:rPr lang="zh-CN" altLang="en-US" sz="1800">
                <a:solidFill>
                  <a:schemeClr val="tx1"/>
                </a:solidFill>
              </a:rPr>
              <a:t>补丁引入，且已经回合到稳定分支（如 </a:t>
            </a:r>
            <a:r>
              <a:rPr lang="en-US" altLang="zh-CN" sz="1800">
                <a:solidFill>
                  <a:schemeClr val="tx1"/>
                </a:solidFill>
              </a:rPr>
              <a:t>6.17</a:t>
            </a:r>
            <a:r>
              <a:rPr lang="zh-CN" altLang="en-US" sz="1800">
                <a:solidFill>
                  <a:schemeClr val="tx1"/>
                </a:solidFill>
              </a:rPr>
              <a:t>），目前已知 </a:t>
            </a:r>
            <a:r>
              <a:rPr lang="en-US" altLang="zh-CN" sz="1800">
                <a:solidFill>
                  <a:schemeClr val="tx1"/>
                </a:solidFill>
              </a:rPr>
              <a:t>6.17.5 </a:t>
            </a:r>
            <a:r>
              <a:rPr lang="zh-CN" altLang="en-US" sz="1800">
                <a:solidFill>
                  <a:schemeClr val="tx1"/>
                </a:solidFill>
              </a:rPr>
              <a:t>由于该问题无法构建，需要摘取该补丁</a:t>
            </a:r>
            <a:endParaRPr lang="en-US" altLang="zh-CN" sz="1800">
              <a:solidFill>
                <a:schemeClr val="tx1"/>
              </a:solidFill>
            </a:endParaRPr>
          </a:p>
          <a:p>
            <a:r>
              <a:rPr lang="en-US" altLang="zh-CN" sz="2400">
                <a:solidFill>
                  <a:schemeClr val="tx1"/>
                </a:solidFill>
              </a:rPr>
              <a:t>Tiezhu Yang</a:t>
            </a:r>
            <a:endParaRPr lang="en-US" altLang="zh-CN" sz="24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改进</a:t>
            </a:r>
            <a:r>
              <a:rPr lang="en-US" altLang="zh-CN" sz="2000">
                <a:solidFill>
                  <a:schemeClr val="tx1"/>
                </a:solidFill>
              </a:rPr>
              <a:t> init_hw_perf_events() </a:t>
            </a:r>
            <a:r>
              <a:rPr lang="zh-CN" altLang="en-US" sz="2000">
                <a:solidFill>
                  <a:schemeClr val="tx1"/>
                </a:solidFill>
              </a:rPr>
              <a:t>实现，为 </a:t>
            </a:r>
            <a:r>
              <a:rPr lang="en-US" altLang="zh-CN" sz="2000">
                <a:solidFill>
                  <a:schemeClr val="tx1"/>
                </a:solidFill>
              </a:rPr>
              <a:t>LA32 </a:t>
            </a:r>
            <a:r>
              <a:rPr lang="zh-CN" altLang="en-US" sz="2000">
                <a:solidFill>
                  <a:schemeClr val="tx1"/>
                </a:solidFill>
              </a:rPr>
              <a:t>支持做准备（</a:t>
            </a:r>
            <a:r>
              <a:rPr lang="zh-CN" altLang="en-US" sz="2000">
                <a:solidFill>
                  <a:schemeClr val="tx1"/>
                </a:solidFill>
                <a:hlinkClick r:id="rId4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4"/>
              </a:rPr>
              <a:t>1 </a:t>
            </a:r>
            <a:r>
              <a:rPr lang="zh-CN" altLang="en-US" sz="2000">
                <a:solidFill>
                  <a:schemeClr val="tx1"/>
                </a:solidFill>
                <a:hlinkClick r:id="rId4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zh-CN" altLang="en-US" sz="2000">
              <a:solidFill>
                <a:schemeClr val="tx1"/>
              </a:solidFill>
            </a:endParaRPr>
          </a:p>
          <a:p>
            <a:pPr lvl="0"/>
            <a:r>
              <a:rPr lang="en-US" altLang="zh-CN" sz="2400">
                <a:solidFill>
                  <a:schemeClr val="tx1"/>
                </a:solidFill>
              </a:rPr>
              <a:t>Binbin Zhou</a:t>
            </a:r>
            <a:endParaRPr lang="en-US" altLang="zh-CN" sz="24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将 </a:t>
            </a:r>
            <a:r>
              <a:rPr lang="en-US" altLang="zh-CN" sz="2000">
                <a:solidFill>
                  <a:schemeClr val="tx1"/>
                </a:solidFill>
              </a:rPr>
              <a:t>GPIO </a:t>
            </a:r>
            <a:r>
              <a:rPr lang="zh-CN" altLang="en-US" sz="2000">
                <a:solidFill>
                  <a:schemeClr val="tx1"/>
                </a:solidFill>
              </a:rPr>
              <a:t>平台驱动的基准 </a:t>
            </a:r>
            <a:r>
              <a:rPr lang="en-US" altLang="zh-CN" sz="2000">
                <a:solidFill>
                  <a:schemeClr val="tx1"/>
                </a:solidFill>
              </a:rPr>
              <a:t>(Base) </a:t>
            </a:r>
            <a:r>
              <a:rPr lang="zh-CN" altLang="en-US" sz="2000">
                <a:solidFill>
                  <a:schemeClr val="tx1"/>
                </a:solidFill>
              </a:rPr>
              <a:t>地址改为动态分配（</a:t>
            </a:r>
            <a:r>
              <a:rPr lang="zh-CN" altLang="en-US" sz="2000">
                <a:solidFill>
                  <a:schemeClr val="tx1"/>
                </a:solidFill>
                <a:hlinkClick r:id="rId5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5"/>
              </a:rPr>
              <a:t>1 </a:t>
            </a:r>
            <a:r>
              <a:rPr lang="zh-CN" altLang="en-US" sz="2000">
                <a:solidFill>
                  <a:schemeClr val="tx1"/>
                </a:solidFill>
                <a:hlinkClick r:id="rId5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zh-CN" altLang="en-US" sz="2000">
              <a:solidFill>
                <a:schemeClr val="tx1"/>
              </a:solidFill>
            </a:endParaRPr>
          </a:p>
          <a:p>
            <a:pPr lvl="0"/>
            <a:r>
              <a:rPr lang="en-US" altLang="zh-CN" sz="2400">
                <a:solidFill>
                  <a:schemeClr val="tx1"/>
                </a:solidFill>
              </a:rPr>
              <a:t>Yao</a:t>
            </a:r>
            <a:r>
              <a:rPr lang="zh-CN" altLang="en-US" sz="2400">
                <a:solidFill>
                  <a:schemeClr val="tx1"/>
                </a:solidFill>
              </a:rPr>
              <a:t> </a:t>
            </a:r>
            <a:r>
              <a:rPr lang="en-US" altLang="zh-CN" sz="2400">
                <a:solidFill>
                  <a:schemeClr val="tx1"/>
                </a:solidFill>
              </a:rPr>
              <a:t>Zi</a:t>
            </a:r>
            <a:endParaRPr lang="en-US" altLang="zh-CN" sz="24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裕太微 </a:t>
            </a:r>
            <a:r>
              <a:rPr lang="en-US" altLang="zh-CN" sz="2000">
                <a:solidFill>
                  <a:schemeClr val="tx1"/>
                </a:solidFill>
              </a:rPr>
              <a:t>YT6801 </a:t>
            </a:r>
            <a:r>
              <a:rPr lang="zh-CN" altLang="en-US" sz="2000">
                <a:solidFill>
                  <a:schemeClr val="tx1"/>
                </a:solidFill>
              </a:rPr>
              <a:t>主线驱动（</a:t>
            </a:r>
            <a:r>
              <a:rPr lang="zh-CN" altLang="en-US" sz="2000">
                <a:solidFill>
                  <a:schemeClr val="tx1"/>
                </a:solidFill>
                <a:hlinkClick r:id="rId6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6"/>
              </a:rPr>
              <a:t>1 </a:t>
            </a:r>
            <a:r>
              <a:rPr lang="zh-CN" altLang="en-US" sz="2000">
                <a:solidFill>
                  <a:schemeClr val="tx1"/>
                </a:solidFill>
                <a:hlinkClick r:id="rId6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zh-CN" altLang="en-US" sz="2000">
              <a:solidFill>
                <a:schemeClr val="tx1"/>
              </a:solidFill>
            </a:endParaRPr>
          </a:p>
          <a:p>
            <a:pPr lvl="2"/>
            <a:r>
              <a:rPr lang="zh-CN" altLang="en-US" sz="2000">
                <a:solidFill>
                  <a:schemeClr val="tx1"/>
                </a:solidFill>
              </a:rPr>
              <a:t>常见于华硕主板、</a:t>
            </a:r>
            <a:r>
              <a:rPr lang="en-US" altLang="zh-CN" sz="2000">
                <a:solidFill>
                  <a:schemeClr val="tx1"/>
                </a:solidFill>
              </a:rPr>
              <a:t>XA61201 (3A6000) </a:t>
            </a:r>
            <a:r>
              <a:rPr lang="zh-CN" altLang="en-US" sz="2000">
                <a:solidFill>
                  <a:schemeClr val="tx1"/>
                </a:solidFill>
              </a:rPr>
              <a:t>和 </a:t>
            </a:r>
            <a:r>
              <a:rPr lang="en-US" altLang="zh-CN" sz="2000">
                <a:solidFill>
                  <a:schemeClr val="tx1"/>
                </a:solidFill>
              </a:rPr>
              <a:t>AC612A0 (3C6000/S) </a:t>
            </a:r>
            <a:r>
              <a:rPr lang="zh-CN" altLang="en-US" sz="2000">
                <a:solidFill>
                  <a:schemeClr val="tx1"/>
                </a:solidFill>
              </a:rPr>
              <a:t>板卡</a:t>
            </a:r>
            <a:endParaRPr lang="zh-CN" altLang="en-US" sz="2000">
              <a:solidFill>
                <a:schemeClr val="tx1"/>
              </a:solidFill>
            </a:endParaRPr>
          </a:p>
          <a:p>
            <a:pPr lvl="2"/>
            <a:r>
              <a:rPr lang="zh-CN" altLang="en-US" sz="2000">
                <a:solidFill>
                  <a:schemeClr val="tx1"/>
                </a:solidFill>
              </a:rPr>
              <a:t>目前功能基本测试正常，但 </a:t>
            </a:r>
            <a:r>
              <a:rPr lang="en-US" altLang="zh-CN" sz="2000">
                <a:solidFill>
                  <a:schemeClr val="tx1"/>
                </a:solidFill>
              </a:rPr>
              <a:t>LED</a:t>
            </a:r>
            <a:r>
              <a:rPr lang="zh-CN" altLang="en-US" sz="2000">
                <a:solidFill>
                  <a:schemeClr val="tx1"/>
                </a:solidFill>
              </a:rPr>
              <a:t> 状态灯和 </a:t>
            </a:r>
            <a:r>
              <a:rPr lang="en-US" altLang="zh-CN" sz="2000">
                <a:solidFill>
                  <a:schemeClr val="tx1"/>
                </a:solidFill>
              </a:rPr>
              <a:t>Wake</a:t>
            </a:r>
            <a:r>
              <a:rPr lang="zh-CN" altLang="en-US" sz="2000">
                <a:solidFill>
                  <a:schemeClr val="tx1"/>
                </a:solidFill>
              </a:rPr>
              <a:t>-</a:t>
            </a:r>
            <a:r>
              <a:rPr lang="en-US" altLang="zh-CN" sz="2000">
                <a:solidFill>
                  <a:schemeClr val="tx1"/>
                </a:solidFill>
              </a:rPr>
              <a:t>on</a:t>
            </a:r>
            <a:r>
              <a:rPr lang="zh-CN" altLang="en-US" sz="2000">
                <a:solidFill>
                  <a:schemeClr val="tx1"/>
                </a:solidFill>
              </a:rPr>
              <a:t>-</a:t>
            </a:r>
            <a:r>
              <a:rPr lang="en-US" altLang="zh-CN" sz="2000">
                <a:solidFill>
                  <a:schemeClr val="tx1"/>
                </a:solidFill>
              </a:rPr>
              <a:t>LAN </a:t>
            </a:r>
            <a:r>
              <a:rPr lang="zh-CN" altLang="en-US" sz="2000">
                <a:solidFill>
                  <a:schemeClr val="tx1"/>
                </a:solidFill>
              </a:rPr>
              <a:t>功能支持尚未完善</a:t>
            </a:r>
            <a:endParaRPr lang="en-US" altLang="zh-CN" sz="1830">
              <a:solidFill>
                <a:schemeClr val="tx1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</a:rPr>
              <a:t>快速报告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r>
              <a:rPr lang="zh-CN" altLang="en-US" sz="2800">
                <a:solidFill>
                  <a:schemeClr val="tx1"/>
                </a:solidFill>
                <a:ea typeface="Source Han Sans CN" panose="020B0500000000000000" charset="-122"/>
              </a:rPr>
              <a:t>龙架构发行版变动</a:t>
            </a:r>
            <a:endParaRPr lang="zh-CN" altLang="en-US" sz="28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9267" y="297398"/>
            <a:ext cx="9452278" cy="758458"/>
          </a:xfrm>
        </p:spPr>
        <p:txBody>
          <a:bodyPr/>
          <a:p>
            <a:r>
              <a:rPr lang="en-US" altLang="zh-CN"/>
              <a:t>Arch Linux for Loong64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2006" y="966357"/>
            <a:ext cx="9797799" cy="4657501"/>
          </a:xfrm>
        </p:spPr>
        <p:txBody>
          <a:bodyPr/>
          <a:p>
            <a:pPr algn="l"/>
            <a:r>
              <a:rPr lang="en-US" altLang="zh-CN" sz="2400" b="1">
                <a:latin typeface="Source Han Sans CN" charset="0"/>
                <a:ea typeface="Source Han Sans CN" charset="0"/>
                <a:cs typeface="Source Han Sans CN" charset="0"/>
              </a:rPr>
              <a:t>linux</a:t>
            </a:r>
            <a:r>
              <a:rPr lang="zh-CN" altLang="en-US" sz="2400" b="1">
                <a:latin typeface="Source Han Sans CN" charset="0"/>
                <a:ea typeface="Source Han Sans CN" charset="0"/>
                <a:cs typeface="Source Han Sans CN" charset="0"/>
              </a:rPr>
              <a:t>-</a:t>
            </a:r>
            <a:r>
              <a:rPr lang="en-US" altLang="zh-CN" sz="2400" b="1">
                <a:latin typeface="Source Han Sans CN" charset="0"/>
                <a:ea typeface="Source Han Sans CN" charset="0"/>
                <a:cs typeface="Source Han Sans CN" charset="0"/>
              </a:rPr>
              <a:t>rt: </a:t>
            </a:r>
            <a:r>
              <a:rPr lang="zh-CN" altLang="en-US" sz="2400" b="1">
                <a:latin typeface="Source Han Sans CN" charset="0"/>
                <a:ea typeface="Source Han Sans CN" charset="0"/>
                <a:cs typeface="Source Han Sans CN" charset="0"/>
              </a:rPr>
              <a:t>新增 </a:t>
            </a:r>
            <a:r>
              <a:rPr lang="en-US" altLang="zh-CN" sz="2400" b="1">
                <a:latin typeface="Source Han Sans CN" charset="0"/>
                <a:ea typeface="Source Han Sans CN" charset="0"/>
                <a:cs typeface="Source Han Sans CN" charset="0"/>
              </a:rPr>
              <a:t>LoongArch </a:t>
            </a:r>
            <a:r>
              <a:rPr lang="zh-CN" altLang="en-US" sz="2400" b="1">
                <a:latin typeface="Source Han Sans CN" charset="0"/>
                <a:ea typeface="Source Han Sans CN" charset="0"/>
                <a:cs typeface="Source Han Sans CN" charset="0"/>
              </a:rPr>
              <a:t>实时内核支持</a:t>
            </a:r>
            <a:r>
              <a:rPr lang="zh-CN" altLang="en-US" sz="1800">
                <a:solidFill>
                  <a:srgbClr val="00B0F0"/>
                </a:solidFill>
                <a:latin typeface="Source Han Sans CN" charset="0"/>
                <a:ea typeface="Source Han Sans CN" charset="0"/>
                <a:cs typeface="Source Han Sans CN" charset="0"/>
              </a:rPr>
              <a:t> </a:t>
            </a:r>
            <a:r>
              <a:rPr lang="en-US" altLang="zh-CN" sz="1800">
                <a:solidFill>
                  <a:srgbClr val="00B0F0"/>
                </a:solidFill>
                <a:latin typeface="Source Han Sans CN" charset="0"/>
                <a:ea typeface="Source Han Sans CN" charset="0"/>
                <a:cs typeface="Source Han Sans CN" charset="0"/>
              </a:rPr>
              <a:t>(by wheatfox)</a:t>
            </a:r>
            <a:endParaRPr lang="en-US" altLang="zh-CN" sz="1800">
              <a:solidFill>
                <a:srgbClr val="00B0F0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algn="l"/>
            <a:r>
              <a:rPr lang="zh-CN" altLang="en-US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同步上游的 6.14.0.rt3.arch1-3，并添加 </a:t>
            </a:r>
            <a:r>
              <a:rPr lang="en-US" altLang="zh-CN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Xe </a:t>
            </a:r>
            <a:r>
              <a:rPr lang="zh-CN" altLang="en-US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驱动相关 </a:t>
            </a:r>
            <a:r>
              <a:rPr lang="en-US" altLang="zh-CN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patch</a:t>
            </a:r>
            <a:endParaRPr lang="en-US" altLang="zh-CN" sz="1800">
              <a:solidFill>
                <a:srgbClr val="000000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algn="l"/>
            <a:r>
              <a:rPr lang="en-US" altLang="zh-CN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  <a:hlinkClick r:id="rId1"/>
              </a:rPr>
              <a:t>https://github.com/lcpu</a:t>
            </a:r>
            <a:r>
              <a:rPr lang="zh-CN" altLang="en-US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  <a:hlinkClick r:id="rId1"/>
              </a:rPr>
              <a:t>-</a:t>
            </a:r>
            <a:r>
              <a:rPr lang="en-US" altLang="zh-CN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  <a:hlinkClick r:id="rId1"/>
              </a:rPr>
              <a:t>club/loongarch</a:t>
            </a:r>
            <a:r>
              <a:rPr lang="zh-CN" altLang="en-US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  <a:hlinkClick r:id="rId1"/>
              </a:rPr>
              <a:t>-</a:t>
            </a:r>
            <a:r>
              <a:rPr lang="en-US" altLang="zh-CN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  <a:hlinkClick r:id="rId1"/>
              </a:rPr>
              <a:t>packages/pull/759</a:t>
            </a:r>
            <a:endParaRPr lang="en-US" altLang="zh-CN" sz="1800">
              <a:solidFill>
                <a:srgbClr val="000000"/>
              </a:solidFill>
              <a:latin typeface="Source Han Sans CN" charset="0"/>
              <a:ea typeface="Source Han Sans CN" charset="0"/>
              <a:cs typeface="Source Han Sans CN" charset="0"/>
              <a:hlinkClick r:id="rId1"/>
            </a:endParaRPr>
          </a:p>
          <a:p>
            <a:pPr lvl="1" algn="l"/>
            <a:r>
              <a:rPr lang="en-US" altLang="zh-CN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  <a:hlinkClick r:id="rId2"/>
              </a:rPr>
              <a:t>https://wiki.linuxfoundation.org/realtime/start</a:t>
            </a:r>
            <a:endParaRPr lang="en-US" altLang="zh-CN" sz="1800">
              <a:solidFill>
                <a:srgbClr val="000000"/>
              </a:solidFill>
              <a:latin typeface="Source Han Sans CN" charset="0"/>
              <a:ea typeface="Source Han Sans CN" charset="0"/>
              <a:cs typeface="Source Han Sans CN" charset="0"/>
              <a:hlinkClick r:id="rId1"/>
            </a:endParaRPr>
          </a:p>
          <a:p>
            <a:pPr marL="0" lvl="0" indent="0" algn="l">
              <a:buNone/>
            </a:pPr>
            <a:endParaRPr lang="en-US" altLang="zh-CN" sz="18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0" algn="l"/>
            <a:r>
              <a:rPr lang="en-US" altLang="zh-CN" sz="2400" b="1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go</a:t>
            </a:r>
            <a:r>
              <a:rPr lang="en-US" altLang="zh-CN" sz="2400" b="1">
                <a:latin typeface="Source Han Sans CN" charset="0"/>
                <a:ea typeface="Source Han Sans CN" charset="0"/>
                <a:cs typeface="Source Han Sans CN" charset="0"/>
              </a:rPr>
              <a:t>: </a:t>
            </a:r>
            <a:r>
              <a:rPr lang="en-US" altLang="zh-CN" sz="2400" b="1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向后移植了针对 </a:t>
            </a:r>
            <a:r>
              <a:rPr lang="en-US" altLang="zh-CN" sz="2400" b="1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LoongArch CALL36 的内部链接器修复</a:t>
            </a:r>
            <a:br>
              <a:rPr lang="en-US" altLang="zh-CN" sz="2400" b="1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</a:br>
            <a:r>
              <a:rPr lang="en-US" altLang="zh-CN" sz="1800">
                <a:solidFill>
                  <a:srgbClr val="00B0F0"/>
                </a:solidFill>
                <a:latin typeface="Source Han Sans CN" charset="0"/>
                <a:ea typeface="Source Han Sans CN" charset="0"/>
                <a:cs typeface="Source Han Sans CN" charset="0"/>
              </a:rPr>
              <a:t> (by wszqkzqk, upstream: xen0n) </a:t>
            </a:r>
            <a:endParaRPr lang="en-US" altLang="zh-CN" sz="1800">
              <a:solidFill>
                <a:srgbClr val="00B0F0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algn="l"/>
            <a:r>
              <a:rPr lang="en-US" altLang="zh-CN" sz="16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LoongArch libgcc.a </a:t>
            </a:r>
            <a:r>
              <a:rPr lang="zh-CN" altLang="en-US" sz="16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使用-</a:t>
            </a:r>
            <a:r>
              <a:rPr lang="en-US" altLang="zh-CN" sz="16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mcmodel</a:t>
            </a:r>
            <a:r>
              <a:rPr lang="zh-CN" altLang="en-US" sz="16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=</a:t>
            </a:r>
            <a:r>
              <a:rPr lang="en-US" altLang="zh-CN" sz="16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medium</a:t>
            </a:r>
            <a:r>
              <a:rPr lang="zh-CN" altLang="en-US" sz="16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编译， 但是 </a:t>
            </a:r>
            <a:r>
              <a:rPr lang="en-US" altLang="zh-CN" sz="16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Go </a:t>
            </a:r>
            <a:r>
              <a:rPr lang="zh-CN" altLang="en-US" sz="16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链接器不支持部分重定位类型 </a:t>
            </a:r>
            <a:r>
              <a:rPr lang="en-US" altLang="zh-CN" sz="16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(loongson</a:t>
            </a:r>
            <a:r>
              <a:rPr lang="zh-CN" altLang="en-US" sz="16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-</a:t>
            </a:r>
            <a:r>
              <a:rPr lang="en-US" altLang="zh-CN" sz="16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community/nixpkgs/issues/12) </a:t>
            </a:r>
            <a:r>
              <a:rPr lang="zh-CN" altLang="en-US" sz="16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（</a:t>
            </a:r>
            <a:r>
              <a:rPr lang="en-US" altLang="zh-CN" sz="16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2:1.25.1</a:t>
            </a:r>
            <a:r>
              <a:rPr lang="zh-CN" altLang="en-US" sz="16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-</a:t>
            </a:r>
            <a:r>
              <a:rPr lang="en-US" altLang="zh-CN" sz="16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2</a:t>
            </a:r>
            <a:r>
              <a:rPr lang="zh-CN" altLang="en-US" sz="16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）</a:t>
            </a:r>
            <a:endParaRPr lang="en-US" altLang="zh-CN" sz="1600">
              <a:solidFill>
                <a:srgbClr val="000000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algn="l"/>
            <a:r>
              <a:rPr lang="zh-CN" altLang="en-US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  <a:hlinkClick r:id="rId3"/>
              </a:rPr>
              <a:t>https://github.com/lcpu-club/loongarch-packages/pull/753</a:t>
            </a:r>
            <a:endParaRPr lang="zh-CN" altLang="en-US" sz="1800">
              <a:solidFill>
                <a:srgbClr val="000000"/>
              </a:solidFill>
              <a:latin typeface="Source Han Sans CN" charset="0"/>
              <a:ea typeface="Source Han Sans CN" charset="0"/>
              <a:cs typeface="Source Han Sans CN" charset="0"/>
              <a:hlinkClick r:id="rId3"/>
            </a:endParaRPr>
          </a:p>
          <a:p>
            <a:pPr lvl="1" algn="l"/>
            <a:endParaRPr lang="zh-CN" altLang="en-US" sz="1800"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0" algn="l"/>
            <a:r>
              <a:rPr lang="en-US" altLang="zh-CN" sz="2400" b="1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Chromium:</a:t>
            </a:r>
            <a:r>
              <a:rPr lang="zh-CN" altLang="en-US" sz="2400" b="1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 同步上游更新</a:t>
            </a:r>
            <a:r>
              <a:rPr lang="zh-CN" altLang="en-US" sz="1800">
                <a:solidFill>
                  <a:srgbClr val="00B0F0"/>
                </a:solidFill>
                <a:latin typeface="Source Han Sans CN" charset="0"/>
                <a:ea typeface="Source Han Sans CN" charset="0"/>
                <a:cs typeface="Source Han Sans CN" charset="0"/>
              </a:rPr>
              <a:t> </a:t>
            </a:r>
            <a:r>
              <a:rPr lang="en-US" altLang="zh-CN" sz="1800">
                <a:solidFill>
                  <a:srgbClr val="00B0F0"/>
                </a:solidFill>
                <a:latin typeface="Source Han Sans CN" charset="0"/>
                <a:ea typeface="Source Han Sans CN" charset="0"/>
                <a:cs typeface="Source Han Sans CN" charset="0"/>
              </a:rPr>
              <a:t>(by wszqkzqk)</a:t>
            </a:r>
            <a:endParaRPr lang="zh-CN" altLang="en-US" sz="1800">
              <a:solidFill>
                <a:srgbClr val="00B0F0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algn="l"/>
            <a:r>
              <a:rPr lang="zh-CN" altLang="en-US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起初发现上游 </a:t>
            </a:r>
            <a:r>
              <a:rPr lang="en-US" altLang="zh-CN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Arch Linux </a:t>
            </a:r>
            <a:r>
              <a:rPr lang="zh-CN" altLang="en-US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的补丁在</a:t>
            </a:r>
            <a:r>
              <a:rPr lang="en-US" altLang="zh-CN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loongarch</a:t>
            </a:r>
            <a:r>
              <a:rPr lang="zh-CN" altLang="en-US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无法使用，所以临时在</a:t>
            </a:r>
            <a:r>
              <a:rPr lang="en-US" altLang="zh-CN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loongarch</a:t>
            </a:r>
            <a:r>
              <a:rPr lang="zh-CN" altLang="en-US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-</a:t>
            </a:r>
            <a:r>
              <a:rPr lang="en-US" altLang="zh-CN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packages</a:t>
            </a:r>
            <a:r>
              <a:rPr lang="zh-CN" altLang="en-US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添加了</a:t>
            </a:r>
            <a:r>
              <a:rPr lang="en-US" altLang="zh-CN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patch</a:t>
            </a:r>
            <a:r>
              <a:rPr lang="zh-CN" altLang="en-US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，随后上游修复了该问题（</a:t>
            </a:r>
            <a:r>
              <a:rPr lang="en-US" altLang="zh-CN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141.0.</a:t>
            </a:r>
            <a:r>
              <a:rPr lang="en-US" altLang="zh-CN" sz="1800" b="1" u="sng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7390.122</a:t>
            </a:r>
            <a:r>
              <a:rPr lang="zh-CN" altLang="en-US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-</a:t>
            </a:r>
            <a:r>
              <a:rPr lang="en-US" altLang="zh-CN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1</a:t>
            </a:r>
            <a:r>
              <a:rPr lang="zh-CN" altLang="en-US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）</a:t>
            </a:r>
            <a:endParaRPr lang="zh-CN" altLang="en-US" sz="1800">
              <a:solidFill>
                <a:srgbClr val="000000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algn="l"/>
            <a:r>
              <a:rPr lang="en-US" altLang="zh-CN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  <a:hlinkClick r:id="rId4"/>
              </a:rPr>
              <a:t>https://github.com/lcpu</a:t>
            </a:r>
            <a:r>
              <a:rPr lang="zh-CN" altLang="en-US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  <a:hlinkClick r:id="rId4"/>
              </a:rPr>
              <a:t>-</a:t>
            </a:r>
            <a:r>
              <a:rPr lang="en-US" altLang="zh-CN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  <a:hlinkClick r:id="rId4"/>
              </a:rPr>
              <a:t>club/loongarch</a:t>
            </a:r>
            <a:r>
              <a:rPr lang="zh-CN" altLang="en-US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  <a:hlinkClick r:id="rId4"/>
              </a:rPr>
              <a:t>-</a:t>
            </a:r>
            <a:r>
              <a:rPr lang="en-US" altLang="zh-CN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  <a:hlinkClick r:id="rId4"/>
              </a:rPr>
              <a:t>packages/pull/764</a:t>
            </a:r>
            <a:endParaRPr lang="zh-CN" altLang="en-US" sz="1800">
              <a:latin typeface="Source Han Sans CN" charset="0"/>
              <a:ea typeface="Source Han Sans CN" charset="0"/>
              <a:cs typeface="Source Han Sans CN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>
                <a:latin typeface="Source Han Sans CN" charset="0"/>
                <a:ea typeface="Source Han Sans CN" charset="0"/>
                <a:cs typeface="Source Han Sans CN" charset="0"/>
              </a:rPr>
              <a:t>wheatfox</a:t>
            </a:r>
            <a:endParaRPr lang="en-US" altLang="zh-CN">
              <a:latin typeface="Source Han Sans CN" charset="0"/>
              <a:ea typeface="Source Han Sans CN" charset="0"/>
              <a:cs typeface="Source Han Sans CN" charset="0"/>
            </a:endParaRPr>
          </a:p>
        </p:txBody>
      </p:sp>
      <p:pic>
        <p:nvPicPr>
          <p:cNvPr id="5" name="图片 4" descr="post_object_image_29219592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7874" y="1286659"/>
            <a:ext cx="1247203" cy="1247203"/>
          </a:xfrm>
          <a:prstGeom prst="rect">
            <a:avLst/>
          </a:prstGeom>
        </p:spPr>
      </p:pic>
      <p:pic>
        <p:nvPicPr>
          <p:cNvPr id="7" name="图片 6" descr="post_object_image_36653840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5041" y="3559433"/>
            <a:ext cx="1295368" cy="483739"/>
          </a:xfrm>
          <a:prstGeom prst="rect">
            <a:avLst/>
          </a:prstGeom>
        </p:spPr>
      </p:pic>
      <p:pic>
        <p:nvPicPr>
          <p:cNvPr id="8" name="图片 7" descr="post_object_image_42905632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3047" y="5162297"/>
            <a:ext cx="858043" cy="859748"/>
          </a:xfrm>
          <a:prstGeom prst="rect">
            <a:avLst/>
          </a:prstGeom>
        </p:spPr>
      </p:pic>
      <p:pic>
        <p:nvPicPr>
          <p:cNvPr id="9" name="图片 8" descr="post_object_image_19494108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6418" y="1463589"/>
            <a:ext cx="893344" cy="8933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/>
          <p:nvPr>
            <p:ph type="title"/>
          </p:nvPr>
        </p:nvSpPr>
        <p:spPr>
          <a:xfrm>
            <a:off x="399267" y="302642"/>
            <a:ext cx="9452278" cy="758458"/>
          </a:xfrm>
        </p:spPr>
        <p:txBody>
          <a:bodyPr/>
          <a:p>
            <a:r>
              <a:rPr lang="en-US" altLang="zh-CN"/>
              <a:t>Arch Linux for Loong64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9250" y="1449860"/>
            <a:ext cx="11295128" cy="4724457"/>
          </a:xfrm>
        </p:spPr>
        <p:txBody>
          <a:bodyPr/>
          <a:p>
            <a:pPr algn="l"/>
            <a:r>
              <a:rPr lang="en-US" altLang="zh-CN" sz="2600" b="1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新增</a:t>
            </a:r>
            <a:r>
              <a:rPr lang="zh-CN" altLang="en-US" sz="2600" b="1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软件包补丁</a:t>
            </a:r>
            <a:endParaRPr lang="zh-CN" altLang="en-US" sz="2600" b="1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algn="l"/>
            <a:r>
              <a:rPr lang="en-US" altLang="zh-CN" sz="2000" b="1">
                <a:solidFill>
                  <a:srgbClr val="C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elvish</a:t>
            </a:r>
            <a:r>
              <a:rPr lang="en-US" altLang="zh-CN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 (ver=0.21.0-1): 在 Go 测试参数中禁用不支持的 -race 标志</a:t>
            </a:r>
            <a:r>
              <a:rPr lang="en-US" altLang="zh-CN" sz="2000">
                <a:solidFill>
                  <a:srgbClr val="00B0F0"/>
                </a:solidFill>
                <a:latin typeface="Source Han Sans CN" charset="0"/>
                <a:ea typeface="Source Han Sans CN" charset="0"/>
                <a:cs typeface="Source Han Sans CN" charset="0"/>
              </a:rPr>
              <a:t> (by wszqkzqk)</a:t>
            </a:r>
            <a:endParaRPr lang="en-US" altLang="zh-CN" sz="2000">
              <a:solidFill>
                <a:srgbClr val="00B0F0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algn="l"/>
            <a:r>
              <a:rPr lang="en-US" altLang="zh-CN" sz="2000" b="1">
                <a:solidFill>
                  <a:srgbClr val="C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sleuthkit</a:t>
            </a:r>
            <a:r>
              <a:rPr lang="en-US" altLang="zh-CN" sz="2000" b="1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(ver</a:t>
            </a:r>
            <a:r>
              <a:rPr lang="zh-CN" altLang="en-US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=</a:t>
            </a:r>
            <a:r>
              <a:rPr lang="en-US" altLang="zh-CN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4.14.0</a:t>
            </a:r>
            <a:r>
              <a:rPr lang="zh-CN" altLang="en-US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-</a:t>
            </a:r>
            <a:r>
              <a:rPr lang="en-US" altLang="zh-CN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1): </a:t>
            </a:r>
            <a:r>
              <a:rPr lang="zh-CN" altLang="en-US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临时切换到 </a:t>
            </a:r>
            <a:r>
              <a:rPr lang="en-US" altLang="zh-CN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gnu17 </a:t>
            </a:r>
            <a:r>
              <a:rPr lang="zh-CN" altLang="en-US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以避免 </a:t>
            </a:r>
            <a:r>
              <a:rPr lang="en-US" altLang="zh-CN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C23 </a:t>
            </a:r>
            <a:r>
              <a:rPr lang="zh-CN" altLang="en-US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的 </a:t>
            </a:r>
            <a:r>
              <a:rPr lang="en-US" altLang="zh-CN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bool </a:t>
            </a:r>
            <a:r>
              <a:rPr lang="zh-CN" altLang="en-US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类型定义冲突</a:t>
            </a:r>
            <a:r>
              <a:rPr lang="en-US" altLang="zh-CN" sz="2000">
                <a:solidFill>
                  <a:srgbClr val="00B0F0"/>
                </a:solidFill>
                <a:latin typeface="Source Han Sans CN" charset="0"/>
                <a:ea typeface="Source Han Sans CN" charset="0"/>
                <a:cs typeface="Source Han Sans CN" charset="0"/>
              </a:rPr>
              <a:t>(by wszqkzqk)</a:t>
            </a:r>
            <a:endParaRPr lang="en-US" altLang="zh-CN" sz="2000">
              <a:solidFill>
                <a:srgbClr val="00B0F0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algn="l"/>
            <a:r>
              <a:rPr lang="en-US" altLang="zh-CN" sz="2000" b="1">
                <a:solidFill>
                  <a:srgbClr val="C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signstar</a:t>
            </a:r>
            <a:r>
              <a:rPr lang="zh-CN" altLang="en-US" sz="2000" b="1">
                <a:solidFill>
                  <a:srgbClr val="C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-</a:t>
            </a:r>
            <a:r>
              <a:rPr lang="en-US" altLang="zh-CN" sz="2000" b="1">
                <a:solidFill>
                  <a:srgbClr val="C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configure</a:t>
            </a:r>
            <a:r>
              <a:rPr lang="zh-CN" altLang="en-US" sz="2000" b="1">
                <a:solidFill>
                  <a:srgbClr val="C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-</a:t>
            </a:r>
            <a:r>
              <a:rPr lang="en-US" altLang="zh-CN" sz="2000" b="1">
                <a:solidFill>
                  <a:srgbClr val="C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build</a:t>
            </a:r>
            <a:r>
              <a:rPr lang="en-US" altLang="zh-CN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 (ver</a:t>
            </a:r>
            <a:r>
              <a:rPr lang="zh-CN" altLang="en-US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=</a:t>
            </a:r>
            <a:r>
              <a:rPr lang="en-US" altLang="zh-CN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0.3.0</a:t>
            </a:r>
            <a:r>
              <a:rPr lang="zh-CN" altLang="en-US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-</a:t>
            </a:r>
            <a:r>
              <a:rPr lang="en-US" altLang="zh-CN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1): </a:t>
            </a:r>
            <a:r>
              <a:rPr lang="zh-CN" altLang="en-US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添加 </a:t>
            </a:r>
            <a:r>
              <a:rPr lang="en-US" altLang="zh-CN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CMake </a:t>
            </a:r>
            <a:r>
              <a:rPr lang="zh-CN" altLang="en-US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和 </a:t>
            </a:r>
            <a:r>
              <a:rPr lang="en-US" altLang="zh-CN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clang </a:t>
            </a:r>
            <a:r>
              <a:rPr lang="zh-CN" altLang="en-US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到构建依赖，移除 </a:t>
            </a:r>
            <a:r>
              <a:rPr lang="en-US" altLang="zh-CN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CFLAGS </a:t>
            </a:r>
            <a:r>
              <a:rPr lang="zh-CN" altLang="en-US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和 </a:t>
            </a:r>
            <a:r>
              <a:rPr lang="en-US" altLang="zh-CN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CXXFLAGS </a:t>
            </a:r>
            <a:r>
              <a:rPr lang="zh-CN" altLang="en-US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中的 -</a:t>
            </a:r>
            <a:r>
              <a:rPr lang="en-US" altLang="zh-CN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D_FORTIFY_SOURCE</a:t>
            </a:r>
            <a:r>
              <a:rPr lang="zh-CN" altLang="en-US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=</a:t>
            </a:r>
            <a:r>
              <a:rPr lang="en-US" altLang="zh-CN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3 </a:t>
            </a:r>
            <a:r>
              <a:rPr lang="zh-CN" altLang="en-US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以修复断言失败</a:t>
            </a:r>
            <a:r>
              <a:rPr lang="zh-CN" altLang="en-US" sz="2000">
                <a:solidFill>
                  <a:srgbClr val="00B0F0"/>
                </a:solidFill>
                <a:latin typeface="Source Han Sans CN" charset="0"/>
                <a:ea typeface="Source Han Sans CN" charset="0"/>
                <a:cs typeface="Source Han Sans CN" charset="0"/>
              </a:rPr>
              <a:t> </a:t>
            </a:r>
            <a:r>
              <a:rPr lang="en-US" altLang="zh-CN" sz="2000">
                <a:solidFill>
                  <a:srgbClr val="00B0F0"/>
                </a:solidFill>
                <a:latin typeface="Source Han Sans CN" charset="0"/>
                <a:ea typeface="Source Han Sans CN" charset="0"/>
                <a:cs typeface="Source Han Sans CN" charset="0"/>
              </a:rPr>
              <a:t>(by wszqkzqk)</a:t>
            </a:r>
            <a:endParaRPr lang="en-US" altLang="zh-CN" sz="2000">
              <a:solidFill>
                <a:srgbClr val="00B0F0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algn="l"/>
            <a:r>
              <a:rPr lang="en-US" altLang="zh-CN" sz="2000" b="1">
                <a:solidFill>
                  <a:srgbClr val="C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tuntox</a:t>
            </a:r>
            <a:r>
              <a:rPr lang="en-US" altLang="zh-CN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 (ver</a:t>
            </a:r>
            <a:r>
              <a:rPr lang="zh-CN" altLang="en-US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=</a:t>
            </a:r>
            <a:r>
              <a:rPr lang="en-US" altLang="zh-CN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0.0.10.1</a:t>
            </a:r>
            <a:r>
              <a:rPr lang="zh-CN" altLang="en-US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-</a:t>
            </a:r>
            <a:r>
              <a:rPr lang="en-US" altLang="zh-CN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2.2): </a:t>
            </a:r>
            <a:r>
              <a:rPr lang="zh-CN" altLang="en-US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从上游向后移植提交</a:t>
            </a:r>
            <a:r>
              <a:rPr lang="zh-CN" altLang="en-US" sz="2000">
                <a:solidFill>
                  <a:srgbClr val="00B0F0"/>
                </a:solidFill>
                <a:latin typeface="Source Han Sans CN" charset="0"/>
                <a:ea typeface="Source Han Sans CN" charset="0"/>
                <a:cs typeface="Source Han Sans CN" charset="0"/>
              </a:rPr>
              <a:t> </a:t>
            </a:r>
            <a:r>
              <a:rPr lang="en-US" altLang="zh-CN" sz="2000">
                <a:solidFill>
                  <a:srgbClr val="00B0F0"/>
                </a:solidFill>
                <a:latin typeface="Source Han Sans CN" charset="0"/>
                <a:ea typeface="Source Han Sans CN" charset="0"/>
                <a:cs typeface="Source Han Sans CN" charset="0"/>
              </a:rPr>
              <a:t>(by Pluto Yang)</a:t>
            </a:r>
            <a:endParaRPr lang="en-US" altLang="zh-CN" sz="2000">
              <a:solidFill>
                <a:srgbClr val="00B0F0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algn="l"/>
            <a:r>
              <a:rPr lang="en-US" altLang="zh-CN" sz="2000" b="1">
                <a:solidFill>
                  <a:srgbClr val="C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ueberzugpp</a:t>
            </a:r>
            <a:r>
              <a:rPr lang="en-US" altLang="zh-CN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 (ver</a:t>
            </a:r>
            <a:r>
              <a:rPr lang="zh-CN" altLang="en-US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=</a:t>
            </a:r>
            <a:r>
              <a:rPr lang="en-US" altLang="zh-CN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2.9.7</a:t>
            </a:r>
            <a:r>
              <a:rPr lang="zh-CN" altLang="en-US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-</a:t>
            </a:r>
            <a:r>
              <a:rPr lang="en-US" altLang="zh-CN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4): </a:t>
            </a:r>
            <a:r>
              <a:rPr lang="zh-CN" altLang="en-US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从 </a:t>
            </a:r>
            <a:r>
              <a:rPr lang="en-US" altLang="zh-CN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GitHub PR </a:t>
            </a:r>
            <a:r>
              <a:rPr lang="zh-CN" altLang="en-US" sz="20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向后移植补丁</a:t>
            </a:r>
            <a:r>
              <a:rPr lang="zh-CN" altLang="en-US" sz="2000">
                <a:solidFill>
                  <a:srgbClr val="00B0F0"/>
                </a:solidFill>
                <a:latin typeface="Source Han Sans CN" charset="0"/>
                <a:ea typeface="Source Han Sans CN" charset="0"/>
                <a:cs typeface="Source Han Sans CN" charset="0"/>
              </a:rPr>
              <a:t> </a:t>
            </a:r>
            <a:r>
              <a:rPr lang="en-US" altLang="zh-CN" sz="2000">
                <a:solidFill>
                  <a:srgbClr val="00B0F0"/>
                </a:solidFill>
                <a:latin typeface="Source Han Sans CN" charset="0"/>
                <a:ea typeface="Source Han Sans CN" charset="0"/>
                <a:cs typeface="Source Han Sans CN" charset="0"/>
              </a:rPr>
              <a:t>(by Pluto Yang)</a:t>
            </a:r>
            <a:endParaRPr lang="en-US" altLang="zh-CN" sz="2000">
              <a:solidFill>
                <a:srgbClr val="00B0F0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457200" lvl="1" indent="0" algn="l">
              <a:buNone/>
            </a:pPr>
            <a:endParaRPr lang="zh-CN" altLang="en-US" sz="2000">
              <a:solidFill>
                <a:srgbClr val="00B0F0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0" lvl="0" algn="l"/>
            <a:r>
              <a:rPr lang="zh-CN" altLang="en-US" sz="2600" b="1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若干软件包的补丁清理</a:t>
            </a:r>
            <a:endParaRPr lang="zh-CN" altLang="en-US" sz="2600" b="1">
              <a:solidFill>
                <a:srgbClr val="000000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457200" lvl="1" algn="l"/>
            <a:r>
              <a:rPr lang="zh-CN" altLang="en-US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请参考 </a:t>
            </a:r>
            <a:r>
              <a:rPr lang="en-US" altLang="zh-CN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  <a:hlinkClick r:id="rId1"/>
              </a:rPr>
              <a:t>loongbbs.cn</a:t>
            </a:r>
            <a:r>
              <a:rPr lang="en-US" altLang="zh-CN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 </a:t>
            </a:r>
            <a:r>
              <a:rPr lang="zh-CN" altLang="en-US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《</a:t>
            </a:r>
            <a:r>
              <a:rPr lang="en-US" altLang="zh-CN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Arch Linux for Loong64 </a:t>
            </a:r>
            <a:r>
              <a:rPr lang="zh-CN" altLang="en-US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更新日志（</a:t>
            </a:r>
            <a:r>
              <a:rPr lang="en-US" altLang="zh-CN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2025.10.12</a:t>
            </a:r>
            <a:r>
              <a:rPr lang="zh-CN" altLang="en-US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-</a:t>
            </a:r>
            <a:r>
              <a:rPr lang="en-US" altLang="zh-CN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2025.10.25</a:t>
            </a:r>
            <a:r>
              <a:rPr lang="zh-CN" altLang="en-US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）》</a:t>
            </a:r>
            <a:r>
              <a:rPr lang="en-US" altLang="zh-CN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:</a:t>
            </a:r>
            <a:endParaRPr lang="en-US" altLang="zh-CN" sz="1800">
              <a:solidFill>
                <a:srgbClr val="000000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457200" lvl="1" algn="l"/>
            <a:r>
              <a:rPr lang="zh-CN" altLang="en-US" sz="1800">
                <a:solidFill>
                  <a:srgbClr val="000000"/>
                </a:solidFill>
                <a:latin typeface="Source Han Sans CN" charset="0"/>
                <a:ea typeface="Source Han Sans CN" charset="0"/>
                <a:cs typeface="Source Han Sans CN" charset="0"/>
              </a:rPr>
              <a:t> </a:t>
            </a:r>
            <a:r>
              <a:rPr lang="en-US" altLang="zh-CN" sz="1600">
                <a:solidFill>
                  <a:srgbClr val="00B0F0"/>
                </a:solidFill>
                <a:latin typeface="Source Han Sans CN" charset="0"/>
                <a:ea typeface="Source Han Sans CN" charset="0"/>
                <a:cs typeface="Source Han Sans CN" charset="0"/>
                <a:hlinkClick r:id="rId2"/>
              </a:rPr>
              <a:t>https://www.loongbbs.cn/d/348</a:t>
            </a:r>
            <a:r>
              <a:rPr lang="zh-CN" altLang="en-US" sz="1600">
                <a:solidFill>
                  <a:srgbClr val="00B0F0"/>
                </a:solidFill>
                <a:latin typeface="Source Han Sans CN" charset="0"/>
                <a:ea typeface="Source Han Sans CN" charset="0"/>
                <a:cs typeface="Source Han Sans CN" charset="0"/>
                <a:hlinkClick r:id="rId2"/>
              </a:rPr>
              <a:t>-</a:t>
            </a:r>
            <a:r>
              <a:rPr lang="en-US" altLang="zh-CN" sz="1600">
                <a:solidFill>
                  <a:srgbClr val="00B0F0"/>
                </a:solidFill>
                <a:latin typeface="Source Han Sans CN" charset="0"/>
                <a:ea typeface="Source Han Sans CN" charset="0"/>
                <a:cs typeface="Source Han Sans CN" charset="0"/>
                <a:hlinkClick r:id="rId2"/>
              </a:rPr>
              <a:t>arch</a:t>
            </a:r>
            <a:r>
              <a:rPr lang="zh-CN" altLang="en-US" sz="1600">
                <a:solidFill>
                  <a:srgbClr val="00B0F0"/>
                </a:solidFill>
                <a:latin typeface="Source Han Sans CN" charset="0"/>
                <a:ea typeface="Source Han Sans CN" charset="0"/>
                <a:cs typeface="Source Han Sans CN" charset="0"/>
                <a:hlinkClick r:id="rId2"/>
              </a:rPr>
              <a:t>-</a:t>
            </a:r>
            <a:r>
              <a:rPr lang="en-US" altLang="zh-CN" sz="1600">
                <a:solidFill>
                  <a:srgbClr val="00B0F0"/>
                </a:solidFill>
                <a:latin typeface="Source Han Sans CN" charset="0"/>
                <a:ea typeface="Source Han Sans CN" charset="0"/>
                <a:cs typeface="Source Han Sans CN" charset="0"/>
                <a:hlinkClick r:id="rId2"/>
              </a:rPr>
              <a:t>linux</a:t>
            </a:r>
            <a:r>
              <a:rPr lang="zh-CN" altLang="en-US" sz="1600">
                <a:solidFill>
                  <a:srgbClr val="00B0F0"/>
                </a:solidFill>
                <a:latin typeface="Source Han Sans CN" charset="0"/>
                <a:ea typeface="Source Han Sans CN" charset="0"/>
                <a:cs typeface="Source Han Sans CN" charset="0"/>
                <a:hlinkClick r:id="rId2"/>
              </a:rPr>
              <a:t>-</a:t>
            </a:r>
            <a:r>
              <a:rPr lang="en-US" altLang="zh-CN" sz="1600">
                <a:solidFill>
                  <a:srgbClr val="00B0F0"/>
                </a:solidFill>
                <a:latin typeface="Source Han Sans CN" charset="0"/>
                <a:ea typeface="Source Han Sans CN" charset="0"/>
                <a:cs typeface="Source Han Sans CN" charset="0"/>
                <a:hlinkClick r:id="rId2"/>
              </a:rPr>
              <a:t>for</a:t>
            </a:r>
            <a:r>
              <a:rPr lang="zh-CN" altLang="en-US" sz="1600">
                <a:solidFill>
                  <a:srgbClr val="00B0F0"/>
                </a:solidFill>
                <a:latin typeface="Source Han Sans CN" charset="0"/>
                <a:ea typeface="Source Han Sans CN" charset="0"/>
                <a:cs typeface="Source Han Sans CN" charset="0"/>
                <a:hlinkClick r:id="rId2"/>
              </a:rPr>
              <a:t>-</a:t>
            </a:r>
            <a:r>
              <a:rPr lang="en-US" altLang="zh-CN" sz="1600">
                <a:solidFill>
                  <a:srgbClr val="00B0F0"/>
                </a:solidFill>
                <a:latin typeface="Source Han Sans CN" charset="0"/>
                <a:ea typeface="Source Han Sans CN" charset="0"/>
                <a:cs typeface="Source Han Sans CN" charset="0"/>
                <a:hlinkClick r:id="rId2"/>
              </a:rPr>
              <a:t>loong64</a:t>
            </a:r>
            <a:r>
              <a:rPr lang="zh-CN" altLang="en-US" sz="1600">
                <a:solidFill>
                  <a:srgbClr val="00B0F0"/>
                </a:solidFill>
                <a:latin typeface="Source Han Sans CN" charset="0"/>
                <a:ea typeface="Source Han Sans CN" charset="0"/>
                <a:cs typeface="Source Han Sans CN" charset="0"/>
                <a:hlinkClick r:id="rId2"/>
              </a:rPr>
              <a:t>-</a:t>
            </a:r>
            <a:r>
              <a:rPr lang="en-US" altLang="zh-CN" sz="1600">
                <a:solidFill>
                  <a:srgbClr val="00B0F0"/>
                </a:solidFill>
                <a:latin typeface="Source Han Sans CN" charset="0"/>
                <a:ea typeface="Source Han Sans CN" charset="0"/>
                <a:cs typeface="Source Han Sans CN" charset="0"/>
                <a:hlinkClick r:id="rId2"/>
              </a:rPr>
              <a:t>%E6%9B%B4%E6%96%B0%E6%97%A5%E5%BF%9720251012</a:t>
            </a:r>
            <a:r>
              <a:rPr lang="zh-CN" altLang="en-US" sz="1600">
                <a:solidFill>
                  <a:srgbClr val="00B0F0"/>
                </a:solidFill>
                <a:latin typeface="Source Han Sans CN" charset="0"/>
                <a:ea typeface="Source Han Sans CN" charset="0"/>
                <a:cs typeface="Source Han Sans CN" charset="0"/>
                <a:hlinkClick r:id="rId2"/>
              </a:rPr>
              <a:t>-</a:t>
            </a:r>
            <a:r>
              <a:rPr lang="en-US" altLang="zh-CN" sz="1600">
                <a:solidFill>
                  <a:srgbClr val="00B0F0"/>
                </a:solidFill>
                <a:latin typeface="Source Han Sans CN" charset="0"/>
                <a:ea typeface="Source Han Sans CN" charset="0"/>
                <a:cs typeface="Source Han Sans CN" charset="0"/>
                <a:hlinkClick r:id="rId2"/>
              </a:rPr>
              <a:t>20251025</a:t>
            </a:r>
            <a:endParaRPr lang="zh-CN" altLang="en-US">
              <a:latin typeface="Source Han Sans CN" charset="0"/>
              <a:ea typeface="Source Han Sans CN" charset="0"/>
              <a:cs typeface="Source Han Sans CN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>
                <a:latin typeface="Source Han Sans CN" charset="0"/>
                <a:ea typeface="Source Han Sans CN" charset="0"/>
                <a:cs typeface="Source Han Sans CN" charset="0"/>
              </a:rPr>
              <a:t>wheatfox</a:t>
            </a:r>
            <a:endParaRPr lang="en-US" altLang="zh-CN">
              <a:latin typeface="Source Han Sans CN" charset="0"/>
              <a:ea typeface="Source Han Sans CN" charset="0"/>
              <a:cs typeface="Source Han Sans CN" charset="0"/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0" y="0"/>
            <a:ext cx="7315200" cy="368300"/>
          </a:xfrm>
          <a:prstGeom prst="rect">
            <a:avLst/>
          </a:prstGeom>
        </p:spPr>
        <p:txBody>
          <a:bodyPr rtlCol="0" anchor="t">
            <a:spAutoFit/>
          </a:bodyPr>
          <a:p>
            <a:r>
              <a:rPr lang="zh-CN" altLang="en-US"/>
              <a:t>￼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</a:t>
            </a:r>
            <a:r>
              <a:rPr lang="en-US" altLang="zh-CN"/>
              <a:t> OS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271609" cy="4657501"/>
          </a:xfrm>
        </p:spPr>
        <p:txBody>
          <a:bodyPr/>
          <a:p>
            <a:pPr lvl="0"/>
            <a:r>
              <a:rPr lang="zh-CN" altLang="en-US" sz="2000"/>
              <a:t>目前主要工作方向是完善 </a:t>
            </a:r>
            <a:r>
              <a:rPr lang="en-US" altLang="zh-CN" sz="2000"/>
              <a:t>2K3000/3B6000M </a:t>
            </a:r>
            <a:r>
              <a:rPr lang="zh-CN" altLang="en-US" sz="2000"/>
              <a:t>平台支持（含 </a:t>
            </a:r>
            <a:r>
              <a:rPr lang="en-US" altLang="zh-CN" sz="2000"/>
              <a:t>GPU/VPU</a:t>
            </a:r>
            <a:r>
              <a:rPr lang="zh-CN" altLang="en-US" sz="2000"/>
              <a:t>）</a:t>
            </a:r>
            <a:endParaRPr lang="en-US" altLang="zh-CN" sz="2000"/>
          </a:p>
          <a:p>
            <a:pPr lvl="0"/>
            <a:r>
              <a:rPr lang="en-US" altLang="zh-CN" sz="2000"/>
              <a:t>Mesa 25.2 </a:t>
            </a:r>
            <a:r>
              <a:rPr lang="zh-CN" altLang="en-US" sz="2000"/>
              <a:t>更新后部分</a:t>
            </a:r>
            <a:r>
              <a:rPr lang="en-US" altLang="zh-CN" sz="2000"/>
              <a:t> QtWebEngine </a:t>
            </a:r>
            <a:r>
              <a:rPr lang="zh-CN" altLang="en-US" sz="2000"/>
              <a:t>程序无法渲染</a:t>
            </a:r>
            <a:endParaRPr lang="zh-CN" altLang="en-US" sz="2000"/>
          </a:p>
          <a:p>
            <a:pPr lvl="1"/>
            <a:r>
              <a:rPr lang="zh-CN" altLang="en-US" sz="2000"/>
              <a:t>主要影响 </a:t>
            </a:r>
            <a:r>
              <a:rPr lang="en-US" altLang="zh-CN" sz="2000"/>
              <a:t>AMD </a:t>
            </a:r>
            <a:r>
              <a:rPr lang="zh-CN" altLang="en-US" sz="2000"/>
              <a:t>显卡用户，目前已修复</a:t>
            </a:r>
            <a:endParaRPr lang="zh-CN" altLang="en-US" sz="2000"/>
          </a:p>
          <a:p>
            <a:pPr lvl="1"/>
            <a:r>
              <a:rPr lang="zh-CN" altLang="en-US" sz="2000"/>
              <a:t>请确保 </a:t>
            </a:r>
            <a:r>
              <a:rPr lang="en-US" altLang="zh-CN" sz="2000"/>
              <a:t>qt</a:t>
            </a:r>
            <a:r>
              <a:rPr lang="zh-CN" altLang="en-US" sz="2000"/>
              <a:t>-</a:t>
            </a:r>
            <a:r>
              <a:rPr lang="en-US" altLang="zh-CN" sz="2000"/>
              <a:t>6</a:t>
            </a:r>
            <a:r>
              <a:rPr lang="zh-CN" altLang="en-US" sz="2000"/>
              <a:t> 软件包已更新到 </a:t>
            </a:r>
            <a:r>
              <a:rPr lang="en-US" altLang="zh-CN" sz="2000"/>
              <a:t>&gt;</a:t>
            </a:r>
            <a:r>
              <a:rPr lang="zh-CN" altLang="en-US" sz="2000"/>
              <a:t>= </a:t>
            </a:r>
            <a:r>
              <a:rPr lang="en-US" altLang="zh-CN" sz="2000"/>
              <a:t>6.9.2</a:t>
            </a:r>
            <a:r>
              <a:rPr lang="zh-CN" altLang="en-US" sz="2000"/>
              <a:t>-</a:t>
            </a:r>
            <a:r>
              <a:rPr lang="en-US" altLang="zh-CN" sz="2000"/>
              <a:t>1</a:t>
            </a:r>
            <a:endParaRPr lang="zh-CN" altLang="en-US" sz="1710"/>
          </a:p>
          <a:p>
            <a:pPr lvl="0"/>
            <a:r>
              <a:rPr lang="zh-CN" altLang="en-US" sz="2000"/>
              <a:t>本期安全更新</a:t>
            </a:r>
            <a:endParaRPr lang="zh-CN" altLang="en-US" sz="2000"/>
          </a:p>
          <a:p>
            <a:pPr lvl="1"/>
            <a:r>
              <a:rPr lang="en-US" altLang="zh-CN" sz="2000" b="1">
                <a:solidFill>
                  <a:srgbClr val="E60013"/>
                </a:solidFill>
                <a:cs typeface="Arial" panose="020B0604020202020204" pitchFamily="34" charset="0"/>
              </a:rPr>
              <a:t>Firefox 14</a:t>
            </a:r>
            <a:r>
              <a:rPr lang="en-US" altLang="zh-CN" sz="2000" b="1">
                <a:solidFill>
                  <a:srgbClr val="E60013"/>
                </a:solidFill>
                <a:ea typeface="Source Han Sans CN" charset="0"/>
                <a:cs typeface="Arial" panose="020B0604020202020204" pitchFamily="34" charset="0"/>
              </a:rPr>
              <a:t>4.0</a:t>
            </a:r>
            <a:endParaRPr lang="en-US" altLang="zh-CN" sz="2000" b="1">
              <a:solidFill>
                <a:srgbClr val="E60013"/>
              </a:solidFill>
              <a:cs typeface="Arial" panose="020B0604020202020204" pitchFamily="34" charset="0"/>
            </a:endParaRPr>
          </a:p>
          <a:p>
            <a:pPr lvl="2"/>
            <a:r>
              <a:rPr lang="zh-CN" altLang="en-US" sz="2000">
                <a:solidFill>
                  <a:srgbClr val="000000"/>
                </a:solidFill>
              </a:rPr>
              <a:t>修复</a:t>
            </a:r>
            <a:r>
              <a:rPr lang="en-US" altLang="zh-CN" sz="2000">
                <a:solidFill>
                  <a:srgbClr val="000000"/>
                </a:solidFill>
              </a:rPr>
              <a:t> Mozilla </a:t>
            </a:r>
            <a:r>
              <a:rPr lang="zh-CN" altLang="en-US" sz="2000">
                <a:solidFill>
                  <a:srgbClr val="000000"/>
                </a:solidFill>
              </a:rPr>
              <a:t>基金会第</a:t>
            </a:r>
            <a:r>
              <a:rPr lang="en-US" altLang="zh-CN" sz="2000">
                <a:solidFill>
                  <a:srgbClr val="000000"/>
                </a:solidFill>
              </a:rPr>
              <a:t> 2025-81 </a:t>
            </a:r>
            <a:r>
              <a:rPr lang="zh-CN" altLang="en-US" sz="2000">
                <a:solidFill>
                  <a:srgbClr val="000000"/>
                </a:solidFill>
              </a:rPr>
              <a:t>号安全公告中披露的</a:t>
            </a:r>
            <a:r>
              <a:rPr lang="en-US" altLang="zh-CN" sz="2000">
                <a:solidFill>
                  <a:srgbClr val="000000"/>
                </a:solidFill>
              </a:rPr>
              <a:t> 14 </a:t>
            </a:r>
            <a:r>
              <a:rPr lang="zh-CN" altLang="en-US" sz="2000">
                <a:solidFill>
                  <a:srgbClr val="000000"/>
                </a:solidFill>
              </a:rPr>
              <a:t>个安全漏洞</a:t>
            </a:r>
            <a:br>
              <a:rPr lang="zh-CN" altLang="en-US" sz="2000">
                <a:solidFill>
                  <a:srgbClr val="000000"/>
                </a:solidFill>
              </a:rPr>
            </a:br>
            <a:r>
              <a:rPr lang="zh-CN" altLang="en-US" sz="2000">
                <a:solidFill>
                  <a:srgbClr val="000000"/>
                </a:solidFill>
              </a:rPr>
              <a:t>（含</a:t>
            </a:r>
            <a:r>
              <a:rPr lang="en-US" altLang="zh-CN" sz="2000">
                <a:solidFill>
                  <a:srgbClr val="000000"/>
                </a:solidFill>
              </a:rPr>
              <a:t> 7 </a:t>
            </a:r>
            <a:r>
              <a:rPr lang="zh-CN" altLang="en-US" sz="2000">
                <a:solidFill>
                  <a:srgbClr val="000000"/>
                </a:solidFill>
              </a:rPr>
              <a:t>个高危漏洞）</a:t>
            </a:r>
            <a:endParaRPr lang="en-US" altLang="zh-CN" sz="2000">
              <a:solidFill>
                <a:srgbClr val="000000"/>
              </a:solidFill>
            </a:endParaRPr>
          </a:p>
          <a:p>
            <a:pPr lvl="1"/>
            <a:r>
              <a:rPr lang="en-US" altLang="zh-CN" sz="2000" b="1">
                <a:solidFill>
                  <a:srgbClr val="E60013"/>
                </a:solidFill>
                <a:ea typeface="Source Han Sans CN" charset="0"/>
              </a:rPr>
              <a:t>Thunderbird 144.0</a:t>
            </a:r>
            <a:endParaRPr lang="en-US" altLang="zh-CN" sz="2000" b="1">
              <a:solidFill>
                <a:srgbClr val="E60013"/>
              </a:solidFill>
            </a:endParaRPr>
          </a:p>
          <a:p>
            <a:pPr lvl="2"/>
            <a:r>
              <a:rPr lang="zh-CN" altLang="en-US" sz="2000"/>
              <a:t>修复</a:t>
            </a:r>
            <a:r>
              <a:rPr lang="en-US" altLang="zh-CN" sz="2000"/>
              <a:t> Mozilla </a:t>
            </a:r>
            <a:r>
              <a:rPr lang="zh-CN" altLang="en-US" sz="2000"/>
              <a:t>基金会第</a:t>
            </a:r>
            <a:r>
              <a:rPr lang="en-US" altLang="zh-CN" sz="2000"/>
              <a:t> 2025-84 </a:t>
            </a:r>
            <a:r>
              <a:rPr lang="zh-CN" altLang="en-US" sz="2000"/>
              <a:t>号安全公告中披露的</a:t>
            </a:r>
            <a:r>
              <a:rPr lang="en-US" altLang="zh-CN" sz="2000"/>
              <a:t> 9 </a:t>
            </a:r>
            <a:r>
              <a:rPr lang="zh-CN" altLang="en-US" sz="2000"/>
              <a:t>个安全漏洞</a:t>
            </a:r>
            <a:br>
              <a:rPr lang="zh-CN" altLang="en-US" sz="2000"/>
            </a:br>
            <a:r>
              <a:rPr lang="zh-CN" altLang="en-US" sz="2000"/>
              <a:t>（含</a:t>
            </a:r>
            <a:r>
              <a:rPr lang="en-US" altLang="zh-CN" sz="2000"/>
              <a:t> 7 </a:t>
            </a:r>
            <a:r>
              <a:rPr lang="zh-CN" altLang="en-US" sz="2000"/>
              <a:t>个高危漏洞）</a:t>
            </a:r>
            <a:endParaRPr lang="zh-CN" altLang="en-US" sz="2000"/>
          </a:p>
          <a:p>
            <a:pPr lvl="0"/>
            <a:r>
              <a:rPr lang="zh-CN" altLang="en-US" sz="2000" b="1"/>
              <a:t>建议关注公众号</a:t>
            </a:r>
            <a:r>
              <a:rPr lang="en-US" altLang="zh-CN" sz="2000" b="1"/>
              <a:t>“</a:t>
            </a:r>
            <a:r>
              <a:rPr lang="zh-CN" altLang="en-US" sz="2000" b="1"/>
              <a:t>安同开源</a:t>
            </a:r>
            <a:r>
              <a:rPr lang="en-US" altLang="zh-CN" sz="2000" b="1"/>
              <a:t>”</a:t>
            </a:r>
            <a:r>
              <a:rPr lang="zh-CN" altLang="en-US" sz="2000" b="1"/>
              <a:t>或社区主页</a:t>
            </a:r>
            <a:r>
              <a:rPr lang="en-US" altLang="zh-CN" sz="2000" b="1"/>
              <a:t> (aosc.io) </a:t>
            </a:r>
            <a:r>
              <a:rPr lang="zh-CN" altLang="en-US" sz="2000" b="1"/>
              <a:t>新闻</a:t>
            </a:r>
            <a:endParaRPr lang="zh-CN" altLang="en-US" sz="2000" b="1"/>
          </a:p>
          <a:p>
            <a:pPr lvl="1"/>
            <a:endParaRPr lang="zh-CN" altLang="en-US" sz="20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818130" cy="367665"/>
          </a:xfrm>
        </p:spPr>
        <p:txBody>
          <a:bodyPr/>
          <a:p>
            <a:r>
              <a:rPr lang="zh-CN" altLang="en-US"/>
              <a:t>白铭骢</a:t>
            </a:r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1"/>
          <a:srcRect l="10000" t="29569" r="10000" b="25497"/>
          <a:stretch>
            <a:fillRect/>
          </a:stretch>
        </p:blipFill>
        <p:spPr>
          <a:xfrm>
            <a:off x="9669557" y="942314"/>
            <a:ext cx="2522443" cy="25224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Armbian for Loong64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官方网站：</a:t>
            </a:r>
            <a:r>
              <a:rPr lang="en-US" altLang="zh-CN">
                <a:hlinkClick r:id="rId1"/>
              </a:rPr>
              <a:t>https://www.armbian.com/</a:t>
            </a:r>
            <a:endParaRPr lang="en-US" altLang="zh-CN">
              <a:hlinkClick r:id="rId1"/>
            </a:endParaRPr>
          </a:p>
          <a:p>
            <a:r>
              <a:rPr lang="zh-CN" altLang="en-US"/>
              <a:t>主仓库：</a:t>
            </a:r>
            <a:r>
              <a:rPr lang="en-US" altLang="zh-CN">
                <a:hlinkClick r:id="rId2"/>
              </a:rPr>
              <a:t>https://github.com/armbian/build</a:t>
            </a:r>
            <a:endParaRPr lang="en-US" altLang="zh-CN">
              <a:hlinkClick r:id="rId2"/>
            </a:endParaRPr>
          </a:p>
          <a:p>
            <a:r>
              <a:rPr lang="zh-CN" altLang="en-US"/>
              <a:t>特点：基于</a:t>
            </a:r>
            <a:r>
              <a:rPr lang="en-US" altLang="zh-CN"/>
              <a:t>debian/ubuntu</a:t>
            </a:r>
            <a:r>
              <a:rPr lang="zh-CN" altLang="en-US"/>
              <a:t>，可对</a:t>
            </a:r>
            <a:r>
              <a:rPr lang="en-US" altLang="zh-CN"/>
              <a:t>bootloader/</a:t>
            </a:r>
            <a:r>
              <a:rPr lang="zh-CN" altLang="en-US"/>
              <a:t>内核</a:t>
            </a:r>
            <a:r>
              <a:rPr lang="en-US" altLang="zh-CN"/>
              <a:t>/rootfs</a:t>
            </a:r>
            <a:r>
              <a:rPr lang="zh-CN" altLang="en-US"/>
              <a:t>做多样化定制，输出开箱即用的</a:t>
            </a:r>
            <a:r>
              <a:rPr lang="en-US" altLang="zh-CN"/>
              <a:t>raw image</a:t>
            </a:r>
            <a:r>
              <a:rPr lang="zh-CN" altLang="en-US"/>
              <a:t>，可直接烧写到存储设备，也可直接输出</a:t>
            </a:r>
            <a:r>
              <a:rPr lang="en-US" altLang="zh-CN"/>
              <a:t>qcow2</a:t>
            </a:r>
            <a:r>
              <a:rPr lang="zh-CN" altLang="en-US"/>
              <a:t>镜像供虚拟化环境使用</a:t>
            </a:r>
            <a:endParaRPr lang="en-US" altLang="zh-CN"/>
          </a:p>
          <a:p>
            <a:r>
              <a:rPr lang="zh-CN" altLang="en-US"/>
              <a:t>针对龙架构的定制：内核添加</a:t>
            </a:r>
            <a:r>
              <a:rPr lang="en-US" altLang="zh-CN"/>
              <a:t>Intel xe</a:t>
            </a:r>
            <a:r>
              <a:rPr lang="zh-CN" altLang="en-US"/>
              <a:t>驱动补丁，系统预装</a:t>
            </a:r>
            <a:r>
              <a:rPr lang="en-US" altLang="zh-CN"/>
              <a:t>yt6801</a:t>
            </a:r>
            <a:r>
              <a:rPr lang="zh-CN" altLang="en-US"/>
              <a:t>-</a:t>
            </a:r>
            <a:r>
              <a:rPr lang="en-US" altLang="zh-CN"/>
              <a:t>dkms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刘剑峰</a:t>
            </a: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Armbian</a:t>
            </a:r>
            <a:r>
              <a:rPr lang="zh-CN" altLang="en-US"/>
              <a:t>体验方式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构建</a:t>
            </a:r>
            <a:r>
              <a:rPr lang="zh-CN" altLang="en-US">
                <a:cs typeface="Arial" panose="020B0604020202020204" pitchFamily="34" charset="0"/>
              </a:rPr>
              <a:t>系统（支持交叉编译）：</a:t>
            </a:r>
            <a:endParaRPr lang="zh-CN" altLang="en-US">
              <a:cs typeface="Arial" panose="020B0604020202020204" pitchFamily="34" charset="0"/>
            </a:endParaRPr>
          </a:p>
          <a:p>
            <a:pPr lvl="1"/>
            <a:r>
              <a:rPr lang="en-US" altLang="zh-CN"/>
              <a:t>git clone https://github.com/armbian/build </a:t>
            </a:r>
            <a:r>
              <a:rPr lang="zh-CN" altLang="en-US"/>
              <a:t>&amp;&amp; </a:t>
            </a:r>
            <a:r>
              <a:rPr lang="en-US" altLang="zh-CN"/>
              <a:t>cd build</a:t>
            </a:r>
            <a:endParaRPr lang="en-US" altLang="zh-CN"/>
          </a:p>
          <a:p>
            <a:pPr lvl="1"/>
            <a:r>
              <a:rPr lang="en-US" altLang="zh-CN"/>
              <a:t>./compile.sh BOARD</a:t>
            </a:r>
            <a:r>
              <a:rPr lang="zh-CN" altLang="en-US"/>
              <a:t>=</a:t>
            </a:r>
            <a:r>
              <a:rPr lang="en-US" altLang="zh-CN"/>
              <a:t>uefi</a:t>
            </a:r>
            <a:r>
              <a:rPr lang="zh-CN" altLang="en-US"/>
              <a:t>-</a:t>
            </a:r>
            <a:r>
              <a:rPr lang="en-US" altLang="zh-CN"/>
              <a:t>loong64 RELEASE</a:t>
            </a:r>
            <a:r>
              <a:rPr lang="zh-CN" altLang="en-US"/>
              <a:t>=</a:t>
            </a:r>
            <a:r>
              <a:rPr lang="en-US" altLang="zh-CN"/>
              <a:t>sid</a:t>
            </a:r>
            <a:endParaRPr lang="en-US" altLang="zh-CN"/>
          </a:p>
          <a:p>
            <a:r>
              <a:rPr lang="zh-CN" altLang="en-US"/>
              <a:t>编译好的镜像：</a:t>
            </a:r>
            <a:endParaRPr lang="zh-CN" altLang="en-US"/>
          </a:p>
          <a:p>
            <a:pPr lvl="1"/>
            <a:r>
              <a:rPr lang="en-US" altLang="zh-CN">
                <a:hlinkClick r:id="rId1"/>
              </a:rPr>
              <a:t>https://mirrors.tuna.tsinghua.edu.cn/armbian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releases/uefi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loong64/archive/</a:t>
            </a:r>
            <a:endParaRPr lang="en-US" altLang="zh-CN">
              <a:hlinkClick r:id="rId1"/>
            </a:endParaRPr>
          </a:p>
          <a:p>
            <a:r>
              <a:rPr lang="zh-CN" altLang="en-US"/>
              <a:t>内核软件源：</a:t>
            </a:r>
            <a:endParaRPr lang="zh-CN" altLang="en-US"/>
          </a:p>
          <a:p>
            <a:pPr lvl="1"/>
            <a:r>
              <a:rPr lang="en-US" altLang="zh-CN"/>
              <a:t>deb [trusted=yes] https://beta.armbian.com sid main</a:t>
            </a:r>
            <a:endParaRPr lang="en-US" altLang="zh-CN"/>
          </a:p>
          <a:p>
            <a:pPr lvl="1"/>
            <a:r>
              <a:rPr lang="en-US" altLang="zh-CN"/>
              <a:t>linux-headers-edge-loong64 linux-image-edge-loong64</a:t>
            </a:r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/>
              <a:t>刘剑峰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</a:rPr>
              <a:t>快速报告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r>
              <a:rPr lang="zh-CN" altLang="en-US" sz="2800">
                <a:solidFill>
                  <a:schemeClr val="tx1"/>
                </a:solidFill>
                <a:ea typeface="Source Han Sans CN" panose="020B0500000000000000" charset="-122"/>
              </a:rPr>
              <a:t>社区事务</a:t>
            </a:r>
            <a:endParaRPr lang="zh-CN" altLang="en-US" sz="28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第</a:t>
            </a:r>
            <a:r>
              <a:rPr lang="zh-CN" altLang="en-US">
                <a:cs typeface="Arial" panose="020B0604020202020204" pitchFamily="34" charset="0"/>
              </a:rPr>
              <a:t> </a:t>
            </a:r>
            <a:r>
              <a:rPr lang="en-US" altLang="zh-CN">
                <a:cs typeface="Arial" panose="020B0604020202020204" pitchFamily="34" charset="0"/>
              </a:rPr>
              <a:t>24 </a:t>
            </a:r>
            <a:r>
              <a:rPr lang="zh-CN" altLang="en-US">
                <a:cs typeface="Arial" panose="020B0604020202020204" pitchFamily="34" charset="0"/>
              </a:rPr>
              <a:t>次双周会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龙架构</a:t>
            </a:r>
            <a:r>
              <a:rPr lang="zh-CN" altLang="en-US">
                <a:cs typeface="Arial" panose="020B0604020202020204" pitchFamily="34" charset="0"/>
              </a:rPr>
              <a:t>双周会即将迎来一周年！</a:t>
            </a:r>
            <a:endParaRPr lang="zh-CN" altLang="en-US">
              <a:cs typeface="Arial" panose="020B0604020202020204" pitchFamily="34" charset="0"/>
            </a:endParaRPr>
          </a:p>
          <a:p>
            <a:pPr lvl="1"/>
            <a:r>
              <a:rPr lang="zh-CN" altLang="en-US">
                <a:cs typeface="Arial" panose="020B0604020202020204" pitchFamily="34" charset="0"/>
              </a:rPr>
              <a:t>下一次双周会，我们计划组织线下活动</a:t>
            </a:r>
            <a:endParaRPr lang="zh-CN" altLang="en-US">
              <a:cs typeface="Arial" panose="020B0604020202020204" pitchFamily="34" charset="0"/>
            </a:endParaRPr>
          </a:p>
          <a:p>
            <a:pPr lvl="1"/>
            <a:r>
              <a:rPr lang="zh-CN" altLang="en-US" b="1">
                <a:cs typeface="Arial" panose="020B0604020202020204" pitchFamily="34" charset="0"/>
              </a:rPr>
              <a:t>欢迎提供场地线索</a:t>
            </a:r>
            <a:endParaRPr lang="en-US" b="1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5" name=""/>
        <p:cNvGrpSpPr/>
        <p:nvPr/>
      </p:nvGrpSpPr>
      <p:grpSpPr/>
      <p:sp>
        <p:nvSpPr>
          <p:cNvPr id="1048593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6600">
                <a:solidFill>
                  <a:schemeClr val="tx1"/>
                </a:solidFill>
              </a:rPr>
              <a:t>龙架构</a:t>
            </a:r>
            <a:r>
              <a:rPr lang="zh-CN" altLang="en-US" sz="6600"/>
              <a:t>双周会</a:t>
            </a:r>
            <a:endParaRPr lang="zh-CN" altLang="en-US" sz="6600"/>
          </a:p>
        </p:txBody>
      </p:sp>
      <p:sp>
        <p:nvSpPr>
          <p:cNvPr id="1048594" name="副标题 2"/>
          <p:cNvSpPr>
            <a:spLocks noGrp="1"/>
          </p:cNvSpPr>
          <p:nvPr>
            <p:ph type="subTitle" idx="1"/>
          </p:nvPr>
        </p:nvSpPr>
        <p:spPr>
          <a:xfrm>
            <a:off x="771525" y="3642995"/>
            <a:ext cx="7788275" cy="955040"/>
          </a:xfrm>
        </p:spPr>
        <p:txBody>
          <a:bodyPr/>
          <a:p>
            <a:r>
              <a:rPr lang="en-US" altLang="zh-CN" sz="4400" b="1">
                <a:solidFill>
                  <a:schemeClr val="bg1"/>
                </a:solidFill>
                <a:latin typeface="Source Han Sans CN" panose="020B0500000000000000" charset="-122"/>
                <a:ea typeface="Source Han Sans CN" panose="020B0500000000000000" charset="-122"/>
                <a:cs typeface="Source Han Sans CN" panose="020B0500000000000000" charset="-122"/>
              </a:rPr>
              <a:t>2025 </a:t>
            </a:r>
            <a:r>
              <a:rPr lang="zh-CN" altLang="en-US" sz="4400" b="1">
                <a:solidFill>
                  <a:schemeClr val="bg1"/>
                </a:solidFill>
                <a:latin typeface="Source Han Sans CN" panose="020B0500000000000000" charset="-122"/>
                <a:ea typeface="Source Han Sans CN" panose="020B0500000000000000" charset="-122"/>
                <a:cs typeface="Source Han Sans CN" panose="020B0500000000000000" charset="-122"/>
              </a:rPr>
              <a:t>年 </a:t>
            </a:r>
            <a:r>
              <a:rPr lang="en-US" altLang="zh-CN" sz="4400" b="1">
                <a:solidFill>
                  <a:schemeClr val="bg1"/>
                </a:solidFill>
                <a:latin typeface="Source Han Sans CN" panose="020B0500000000000000" charset="-122"/>
                <a:ea typeface="Source Han Sans CN" panose="020B0500000000000000" charset="-122"/>
                <a:cs typeface="Source Han Sans CN" panose="020B0500000000000000" charset="-122"/>
              </a:rPr>
              <a:t>10 </a:t>
            </a:r>
            <a:r>
              <a:rPr lang="zh-CN" altLang="en-US" sz="4400" b="1">
                <a:solidFill>
                  <a:schemeClr val="bg1"/>
                </a:solidFill>
                <a:latin typeface="Source Han Sans CN" panose="020B0500000000000000" charset="-122"/>
                <a:ea typeface="Source Han Sans CN" panose="020B0500000000000000" charset="-122"/>
                <a:cs typeface="Source Han Sans CN" panose="020B0500000000000000" charset="-122"/>
              </a:rPr>
              <a:t>月 </a:t>
            </a:r>
            <a:r>
              <a:rPr lang="en-US" altLang="zh-CN" sz="4400" b="1">
                <a:solidFill>
                  <a:schemeClr val="bg1"/>
                </a:solidFill>
                <a:latin typeface="Source Han Sans CN" panose="020B0500000000000000" charset="-122"/>
                <a:ea typeface="Source Han Sans CN" panose="020B0500000000000000" charset="-122"/>
                <a:cs typeface="Source Han Sans CN" panose="020B0500000000000000" charset="-122"/>
              </a:rPr>
              <a:t>26 </a:t>
            </a:r>
            <a:r>
              <a:rPr lang="zh-CN" altLang="en-US" sz="4400" b="1">
                <a:solidFill>
                  <a:schemeClr val="bg1"/>
                </a:solidFill>
                <a:latin typeface="Source Han Sans CN" panose="020B0500000000000000" charset="-122"/>
                <a:ea typeface="Source Han Sans CN" panose="020B0500000000000000" charset="-122"/>
                <a:cs typeface="Source Han Sans CN" panose="020B0500000000000000" charset="-122"/>
              </a:rPr>
              <a:t>日</a:t>
            </a:r>
            <a:r>
              <a:rPr lang="ja-JP" altLang="en-US" sz="4400" b="1">
                <a:solidFill>
                  <a:schemeClr val="bg1"/>
                </a:solidFill>
                <a:latin typeface="Source Han Sans CN" panose="020B0500000000000000" charset="-122"/>
                <a:ea typeface="Source Han Sans CN" panose="020B0500000000000000" charset="-122"/>
                <a:cs typeface="Source Han Sans CN" panose="020B0500000000000000" charset="-122"/>
              </a:rPr>
              <a:t>・</a:t>
            </a:r>
            <a:r>
              <a:rPr lang="zh-CN" altLang="en-US" sz="4400" b="1">
                <a:solidFill>
                  <a:schemeClr val="bg1"/>
                </a:solidFill>
                <a:latin typeface="Source Han Sans CN" panose="020B0500000000000000" charset="-122"/>
                <a:ea typeface="Source Han Sans CN" panose="020B0500000000000000" charset="-122"/>
                <a:cs typeface="Source Han Sans CN" panose="020B0500000000000000" charset="-122"/>
              </a:rPr>
              <a:t>第 2</a:t>
            </a:r>
            <a:r>
              <a:rPr lang="en-US" altLang="zh-CN" sz="4400" b="1">
                <a:solidFill>
                  <a:schemeClr val="bg1"/>
                </a:solidFill>
                <a:latin typeface="Source Han Sans CN" panose="020B0500000000000000" charset="-122"/>
                <a:ea typeface="Source Han Sans CN" panose="020B0500000000000000" charset="-122"/>
                <a:cs typeface="Source Han Sans CN" panose="020B0500000000000000" charset="-122"/>
              </a:rPr>
              <a:t>3 </a:t>
            </a:r>
            <a:r>
              <a:rPr lang="zh-CN" altLang="en-US" sz="4400" b="1">
                <a:solidFill>
                  <a:schemeClr val="bg1"/>
                </a:solidFill>
                <a:latin typeface="Source Han Sans CN" panose="020B0500000000000000" charset="-122"/>
                <a:ea typeface="Source Han Sans CN" panose="020B0500000000000000" charset="-122"/>
                <a:cs typeface="Source Han Sans CN" panose="020B0500000000000000" charset="-122"/>
              </a:rPr>
              <a:t>次</a:t>
            </a:r>
            <a:endParaRPr lang="zh-CN" altLang="en-US" sz="4400" b="1">
              <a:solidFill>
                <a:schemeClr val="bg1"/>
              </a:solidFill>
              <a:latin typeface="Source Han Sans CN" panose="020B0500000000000000" charset="-122"/>
              <a:ea typeface="Source Han Sans CN" panose="020B0500000000000000" charset="-122"/>
              <a:cs typeface="Source Han Sans CN" panose="020B0500000000000000" charset="-122"/>
            </a:endParaRPr>
          </a:p>
        </p:txBody>
      </p:sp>
      <p:pic>
        <p:nvPicPr>
          <p:cNvPr id="2097152" name="图片 3" descr="upload_post_object_v2_3573890905"/>
          <p:cNvPicPr>
            <a:picLocks noChangeAspect="1"/>
          </p:cNvPicPr>
          <p:nvPr/>
        </p:nvPicPr>
        <p:blipFill>
          <a:blip r:embed="rId2"/>
          <a:srcRect l="9880" t="30263" r="9431" b="26132"/>
          <a:stretch>
            <a:fillRect/>
          </a:stretch>
        </p:blipFill>
        <p:spPr>
          <a:xfrm>
            <a:off x="9267434" y="3828098"/>
            <a:ext cx="2468139" cy="2404885"/>
          </a:xfrm>
          <a:prstGeom prst="rect">
            <a:avLst/>
          </a:prstGeom>
        </p:spPr>
      </p:pic>
      <p:pic>
        <p:nvPicPr>
          <p:cNvPr id="2097153" name="图片 6" descr="upload_post_object_v2_423861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677" y="1080329"/>
            <a:ext cx="2581652" cy="24048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  <a:ea typeface="Source Han Sans CN" panose="020B0500000000000000" charset="-122"/>
              </a:rPr>
              <a:t>问答环节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r>
              <a:rPr lang="zh-CN" altLang="en-US" sz="2800"/>
              <a:t>社区问答及意见反馈</a:t>
            </a:r>
            <a:endParaRPr lang="zh-CN" altLang="en-US" sz="28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53" name=""/>
        <p:cNvGrpSpPr/>
        <p:nvPr/>
      </p:nvGrpSpPr>
      <p:grpSpPr/>
      <p:pic>
        <p:nvPicPr>
          <p:cNvPr id="2097155" name="图片 3" descr="upload_post_object_v2_3573890905"/>
          <p:cNvPicPr>
            <a:picLocks noChangeAspect="1"/>
          </p:cNvPicPr>
          <p:nvPr/>
        </p:nvPicPr>
        <p:blipFill>
          <a:blip r:embed="rId2"/>
          <a:srcRect l="9880" t="30263" r="9431" b="26132"/>
          <a:stretch>
            <a:fillRect/>
          </a:stretch>
        </p:blipFill>
        <p:spPr>
          <a:xfrm>
            <a:off x="8997890" y="2529078"/>
            <a:ext cx="1847344" cy="1800000"/>
          </a:xfrm>
          <a:prstGeom prst="rect">
            <a:avLst/>
          </a:prstGeom>
        </p:spPr>
      </p:pic>
      <p:pic>
        <p:nvPicPr>
          <p:cNvPr id="2097156" name="图片 6" descr="upload_post_object_v2_423861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600" y="2529000"/>
            <a:ext cx="193232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  <a:ea typeface="Source Han Sans CN" panose="020B0500000000000000" charset="-122"/>
              </a:rPr>
              <a:t>会前注意事项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endParaRPr lang="zh-CN" altLang="en-US" sz="36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/>
              <a:t>会前注意事项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545512"/>
            <a:ext cx="11395627" cy="4657501"/>
          </a:xfrm>
        </p:spPr>
        <p:txBody>
          <a:bodyPr/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  <a:t>本次会议仅涉及</a:t>
            </a:r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  <a:t>软件</a:t>
            </a:r>
            <a:r>
              <a:rPr 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  <a:t>技术</a:t>
            </a:r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  <a:t>课题</a:t>
            </a:r>
            <a:endParaRPr lang="zh-CN" altLang="en-US">
              <a:solidFill>
                <a:schemeClr val="tx1"/>
              </a:solidFill>
              <a:latin typeface="Source Han Sans CN" panose="020B0500000000000000" charset="-122"/>
              <a:ea typeface="Source Han Sans CN" panose="020B0500000000000000" charset="-122"/>
            </a:endParaRPr>
          </a:p>
          <a:p>
            <a:pPr lvl="1"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  <a:t>关于龙芯相关的硬件产品</a:t>
            </a:r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  <a:t>，除官方层面已解禁的消息及本文档内</a:t>
            </a:r>
            <a:b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</a:br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  <a:t>可公开的消息外，</a:t>
            </a:r>
            <a:r>
              <a:rPr lang="zh-CN" altLang="en-US" b="1" u="sng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  <a:t>其他均不作任何回应</a:t>
            </a:r>
            <a:endParaRPr lang="zh-CN" altLang="en-US" b="1" u="sng">
              <a:solidFill>
                <a:schemeClr val="tx1"/>
              </a:solidFill>
              <a:latin typeface="Source Han Sans CN" panose="020B0500000000000000" charset="-122"/>
              <a:ea typeface="Source Han Sans CN" panose="020B0500000000000000" charset="-122"/>
            </a:endParaRPr>
          </a:p>
          <a:p>
            <a:pPr>
              <a:lnSpc>
                <a:spcPct val="110000"/>
              </a:lnSpc>
            </a:pPr>
            <a:r>
              <a:rPr lang="zh-CN" altLang="en-US"/>
              <a:t>本次会议</a:t>
            </a:r>
            <a:r>
              <a:rPr lang="zh-CN" altLang="en-US" b="1" u="sng"/>
              <a:t>与股市无关</a:t>
            </a:r>
            <a:r>
              <a:rPr lang="zh-CN" altLang="en-US"/>
              <a:t>，不构成任何投资建议</a:t>
            </a:r>
            <a:endParaRPr 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</a:rPr>
              <a:t>快速报告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r>
              <a:rPr lang="zh-CN" altLang="en-US" sz="2800"/>
              <a:t>龙架构上游动向</a:t>
            </a:r>
            <a:endParaRPr lang="zh-CN" altLang="en-US" sz="28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78" y="0"/>
            <a:ext cx="9452278" cy="758458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G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C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C</a:t>
            </a:r>
            <a:endParaRPr lang="zh-CN" altLang="en-US">
              <a:ea typeface="Source Han Sans CN" panose="020B0500000000000000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4078" y="722993"/>
            <a:ext cx="10777756" cy="4657501"/>
          </a:xfrm>
        </p:spPr>
        <p:txBody>
          <a:bodyPr/>
          <a:p>
            <a:r>
              <a:rPr lang="en-US" altLang="zh-CN"/>
              <a:t>Lulu </a:t>
            </a:r>
            <a:r>
              <a:rPr lang="en-US" altLang="zh-CN">
                <a:cs typeface="Arial" panose="020B0604020202020204" pitchFamily="34" charset="0"/>
              </a:rPr>
              <a:t>Cheng:</a:t>
            </a:r>
            <a:endParaRPr lang="en-US" altLang="zh-CN">
              <a:cs typeface="Arial" panose="020B0604020202020204" pitchFamily="34" charset="0"/>
            </a:endParaRPr>
          </a:p>
          <a:p>
            <a:pPr lvl="1"/>
            <a:r>
              <a:rPr lang="en-US" altLang="zh-CN">
                <a:hlinkClick r:id="rId1"/>
              </a:rPr>
              <a:t>Function Multi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Versioning </a:t>
            </a:r>
            <a:r>
              <a:rPr lang="zh-CN" altLang="en-US">
                <a:hlinkClick r:id="rId1"/>
              </a:rPr>
              <a:t>实现</a:t>
            </a:r>
            <a:endParaRPr lang="zh-CN" altLang="en-US"/>
          </a:p>
          <a:p>
            <a:pPr lvl="1"/>
            <a:r>
              <a:rPr lang="zh-CN" altLang="en-US">
                <a:hlinkClick r:id="rId2"/>
              </a:rPr>
              <a:t>修复</a:t>
            </a:r>
            <a:r>
              <a:rPr lang="zh-CN" altLang="en-US"/>
              <a:t>一项编译器内部错误 </a:t>
            </a:r>
            <a:r>
              <a:rPr lang="en-US" altLang="zh-CN"/>
              <a:t>(</a:t>
            </a:r>
            <a:r>
              <a:rPr lang="en-US" altLang="zh-CN">
                <a:hlinkClick r:id="rId3"/>
              </a:rPr>
              <a:t>PR 122097</a:t>
            </a:r>
            <a:r>
              <a:rPr lang="en-US" altLang="zh-CN"/>
              <a:t>)</a:t>
            </a:r>
            <a:endParaRPr lang="en-US" altLang="zh-CN"/>
          </a:p>
          <a:p>
            <a:pPr lvl="0"/>
            <a:r>
              <a:rPr lang="en-US" altLang="zh-CN"/>
              <a:t>Jiahao Xu:</a:t>
            </a:r>
            <a:endParaRPr lang="en-US" altLang="zh-CN"/>
          </a:p>
          <a:p>
            <a:pPr lvl="1"/>
            <a:r>
              <a:rPr lang="zh-CN" altLang="en-US"/>
              <a:t>在对 </a:t>
            </a:r>
            <a:r>
              <a:rPr lang="en-US" altLang="zh-CN"/>
              <a:t>LASX </a:t>
            </a:r>
            <a:r>
              <a:rPr lang="zh-CN" altLang="en-US"/>
              <a:t>向量进行 </a:t>
            </a:r>
            <a:r>
              <a:rPr lang="en-US" altLang="zh-CN"/>
              <a:t>reduce </a:t>
            </a:r>
            <a:r>
              <a:rPr lang="zh-CN" altLang="en-US"/>
              <a:t>操作时，将其</a:t>
            </a:r>
            <a:r>
              <a:rPr lang="zh-CN" altLang="en-US">
                <a:hlinkClick r:id="rId4"/>
              </a:rPr>
              <a:t>拆分</a:t>
            </a:r>
            <a:r>
              <a:rPr lang="zh-CN" altLang="en-US"/>
              <a:t>成两个 </a:t>
            </a:r>
            <a:r>
              <a:rPr lang="en-US" altLang="zh-CN"/>
              <a:t>LSX </a:t>
            </a:r>
            <a:r>
              <a:rPr lang="zh-CN" altLang="en-US"/>
              <a:t>向量</a:t>
            </a:r>
            <a:endParaRPr lang="zh-CN" altLang="en-US"/>
          </a:p>
          <a:p>
            <a:pPr lvl="0"/>
            <a:r>
              <a:rPr lang="en-US" altLang="zh-CN"/>
              <a:t>Guo</a:t>
            </a:r>
            <a:r>
              <a:rPr lang="zh-CN" altLang="en-US"/>
              <a:t> </a:t>
            </a:r>
            <a:r>
              <a:rPr lang="en-US" altLang="zh-CN"/>
              <a:t>Jie:</a:t>
            </a:r>
            <a:endParaRPr lang="en-US" altLang="zh-CN"/>
          </a:p>
          <a:p>
            <a:pPr lvl="1"/>
            <a:r>
              <a:rPr lang="zh-CN" altLang="en-US">
                <a:hlinkClick r:id="rId5"/>
              </a:rPr>
              <a:t>优化</a:t>
            </a:r>
            <a:r>
              <a:rPr lang="zh-CN" altLang="en-US"/>
              <a:t> </a:t>
            </a:r>
            <a:r>
              <a:rPr lang="en-US" altLang="zh-CN"/>
              <a:t>"a </a:t>
            </a:r>
            <a:r>
              <a:rPr lang="zh-CN" altLang="en-US"/>
              <a:t>&amp;&amp; </a:t>
            </a:r>
            <a:r>
              <a:rPr lang="en-US" altLang="zh-CN"/>
              <a:t>b" </a:t>
            </a:r>
            <a:r>
              <a:rPr lang="zh-CN" altLang="en-US"/>
              <a:t>的代码生成</a:t>
            </a:r>
            <a:endParaRPr lang="zh-CN" altLang="en-US"/>
          </a:p>
          <a:p>
            <a:pPr lvl="1"/>
            <a:r>
              <a:rPr lang="zh-CN" altLang="en-US">
                <a:hlinkClick r:id="rId6"/>
              </a:rPr>
              <a:t>修复</a:t>
            </a:r>
            <a:r>
              <a:rPr lang="zh-CN" altLang="en-US"/>
              <a:t> </a:t>
            </a:r>
            <a:r>
              <a:rPr lang="en-US" altLang="zh-CN"/>
              <a:t>vfnm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sub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指令的寄存器约束</a:t>
            </a:r>
            <a:endParaRPr lang="zh-CN" altLang="en-US">
              <a:solidFill>
                <a:schemeClr val="tx1"/>
              </a:solidFill>
              <a:ea typeface="Source Han Sans CN" charset="0"/>
            </a:endParaRPr>
          </a:p>
          <a:p>
            <a:pPr lvl="1"/>
            <a:r>
              <a:rPr lang="zh-CN" altLang="en-US"/>
              <a:t>估算代价时</a:t>
            </a:r>
            <a:r>
              <a:rPr lang="zh-CN" altLang="en-US">
                <a:hlinkClick r:id="rId7"/>
              </a:rPr>
              <a:t>考虑</a:t>
            </a:r>
            <a:r>
              <a:rPr lang="zh-CN" altLang="en-US"/>
              <a:t> </a:t>
            </a:r>
            <a:r>
              <a:rPr lang="en-US" altLang="zh-CN"/>
              <a:t>mulw.d.w[u] </a:t>
            </a:r>
            <a:r>
              <a:rPr lang="zh-CN" altLang="en-US"/>
              <a:t>指令</a:t>
            </a:r>
            <a:endParaRPr lang="zh-CN" altLang="en-US"/>
          </a:p>
          <a:p>
            <a:pPr lvl="1"/>
            <a:r>
              <a:rPr lang="zh-CN" altLang="en-US">
                <a:hlinkClick r:id="rId5"/>
              </a:rPr>
              <a:t>去除</a:t>
            </a:r>
            <a:r>
              <a:rPr lang="zh-CN" altLang="en-US"/>
              <a:t> </a:t>
            </a:r>
            <a:r>
              <a:rPr lang="en-US" altLang="zh-CN"/>
              <a:t>32 </a:t>
            </a:r>
            <a:r>
              <a:rPr lang="zh-CN" altLang="en-US"/>
              <a:t>位整数左移 </a:t>
            </a:r>
            <a:r>
              <a:rPr lang="en-US" altLang="zh-CN"/>
              <a:t>24 </a:t>
            </a:r>
            <a:r>
              <a:rPr lang="zh-CN" altLang="en-US"/>
              <a:t>或 </a:t>
            </a:r>
            <a:r>
              <a:rPr lang="en-US" altLang="zh-CN"/>
              <a:t>16 </a:t>
            </a:r>
            <a:r>
              <a:rPr lang="zh-CN" altLang="en-US"/>
              <a:t>位时意义不明的 </a:t>
            </a:r>
            <a:r>
              <a:rPr lang="en-US" altLang="zh-CN"/>
              <a:t>ext </a:t>
            </a:r>
            <a:r>
              <a:rPr lang="zh-CN" altLang="en-US"/>
              <a:t>指令</a:t>
            </a:r>
            <a:endParaRPr lang="zh-CN" altLang="en-US"/>
          </a:p>
          <a:p>
            <a:pPr lvl="0"/>
            <a:r>
              <a:rPr lang="en-US" altLang="zh-CN"/>
              <a:t>Xi</a:t>
            </a:r>
            <a:r>
              <a:rPr lang="zh-CN" altLang="en-US"/>
              <a:t> </a:t>
            </a:r>
            <a:r>
              <a:rPr lang="en-US" altLang="zh-CN"/>
              <a:t>Ruoyao:</a:t>
            </a:r>
            <a:endParaRPr lang="en-US" altLang="zh-CN"/>
          </a:p>
          <a:p>
            <a:pPr lvl="1"/>
            <a:r>
              <a:rPr lang="zh-CN" altLang="en-US">
                <a:hlinkClick r:id="rId8"/>
              </a:rPr>
              <a:t>允许</a:t>
            </a:r>
            <a:r>
              <a:rPr lang="zh-CN" altLang="en-US"/>
              <a:t>配置不可恢复 </a:t>
            </a:r>
            <a:r>
              <a:rPr lang="en-US" altLang="zh-CN"/>
              <a:t>trap </a:t>
            </a:r>
            <a:r>
              <a:rPr lang="zh-CN" altLang="en-US"/>
              <a:t>对应的指令</a:t>
            </a:r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chemeClr val="tx1"/>
                </a:solidFill>
                <a:ea typeface="Source Han Sans CN" panose="020B0500000000000000" charset="-122"/>
              </a:rPr>
              <a:t>LLVM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777756" cy="4657501"/>
          </a:xfrm>
        </p:spPr>
        <p:txBody>
          <a:bodyPr/>
          <a:p>
            <a:r>
              <a:rPr lang="zh-CN" altLang="en-US"/>
              <a:t>日常 </a:t>
            </a:r>
            <a:r>
              <a:rPr lang="en-US" altLang="zh-CN"/>
              <a:t>SIMD</a:t>
            </a:r>
            <a:r>
              <a:rPr lang="zh-CN" altLang="en-US"/>
              <a:t> 代码生成优化</a:t>
            </a:r>
            <a:endParaRPr lang="zh-CN" altLang="en-US"/>
          </a:p>
          <a:p>
            <a:pPr lvl="1"/>
            <a:r>
              <a:rPr lang="en-US" altLang="zh-CN"/>
              <a:t>ylzsx </a:t>
            </a:r>
            <a:r>
              <a:rPr lang="zh-CN" altLang="en-US"/>
              <a:t>将一些操作对零扩展的非必要的要求</a:t>
            </a:r>
            <a:r>
              <a:rPr lang="zh-CN" altLang="en-US">
                <a:hlinkClick r:id="rId1"/>
              </a:rPr>
              <a:t>改为了</a:t>
            </a:r>
            <a:r>
              <a:rPr lang="zh-CN" altLang="en-US"/>
              <a:t>任意扩展</a:t>
            </a:r>
            <a:endParaRPr lang="en-US" altLang="zh-CN"/>
          </a:p>
          <a:p>
            <a:pPr lvl="1"/>
            <a:r>
              <a:rPr lang="en-US" altLang="zh-CN"/>
              <a:t>ylzsx </a:t>
            </a:r>
            <a:r>
              <a:rPr lang="zh-CN" altLang="en-US"/>
              <a:t>用 </a:t>
            </a:r>
            <a:r>
              <a:rPr lang="en-US" altLang="zh-CN"/>
              <a:t>{,x}vsigncov </a:t>
            </a:r>
            <a:r>
              <a:rPr lang="zh-CN" altLang="en-US">
                <a:hlinkClick r:id="rId2"/>
              </a:rPr>
              <a:t>实现了</a:t>
            </a:r>
            <a:r>
              <a:rPr lang="zh-CN" altLang="en-US"/>
              <a:t> </a:t>
            </a:r>
            <a:r>
              <a:rPr lang="en-US" altLang="zh-CN"/>
              <a:t>abs </a:t>
            </a:r>
            <a:r>
              <a:rPr lang="zh-CN" altLang="en-US"/>
              <a:t>操作</a:t>
            </a:r>
            <a:endParaRPr lang="en-US" altLang="zh-CN"/>
          </a:p>
          <a:p>
            <a:pPr lvl="1"/>
            <a:r>
              <a:rPr lang="en-US" altLang="zh-CN"/>
              <a:t>ylzsx </a:t>
            </a:r>
            <a:r>
              <a:rPr lang="zh-CN" altLang="en-US">
                <a:hlinkClick r:id="rId3"/>
              </a:rPr>
              <a:t>制造了</a:t>
            </a:r>
            <a:r>
              <a:rPr lang="zh-CN" altLang="en-US"/>
              <a:t>更多利用</a:t>
            </a:r>
            <a:r>
              <a:rPr lang="en-US" altLang="zh-CN"/>
              <a:t> xvperm/xvpermi </a:t>
            </a:r>
            <a:r>
              <a:rPr lang="zh-CN" altLang="en-US"/>
              <a:t>的机会</a:t>
            </a:r>
            <a:endParaRPr lang="zh-CN" altLang="en-US"/>
          </a:p>
          <a:p>
            <a:pPr lvl="0"/>
            <a:r>
              <a:rPr lang="en-US" altLang="zh-CN"/>
              <a:t>wangleiat </a:t>
            </a:r>
            <a:r>
              <a:rPr lang="zh-CN" altLang="en-US">
                <a:hlinkClick r:id="rId4"/>
              </a:rPr>
              <a:t>报告</a:t>
            </a:r>
            <a:r>
              <a:rPr lang="zh-CN" altLang="en-US"/>
              <a:t> </a:t>
            </a:r>
            <a:r>
              <a:rPr lang="en-US" altLang="zh-CN"/>
              <a:t>large (extreme)</a:t>
            </a:r>
            <a:r>
              <a:rPr lang="zh-CN" altLang="en-US"/>
              <a:t> 代码模型的重定位指令组合有时仍然会被拆开</a:t>
            </a:r>
            <a:endParaRPr lang="zh-CN" altLang="en-US"/>
          </a:p>
          <a:p>
            <a:pPr lvl="1"/>
            <a:r>
              <a:rPr lang="en-US" altLang="zh-CN"/>
              <a:t>heiher </a:t>
            </a:r>
            <a:r>
              <a:rPr lang="zh-CN" altLang="en-US"/>
              <a:t>排查中</a:t>
            </a:r>
            <a:endParaRPr lang="zh-CN" altLang="en-US"/>
          </a:p>
          <a:p>
            <a:pPr lvl="0"/>
            <a:r>
              <a:rPr lang="zh-CN" altLang="en-US"/>
              <a:t>可在工单系统</a:t>
            </a:r>
            <a:r>
              <a:rPr lang="zh-CN" altLang="en-US">
                <a:hlinkClick r:id="rId5"/>
              </a:rPr>
              <a:t>搜索</a:t>
            </a:r>
            <a:r>
              <a:rPr lang="zh-CN" altLang="en-US"/>
              <a:t>更多 </a:t>
            </a:r>
            <a:r>
              <a:rPr lang="en-US" altLang="zh-CN"/>
              <a:t>LoongArch </a:t>
            </a:r>
            <a:r>
              <a:rPr lang="zh-CN" altLang="en-US"/>
              <a:t>相关内容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N</a:t>
            </a:r>
            <a:r>
              <a:rPr lang="en-US" altLang="zh-CN">
                <a:solidFill>
                  <a:schemeClr val="tx1"/>
                </a:solidFill>
                <a:ea typeface="Source Han Sans CN" panose="020B0500000000000000" charset="-122"/>
              </a:rPr>
              <a:t>ode.js/NPM 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生态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10319481" cy="4657501"/>
          </a:xfrm>
        </p:spPr>
        <p:txBody>
          <a:bodyPr/>
          <a:p>
            <a:pPr marL="0" indent="0"/>
            <a:r>
              <a:rPr lang="en-US" altLang="zh-CN"/>
              <a:t> ruff-vscode </a:t>
            </a:r>
            <a:r>
              <a:rPr lang="zh-CN" altLang="en-US"/>
              <a:t>龙架构移植</a:t>
            </a:r>
            <a:endParaRPr lang="zh-CN" altLang="en-US"/>
          </a:p>
          <a:p>
            <a:pPr marL="457200" lvl="1" indent="0"/>
            <a:r>
              <a:rPr lang="en-US" altLang="zh-CN"/>
              <a:t> </a:t>
            </a:r>
            <a:r>
              <a:rPr lang="en-US" altLang="zh-CN">
                <a:hlinkClick r:id="rId1"/>
              </a:rPr>
              <a:t>https://github.com/loongcodium/loongcodium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ruff</a:t>
            </a:r>
            <a:endParaRPr lang="en-US" altLang="zh-CN">
              <a:hlinkClick r:id="rId1"/>
            </a:endParaRPr>
          </a:p>
          <a:p>
            <a:pPr marL="457200" lvl="1" indent="0"/>
            <a:r>
              <a:rPr lang="en-US" altLang="zh-CN"/>
              <a:t> </a:t>
            </a:r>
            <a:r>
              <a:rPr lang="zh-CN" altLang="en-US"/>
              <a:t>感觉必要性一般，其实更多是概念验证一点</a:t>
            </a:r>
            <a:endParaRPr lang="zh-CN" altLang="en-US"/>
          </a:p>
          <a:p>
            <a:pPr marL="457200" lvl="1" indent="0"/>
            <a:r>
              <a:rPr lang="zh-CN" altLang="en-US"/>
              <a:t> </a:t>
            </a:r>
            <a:r>
              <a:rPr lang="en-US" altLang="zh-CN"/>
              <a:t>Open</a:t>
            </a:r>
            <a:r>
              <a:rPr lang="zh-CN" altLang="en-US"/>
              <a:t> </a:t>
            </a:r>
            <a:r>
              <a:rPr lang="en-US" altLang="zh-CN"/>
              <a:t>VSX </a:t>
            </a:r>
            <a:r>
              <a:rPr lang="zh-CN" altLang="en-US"/>
              <a:t>看起来没啥动静，后续应该如何处理？</a:t>
            </a:r>
            <a:endParaRPr lang="zh-CN" altLang="en-US"/>
          </a:p>
          <a:p>
            <a:pPr marL="0" lvl="0" indent="0"/>
            <a:r>
              <a:rPr lang="zh-CN" altLang="en-US"/>
              <a:t> </a:t>
            </a:r>
            <a:r>
              <a:rPr lang="en-US" altLang="zh-CN"/>
              <a:t>dprint </a:t>
            </a:r>
            <a:r>
              <a:rPr lang="zh-CN" altLang="en-US"/>
              <a:t>龙架构插件支持</a:t>
            </a:r>
            <a:endParaRPr lang="zh-CN" altLang="en-US"/>
          </a:p>
          <a:p>
            <a:pPr marL="457200" lvl="1" indent="0"/>
            <a:r>
              <a:rPr lang="zh-CN" altLang="en-US"/>
              <a:t> </a:t>
            </a:r>
            <a:r>
              <a:rPr lang="en-US" altLang="zh-CN">
                <a:hlinkClick r:id="rId2"/>
              </a:rPr>
              <a:t>https://github.com/dprint/dprint/pull/1017</a:t>
            </a:r>
            <a:endParaRPr lang="en-US" altLang="zh-CN">
              <a:hlinkClick r:id="rId2"/>
            </a:endParaRPr>
          </a:p>
          <a:p>
            <a:pPr marL="457200" lvl="1" indent="0"/>
            <a:r>
              <a:rPr lang="en-US" altLang="zh-CN"/>
              <a:t> </a:t>
            </a:r>
            <a:r>
              <a:rPr lang="zh-CN" altLang="en-US"/>
              <a:t>计划单开</a:t>
            </a:r>
            <a:r>
              <a:rPr lang="en-US" altLang="zh-CN"/>
              <a:t> PR </a:t>
            </a:r>
            <a:r>
              <a:rPr lang="zh-CN" altLang="en-US"/>
              <a:t>单独为龙架构构建更换后端。目前遇到的问题是交叉编译时需要静态链接龙架构</a:t>
            </a:r>
            <a:r>
              <a:rPr lang="en-US" altLang="zh-CN"/>
              <a:t> LLVM</a:t>
            </a:r>
            <a:r>
              <a:rPr lang="zh-CN" altLang="en-US"/>
              <a:t>，但暂时没有找到合适的二进制获取方式</a:t>
            </a:r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skybird</a:t>
            </a:r>
            <a:endParaRPr lang="en-US" alt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Kernel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365818" cy="4657501"/>
          </a:xfrm>
        </p:spPr>
        <p:txBody>
          <a:bodyPr/>
          <a:p>
            <a:r>
              <a:rPr lang="zh-CN" altLang="en-US" sz="2600">
                <a:solidFill>
                  <a:schemeClr val="tx1"/>
                </a:solidFill>
              </a:rPr>
              <a:t>平台支持注意事项（</a:t>
            </a:r>
            <a:r>
              <a:rPr lang="en-US" altLang="zh-CN" sz="2600">
                <a:solidFill>
                  <a:schemeClr val="tx1"/>
                </a:solidFill>
              </a:rPr>
              <a:t>6.18 </a:t>
            </a:r>
            <a:r>
              <a:rPr lang="zh-CN" altLang="en-US" sz="2600">
                <a:solidFill>
                  <a:schemeClr val="tx1"/>
                </a:solidFill>
              </a:rPr>
              <a:t>基准）</a:t>
            </a:r>
            <a:endParaRPr lang="zh-CN" altLang="en-US" sz="2600">
              <a:solidFill>
                <a:schemeClr val="tx1"/>
              </a:solidFill>
            </a:endParaRPr>
          </a:p>
          <a:p>
            <a:pPr lvl="1"/>
            <a:r>
              <a:rPr lang="en-US" altLang="zh-CN" sz="2200">
                <a:solidFill>
                  <a:schemeClr val="tx1"/>
                </a:solidFill>
              </a:rPr>
              <a:t>2K3000/3B6000M </a:t>
            </a:r>
            <a:r>
              <a:rPr lang="zh-CN" altLang="en-US" sz="2200">
                <a:solidFill>
                  <a:schemeClr val="tx1"/>
                </a:solidFill>
              </a:rPr>
              <a:t>平台在更新到 </a:t>
            </a:r>
            <a:r>
              <a:rPr lang="en-US" altLang="zh-CN" sz="2200">
                <a:solidFill>
                  <a:schemeClr val="tx1"/>
                </a:solidFill>
              </a:rPr>
              <a:t>6.18 </a:t>
            </a:r>
            <a:r>
              <a:rPr lang="zh-CN" altLang="en-US" sz="2200">
                <a:solidFill>
                  <a:schemeClr val="tx1"/>
                </a:solidFill>
              </a:rPr>
              <a:t>后 </a:t>
            </a:r>
            <a:r>
              <a:rPr lang="en-US" altLang="zh-CN" sz="2200">
                <a:solidFill>
                  <a:schemeClr val="tx1"/>
                </a:solidFill>
              </a:rPr>
              <a:t>USB 2.0 </a:t>
            </a:r>
            <a:r>
              <a:rPr lang="zh-CN" altLang="en-US" sz="2200">
                <a:solidFill>
                  <a:schemeClr val="tx1"/>
                </a:solidFill>
              </a:rPr>
              <a:t>不可用</a:t>
            </a:r>
            <a:endParaRPr lang="zh-CN" altLang="en-US" sz="2200">
              <a:solidFill>
                <a:schemeClr val="tx1"/>
              </a:solidFill>
            </a:endParaRPr>
          </a:p>
          <a:p>
            <a:pPr lvl="2"/>
            <a:r>
              <a:rPr lang="en-US" altLang="zh-CN" sz="2000">
                <a:solidFill>
                  <a:schemeClr val="tx1"/>
                </a:solidFill>
              </a:rPr>
              <a:t>lsusb</a:t>
            </a:r>
            <a:r>
              <a:rPr lang="zh-CN" altLang="en-US" sz="2000">
                <a:solidFill>
                  <a:schemeClr val="tx1"/>
                </a:solidFill>
              </a:rPr>
              <a:t> 可见 </a:t>
            </a:r>
            <a:r>
              <a:rPr lang="en-US" altLang="zh-CN" sz="2000">
                <a:solidFill>
                  <a:schemeClr val="tx1"/>
                </a:solidFill>
              </a:rPr>
              <a:t>USB</a:t>
            </a:r>
            <a:r>
              <a:rPr lang="zh-CN" altLang="en-US" sz="2000">
                <a:solidFill>
                  <a:schemeClr val="tx1"/>
                </a:solidFill>
              </a:rPr>
              <a:t> 丢失了至少一个 </a:t>
            </a:r>
            <a:r>
              <a:rPr lang="en-US" altLang="zh-CN" sz="2000">
                <a:solidFill>
                  <a:schemeClr val="tx1"/>
                </a:solidFill>
              </a:rPr>
              <a:t>Root Hub</a:t>
            </a:r>
            <a:r>
              <a:rPr lang="zh-CN" altLang="en-US" sz="2000">
                <a:solidFill>
                  <a:schemeClr val="tx1"/>
                </a:solidFill>
              </a:rPr>
              <a:t>，正在二分定位问题</a:t>
            </a:r>
            <a:endParaRPr lang="zh-CN" altLang="en-US" sz="2000">
              <a:solidFill>
                <a:schemeClr val="tx1"/>
              </a:solidFill>
            </a:endParaRPr>
          </a:p>
          <a:p>
            <a:pPr lvl="1"/>
            <a:r>
              <a:rPr lang="en-US" altLang="zh-CN" sz="2200">
                <a:solidFill>
                  <a:schemeClr val="tx1"/>
                </a:solidFill>
              </a:rPr>
              <a:t>3B6000 </a:t>
            </a:r>
            <a:r>
              <a:rPr lang="zh-CN" altLang="en-US" sz="2200">
                <a:solidFill>
                  <a:schemeClr val="tx1"/>
                </a:solidFill>
              </a:rPr>
              <a:t>及 </a:t>
            </a:r>
            <a:r>
              <a:rPr lang="en-US" altLang="zh-CN" sz="2200">
                <a:solidFill>
                  <a:schemeClr val="tx1"/>
                </a:solidFill>
              </a:rPr>
              <a:t>3C6000 KVM </a:t>
            </a:r>
            <a:r>
              <a:rPr lang="zh-CN" altLang="en-US" sz="2200">
                <a:solidFill>
                  <a:schemeClr val="tx1"/>
                </a:solidFill>
              </a:rPr>
              <a:t>不稳定：</a:t>
            </a:r>
            <a:r>
              <a:rPr lang="zh-CN" altLang="en-US" sz="2000">
                <a:solidFill>
                  <a:schemeClr val="tx1"/>
                </a:solidFill>
              </a:rPr>
              <a:t>上游已有部分修复，但不完整</a:t>
            </a:r>
            <a:br>
              <a:rPr lang="zh-CN" altLang="en-US" sz="2000">
                <a:solidFill>
                  <a:schemeClr val="tx1"/>
                </a:solidFill>
              </a:rPr>
            </a:br>
            <a:br>
              <a:rPr lang="zh-CN" altLang="en-US" sz="2000">
                <a:solidFill>
                  <a:schemeClr val="tx1"/>
                </a:solidFill>
              </a:rPr>
            </a:br>
            <a:r>
              <a:rPr lang="en-US" altLang="zh-CN" sz="2000" b="1">
                <a:solidFill>
                  <a:schemeClr val="tx1"/>
                </a:solidFill>
              </a:rPr>
              <a:t>7109f51bcc80b LoongArch: KVM: Add PTW feature detection on new hardware</a:t>
            </a:r>
            <a:br>
              <a:rPr lang="en-US" altLang="zh-CN" sz="2000" b="1">
                <a:solidFill>
                  <a:schemeClr val="tx1"/>
                </a:solidFill>
              </a:rPr>
            </a:br>
            <a:r>
              <a:rPr lang="en-US" altLang="zh-CN" sz="2000" b="1">
                <a:solidFill>
                  <a:schemeClr val="tx1"/>
                </a:solidFill>
              </a:rPr>
              <a:t>f58c9aa1065f7 LoongArch: KVM: Fix VM migration failure with PTW enabled</a:t>
            </a:r>
            <a:br>
              <a:rPr lang="en-US" altLang="zh-CN" sz="2000" b="1">
                <a:solidFill>
                  <a:schemeClr val="tx1"/>
                </a:solidFill>
              </a:rPr>
            </a:br>
            <a:endParaRPr lang="zh-CN" altLang="en-US" sz="2000" b="1">
              <a:solidFill>
                <a:schemeClr val="tx1"/>
              </a:solidFill>
            </a:endParaRPr>
          </a:p>
          <a:p>
            <a:pPr lvl="2"/>
            <a:r>
              <a:rPr lang="zh-CN" altLang="en-US" sz="2000">
                <a:solidFill>
                  <a:schemeClr val="tx1"/>
                </a:solidFill>
              </a:rPr>
              <a:t>建议暂时 </a:t>
            </a:r>
            <a:r>
              <a:rPr lang="en-US" altLang="zh-CN" sz="2000">
                <a:solidFill>
                  <a:schemeClr val="tx1"/>
                </a:solidFill>
              </a:rPr>
              <a:t>revert</a:t>
            </a:r>
            <a:r>
              <a:rPr lang="zh-CN" altLang="en-US" sz="2000">
                <a:solidFill>
                  <a:schemeClr val="tx1"/>
                </a:solidFill>
              </a:rPr>
              <a:t> 上述提交并合入如下补丁</a:t>
            </a:r>
            <a:endParaRPr lang="zh-CN" altLang="en-US" sz="2000">
              <a:solidFill>
                <a:schemeClr val="tx1"/>
              </a:solidFill>
            </a:endParaRPr>
          </a:p>
          <a:p>
            <a:pPr lvl="3"/>
            <a:r>
              <a:rPr lang="en-US" altLang="zh-CN" sz="2000">
                <a:solidFill>
                  <a:schemeClr val="tx1"/>
                </a:solidFill>
                <a:hlinkClick r:id="rId1"/>
              </a:rPr>
              <a:t>https://github.com/deepin-community/kernel/commit/bc32c6c9c36d</a:t>
            </a:r>
            <a:endParaRPr lang="en-US" altLang="zh-CN" sz="2000">
              <a:solidFill>
                <a:schemeClr val="tx1"/>
              </a:solidFill>
            </a:endParaRPr>
          </a:p>
          <a:p>
            <a:pPr lvl="3"/>
            <a:r>
              <a:rPr lang="en-US" altLang="zh-CN" sz="2000">
                <a:solidFill>
                  <a:schemeClr val="tx1"/>
                </a:solidFill>
                <a:hlinkClick r:id="rId2"/>
              </a:rPr>
              <a:t>https://github.com/deepin-community/kernel/commit/41f07a155ee6</a:t>
            </a:r>
            <a:endParaRPr lang="zh-CN" altLang="en-US" sz="2000">
              <a:solidFill>
                <a:schemeClr val="tx1"/>
              </a:solidFill>
            </a:endParaRPr>
          </a:p>
          <a:p>
            <a:r>
              <a:rPr lang="zh-CN" altLang="en-US" sz="2600">
                <a:solidFill>
                  <a:schemeClr val="tx1"/>
                </a:solidFill>
              </a:rPr>
              <a:t>新主线</a:t>
            </a:r>
            <a:r>
              <a:rPr lang="en-US" altLang="zh-CN" sz="2600">
                <a:solidFill>
                  <a:schemeClr val="tx1"/>
                </a:solidFill>
              </a:rPr>
              <a:t>/</a:t>
            </a:r>
            <a:r>
              <a:rPr lang="zh-CN" altLang="en-US" sz="2600">
                <a:solidFill>
                  <a:schemeClr val="tx1"/>
                </a:solidFill>
              </a:rPr>
              <a:t>稳定分支补丁</a:t>
            </a:r>
            <a:endParaRPr lang="zh-CN" altLang="en-US" sz="2600">
              <a:solidFill>
                <a:schemeClr val="tx1"/>
              </a:solidFill>
            </a:endParaRPr>
          </a:p>
          <a:p>
            <a:pPr lvl="1"/>
            <a:r>
              <a:rPr lang="zh-CN" altLang="en-US" sz="2200">
                <a:solidFill>
                  <a:schemeClr val="tx1"/>
                </a:solidFill>
              </a:rPr>
              <a:t>（本周期暂无）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>
                <a:solidFill>
                  <a:schemeClr val="bg1">
                    <a:lumMod val="75000"/>
                  </a:schemeClr>
                </a:solidFill>
                <a:ea typeface="Source Han Sans CN" charset="0"/>
              </a:rPr>
              <a:t>白铭骢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龙架构双周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4486</Words>
  <Application>WPS Office WWO_wpscloud_20251023191926-c3cb9a6fbd</Application>
  <PresentationFormat/>
  <Paragraphs>207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Source Sans 3</vt:lpstr>
      <vt:lpstr>Noto Sans Thai</vt:lpstr>
      <vt:lpstr>Source Han Sans CN</vt:lpstr>
      <vt:lpstr>Noto Sans Mono CJK JP</vt:lpstr>
      <vt:lpstr>微软雅黑</vt:lpstr>
      <vt:lpstr>汉仪旗黑KW 55S</vt:lpstr>
      <vt:lpstr>Fira Code</vt:lpstr>
      <vt:lpstr>Source Han Sans CN</vt:lpstr>
      <vt:lpstr>汉仪书宋二KW</vt:lpstr>
      <vt:lpstr>Kingsoft Confetti</vt:lpstr>
      <vt:lpstr>宋体</vt:lpstr>
      <vt:lpstr>龙架构双周会</vt:lpstr>
      <vt:lpstr>欢迎参加龙架构双周会</vt:lpstr>
      <vt:lpstr>龙架构双周会</vt:lpstr>
      <vt:lpstr>会前注意事项</vt:lpstr>
      <vt:lpstr>会前注意事项</vt:lpstr>
      <vt:lpstr>快速报告</vt:lpstr>
      <vt:lpstr>GNU 工具链</vt:lpstr>
      <vt:lpstr>LLVM</vt:lpstr>
      <vt:lpstr>Node.js/NPM 生态</vt:lpstr>
      <vt:lpstr>Linux Kernel（loongarch 列表）</vt:lpstr>
      <vt:lpstr>Linux Kernel（loongarch 列表）</vt:lpstr>
      <vt:lpstr>Linux Kernel（loongarch 列表）</vt:lpstr>
      <vt:lpstr>快速报告</vt:lpstr>
      <vt:lpstr>Arch Linux for Loong64</vt:lpstr>
      <vt:lpstr>Arch Linux for Loong64</vt:lpstr>
      <vt:lpstr>安同 OS</vt:lpstr>
      <vt:lpstr>Armbian for Loong64</vt:lpstr>
      <vt:lpstr>Armbian体验方式</vt:lpstr>
      <vt:lpstr>快速报告</vt:lpstr>
      <vt:lpstr>PowerPoint 演示文稿</vt:lpstr>
      <vt:lpstr>问答环节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欢迎参加龙架构双周会</dc:title>
  <dc:creator>DBY2-W00</dc:creator>
  <cp:lastModifiedBy>xen0n</cp:lastModifiedBy>
  <dcterms:created xsi:type="dcterms:W3CDTF">2025-10-26T06:47:51Z</dcterms:created>
  <dcterms:modified xsi:type="dcterms:W3CDTF">2025-10-26T06:47:51Z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2052-12.9.0.23551</vt:lpwstr>
  </property>
  <property fmtid="{D5CDD505-2E9C-101B-9397-08002B2CF9AE}" pid="3" name="ICV">
    <vt:lpwstr>EDC7728D8747829E0765EB687B609095_43</vt:lpwstr>
  </property>
</Properties>
</file>