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2"/>
  </p:handoutMasterIdLst>
  <p:sldIdLst>
    <p:sldId id="257" r:id="rId3"/>
    <p:sldId id="258" r:id="rId4"/>
    <p:sldId id="364" r:id="rId5"/>
    <p:sldId id="349" r:id="rId6"/>
    <p:sldId id="363" r:id="rId8"/>
    <p:sldId id="395" r:id="rId9"/>
    <p:sldId id="385" r:id="rId10"/>
    <p:sldId id="403" r:id="rId11"/>
    <p:sldId id="365" r:id="rId12"/>
    <p:sldId id="375" r:id="rId13"/>
    <p:sldId id="400" r:id="rId14"/>
    <p:sldId id="401" r:id="rId15"/>
    <p:sldId id="390" r:id="rId16"/>
    <p:sldId id="404" r:id="rId17"/>
    <p:sldId id="397" r:id="rId18"/>
    <p:sldId id="398" r:id="rId19"/>
    <p:sldId id="368" r:id="rId20"/>
    <p:sldId id="275" r:id="rId21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cpu-club/loongarch-packages/pull/738" TargetMode="External"/><Relationship Id="rId2" Type="http://schemas.openxmlformats.org/officeDocument/2006/relationships/hyperlink" Target="https://github.com/simdjson/simdjson/commit/b84a4ec2b98002326977c0d25166f96e93fd498c" TargetMode="External"/><Relationship Id="rId1" Type="http://schemas.openxmlformats.org/officeDocument/2006/relationships/hyperlink" Target="https://github.com/lcpu-club/loongarch-packages/pull/742" TargetMode="Externa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cpu-club/loongarch-packages/pull/740" TargetMode="External"/><Relationship Id="rId2" Type="http://schemas.openxmlformats.org/officeDocument/2006/relationships/hyperlink" Target="https://github.com/lcpu-club/loongarch-packages/pull/739" TargetMode="External"/><Relationship Id="rId1" Type="http://schemas.openxmlformats.org/officeDocument/2006/relationships/hyperlink" Target="https://github.com/lcpu-club/loongarch-packages/pull/732" TargetMode="Externa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www.loongbbs.cn/d/334-arch-linux-for-loong64-%E6%9B%B4%E6%96%B0%E6%97%A5%E5%BF%9720250928-20251011" TargetMode="External"/><Relationship Id="rId3" Type="http://schemas.openxmlformats.org/officeDocument/2006/relationships/hyperlink" Target="https://github.com/lcpu-club/loongarch-packages/pull/727" TargetMode="External"/><Relationship Id="rId2" Type="http://schemas.openxmlformats.org/officeDocument/2006/relationships/hyperlink" Target="https://github.com/lcpu-club/loongarch-packages/pull/736" TargetMode="External"/><Relationship Id="rId1" Type="http://schemas.openxmlformats.org/officeDocument/2006/relationships/hyperlink" Target="https://github.com/lcpu-club/loongarch-packages/pull/73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hyperlink" Target="https://github.com/ggml-org/llama.cpp/issues/1585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hyperlink" Target="https://github.com/loonson-community/loongfans" TargetMode="External"/><Relationship Id="rId1" Type="http://schemas.openxmlformats.org/officeDocument/2006/relationships/hyperlink" Target="loongfans.c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go.dev/cl/710476" TargetMode="External"/><Relationship Id="rId5" Type="http://schemas.openxmlformats.org/officeDocument/2006/relationships/hyperlink" Target="https://go.dev/cl/710475" TargetMode="External"/><Relationship Id="rId4" Type="http://schemas.openxmlformats.org/officeDocument/2006/relationships/hyperlink" Target="https://go.dev/issue/73581" TargetMode="External"/><Relationship Id="rId3" Type="http://schemas.openxmlformats.org/officeDocument/2006/relationships/hyperlink" Target="https://go.dev/issue/75776" TargetMode="External"/><Relationship Id="rId2" Type="http://schemas.openxmlformats.org/officeDocument/2006/relationships/hyperlink" Target="https://go.dev/cl/709715" TargetMode="External"/><Relationship Id="rId1" Type="http://schemas.openxmlformats.org/officeDocument/2006/relationships/hyperlink" Target="https://go.dev/cl/70971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lore.kernel.org/loongarch/20251010064858.2392927-1-gaosong@loongson.cn/" TargetMode="External"/><Relationship Id="rId6" Type="http://schemas.openxmlformats.org/officeDocument/2006/relationships/hyperlink" Target="https://lore.kernel.org/loongarch/20250930091702.2610357-1-maobibo@loongson.cn/" TargetMode="External"/><Relationship Id="rId5" Type="http://schemas.openxmlformats.org/officeDocument/2006/relationships/hyperlink" Target="https://lore.kernel.org/loongarch/20250930093741.2734974-1-maobibo@loongson.cn/T/#u" TargetMode="External"/><Relationship Id="rId4" Type="http://schemas.openxmlformats.org/officeDocument/2006/relationships/hyperlink" Target="https://lore.kernel.org/loongarch/20250928175355.308261-1-guanwentao@uniontech.com/" TargetMode="External"/><Relationship Id="rId3" Type="http://schemas.openxmlformats.org/officeDocument/2006/relationships/hyperlink" Target="https://lore.kernel.org/loongarch/20250929063534.784235-1-chenhuacai@loongson.cn/" TargetMode="External"/><Relationship Id="rId2" Type="http://schemas.openxmlformats.org/officeDocument/2006/relationships/hyperlink" Target="https://lore.kernel.org/loongarch/20251006053323.193581-1-hengqi.chen@gmail.com/" TargetMode="External"/><Relationship Id="rId1" Type="http://schemas.openxmlformats.org/officeDocument/2006/relationships/hyperlink" Target="https://lore.kernel.org/loongarch/" TargetMode="Externa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lore.kernel.org/loongarch/cover.1760166651.git.zhoubinbin@loongson.cn/" TargetMode="External"/><Relationship Id="rId3" Type="http://schemas.openxmlformats.org/officeDocument/2006/relationships/hyperlink" Target="https://lore.kernel.org/loongarch/20251010022845.140234-1-zhangtianyang@loongson.cn/" TargetMode="External"/><Relationship Id="rId2" Type="http://schemas.openxmlformats.org/officeDocument/2006/relationships/hyperlink" Target="https://lore.kernel.org/loongarch/20250928085506.4471-1-yangtiezhu@loongson.cn/" TargetMode="External"/><Relationship Id="rId1" Type="http://schemas.openxmlformats.org/officeDocument/2006/relationships/hyperlink" Target="https://lore.kernel.org/loongarch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452278" cy="4657501"/>
          </a:xfrm>
        </p:spPr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 b="1">
                <a:solidFill>
                  <a:srgbClr val="C00000"/>
                </a:solidFill>
                <a:sym typeface="+mn-ea"/>
              </a:rPr>
              <a:t>3 </a:t>
            </a:r>
            <a:r>
              <a:rPr lang="zh-CN" altLang="en-US" sz="1800" b="1">
                <a:solidFill>
                  <a:srgbClr val="C00000"/>
                </a:solidFill>
                <a:sym typeface="+mn-ea"/>
              </a:rPr>
              <a:t>分钟以内</a:t>
            </a:r>
            <a:r>
              <a:rPr lang="zh-CN" altLang="en-US" sz="1800"/>
              <a:t>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Arch Linux for Loong</a:t>
            </a:r>
            <a:r>
              <a:rPr lang="en-US" altLang="zh-CN">
                <a:solidFill>
                  <a:schemeClr val="tx1"/>
                </a:solidFill>
              </a:rPr>
              <a:t>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r>
              <a:rPr lang="en-US" altLang="zh-CN"/>
              <a:t>simdjson: LoongArch LSX </a:t>
            </a:r>
            <a:r>
              <a:rPr lang="zh-CN" altLang="en-US"/>
              <a:t>指令集优化修复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重要性：</a:t>
            </a:r>
            <a:r>
              <a:rPr lang="en-US" altLang="zh-CN"/>
              <a:t>NodeJS</a:t>
            </a:r>
            <a:r>
              <a:rPr lang="zh-CN" altLang="en-US"/>
              <a:t>的依赖</a:t>
            </a:r>
            <a:endParaRPr lang="en-US" altLang="zh-CN"/>
          </a:p>
          <a:p>
            <a:pPr lvl="1"/>
            <a:r>
              <a:rPr lang="zh-CN" altLang="en-US"/>
              <a:t>修复了</a:t>
            </a:r>
            <a:r>
              <a:rPr lang="en-US" altLang="zh-CN"/>
              <a:t> lsx </a:t>
            </a:r>
            <a:r>
              <a:rPr lang="zh-CN" altLang="en-US"/>
              <a:t>中窄化转换</a:t>
            </a:r>
            <a:r>
              <a:rPr lang="en-US" altLang="zh-CN"/>
              <a:t> (narrowing conversion) </a:t>
            </a:r>
            <a:r>
              <a:rPr lang="zh-CN" altLang="en-US"/>
              <a:t>问题导致的编译错误</a:t>
            </a:r>
            <a:endParaRPr lang="zh-CN" altLang="en-US"/>
          </a:p>
          <a:p>
            <a:pPr lvl="1"/>
            <a:r>
              <a:rPr lang="zh-CN" altLang="en-US"/>
              <a:t>已被上游接受并发布到版本</a:t>
            </a:r>
            <a:r>
              <a:rPr lang="en-US" altLang="zh-CN"/>
              <a:t>4.0.7</a:t>
            </a:r>
            <a:r>
              <a:rPr lang="zh-CN" altLang="en-US"/>
              <a:t>中</a:t>
            </a:r>
            <a:endParaRPr lang="zh-CN" altLang="en-US"/>
          </a:p>
          <a:p>
            <a:pPr lvl="1"/>
            <a:r>
              <a:rPr lang="en-US" altLang="zh-CN">
                <a:hlinkClick r:id="rId1"/>
              </a:rPr>
              <a:t>https://github.com/lcpu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club/loongarch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packages/pull/742</a:t>
            </a:r>
            <a:endParaRPr lang="en-US" altLang="zh-CN">
              <a:hlinkClick r:id="rId1"/>
            </a:endParaRPr>
          </a:p>
          <a:p>
            <a:pPr lvl="1"/>
            <a:r>
              <a:rPr lang="en-US" altLang="zh-CN">
                <a:hlinkClick r:id="rId2"/>
              </a:rPr>
              <a:t>https://github.com/simdjson/simdjson/commit/b84a4ec2b98002326977c0d25166f96e93fd498c</a:t>
            </a:r>
            <a:endParaRPr lang="zh-CN" altLang="en-US"/>
          </a:p>
          <a:p>
            <a:pPr lvl="0"/>
            <a:r>
              <a:rPr lang="en-US" altLang="zh-CN"/>
              <a:t>Docker: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应用</a:t>
            </a:r>
            <a:r>
              <a:rPr lang="en-US" altLang="zh-CN"/>
              <a:t>seccomp</a:t>
            </a:r>
            <a:r>
              <a:rPr lang="zh-CN" altLang="en-US"/>
              <a:t>支持补丁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添加了对</a:t>
            </a:r>
            <a:r>
              <a:rPr lang="en-US" altLang="zh-CN"/>
              <a:t> LoongArch64 seccomp </a:t>
            </a:r>
            <a:r>
              <a:rPr lang="zh-CN" altLang="en-US"/>
              <a:t>的支持，并向后移植了</a:t>
            </a:r>
            <a:r>
              <a:rPr lang="en-US" altLang="zh-CN"/>
              <a:t> moby </a:t>
            </a:r>
            <a:r>
              <a:rPr lang="zh-CN" altLang="en-US"/>
              <a:t>项目的上游</a:t>
            </a:r>
            <a:r>
              <a:rPr lang="en-US" altLang="zh-CN"/>
              <a:t> PR (#45302)</a:t>
            </a:r>
            <a:r>
              <a:rPr lang="zh-CN" altLang="en-US"/>
              <a:t>。</a:t>
            </a:r>
            <a:endParaRPr lang="zh-CN" altLang="en-US"/>
          </a:p>
          <a:p>
            <a:pPr lvl="1"/>
            <a:r>
              <a:rPr lang="en-US" altLang="zh-CN">
                <a:hlinkClick r:id="rId3"/>
              </a:rPr>
              <a:t>https://github.com/lcpu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club/loongarch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packages/pull/738</a:t>
            </a:r>
            <a:endParaRPr lang="zh-CN" altLang="en-US"/>
          </a:p>
          <a:p>
            <a:pPr lvl="0"/>
            <a:endParaRPr lang="zh-CN" altLang="en-US"/>
          </a:p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Arch Linux for Loong</a:t>
            </a:r>
            <a:r>
              <a:rPr lang="en-US" altLang="zh-CN">
                <a:solidFill>
                  <a:schemeClr val="tx1"/>
                </a:solidFill>
              </a:rPr>
              <a:t>64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514024" y="1486313"/>
            <a:ext cx="10319481" cy="4657501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lvl="0"/>
            <a:r>
              <a:rPr lang="en-US" altLang="zh-CN"/>
              <a:t>qt6-webengine: FFmpeg</a:t>
            </a:r>
            <a:r>
              <a:rPr lang="zh-CN" altLang="en-US"/>
              <a:t>启用</a:t>
            </a:r>
            <a:r>
              <a:rPr lang="en-US" altLang="zh-CN"/>
              <a:t>LSX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/</a:t>
            </a:r>
            <a:r>
              <a:rPr lang="en-US" altLang="zh-CN"/>
              <a:t> </a:t>
            </a:r>
            <a:r>
              <a:rPr lang="zh-CN" altLang="en-US"/>
              <a:t>修复</a:t>
            </a:r>
            <a:r>
              <a:rPr lang="en-US" altLang="zh-CN"/>
              <a:t>Sandbox</a:t>
            </a:r>
            <a:r>
              <a:rPr lang="zh-CN" altLang="en-US">
                <a:solidFill>
                  <a:srgbClr val="00B0F0"/>
                </a:solidFill>
              </a:rPr>
              <a:t>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在</a:t>
            </a:r>
            <a:r>
              <a:rPr lang="en-US" altLang="zh-CN"/>
              <a:t> FFmpeg </a:t>
            </a:r>
            <a:r>
              <a:rPr lang="zh-CN" altLang="en-US"/>
              <a:t>配置中为</a:t>
            </a:r>
            <a:r>
              <a:rPr lang="en-US" altLang="zh-CN"/>
              <a:t> Loong64 </a:t>
            </a:r>
            <a:r>
              <a:rPr lang="zh-CN" altLang="en-US"/>
              <a:t>启用了</a:t>
            </a:r>
            <a:r>
              <a:rPr lang="en-US" altLang="zh-CN"/>
              <a:t> LSX </a:t>
            </a:r>
            <a:r>
              <a:rPr lang="zh-CN" altLang="en-US"/>
              <a:t>指令集</a:t>
            </a:r>
            <a:endParaRPr lang="zh-CN" altLang="en-US"/>
          </a:p>
          <a:p>
            <a:pPr lvl="1"/>
            <a:r>
              <a:rPr lang="zh-CN" altLang="en-US"/>
              <a:t>修复</a:t>
            </a:r>
            <a:r>
              <a:rPr lang="en-US" altLang="zh-CN"/>
              <a:t>Chromium sandbox</a:t>
            </a:r>
            <a:r>
              <a:rPr lang="zh-CN" altLang="en-US"/>
              <a:t>系统调用限制在</a:t>
            </a:r>
            <a:r>
              <a:rPr lang="en-US" altLang="zh-CN"/>
              <a:t>loong64</a:t>
            </a:r>
            <a:r>
              <a:rPr lang="zh-CN" altLang="en-US"/>
              <a:t>上的错误</a:t>
            </a:r>
            <a:endParaRPr lang="zh-CN" altLang="en-US"/>
          </a:p>
          <a:p>
            <a:pPr lvl="1"/>
            <a:r>
              <a:rPr lang="en-US" altLang="zh-CN">
                <a:hlinkClick r:id="rId1"/>
              </a:rPr>
              <a:t>https://github.com/lcpu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club/loongarch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packages/pull/732</a:t>
            </a:r>
            <a:endParaRPr lang="zh-CN" altLang="en-US"/>
          </a:p>
          <a:p>
            <a:pPr lvl="0"/>
            <a:r>
              <a:rPr lang="zh-CN" altLang="en-US"/>
              <a:t>新增适配高级字幕编辑器</a:t>
            </a:r>
            <a:r>
              <a:rPr lang="en-US" altLang="zh-CN"/>
              <a:t>aegisub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替换使用武老师的支持</a:t>
            </a:r>
            <a:r>
              <a:rPr lang="en-US" altLang="zh-CN"/>
              <a:t>LuaJIT fork</a:t>
            </a:r>
            <a:endParaRPr lang="en-US" altLang="zh-CN"/>
          </a:p>
          <a:p>
            <a:pPr lvl="1"/>
            <a:r>
              <a:rPr lang="en-US" altLang="zh-CN">
                <a:hlinkClick r:id="rId2"/>
              </a:rPr>
              <a:t>https://github.com/lcpu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club/loongarch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packages/pull/739</a:t>
            </a:r>
            <a:endParaRPr lang="en-US" altLang="zh-CN">
              <a:hlinkClick r:id="rId2"/>
            </a:endParaRPr>
          </a:p>
          <a:p>
            <a:pPr lvl="0"/>
            <a:r>
              <a:rPr lang="zh-CN" altLang="en-US"/>
              <a:t>新增适配</a:t>
            </a:r>
            <a:r>
              <a:rPr lang="en-US" altLang="zh-CN"/>
              <a:t>3D</a:t>
            </a:r>
            <a:r>
              <a:rPr lang="zh-CN" altLang="en-US"/>
              <a:t>渲染工具</a:t>
            </a:r>
            <a:r>
              <a:rPr lang="en-US" altLang="zh-CN"/>
              <a:t>anari-sdk</a:t>
            </a:r>
            <a:r>
              <a:rPr lang="en-US" altLang="zh-CN">
                <a:solidFill>
                  <a:srgbClr val="00B0F0"/>
                </a:solidFill>
              </a:rPr>
              <a:t> 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en-US" altLang="zh-CN">
                <a:hlinkClick r:id="rId3"/>
              </a:rPr>
              <a:t>https://github.com/lcpu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club/loongarch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packages/pull/740</a:t>
            </a:r>
            <a:endParaRPr lang="zh-CN" altLang="en-US"/>
          </a:p>
          <a:p>
            <a:pPr lvl="0"/>
            <a:endParaRPr lang="zh-CN" altLang="en-US"/>
          </a:p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Arch Linux for Loong</a:t>
            </a:r>
            <a:r>
              <a:rPr lang="en-US" altLang="zh-CN">
                <a:solidFill>
                  <a:schemeClr val="tx1"/>
                </a:solidFill>
              </a:rPr>
              <a:t>64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514024" y="1486313"/>
            <a:ext cx="10319481" cy="4657501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lvl="0"/>
            <a:r>
              <a:rPr lang="zh-CN" altLang="en-US">
                <a:cs typeface="Arial" panose="020B0604020202020204" pitchFamily="34" charset="0"/>
              </a:rPr>
              <a:t>新支持若干</a:t>
            </a:r>
            <a:r>
              <a:rPr lang="en-US" altLang="zh-CN">
                <a:cs typeface="Arial" panose="020B0604020202020204" pitchFamily="34" charset="0"/>
              </a:rPr>
              <a:t>Rust/GO</a:t>
            </a:r>
            <a:r>
              <a:rPr lang="zh-CN" altLang="en-US">
                <a:cs typeface="Arial" panose="020B0604020202020204" pitchFamily="34" charset="0"/>
              </a:rPr>
              <a:t>包 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(by wszqkzqk)</a:t>
            </a:r>
            <a:endParaRPr lang="en-US" altLang="zh-CN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zh-CN"/>
              <a:t>signstar-request-signature</a:t>
            </a:r>
            <a:r>
              <a:rPr lang="zh-CN" altLang="en-US"/>
              <a:t>：</a:t>
            </a:r>
            <a:r>
              <a:rPr lang="en-US" altLang="zh-CN">
                <a:hlinkClick r:id="rId1"/>
              </a:rPr>
              <a:t>https://github.com/lcpu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club/loongarch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packages/pull/731</a:t>
            </a:r>
            <a:endParaRPr lang="en-US" altLang="zh-CN">
              <a:hlinkClick r:id="rId1"/>
            </a:endParaRPr>
          </a:p>
          <a:p>
            <a:pPr lvl="1"/>
            <a:r>
              <a:rPr lang="en-US" altLang="zh-CN"/>
              <a:t>gost</a:t>
            </a:r>
            <a:r>
              <a:rPr lang="zh-CN" altLang="en-US"/>
              <a:t>：</a:t>
            </a:r>
            <a:r>
              <a:rPr lang="en-US" altLang="zh-CN">
                <a:hlinkClick r:id="rId2"/>
              </a:rPr>
              <a:t>https://github.com/lcpu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club/loongarch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packages/pull/736</a:t>
            </a:r>
            <a:endParaRPr lang="en-US" altLang="zh-CN">
              <a:hlinkClick r:id="rId2"/>
            </a:endParaRPr>
          </a:p>
          <a:p>
            <a:pPr lvl="1"/>
            <a:r>
              <a:rPr lang="en-US" altLang="zh-CN"/>
              <a:t>pwru</a:t>
            </a:r>
            <a:r>
              <a:rPr lang="zh-CN" altLang="en-US"/>
              <a:t>：</a:t>
            </a:r>
            <a:r>
              <a:rPr lang="en-US" altLang="zh-CN">
                <a:hlinkClick r:id="rId3"/>
              </a:rPr>
              <a:t>https://github.com/lcpu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club/loongarch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packages/pull/727</a:t>
            </a:r>
            <a:endParaRPr lang="zh-CN" altLang="en-US"/>
          </a:p>
          <a:p>
            <a:pPr lvl="0"/>
            <a:r>
              <a:rPr lang="zh-CN" altLang="en-US"/>
              <a:t>清理上游已经集成的维护补丁 </a:t>
            </a:r>
            <a:r>
              <a:rPr lang="en-US" altLang="zh-CN">
                <a:solidFill>
                  <a:srgbClr val="00B0F0"/>
                </a:solidFill>
              </a:rPr>
              <a:t>(by Pluto Yang)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en-US" altLang="zh-CN"/>
              <a:t>deepin-pw-check, budgie-control-center, gimagereader</a:t>
            </a:r>
            <a:endParaRPr lang="zh-CN" altLang="en-US"/>
          </a:p>
          <a:p>
            <a:pPr lvl="0"/>
            <a:r>
              <a:rPr lang="zh-CN" altLang="en-US"/>
              <a:t>跟进上游常规升级：</a:t>
            </a:r>
            <a:r>
              <a:rPr lang="en-US" altLang="zh-CN">
                <a:hlinkClick r:id="rId4"/>
              </a:rPr>
              <a:t>https://www.loongbbs.cn/d/334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arch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linux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for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loong64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%E6%9B%B4%E6%96%B0%E6%97%A5%E5%BF%9720250928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20251011</a:t>
            </a:r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9606065" cy="4657501"/>
          </a:xfrm>
        </p:spPr>
        <p:txBody>
          <a:bodyPr/>
          <a:p>
            <a:pPr lvl="0"/>
            <a:r>
              <a:rPr lang="en-US" altLang="zh-CN" sz="2200"/>
              <a:t>GPGPU </a:t>
            </a:r>
            <a:r>
              <a:rPr lang="zh-CN" altLang="en-US" sz="2200"/>
              <a:t>框架与 </a:t>
            </a:r>
            <a:r>
              <a:rPr lang="en-US" altLang="zh-CN" sz="2200"/>
              <a:t>AI </a:t>
            </a:r>
            <a:r>
              <a:rPr lang="zh-CN" altLang="en-US" sz="2200"/>
              <a:t>应用</a:t>
            </a:r>
            <a:endParaRPr lang="zh-CN" altLang="en-US" sz="2200"/>
          </a:p>
          <a:p>
            <a:pPr lvl="1"/>
            <a:r>
              <a:rPr lang="en-US" altLang="zh-CN" sz="2000"/>
              <a:t>ROCm</a:t>
            </a:r>
            <a:r>
              <a:rPr lang="zh-CN" altLang="en-US" sz="2000"/>
              <a:t> </a:t>
            </a:r>
            <a:r>
              <a:rPr lang="en-US" altLang="zh-CN" sz="2000"/>
              <a:t>7.0.1</a:t>
            </a:r>
            <a:r>
              <a:rPr lang="zh-CN" altLang="en-US" sz="2000"/>
              <a:t> 已推送，支持 </a:t>
            </a:r>
            <a:r>
              <a:rPr lang="en-US" altLang="zh-CN" sz="2000"/>
              <a:t>Radeon RX 9000 </a:t>
            </a:r>
            <a:r>
              <a:rPr lang="zh-CN" altLang="en-US" sz="2000"/>
              <a:t>系列</a:t>
            </a:r>
            <a:endParaRPr lang="zh-CN" altLang="en-US" sz="2000"/>
          </a:p>
          <a:p>
            <a:pPr lvl="1"/>
            <a:r>
              <a:rPr lang="en-US" altLang="zh-CN" sz="2000"/>
              <a:t>llama.cpp, whisper.cpp </a:t>
            </a:r>
            <a:r>
              <a:rPr lang="zh-CN" altLang="en-US" sz="2000"/>
              <a:t>已更新到 </a:t>
            </a:r>
            <a:r>
              <a:rPr lang="en-US" altLang="zh-CN" sz="2000"/>
              <a:t>9 </a:t>
            </a:r>
            <a:r>
              <a:rPr lang="zh-CN" altLang="en-US" sz="2000"/>
              <a:t>月底的最新版本</a:t>
            </a:r>
            <a:endParaRPr lang="zh-CN" altLang="en-US" sz="2000"/>
          </a:p>
          <a:p>
            <a:pPr lvl="2"/>
            <a:r>
              <a:rPr lang="zh-CN" altLang="en-US" sz="1800"/>
              <a:t>后续更新会定期进行，如有重要特性或紧迫需要请随时联系我们</a:t>
            </a:r>
            <a:endParaRPr lang="zh-CN" altLang="en-US" sz="1800"/>
          </a:p>
          <a:p>
            <a:pPr lvl="1"/>
            <a:r>
              <a:rPr lang="zh-CN" altLang="en-US" sz="2000" b="1">
                <a:solidFill>
                  <a:srgbClr val="E60013"/>
                </a:solidFill>
              </a:rPr>
              <a:t>请注意：</a:t>
            </a:r>
            <a:r>
              <a:rPr lang="en-US" altLang="zh-CN" sz="2000" b="1">
                <a:solidFill>
                  <a:srgbClr val="E60013"/>
                </a:solidFill>
              </a:rPr>
              <a:t>llama.cpp </a:t>
            </a:r>
            <a:r>
              <a:rPr lang="zh-CN" altLang="en-US" sz="2000" b="1">
                <a:solidFill>
                  <a:srgbClr val="E60013"/>
                </a:solidFill>
              </a:rPr>
              <a:t>生态目前在无 </a:t>
            </a:r>
            <a:r>
              <a:rPr lang="en-US" altLang="zh-CN" sz="2000" b="1">
                <a:solidFill>
                  <a:srgbClr val="E60013"/>
                </a:solidFill>
              </a:rPr>
              <a:t>LASX </a:t>
            </a:r>
            <a:r>
              <a:rPr lang="zh-CN" altLang="en-US" sz="2000" b="1">
                <a:solidFill>
                  <a:srgbClr val="E60013"/>
                </a:solidFill>
              </a:rPr>
              <a:t>平台上暂不可用</a:t>
            </a:r>
            <a:endParaRPr lang="zh-CN" altLang="en-US" sz="2000" b="1">
              <a:solidFill>
                <a:srgbClr val="E60013"/>
              </a:solidFill>
            </a:endParaRPr>
          </a:p>
          <a:p>
            <a:pPr lvl="2"/>
            <a:r>
              <a:rPr lang="en-US" altLang="zh-CN" sz="1800">
                <a:hlinkClick r:id="rId1"/>
              </a:rPr>
              <a:t>https://github.com/ggml</a:t>
            </a:r>
            <a:r>
              <a:rPr lang="zh-CN" altLang="en-US" sz="1800">
                <a:hlinkClick r:id="rId1"/>
              </a:rPr>
              <a:t>-</a:t>
            </a:r>
            <a:r>
              <a:rPr lang="en-US" altLang="zh-CN" sz="1800">
                <a:hlinkClick r:id="rId1"/>
              </a:rPr>
              <a:t>org/llama.cpp/issues/15854</a:t>
            </a:r>
            <a:endParaRPr lang="en-US" altLang="zh-CN" sz="1600">
              <a:hlinkClick r:id="rId1"/>
            </a:endParaRPr>
          </a:p>
          <a:p>
            <a:pPr lvl="0"/>
            <a:r>
              <a:rPr lang="en-US" altLang="zh-CN" sz="2200"/>
              <a:t>2K3000 </a:t>
            </a:r>
            <a:r>
              <a:rPr lang="zh-CN" altLang="en-US" sz="2200"/>
              <a:t>平台稳定性</a:t>
            </a:r>
            <a:endParaRPr lang="zh-CN" altLang="en-US" sz="2200"/>
          </a:p>
          <a:p>
            <a:pPr lvl="1"/>
            <a:r>
              <a:rPr lang="zh-CN" altLang="en-US" sz="2000"/>
              <a:t>我们目前发现在 </a:t>
            </a:r>
            <a:r>
              <a:rPr lang="en-US" altLang="zh-CN" sz="2000"/>
              <a:t>2K3000 </a:t>
            </a:r>
            <a:r>
              <a:rPr lang="zh-CN" altLang="en-US" sz="2000"/>
              <a:t>上使用 </a:t>
            </a:r>
            <a:r>
              <a:rPr lang="en-US" altLang="zh-CN" sz="2000"/>
              <a:t>Firefox </a:t>
            </a:r>
            <a:r>
              <a:rPr lang="zh-CN" altLang="en-US" sz="2000"/>
              <a:t>操作部分网页时可能导致系统死机，我们目前仍在调查故障原因</a:t>
            </a:r>
            <a:endParaRPr lang="zh-CN" altLang="en-US" sz="2000"/>
          </a:p>
          <a:p>
            <a:pPr lvl="0"/>
            <a:r>
              <a:rPr lang="en-US" altLang="zh-CN" sz="2200"/>
              <a:t>ROS</a:t>
            </a:r>
            <a:r>
              <a:rPr lang="zh-CN" altLang="en-US" sz="2200"/>
              <a:t> 支持</a:t>
            </a:r>
            <a:endParaRPr lang="zh-CN" altLang="en-US" sz="2200"/>
          </a:p>
          <a:p>
            <a:pPr lvl="1"/>
            <a:r>
              <a:rPr lang="zh-CN" altLang="en-US" sz="2000"/>
              <a:t>目前已引入 </a:t>
            </a:r>
            <a:r>
              <a:rPr lang="en-US" altLang="zh-CN" sz="2000"/>
              <a:t>colcon </a:t>
            </a:r>
            <a:r>
              <a:rPr lang="zh-CN" altLang="en-US" sz="2000"/>
              <a:t>相关软件包，初步计划引入 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c</a:t>
            </a:r>
            <a:r>
              <a:rPr lang="en-US" altLang="zh-CN" sz="2000"/>
              <a:t>ore </a:t>
            </a:r>
            <a:r>
              <a:rPr lang="zh-CN" altLang="en-US" sz="2000"/>
              <a:t>软件包</a:t>
            </a:r>
            <a:endParaRPr lang="zh-CN" altLang="en-US" sz="2000"/>
          </a:p>
          <a:p>
            <a:pPr lvl="0"/>
            <a:r>
              <a:rPr lang="zh-CN" altLang="en-US" sz="2200"/>
              <a:t>十月工作重点：</a:t>
            </a:r>
            <a:r>
              <a:rPr lang="en-US" altLang="zh-CN" sz="2200"/>
              <a:t>x86 </a:t>
            </a:r>
            <a:r>
              <a:rPr lang="zh-CN" altLang="en-US" sz="2200"/>
              <a:t>模拟体验、</a:t>
            </a:r>
            <a:r>
              <a:rPr lang="en-US" altLang="zh-CN" sz="2200"/>
              <a:t>Python 3.14</a:t>
            </a:r>
            <a:r>
              <a:rPr lang="zh-CN" altLang="en-US" sz="2200"/>
              <a:t>、</a:t>
            </a:r>
            <a:r>
              <a:rPr lang="en-US" altLang="zh-CN" sz="2200"/>
              <a:t>6.17 </a:t>
            </a:r>
            <a:r>
              <a:rPr lang="zh-CN" altLang="en-US" sz="2200"/>
              <a:t>内核及 </a:t>
            </a:r>
            <a:r>
              <a:rPr lang="en-US" altLang="zh-CN" sz="2200"/>
              <a:t>Core 13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71609" cy="4657501"/>
          </a:xfrm>
        </p:spPr>
        <p:txBody>
          <a:bodyPr/>
          <a:p>
            <a:pPr lvl="0"/>
            <a:r>
              <a:rPr lang="zh-CN" altLang="en-US" sz="2000"/>
              <a:t>本期安全更新</a:t>
            </a:r>
            <a:endParaRPr lang="zh-CN" altLang="en-US" sz="2000"/>
          </a:p>
          <a:p>
            <a:pPr lvl="1"/>
            <a:r>
              <a:rPr lang="en-US" altLang="zh-CN" sz="2000" b="1">
                <a:solidFill>
                  <a:srgbClr val="E60013"/>
                </a:solidFill>
                <a:cs typeface="Arial" panose="020B0604020202020204" pitchFamily="34" charset="0"/>
              </a:rPr>
              <a:t>Firefox 143.0.3</a:t>
            </a:r>
            <a:endParaRPr lang="en-US" altLang="zh-CN" sz="2000" b="1">
              <a:solidFill>
                <a:srgbClr val="E60013"/>
              </a:solidFill>
              <a:cs typeface="Arial" panose="020B0604020202020204" pitchFamily="34" charset="0"/>
            </a:endParaRPr>
          </a:p>
          <a:p>
            <a:pPr lvl="2"/>
            <a:r>
              <a:rPr lang="zh-CN" altLang="en-US" sz="2000">
                <a:solidFill>
                  <a:srgbClr val="000000"/>
                </a:solidFill>
              </a:rPr>
              <a:t>修复</a:t>
            </a:r>
            <a:r>
              <a:rPr lang="en-US" altLang="zh-CN" sz="2000">
                <a:solidFill>
                  <a:srgbClr val="000000"/>
                </a:solidFill>
              </a:rPr>
              <a:t> Mozilla </a:t>
            </a:r>
            <a:r>
              <a:rPr lang="zh-CN" altLang="en-US" sz="2000">
                <a:solidFill>
                  <a:srgbClr val="000000"/>
                </a:solidFill>
              </a:rPr>
              <a:t>基金会第</a:t>
            </a:r>
            <a:r>
              <a:rPr lang="en-US" altLang="zh-CN" sz="2000">
                <a:solidFill>
                  <a:srgbClr val="000000"/>
                </a:solidFill>
              </a:rPr>
              <a:t> 2025-80 </a:t>
            </a:r>
            <a:r>
              <a:rPr lang="zh-CN" altLang="en-US" sz="2000">
                <a:solidFill>
                  <a:srgbClr val="000000"/>
                </a:solidFill>
              </a:rPr>
              <a:t>号安全公告中披露的</a:t>
            </a:r>
            <a:r>
              <a:rPr lang="en-US" altLang="zh-CN" sz="2000">
                <a:solidFill>
                  <a:srgbClr val="000000"/>
                </a:solidFill>
              </a:rPr>
              <a:t> 2 </a:t>
            </a:r>
            <a:r>
              <a:rPr lang="zh-CN" altLang="en-US" sz="2000">
                <a:solidFill>
                  <a:srgbClr val="000000"/>
                </a:solidFill>
              </a:rPr>
              <a:t>个安全漏洞</a:t>
            </a:r>
            <a:br>
              <a:rPr lang="zh-CN" altLang="en-US" sz="2000">
                <a:solidFill>
                  <a:srgbClr val="000000"/>
                </a:solidFill>
              </a:rPr>
            </a:br>
            <a:r>
              <a:rPr lang="zh-CN" altLang="en-US" sz="2000">
                <a:solidFill>
                  <a:srgbClr val="000000"/>
                </a:solidFill>
              </a:rPr>
              <a:t>（含</a:t>
            </a:r>
            <a:r>
              <a:rPr lang="en-US" altLang="zh-CN" sz="2000">
                <a:solidFill>
                  <a:srgbClr val="000000"/>
                </a:solidFill>
              </a:rPr>
              <a:t> 2 </a:t>
            </a:r>
            <a:r>
              <a:rPr lang="zh-CN" altLang="en-US" sz="2000">
                <a:solidFill>
                  <a:srgbClr val="000000"/>
                </a:solidFill>
              </a:rPr>
              <a:t>个高危漏洞）</a:t>
            </a:r>
            <a:endParaRPr lang="en-US" altLang="zh-CN" sz="2000">
              <a:solidFill>
                <a:srgbClr val="000000"/>
              </a:solidFill>
            </a:endParaRPr>
          </a:p>
          <a:p>
            <a:pPr lvl="1"/>
            <a:r>
              <a:rPr lang="en-US" altLang="zh-CN" sz="2000" b="1">
                <a:solidFill>
                  <a:srgbClr val="E60013"/>
                </a:solidFill>
              </a:rPr>
              <a:t>libxslt 1.1.43</a:t>
            </a:r>
            <a:endParaRPr lang="en-US" altLang="zh-CN" sz="2000" b="1">
              <a:solidFill>
                <a:srgbClr val="E60013"/>
              </a:solidFill>
            </a:endParaRPr>
          </a:p>
          <a:p>
            <a:pPr lvl="2"/>
            <a:r>
              <a:rPr lang="zh-CN" altLang="en-US" sz="2000"/>
              <a:t>修复</a:t>
            </a:r>
            <a:r>
              <a:rPr lang="en-US" altLang="zh-CN" sz="2000"/>
              <a:t> 2 </a:t>
            </a:r>
            <a:r>
              <a:rPr lang="zh-CN" altLang="en-US" sz="2000"/>
              <a:t>个释放后使用</a:t>
            </a:r>
            <a:r>
              <a:rPr lang="en-US" altLang="zh-CN" sz="2000"/>
              <a:t> (use-after-free) </a:t>
            </a:r>
            <a:r>
              <a:rPr lang="zh-CN" altLang="en-US" sz="2000"/>
              <a:t>漏洞，漏洞编号</a:t>
            </a:r>
            <a:r>
              <a:rPr lang="en-US" altLang="zh-CN" sz="2000"/>
              <a:t> CVE-2025-24855, </a:t>
            </a:r>
            <a:br>
              <a:rPr lang="en-US" altLang="zh-CN" sz="2000"/>
            </a:br>
            <a:r>
              <a:rPr lang="en-US" altLang="zh-CN" sz="2000"/>
              <a:t>CVE-2024-55549</a:t>
            </a:r>
            <a:r>
              <a:rPr lang="zh-CN" altLang="en-US" sz="2000"/>
              <a:t>（严重性：高）</a:t>
            </a:r>
            <a:endParaRPr lang="en-US" altLang="zh-CN" sz="2000"/>
          </a:p>
          <a:p>
            <a:pPr lvl="1"/>
            <a:r>
              <a:rPr lang="en-US" altLang="zh-CN" sz="2000" b="1">
                <a:solidFill>
                  <a:srgbClr val="E60013"/>
                </a:solidFill>
              </a:rPr>
              <a:t>PostgreSQL 13.22/14.19/15.14/16.10/17.6</a:t>
            </a:r>
            <a:endParaRPr lang="en-US" altLang="zh-CN" sz="2000" b="1">
              <a:solidFill>
                <a:srgbClr val="E60013"/>
              </a:solidFill>
            </a:endParaRPr>
          </a:p>
          <a:p>
            <a:pPr lvl="2"/>
            <a:r>
              <a:rPr lang="zh-CN" altLang="en-US" sz="2000"/>
              <a:t>修复</a:t>
            </a:r>
            <a:r>
              <a:rPr lang="en-US" altLang="zh-CN" sz="2000"/>
              <a:t> 3 </a:t>
            </a:r>
            <a:r>
              <a:rPr lang="zh-CN" altLang="en-US" sz="2000"/>
              <a:t>个安全漏洞（含</a:t>
            </a:r>
            <a:r>
              <a:rPr lang="en-US" altLang="zh-CN" sz="2000"/>
              <a:t> 2 </a:t>
            </a:r>
            <a:r>
              <a:rPr lang="zh-CN" altLang="en-US" sz="2000"/>
              <a:t>个高危漏洞）</a:t>
            </a:r>
            <a:endParaRPr lang="en-US" altLang="zh-CN" sz="2000"/>
          </a:p>
          <a:p>
            <a:pPr lvl="1"/>
            <a:r>
              <a:rPr lang="en-US" altLang="zh-CN" sz="2000" b="1"/>
              <a:t>Krita 5.2.13</a:t>
            </a:r>
            <a:endParaRPr lang="en-US" altLang="zh-CN" sz="2000" b="1"/>
          </a:p>
          <a:p>
            <a:pPr lvl="2"/>
            <a:r>
              <a:rPr lang="zh-CN" altLang="en-US" sz="2000"/>
              <a:t>修复一处堆缓冲区溢出漏洞，漏洞编号</a:t>
            </a:r>
            <a:r>
              <a:rPr lang="en-US" altLang="zh-CN" sz="2000"/>
              <a:t> CVE-2025-59820</a:t>
            </a:r>
            <a:r>
              <a:rPr lang="zh-CN" altLang="en-US" sz="2000"/>
              <a:t>（严重性：中）</a:t>
            </a:r>
            <a:endParaRPr lang="en-US" altLang="zh-CN" sz="2000"/>
          </a:p>
          <a:p>
            <a:pPr lvl="1"/>
            <a:r>
              <a:rPr lang="en-US" altLang="zh-CN" sz="2000" b="1"/>
              <a:t>OpenSSL 3.5.4</a:t>
            </a:r>
            <a:endParaRPr lang="en-US" altLang="zh-CN" sz="2000" b="1"/>
          </a:p>
          <a:p>
            <a:pPr lvl="2"/>
            <a:r>
              <a:rPr lang="zh-CN" altLang="en-US" sz="2000"/>
              <a:t>修复</a:t>
            </a:r>
            <a:r>
              <a:rPr lang="en-US" altLang="zh-CN" sz="2000"/>
              <a:t> OpenSSL </a:t>
            </a:r>
            <a:r>
              <a:rPr lang="zh-CN" altLang="en-US" sz="2000"/>
              <a:t>在</a:t>
            </a:r>
            <a:r>
              <a:rPr lang="en-US" altLang="zh-CN" sz="2000"/>
              <a:t> 2025 </a:t>
            </a:r>
            <a:r>
              <a:rPr lang="zh-CN" altLang="en-US" sz="2000"/>
              <a:t>年</a:t>
            </a:r>
            <a:r>
              <a:rPr lang="en-US" altLang="zh-CN" sz="2000"/>
              <a:t> 9 </a:t>
            </a:r>
            <a:r>
              <a:rPr lang="zh-CN" altLang="en-US" sz="2000"/>
              <a:t>月</a:t>
            </a:r>
            <a:r>
              <a:rPr lang="en-US" altLang="zh-CN" sz="2000"/>
              <a:t> 30 </a:t>
            </a:r>
            <a:r>
              <a:rPr lang="zh-CN" altLang="en-US" sz="2000"/>
              <a:t>日发布的安全公告中披露的</a:t>
            </a:r>
            <a:r>
              <a:rPr lang="en-US" altLang="zh-CN" sz="2000"/>
              <a:t> 3 </a:t>
            </a:r>
            <a:r>
              <a:rPr lang="zh-CN" altLang="en-US" sz="2000"/>
              <a:t>个安全漏洞（严重性：中）</a:t>
            </a:r>
            <a:endParaRPr lang="zh-CN" altLang="en-US" sz="2000"/>
          </a:p>
          <a:p>
            <a:pPr lvl="0"/>
            <a:r>
              <a:rPr lang="zh-CN" altLang="en-US" sz="2000" b="1"/>
              <a:t>建议关注公众号</a:t>
            </a:r>
            <a:r>
              <a:rPr lang="en-US" altLang="zh-CN" sz="2000" b="1"/>
              <a:t>“</a:t>
            </a:r>
            <a:r>
              <a:rPr lang="zh-CN" altLang="en-US" sz="2000" b="1"/>
              <a:t>安同开源</a:t>
            </a:r>
            <a:r>
              <a:rPr lang="en-US" altLang="zh-CN" sz="2000" b="1"/>
              <a:t>”</a:t>
            </a:r>
            <a:r>
              <a:rPr lang="zh-CN" altLang="en-US" sz="2000" b="1"/>
              <a:t>或社区主页</a:t>
            </a:r>
            <a:r>
              <a:rPr lang="en-US" altLang="zh-CN" sz="2000" b="1"/>
              <a:t> (aosc.io) </a:t>
            </a:r>
            <a:r>
              <a:rPr lang="zh-CN" altLang="en-US" sz="2000" b="1"/>
              <a:t>新闻</a:t>
            </a:r>
            <a:endParaRPr lang="zh-CN" altLang="en-US" sz="2000" b="1"/>
          </a:p>
          <a:p>
            <a:pPr lvl="1"/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panose="020B0500000000000000" charset="-122"/>
              </a:rPr>
              <a:t>社区事务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社区门户上线！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龙芯爱好者社区门户现已上线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—</a:t>
            </a:r>
            <a:r>
              <a:rPr lang="zh-CN" altLang="en-US"/>
              <a:t> </a:t>
            </a:r>
            <a:r>
              <a:rPr lang="en-US" altLang="zh-CN">
                <a:hlinkClick r:id="rId1"/>
              </a:rPr>
              <a:t>loongfans.cn</a:t>
            </a:r>
            <a:endParaRPr lang="en-US" altLang="zh-CN"/>
          </a:p>
          <a:p>
            <a:pPr lvl="1"/>
            <a:r>
              <a:rPr lang="zh-CN" altLang="en-US"/>
              <a:t>目前已上线初识龙芯、玩机与踩坑指南、规格数据库等页面</a:t>
            </a:r>
            <a:endParaRPr lang="zh-CN" altLang="en-US"/>
          </a:p>
          <a:p>
            <a:pPr lvl="1"/>
            <a:r>
              <a:rPr lang="zh-CN" altLang="en-US"/>
              <a:t>说明书及主板固件页面即将上线，另计划上线开源硬件参考板块</a:t>
            </a:r>
            <a:endParaRPr lang="zh-CN" altLang="en-US"/>
          </a:p>
          <a:p>
            <a:pPr lvl="1"/>
            <a:r>
              <a:rPr lang="zh-CN" altLang="en-US"/>
              <a:t>站点源码开放，欢迎贡献内容或提出更正意见！</a:t>
            </a:r>
            <a:endParaRPr lang="zh-CN" altLang="en-US"/>
          </a:p>
          <a:p>
            <a:pPr lvl="2"/>
            <a:r>
              <a:rPr lang="en-US" altLang="zh-CN">
                <a:hlinkClick r:id="rId2"/>
              </a:rPr>
              <a:t>https://github.com/loonson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community/loongfans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  <p:pic>
        <p:nvPicPr>
          <p:cNvPr id="5" name="图片 4" descr="post_object_image_1951146593"/>
          <p:cNvPicPr>
            <a:picLocks noChangeAspect="1"/>
          </p:cNvPicPr>
          <p:nvPr/>
        </p:nvPicPr>
        <p:blipFill>
          <a:blip r:embed="rId3"/>
          <a:srcRect b="46540"/>
          <a:stretch>
            <a:fillRect/>
          </a:stretch>
        </p:blipFill>
        <p:spPr>
          <a:xfrm>
            <a:off x="513998" y="3563337"/>
            <a:ext cx="10923500" cy="30892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panose="020B0500000000000000" charset="-122"/>
              </a:rPr>
              <a:t>问答环节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社区问答及意见反馈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/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8997890" y="2529078"/>
            <a:ext cx="1847344" cy="1800000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00" y="2529000"/>
            <a:ext cx="193232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6600">
                <a:solidFill>
                  <a:schemeClr val="tx1"/>
                </a:solidFill>
              </a:rPr>
              <a:t>龙架构</a:t>
            </a:r>
            <a:r>
              <a:rPr lang="zh-CN" altLang="en-US" sz="6600"/>
              <a:t>双周会</a:t>
            </a:r>
            <a:endParaRPr lang="zh-CN" altLang="en-US" sz="6600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771525" y="3642995"/>
            <a:ext cx="7788275" cy="955040"/>
          </a:xfrm>
        </p:spPr>
        <p:txBody>
          <a:bodyPr/>
          <a:p>
            <a:r>
              <a:rPr lang="en-US" altLang="zh-CN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2025 </a:t>
            </a:r>
            <a:r>
              <a:rPr lang="zh-CN" altLang="en-US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年 </a:t>
            </a:r>
            <a:r>
              <a:rPr lang="en-US" altLang="zh-CN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10 </a:t>
            </a:r>
            <a:r>
              <a:rPr lang="zh-CN" altLang="en-US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月 </a:t>
            </a:r>
            <a:r>
              <a:rPr lang="en-US" altLang="zh-CN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12 </a:t>
            </a:r>
            <a:r>
              <a:rPr lang="zh-CN" altLang="en-US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日</a:t>
            </a:r>
            <a:r>
              <a:rPr lang="ja-JP" altLang="en-US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・</a:t>
            </a:r>
            <a:r>
              <a:rPr lang="zh-CN" altLang="en-US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第 2</a:t>
            </a:r>
            <a:r>
              <a:rPr lang="en-US" altLang="zh-CN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2 </a:t>
            </a:r>
            <a:r>
              <a:rPr lang="zh-CN" altLang="en-US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次</a:t>
            </a:r>
            <a:endParaRPr lang="zh-CN" altLang="en-US" sz="4400" b="1">
              <a:solidFill>
                <a:schemeClr val="bg1"/>
              </a:solidFill>
              <a:latin typeface="Source Han Sans CN" panose="020B0500000000000000" charset="-122"/>
              <a:ea typeface="Source Han Sans CN" panose="020B0500000000000000" charset="-122"/>
              <a:cs typeface="Source Han Sans CN" panose="020B0500000000000000" charset="-122"/>
            </a:endParaRPr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9267434" y="3828098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7" y="1080329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panose="020B0500000000000000" charset="-122"/>
              </a:rPr>
              <a:t>会前注意事项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endParaRPr lang="zh-CN" altLang="en-US" sz="36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545512"/>
            <a:ext cx="11395627" cy="4657501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panose="020B0500000000000000" charset="-122"/>
              <a:ea typeface="Source Han Sans CN" panose="020B0500000000000000" charset="-122"/>
            </a:endParaRP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，除官方层面已解禁的消息及本文档内</a:t>
            </a:r>
            <a:b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</a:b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可公开的消息外，</a:t>
            </a:r>
            <a:r>
              <a:rPr lang="zh-CN" altLang="en-US" b="1" u="sng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其他均不作任何回应</a:t>
            </a:r>
            <a:endParaRPr lang="zh-CN" altLang="en-US" b="1" u="sng">
              <a:solidFill>
                <a:schemeClr val="tx1"/>
              </a:solidFill>
              <a:latin typeface="Source Han Sans CN" panose="020B0500000000000000" charset="-122"/>
              <a:ea typeface="Source Han Sans CN" panose="020B0500000000000000" charset="-122"/>
            </a:endParaRPr>
          </a:p>
          <a:p>
            <a:pPr>
              <a:lnSpc>
                <a:spcPct val="110000"/>
              </a:lnSpc>
            </a:pPr>
            <a:r>
              <a:rPr lang="zh-CN" altLang="en-US"/>
              <a:t>本次会议</a:t>
            </a:r>
            <a:r>
              <a:rPr lang="zh-CN" altLang="en-US" b="1" u="sng"/>
              <a:t>与股市无关</a:t>
            </a:r>
            <a:r>
              <a:rPr lang="zh-CN" altLang="en-US"/>
              <a:t>，不构成任何投资建议</a:t>
            </a:r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龙架构上游动向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  <a:ea typeface="Source Han Sans CN" panose="020B0500000000000000" charset="-122"/>
              </a:rPr>
              <a:t>Go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777756" cy="4657501"/>
          </a:xfrm>
        </p:spPr>
        <p:txBody>
          <a:bodyPr/>
          <a:p>
            <a:r>
              <a:rPr lang="en-US" altLang="zh-CN"/>
              <a:t>xen0n </a:t>
            </a:r>
            <a:r>
              <a:rPr lang="zh-CN" altLang="en-US"/>
              <a:t>为</a:t>
            </a:r>
            <a:r>
              <a:rPr lang="en-US" altLang="zh-CN"/>
              <a:t> Go </a:t>
            </a:r>
            <a:r>
              <a:rPr lang="zh-CN" altLang="en-US"/>
              <a:t>内部链接器</a:t>
            </a:r>
            <a:r>
              <a:rPr lang="zh-CN" altLang="en-US">
                <a:hlinkClick r:id="rId1" action="ppaction://hlinkfile"/>
              </a:rPr>
              <a:t>增加了</a:t>
            </a:r>
            <a:r>
              <a:rPr lang="en-US" altLang="zh-CN"/>
              <a:t> </a:t>
            </a:r>
            <a:r>
              <a:rPr lang="en-US" altLang="zh-CN">
                <a:latin typeface="Fira Code" charset="0"/>
                <a:cs typeface="Fira Code" charset="0"/>
              </a:rPr>
              <a:t>R_LARCH_CALL36</a:t>
            </a:r>
            <a:r>
              <a:rPr lang="zh-CN" altLang="en-US"/>
              <a:t>、</a:t>
            </a:r>
            <a:r>
              <a:rPr lang="en-US" altLang="zh-CN">
                <a:latin typeface="Fira Code" charset="0"/>
                <a:cs typeface="Fira Code" charset="0"/>
              </a:rPr>
              <a:t>R_LARCH_PCREL20_S2</a:t>
            </a:r>
            <a:r>
              <a:rPr lang="en-US" altLang="zh-CN"/>
              <a:t> </a:t>
            </a:r>
            <a:r>
              <a:rPr lang="zh-CN" altLang="en-US"/>
              <a:t>的处理支持，评审中</a:t>
            </a:r>
            <a:endParaRPr lang="zh-CN" altLang="en-US"/>
          </a:p>
          <a:p>
            <a:pPr lvl="1"/>
            <a:r>
              <a:rPr lang="zh-CN" altLang="en-US"/>
              <a:t>排查过程中，</a:t>
            </a:r>
            <a:r>
              <a:rPr lang="zh-CN" altLang="en-US">
                <a:hlinkClick r:id="rId2" action="ppaction://hlinkfile"/>
              </a:rPr>
              <a:t>修复了</a:t>
            </a:r>
            <a:r>
              <a:rPr lang="zh-CN" altLang="en-US"/>
              <a:t>其未把满足</a:t>
            </a:r>
            <a:r>
              <a:rPr lang="en-US" altLang="zh-CN"/>
              <a:t> </a:t>
            </a:r>
            <a:r>
              <a:rPr lang="en-US" altLang="zh-CN">
                <a:latin typeface="Fira Code" charset="0"/>
                <a:cs typeface="Fira Code" charset="0"/>
              </a:rPr>
              <a:t>^wm[48]\..*</a:t>
            </a:r>
            <a:r>
              <a:rPr lang="en-US" altLang="zh-CN"/>
              <a:t> </a:t>
            </a:r>
            <a:r>
              <a:rPr lang="zh-CN" altLang="en-US"/>
              <a:t>形状的调试符号无视的问题，评审中（</a:t>
            </a:r>
            <a:r>
              <a:rPr lang="en-US" altLang="zh-CN"/>
              <a:t>Go </a:t>
            </a:r>
            <a:r>
              <a:rPr lang="zh-CN" altLang="en-US"/>
              <a:t>内部链接器暂未支持处理 </a:t>
            </a:r>
            <a:r>
              <a:rPr lang="en-US" altLang="zh-CN"/>
              <a:t>group section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排查过程中，发现了如果跳转指令的范围溢出，</a:t>
            </a:r>
            <a:r>
              <a:rPr lang="en-US" altLang="zh-CN"/>
              <a:t>Go </a:t>
            </a:r>
            <a:r>
              <a:rPr lang="zh-CN" altLang="en-US"/>
              <a:t>汇编器会错误把立即数截断，待修复</a:t>
            </a:r>
            <a:endParaRPr lang="zh-CN" altLang="en-US"/>
          </a:p>
          <a:p>
            <a:pPr lvl="0"/>
            <a:r>
              <a:rPr lang="en-US" altLang="zh-CN"/>
              <a:t>Michael Knyszek </a:t>
            </a:r>
            <a:r>
              <a:rPr lang="zh-CN" altLang="en-US">
                <a:hlinkClick r:id="rId3" action="ppaction://hlinkfile"/>
              </a:rPr>
              <a:t>报告</a:t>
            </a:r>
            <a:r>
              <a:rPr lang="zh-CN" altLang="en-US"/>
              <a:t>在</a:t>
            </a:r>
            <a:r>
              <a:rPr lang="en-US" altLang="zh-CN"/>
              <a:t> loong64 </a:t>
            </a:r>
            <a:r>
              <a:rPr lang="zh-CN" altLang="en-US"/>
              <a:t>上编译</a:t>
            </a:r>
            <a:r>
              <a:rPr lang="en-US" altLang="zh-CN"/>
              <a:t> </a:t>
            </a:r>
            <a:r>
              <a:rPr lang="en-US" altLang="zh-CN">
                <a:hlinkClick r:id="rId4" action="ppaction://hlinkfile"/>
              </a:rPr>
              <a:t>Green Tea GC</a:t>
            </a:r>
            <a:r>
              <a:rPr lang="en-US" altLang="zh-CN"/>
              <a:t> </a:t>
            </a:r>
            <a:r>
              <a:rPr lang="zh-CN" altLang="en-US"/>
              <a:t>会崩溃</a:t>
            </a:r>
            <a:endParaRPr lang="zh-CN" altLang="en-US"/>
          </a:p>
          <a:p>
            <a:pPr lvl="1"/>
            <a:r>
              <a:rPr lang="en-US" altLang="zh-CN"/>
              <a:t>xen0n </a:t>
            </a:r>
            <a:r>
              <a:rPr lang="zh-CN" altLang="en-US"/>
              <a:t>排查到：</a:t>
            </a:r>
            <a:r>
              <a:rPr lang="en-US" altLang="zh-CN"/>
              <a:t>loong64 SSA </a:t>
            </a:r>
            <a:r>
              <a:rPr lang="zh-CN" altLang="en-US"/>
              <a:t>后端的旧式原子操作（</a:t>
            </a:r>
            <a:r>
              <a:rPr lang="en-US" altLang="zh-CN"/>
              <a:t>32</a:t>
            </a:r>
            <a:r>
              <a:rPr lang="zh-CN" altLang="en-US"/>
              <a:t>位按位与、或）被定义为需要输出寄存器，但实际不应该。</a:t>
            </a:r>
            <a:r>
              <a:rPr lang="zh-CN" altLang="en-US">
                <a:hlinkClick r:id="rId5" action="ppaction://hlinkfile"/>
              </a:rPr>
              <a:t>修复了</a:t>
            </a:r>
            <a:r>
              <a:rPr lang="zh-CN" altLang="en-US"/>
              <a:t>并为</a:t>
            </a:r>
            <a:r>
              <a:rPr lang="en-US" altLang="zh-CN"/>
              <a:t> loong64 </a:t>
            </a:r>
            <a:r>
              <a:rPr lang="zh-CN" altLang="en-US">
                <a:hlinkClick r:id="rId6" action="ppaction://hlinkfile"/>
              </a:rPr>
              <a:t>启用了</a:t>
            </a:r>
            <a:r>
              <a:rPr lang="zh-CN" altLang="en-US"/>
              <a:t>该</a:t>
            </a:r>
            <a:r>
              <a:rPr lang="en-US" altLang="zh-CN"/>
              <a:t> GC </a:t>
            </a:r>
            <a:r>
              <a:rPr lang="zh-CN" altLang="en-US"/>
              <a:t>优化</a:t>
            </a:r>
            <a:endParaRPr lang="zh-CN" altLang="en-US"/>
          </a:p>
          <a:p>
            <a:pPr lvl="2"/>
            <a:r>
              <a:rPr lang="zh-CN" altLang="en-US"/>
              <a:t>使</a:t>
            </a:r>
            <a:r>
              <a:rPr lang="en-US" altLang="zh-CN"/>
              <a:t>GC</a:t>
            </a:r>
            <a:r>
              <a:rPr lang="zh-CN" altLang="en-US"/>
              <a:t>要扫描的内存块尽量相邻，可将</a:t>
            </a:r>
            <a:r>
              <a:rPr lang="en-US" altLang="zh-CN"/>
              <a:t>GC</a:t>
            </a:r>
            <a:r>
              <a:rPr lang="zh-CN" altLang="en-US"/>
              <a:t>的访存额外开销降低非常多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Kernel</a:t>
            </a:r>
            <a:r>
              <a:rPr lang="zh-CN" altLang="en-US"/>
              <a:t>（</a:t>
            </a:r>
            <a:r>
              <a:rPr lang="en-US" altLang="zh-CN">
                <a:hlinkClick r:id="rId1"/>
              </a:rPr>
              <a:t>loongarch</a:t>
            </a:r>
            <a:r>
              <a:rPr lang="en-US" altLang="zh-CN"/>
              <a:t> </a:t>
            </a:r>
            <a:r>
              <a:rPr lang="zh-CN" altLang="en-US"/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365818" cy="4657501"/>
          </a:xfrm>
        </p:spPr>
        <p:txBody>
          <a:bodyPr/>
          <a:p>
            <a:r>
              <a:rPr lang="en-US" altLang="zh-CN" sz="2600">
                <a:solidFill>
                  <a:schemeClr val="tx1"/>
                </a:solidFill>
              </a:rPr>
              <a:t>Hengqi Chen</a:t>
            </a:r>
            <a:endParaRPr lang="en-US" altLang="zh-CN" sz="26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为龙架构新增 </a:t>
            </a:r>
            <a:r>
              <a:rPr lang="en-US" altLang="zh-CN" sz="2200">
                <a:solidFill>
                  <a:schemeClr val="tx1"/>
                </a:solidFill>
              </a:rPr>
              <a:t>BPF Arena </a:t>
            </a:r>
            <a:r>
              <a:rPr lang="zh-CN" altLang="en-US" sz="2200">
                <a:solidFill>
                  <a:schemeClr val="tx1"/>
                </a:solidFill>
              </a:rPr>
              <a:t>支持（</a:t>
            </a:r>
            <a:r>
              <a:rPr lang="zh-CN" altLang="en-US" sz="2200">
                <a:solidFill>
                  <a:schemeClr val="tx1"/>
                </a:solidFill>
                <a:hlinkClick r:id="rId2"/>
              </a:rPr>
              <a:t>第 </a:t>
            </a:r>
            <a:r>
              <a:rPr lang="en-US" altLang="zh-CN" sz="2200">
                <a:solidFill>
                  <a:schemeClr val="tx1"/>
                </a:solidFill>
                <a:hlinkClick r:id="rId2"/>
              </a:rPr>
              <a:t>1 </a:t>
            </a:r>
            <a:r>
              <a:rPr lang="zh-CN" altLang="en-US" sz="2200">
                <a:solidFill>
                  <a:schemeClr val="tx1"/>
                </a:solidFill>
                <a:hlinkClick r:id="rId2"/>
              </a:rPr>
              <a:t>版</a:t>
            </a:r>
            <a:r>
              <a:rPr lang="zh-CN" altLang="en-US" sz="2200">
                <a:solidFill>
                  <a:schemeClr val="tx1"/>
                </a:solidFill>
              </a:rPr>
              <a:t>）</a:t>
            </a:r>
            <a:endParaRPr lang="en-US" altLang="zh-CN" sz="2200">
              <a:solidFill>
                <a:schemeClr val="tx1"/>
              </a:solidFill>
            </a:endParaRPr>
          </a:p>
          <a:p>
            <a:r>
              <a:rPr lang="en-US" altLang="zh-CN" sz="2600">
                <a:solidFill>
                  <a:schemeClr val="tx1"/>
                </a:solidFill>
              </a:rPr>
              <a:t>Huacai Chen</a:t>
            </a:r>
            <a:endParaRPr lang="en-US" altLang="zh-CN" sz="26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在龙架构默认禁用 </a:t>
            </a:r>
            <a:r>
              <a:rPr lang="en-US" altLang="zh-CN" sz="2200">
                <a:solidFill>
                  <a:schemeClr val="tx1"/>
                </a:solidFill>
              </a:rPr>
              <a:t>ACPI</a:t>
            </a:r>
            <a:r>
              <a:rPr lang="zh-CN" altLang="en-US" sz="2200">
                <a:solidFill>
                  <a:schemeClr val="tx1"/>
                </a:solidFill>
              </a:rPr>
              <a:t> </a:t>
            </a:r>
            <a:r>
              <a:rPr lang="en-US" altLang="zh-CN" sz="2200">
                <a:solidFill>
                  <a:schemeClr val="tx1"/>
                </a:solidFill>
              </a:rPr>
              <a:t>Global Lock </a:t>
            </a:r>
            <a:r>
              <a:rPr lang="zh-CN" altLang="en-US" sz="2200">
                <a:solidFill>
                  <a:schemeClr val="tx1"/>
                </a:solidFill>
              </a:rPr>
              <a:t>特性（</a:t>
            </a:r>
            <a:r>
              <a:rPr lang="zh-CN" altLang="en-US" sz="2200">
                <a:solidFill>
                  <a:schemeClr val="tx1"/>
                </a:solidFill>
                <a:hlinkClick r:id="rId3"/>
              </a:rPr>
              <a:t>第 </a:t>
            </a:r>
            <a:r>
              <a:rPr lang="en-US" altLang="zh-CN" sz="2200">
                <a:solidFill>
                  <a:schemeClr val="tx1"/>
                </a:solidFill>
                <a:hlinkClick r:id="rId3"/>
              </a:rPr>
              <a:t>1 </a:t>
            </a:r>
            <a:r>
              <a:rPr lang="zh-CN" altLang="en-US" sz="2200">
                <a:solidFill>
                  <a:schemeClr val="tx1"/>
                </a:solidFill>
                <a:hlinkClick r:id="rId3"/>
              </a:rPr>
              <a:t>版</a:t>
            </a:r>
            <a:r>
              <a:rPr lang="zh-CN" altLang="en-US" sz="2200">
                <a:solidFill>
                  <a:schemeClr val="tx1"/>
                </a:solidFill>
              </a:rPr>
              <a:t>）</a:t>
            </a:r>
            <a:endParaRPr lang="en-US" altLang="zh-CN" sz="2200">
              <a:solidFill>
                <a:schemeClr val="tx1"/>
              </a:solidFill>
            </a:endParaRPr>
          </a:p>
          <a:p>
            <a:r>
              <a:rPr lang="en-US" altLang="zh-CN" sz="2600">
                <a:solidFill>
                  <a:schemeClr val="tx1"/>
                </a:solidFill>
              </a:rPr>
              <a:t>Wentao Guan</a:t>
            </a:r>
            <a:endParaRPr lang="en-US" altLang="zh-CN" sz="26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优先使用基于</a:t>
            </a:r>
            <a:r>
              <a:rPr lang="en-US" altLang="zh-CN" sz="2200">
                <a:solidFill>
                  <a:schemeClr val="tx1"/>
                </a:solidFill>
              </a:rPr>
              <a:t> VMA </a:t>
            </a:r>
            <a:r>
              <a:rPr lang="zh-CN" altLang="en-US" sz="2200">
                <a:solidFill>
                  <a:schemeClr val="tx1"/>
                </a:solidFill>
              </a:rPr>
              <a:t>锁的页缺失</a:t>
            </a:r>
            <a:r>
              <a:rPr lang="en-US" altLang="zh-CN" sz="2200">
                <a:solidFill>
                  <a:schemeClr val="tx1"/>
                </a:solidFill>
              </a:rPr>
              <a:t> (page fault) </a:t>
            </a:r>
            <a:r>
              <a:rPr lang="zh-CN" altLang="en-US" sz="2200">
                <a:solidFill>
                  <a:schemeClr val="tx1"/>
                </a:solidFill>
              </a:rPr>
              <a:t>处理（</a:t>
            </a:r>
            <a:r>
              <a:rPr lang="zh-CN" altLang="en-US" sz="2200">
                <a:solidFill>
                  <a:schemeClr val="tx1"/>
                </a:solidFill>
                <a:hlinkClick r:id="rId4"/>
              </a:rPr>
              <a:t>第</a:t>
            </a:r>
            <a:r>
              <a:rPr lang="en-US" altLang="zh-CN" sz="2200">
                <a:solidFill>
                  <a:schemeClr val="tx1"/>
                </a:solidFill>
                <a:hlinkClick r:id="rId4"/>
              </a:rPr>
              <a:t> 3 </a:t>
            </a:r>
            <a:r>
              <a:rPr lang="zh-CN" altLang="en-US" sz="2200">
                <a:solidFill>
                  <a:schemeClr val="tx1"/>
                </a:solidFill>
                <a:hlinkClick r:id="rId4"/>
              </a:rPr>
              <a:t>版</a:t>
            </a:r>
            <a:r>
              <a:rPr lang="zh-CN" altLang="en-US" sz="2200">
                <a:solidFill>
                  <a:schemeClr val="tx1"/>
                </a:solidFill>
              </a:rPr>
              <a:t>）</a:t>
            </a:r>
            <a:endParaRPr lang="zh-CN" altLang="en-US" sz="2200">
              <a:solidFill>
                <a:schemeClr val="tx1"/>
              </a:solidFill>
            </a:endParaRPr>
          </a:p>
          <a:p>
            <a:pPr lvl="0"/>
            <a:r>
              <a:rPr lang="en-US" altLang="zh-CN" sz="2600">
                <a:solidFill>
                  <a:schemeClr val="tx1"/>
                </a:solidFill>
              </a:rPr>
              <a:t>Bibo</a:t>
            </a:r>
            <a:r>
              <a:rPr lang="zh-CN" altLang="en-US" sz="2600">
                <a:solidFill>
                  <a:schemeClr val="tx1"/>
                </a:solidFill>
              </a:rPr>
              <a:t> </a:t>
            </a:r>
            <a:r>
              <a:rPr lang="en-US" altLang="zh-CN" sz="2600">
                <a:solidFill>
                  <a:schemeClr val="tx1"/>
                </a:solidFill>
              </a:rPr>
              <a:t>Mao</a:t>
            </a:r>
            <a:endParaRPr lang="zh-CN" altLang="en-US" sz="26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使用 </a:t>
            </a:r>
            <a:r>
              <a:rPr lang="en-US" altLang="zh-CN" sz="2200">
                <a:solidFill>
                  <a:schemeClr val="tx1"/>
                </a:solidFill>
              </a:rPr>
              <a:t>GCFG </a:t>
            </a:r>
            <a:r>
              <a:rPr lang="zh-CN" altLang="en-US" sz="2200">
                <a:solidFill>
                  <a:schemeClr val="tx1"/>
                </a:solidFill>
              </a:rPr>
              <a:t>寄存器探测虚拟机 </a:t>
            </a:r>
            <a:r>
              <a:rPr lang="en-US" altLang="zh-CN" sz="2200">
                <a:solidFill>
                  <a:schemeClr val="tx1"/>
                </a:solidFill>
              </a:rPr>
              <a:t>PMU </a:t>
            </a:r>
            <a:r>
              <a:rPr lang="zh-CN" altLang="en-US" sz="2200">
                <a:solidFill>
                  <a:schemeClr val="tx1"/>
                </a:solidFill>
              </a:rPr>
              <a:t>特性（</a:t>
            </a:r>
            <a:r>
              <a:rPr lang="zh-CN" altLang="en-US" sz="2200">
                <a:solidFill>
                  <a:schemeClr val="tx1"/>
                </a:solidFill>
                <a:hlinkClick r:id="rId5"/>
              </a:rPr>
              <a:t>第 </a:t>
            </a:r>
            <a:r>
              <a:rPr lang="en-US" altLang="zh-CN" sz="2200">
                <a:solidFill>
                  <a:schemeClr val="tx1"/>
                </a:solidFill>
                <a:hlinkClick r:id="rId5"/>
              </a:rPr>
              <a:t>1 </a:t>
            </a:r>
            <a:r>
              <a:rPr lang="zh-CN" altLang="en-US" sz="2200">
                <a:solidFill>
                  <a:schemeClr val="tx1"/>
                </a:solidFill>
                <a:hlinkClick r:id="rId5"/>
              </a:rPr>
              <a:t>版</a:t>
            </a:r>
            <a:r>
              <a:rPr lang="zh-CN" altLang="en-US" sz="2200">
                <a:solidFill>
                  <a:schemeClr val="tx1"/>
                </a:solidFill>
              </a:rPr>
              <a:t>）</a:t>
            </a:r>
            <a:endParaRPr lang="zh-CN" altLang="en-US" sz="22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在关闭 </a:t>
            </a:r>
            <a:r>
              <a:rPr lang="en-US" altLang="zh-CN" sz="2200">
                <a:solidFill>
                  <a:schemeClr val="tx1"/>
                </a:solidFill>
              </a:rPr>
              <a:t>KVM Dirty Track </a:t>
            </a:r>
            <a:r>
              <a:rPr lang="zh-CN" altLang="en-US" sz="2200">
                <a:solidFill>
                  <a:schemeClr val="tx1"/>
                </a:solidFill>
              </a:rPr>
              <a:t>时允许内存页写入（</a:t>
            </a:r>
            <a:r>
              <a:rPr lang="zh-CN" altLang="en-US" sz="2200">
                <a:solidFill>
                  <a:schemeClr val="tx1"/>
                </a:solidFill>
                <a:hlinkClick r:id="rId6"/>
              </a:rPr>
              <a:t>第 </a:t>
            </a:r>
            <a:r>
              <a:rPr lang="en-US" altLang="zh-CN" sz="2200">
                <a:solidFill>
                  <a:schemeClr val="tx1"/>
                </a:solidFill>
                <a:hlinkClick r:id="rId6"/>
              </a:rPr>
              <a:t>1 </a:t>
            </a:r>
            <a:r>
              <a:rPr lang="zh-CN" altLang="en-US" sz="2200">
                <a:solidFill>
                  <a:schemeClr val="tx1"/>
                </a:solidFill>
                <a:hlinkClick r:id="rId6"/>
              </a:rPr>
              <a:t>版</a:t>
            </a:r>
            <a:r>
              <a:rPr lang="zh-CN" altLang="en-US" sz="2200">
                <a:solidFill>
                  <a:schemeClr val="tx1"/>
                </a:solidFill>
              </a:rPr>
              <a:t>）</a:t>
            </a:r>
            <a:endParaRPr lang="zh-CN" altLang="en-US" sz="2200">
              <a:solidFill>
                <a:schemeClr val="tx1"/>
              </a:solidFill>
            </a:endParaRPr>
          </a:p>
          <a:p>
            <a:pPr lvl="0"/>
            <a:r>
              <a:rPr lang="en-US" altLang="zh-CN" sz="2600">
                <a:solidFill>
                  <a:schemeClr val="tx1"/>
                </a:solidFill>
              </a:rPr>
              <a:t>Song</a:t>
            </a:r>
            <a:r>
              <a:rPr lang="zh-CN" altLang="en-US" sz="2600">
                <a:solidFill>
                  <a:schemeClr val="tx1"/>
                </a:solidFill>
              </a:rPr>
              <a:t> </a:t>
            </a:r>
            <a:r>
              <a:rPr lang="en-US" altLang="zh-CN" sz="2600">
                <a:solidFill>
                  <a:schemeClr val="tx1"/>
                </a:solidFill>
              </a:rPr>
              <a:t>Gao</a:t>
            </a:r>
            <a:endParaRPr lang="zh-CN" altLang="en-US" sz="26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为</a:t>
            </a:r>
            <a:r>
              <a:rPr lang="en-US" altLang="zh-CN" sz="2200">
                <a:solidFill>
                  <a:schemeClr val="tx1"/>
                </a:solidFill>
              </a:rPr>
              <a:t> KVM </a:t>
            </a:r>
            <a:r>
              <a:rPr lang="zh-CN" altLang="en-US" sz="2200">
                <a:solidFill>
                  <a:schemeClr val="tx1"/>
                </a:solidFill>
              </a:rPr>
              <a:t>新增</a:t>
            </a:r>
            <a:r>
              <a:rPr lang="en-US" altLang="zh-CN" sz="2200">
                <a:solidFill>
                  <a:schemeClr val="tx1"/>
                </a:solidFill>
              </a:rPr>
              <a:t> AVEC </a:t>
            </a:r>
            <a:r>
              <a:rPr lang="zh-CN" altLang="en-US" sz="2200">
                <a:solidFill>
                  <a:schemeClr val="tx1"/>
                </a:solidFill>
              </a:rPr>
              <a:t>中断控制器支持（</a:t>
            </a:r>
            <a:r>
              <a:rPr lang="zh-CN" altLang="en-US" sz="2200">
                <a:solidFill>
                  <a:schemeClr val="tx1"/>
                </a:solidFill>
                <a:hlinkClick r:id="rId7"/>
              </a:rPr>
              <a:t>第</a:t>
            </a:r>
            <a:r>
              <a:rPr lang="en-US" altLang="zh-CN" sz="2200">
                <a:solidFill>
                  <a:schemeClr val="tx1"/>
                </a:solidFill>
                <a:hlinkClick r:id="rId7"/>
              </a:rPr>
              <a:t> 2 </a:t>
            </a:r>
            <a:r>
              <a:rPr lang="zh-CN" altLang="en-US" sz="2200">
                <a:solidFill>
                  <a:schemeClr val="tx1"/>
                </a:solidFill>
                <a:hlinkClick r:id="rId7"/>
              </a:rPr>
              <a:t>版</a:t>
            </a:r>
            <a:r>
              <a:rPr lang="zh-CN" altLang="en-US" sz="2200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Kernel</a:t>
            </a:r>
            <a:r>
              <a:rPr lang="zh-CN" altLang="en-US"/>
              <a:t>（</a:t>
            </a:r>
            <a:r>
              <a:rPr lang="en-US" altLang="zh-CN">
                <a:hlinkClick r:id="rId1"/>
              </a:rPr>
              <a:t>loongarch</a:t>
            </a:r>
            <a:r>
              <a:rPr lang="en-US" altLang="zh-CN"/>
              <a:t> </a:t>
            </a:r>
            <a:r>
              <a:rPr lang="zh-CN" altLang="en-US"/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365818" cy="4657501"/>
          </a:xfrm>
        </p:spPr>
        <p:txBody>
          <a:bodyPr/>
          <a:p>
            <a:r>
              <a:rPr lang="en-US" altLang="zh-CN" sz="2600">
                <a:solidFill>
                  <a:schemeClr val="tx1"/>
                </a:solidFill>
              </a:rPr>
              <a:t>Tiezhu Yang</a:t>
            </a:r>
            <a:endParaRPr lang="en-US" altLang="zh-CN" sz="26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仅在生成最终 </a:t>
            </a:r>
            <a:r>
              <a:rPr lang="en-US" altLang="zh-CN" sz="2200">
                <a:solidFill>
                  <a:schemeClr val="tx1"/>
                </a:solidFill>
              </a:rPr>
              <a:t>vmlinux </a:t>
            </a:r>
            <a:r>
              <a:rPr lang="zh-CN" altLang="en-US" sz="2200">
                <a:solidFill>
                  <a:schemeClr val="tx1"/>
                </a:solidFill>
              </a:rPr>
              <a:t>时链接 </a:t>
            </a:r>
            <a:r>
              <a:rPr lang="en-US" altLang="zh-CN" sz="2200">
                <a:solidFill>
                  <a:schemeClr val="tx1"/>
                </a:solidFill>
              </a:rPr>
              <a:t>libstub</a:t>
            </a:r>
            <a:r>
              <a:rPr lang="zh-CN" altLang="en-US" sz="2200">
                <a:solidFill>
                  <a:schemeClr val="tx1"/>
                </a:solidFill>
              </a:rPr>
              <a:t>，避免 </a:t>
            </a:r>
            <a:r>
              <a:rPr lang="en-US" altLang="zh-CN" sz="2200">
                <a:solidFill>
                  <a:schemeClr val="tx1"/>
                </a:solidFill>
              </a:rPr>
              <a:t>objtool </a:t>
            </a:r>
            <a:r>
              <a:rPr lang="zh-CN" altLang="en-US" sz="2200">
                <a:solidFill>
                  <a:schemeClr val="tx1"/>
                </a:solidFill>
              </a:rPr>
              <a:t>警告（</a:t>
            </a:r>
            <a:r>
              <a:rPr lang="zh-CN" altLang="en-US" sz="2200">
                <a:solidFill>
                  <a:schemeClr val="tx1"/>
                </a:solidFill>
                <a:hlinkClick r:id="rId2"/>
              </a:rPr>
              <a:t>第 </a:t>
            </a:r>
            <a:r>
              <a:rPr lang="en-US" altLang="zh-CN" sz="2200">
                <a:solidFill>
                  <a:schemeClr val="tx1"/>
                </a:solidFill>
                <a:hlinkClick r:id="rId2"/>
              </a:rPr>
              <a:t>2 </a:t>
            </a:r>
            <a:r>
              <a:rPr lang="zh-CN" altLang="en-US" sz="2200">
                <a:solidFill>
                  <a:schemeClr val="tx1"/>
                </a:solidFill>
                <a:hlinkClick r:id="rId2"/>
              </a:rPr>
              <a:t>版</a:t>
            </a:r>
            <a:r>
              <a:rPr lang="zh-CN" altLang="en-US" sz="2200">
                <a:solidFill>
                  <a:schemeClr val="tx1"/>
                </a:solidFill>
              </a:rPr>
              <a:t>）</a:t>
            </a:r>
            <a:endParaRPr lang="zh-CN" altLang="en-US" sz="2200">
              <a:solidFill>
                <a:schemeClr val="tx1"/>
              </a:solidFill>
            </a:endParaRPr>
          </a:p>
          <a:p>
            <a:pPr lvl="0"/>
            <a:r>
              <a:rPr lang="en-US" altLang="zh-CN" sz="2600">
                <a:solidFill>
                  <a:schemeClr val="tx1"/>
                </a:solidFill>
              </a:rPr>
              <a:t>Tianyang Zhang</a:t>
            </a:r>
            <a:endParaRPr lang="en-US" altLang="zh-CN" sz="26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龙芯 </a:t>
            </a:r>
            <a:r>
              <a:rPr lang="en-US" altLang="zh-CN" sz="2200">
                <a:solidFill>
                  <a:schemeClr val="tx1"/>
                </a:solidFill>
              </a:rPr>
              <a:t>3C6000 </a:t>
            </a:r>
            <a:r>
              <a:rPr lang="zh-CN" altLang="en-US" sz="2200">
                <a:solidFill>
                  <a:schemeClr val="tx1"/>
                </a:solidFill>
              </a:rPr>
              <a:t>家族中断重定向控制器支持（</a:t>
            </a:r>
            <a:r>
              <a:rPr lang="zh-CN" altLang="en-US" sz="2200">
                <a:solidFill>
                  <a:schemeClr val="tx1"/>
                </a:solidFill>
                <a:hlinkClick r:id="rId3"/>
              </a:rPr>
              <a:t>第 </a:t>
            </a:r>
            <a:r>
              <a:rPr lang="en-US" altLang="zh-CN" sz="2200">
                <a:solidFill>
                  <a:schemeClr val="tx1"/>
                </a:solidFill>
                <a:hlinkClick r:id="rId3"/>
              </a:rPr>
              <a:t>5 </a:t>
            </a:r>
            <a:r>
              <a:rPr lang="zh-CN" altLang="en-US" sz="2200">
                <a:solidFill>
                  <a:schemeClr val="tx1"/>
                </a:solidFill>
                <a:hlinkClick r:id="rId3"/>
              </a:rPr>
              <a:t>版</a:t>
            </a:r>
            <a:r>
              <a:rPr lang="zh-CN" altLang="en-US" sz="2200">
                <a:solidFill>
                  <a:schemeClr val="tx1"/>
                </a:solidFill>
              </a:rPr>
              <a:t>）</a:t>
            </a:r>
            <a:endParaRPr lang="en-US" altLang="zh-CN" sz="2200">
              <a:solidFill>
                <a:schemeClr val="tx1"/>
              </a:solidFill>
            </a:endParaRPr>
          </a:p>
          <a:p>
            <a:pPr lvl="0"/>
            <a:r>
              <a:rPr lang="en-US" altLang="zh-CN" sz="2600">
                <a:solidFill>
                  <a:schemeClr val="tx1"/>
                </a:solidFill>
              </a:rPr>
              <a:t>Binbin</a:t>
            </a:r>
            <a:r>
              <a:rPr lang="zh-CN" altLang="en-US" sz="2600">
                <a:solidFill>
                  <a:schemeClr val="tx1"/>
                </a:solidFill>
              </a:rPr>
              <a:t> </a:t>
            </a:r>
            <a:r>
              <a:rPr lang="en-US" altLang="zh-CN" sz="2600">
                <a:solidFill>
                  <a:schemeClr val="tx1"/>
                </a:solidFill>
              </a:rPr>
              <a:t>Zhou</a:t>
            </a:r>
            <a:endParaRPr lang="en-US" altLang="zh-CN" sz="26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龙芯</a:t>
            </a:r>
            <a:r>
              <a:rPr lang="en-US" altLang="zh-CN" sz="2200">
                <a:solidFill>
                  <a:schemeClr val="tx1"/>
                </a:solidFill>
              </a:rPr>
              <a:t> UART </a:t>
            </a:r>
            <a:r>
              <a:rPr lang="zh-CN" altLang="en-US" sz="2200">
                <a:solidFill>
                  <a:schemeClr val="tx1"/>
                </a:solidFill>
              </a:rPr>
              <a:t>支持（</a:t>
            </a:r>
            <a:r>
              <a:rPr lang="zh-CN" altLang="en-US" sz="2200">
                <a:solidFill>
                  <a:schemeClr val="tx1"/>
                </a:solidFill>
                <a:hlinkClick r:id="rId4"/>
              </a:rPr>
              <a:t>第 </a:t>
            </a:r>
            <a:r>
              <a:rPr lang="en-US" altLang="zh-CN" sz="2200">
                <a:solidFill>
                  <a:schemeClr val="tx1"/>
                </a:solidFill>
                <a:hlinkClick r:id="rId4"/>
              </a:rPr>
              <a:t>6 </a:t>
            </a:r>
            <a:r>
              <a:rPr lang="zh-CN" altLang="en-US" sz="2200">
                <a:solidFill>
                  <a:schemeClr val="tx1"/>
                </a:solidFill>
                <a:hlinkClick r:id="rId4"/>
              </a:rPr>
              <a:t>版</a:t>
            </a:r>
            <a:r>
              <a:rPr lang="zh-CN" altLang="en-US" sz="2200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panose="020B0500000000000000" charset="-122"/>
              </a:rPr>
              <a:t>龙架构发行版变动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3370</Words>
  <Application>WPS Office WWO_wpscloud_20250925191819-314b3f48ed</Application>
  <PresentationFormat/>
  <Paragraphs>162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汉仪书宋二KW</vt:lpstr>
      <vt:lpstr>Kingsoft Confetti</vt:lpstr>
      <vt:lpstr>龙架构双周会</vt:lpstr>
      <vt:lpstr>欢迎参加龙架构双周会</vt:lpstr>
      <vt:lpstr>龙架构双周会</vt:lpstr>
      <vt:lpstr>会前注意事项</vt:lpstr>
      <vt:lpstr>会前注意事项</vt:lpstr>
      <vt:lpstr>快速报告</vt:lpstr>
      <vt:lpstr>Go</vt:lpstr>
      <vt:lpstr>Linux Kernel（loongarch 列表）</vt:lpstr>
      <vt:lpstr>Linux Kernel（loongarch 列表）</vt:lpstr>
      <vt:lpstr>快速报告</vt:lpstr>
      <vt:lpstr>Arch Linux for Loong64</vt:lpstr>
      <vt:lpstr>Arch Linux for Loong64</vt:lpstr>
      <vt:lpstr>Arch Linux for Loong64</vt:lpstr>
      <vt:lpstr>安同 OS</vt:lpstr>
      <vt:lpstr>安同 OS</vt:lpstr>
      <vt:lpstr>快速报告</vt:lpstr>
      <vt:lpstr>PowerPoint 演示文稿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xenon</cp:lastModifiedBy>
  <dcterms:created xsi:type="dcterms:W3CDTF">2025-10-12T05:59:37Z</dcterms:created>
  <dcterms:modified xsi:type="dcterms:W3CDTF">2025-10-12T05:59:37Z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2052-12.9.0.23117</vt:lpwstr>
  </property>
  <property fmtid="{D5CDD505-2E9C-101B-9397-08002B2CF9AE}" pid="3" name="ICV">
    <vt:lpwstr>CA3B42DD4840A3E73CD8E468FBF985E6_43</vt:lpwstr>
  </property>
</Properties>
</file>