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6"/>
  </p:handoutMasterIdLst>
  <p:sldIdLst>
    <p:sldId id="257" r:id="rId3"/>
    <p:sldId id="258" r:id="rId4"/>
    <p:sldId id="364" r:id="rId5"/>
    <p:sldId id="349" r:id="rId6"/>
    <p:sldId id="363" r:id="rId8"/>
    <p:sldId id="377" r:id="rId9"/>
    <p:sldId id="382" r:id="rId10"/>
    <p:sldId id="384" r:id="rId11"/>
    <p:sldId id="385" r:id="rId12"/>
    <p:sldId id="387" r:id="rId13"/>
    <p:sldId id="386" r:id="rId14"/>
    <p:sldId id="392" r:id="rId15"/>
    <p:sldId id="393" r:id="rId16"/>
    <p:sldId id="365" r:id="rId17"/>
    <p:sldId id="375" r:id="rId18"/>
    <p:sldId id="379" r:id="rId19"/>
    <p:sldId id="380" r:id="rId20"/>
    <p:sldId id="383" r:id="rId21"/>
    <p:sldId id="390" r:id="rId22"/>
    <p:sldId id="389" r:id="rId23"/>
    <p:sldId id="368" r:id="rId24"/>
    <p:sldId id="275" r:id="rId25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lore.kernel.org/loongarch/20250919142649.58859-1-ziyao@disroot.org/" TargetMode="External"/><Relationship Id="rId7" Type="http://schemas.openxmlformats.org/officeDocument/2006/relationships/hyperlink" Target="https://lore.kernel.org/loongarch/20250919125829.37951-1-ziyao@disroot.org/" TargetMode="External"/><Relationship Id="rId6" Type="http://schemas.openxmlformats.org/officeDocument/2006/relationships/hyperlink" Target="https://lore.kernel.org/loongarch/20250923061722.24457-1-yangtiezhu@loongson.cn/" TargetMode="External"/><Relationship Id="rId5" Type="http://schemas.openxmlformats.org/officeDocument/2006/relationships/hyperlink" Target="https://lore.kernel.org/loongarch/20250917112716.24415-1-yangtiezhu@loongson.cn/" TargetMode="External"/><Relationship Id="rId4" Type="http://schemas.openxmlformats.org/officeDocument/2006/relationships/hyperlink" Target="https://lore.kernel.org/loongarch/20250916122516.21013-1-yangtiezhu@loongson.cn/" TargetMode="External"/><Relationship Id="rId3" Type="http://schemas.openxmlformats.org/officeDocument/2006/relationships/hyperlink" Target="https://lore.kernel.org/loongarch/20250916061117.32315-1-yangtiezhu@loongson.cn/" TargetMode="External"/><Relationship Id="rId2" Type="http://schemas.openxmlformats.org/officeDocument/2006/relationships/hyperlink" Target="https://lore.kernel.org/loongarch/20250916093509.17306-1-yangtiezhu@loongson.cn/" TargetMode="External"/><Relationship Id="rId1" Type="http://schemas.openxmlformats.org/officeDocument/2006/relationships/hyperlink" Target="https://lore.kernel.org/loongarch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napi-rs/napi-rs/pull/2939" TargetMode="External"/><Relationship Id="rId1" Type="http://schemas.openxmlformats.org/officeDocument/2006/relationships/hyperlink" Target="https://github.com/napi-rs/cross-toolchain/pull/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VSCodium/vscodium/discussions/2521" TargetMode="External"/><Relationship Id="rId1" Type="http://schemas.openxmlformats.org/officeDocument/2006/relationships/hyperlink" Target="https://github.com/eclipse/openvsx/issues/135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EclipseFdn/publish-extensions/issues/100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720" TargetMode="External"/><Relationship Id="rId2" Type="http://schemas.openxmlformats.org/officeDocument/2006/relationships/hyperlink" Target="https://gitlab.freedesktop.org/mesa/mesa/-/merge_requests/37389" TargetMode="External"/><Relationship Id="rId1" Type="http://schemas.openxmlformats.org/officeDocument/2006/relationships/hyperlink" Target="https://gitlab.freedesktop.org/mesa/mesa/-/merge_requests/37388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commit/0a235ff4d7688cada9c00b4face4a6977cf389d9" TargetMode="External"/><Relationship Id="rId2" Type="http://schemas.openxmlformats.org/officeDocument/2006/relationships/hyperlink" Target="https://github.com/lcpu-club/loongarch-packages/pull/725" TargetMode="External"/><Relationship Id="rId1" Type="http://schemas.openxmlformats.org/officeDocument/2006/relationships/hyperlink" Target="https://github.com/canonical/dqlite/pull/847" TargetMode="Externa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commit/000b2fd69b4c7aa8c3f56c5a0432311f817f0c2a" TargetMode="External"/><Relationship Id="rId2" Type="http://schemas.openxmlformats.org/officeDocument/2006/relationships/hyperlink" Target="https://github.com/lcpu-club/loongarch-packages/pull/721" TargetMode="External"/><Relationship Id="rId1" Type="http://schemas.openxmlformats.org/officeDocument/2006/relationships/hyperlink" Target="https://chromium.googlesource.com/v8/v8.git/+/144ebfdb3e25331a67aee40f58970bf0050b7b2d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loongbbs.cn/d/331-arch-linux-for-loong64-%E6%9B%B4%E6%96%B0%E6%97%A5%E5%BF%9720250913-20250928" TargetMode="External"/><Relationship Id="rId2" Type="http://schemas.openxmlformats.org/officeDocument/2006/relationships/hyperlink" Target="https://github.com/lcpu-club/loongarch-packages/pull/723" TargetMode="External"/><Relationship Id="rId1" Type="http://schemas.openxmlformats.org/officeDocument/2006/relationships/hyperlink" Target="https://github.com/lcpu-club/loongarch-packages/pull/72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cc.gnu.org/PR107419" TargetMode="External"/><Relationship Id="rId2" Type="http://schemas.openxmlformats.org/officeDocument/2006/relationships/hyperlink" Target="https://gcc.gnu.org/pipermail/gcc-patches/2025-September/695981.html" TargetMode="External"/><Relationship Id="rId1" Type="http://schemas.openxmlformats.org/officeDocument/2006/relationships/hyperlink" Target="https://gcc.gnu.org/r16-4097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acpica/acpica/pull/1050" TargetMode="External"/><Relationship Id="rId2" Type="http://schemas.openxmlformats.org/officeDocument/2006/relationships/hyperlink" Target="https://gcc.gnu.org/PR122073" TargetMode="External"/><Relationship Id="rId1" Type="http://schemas.openxmlformats.org/officeDocument/2006/relationships/hyperlink" Target="https://git.kernel.org/torvalds/c/a9d13433fe1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0916145710.2994663-1-lgs201920130244@gmail.com/" TargetMode="External"/><Relationship Id="rId6" Type="http://schemas.openxmlformats.org/officeDocument/2006/relationships/hyperlink" Target="https://lore.kernel.org/loongarch/20250918064448.91647-1-liu.yun@linux.dev/" TargetMode="External"/><Relationship Id="rId5" Type="http://schemas.openxmlformats.org/officeDocument/2006/relationships/hyperlink" Target="https://lore.kernel.org/loongarch/20250925092902.1366058-1-guanwentao@uniontech.com/" TargetMode="External"/><Relationship Id="rId4" Type="http://schemas.openxmlformats.org/officeDocument/2006/relationships/hyperlink" Target="https://lore.kernel.org/loongarch/20250925024301.1283742-1-guanwentao@uniontech.com/" TargetMode="External"/><Relationship Id="rId3" Type="http://schemas.openxmlformats.org/officeDocument/2006/relationships/hyperlink" Target="https://lore.kernel.org/loongarch/20250923130122.2321771-1-chenhuacai@loongson.cn/" TargetMode="External"/><Relationship Id="rId2" Type="http://schemas.openxmlformats.org/officeDocument/2006/relationships/hyperlink" Target="https://lore.kernel.org/loongarch/20250923085450.140602-1-hengqi.chen@gmail.com/" TargetMode="External"/><Relationship Id="rId1" Type="http://schemas.openxmlformats.org/officeDocument/2006/relationships/hyperlink" Target="https://lore.kernel.org/loongar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r>
              <a:rPr lang="zh-CN" altLang="en-US"/>
              <a:t>（</a:t>
            </a:r>
            <a:r>
              <a:rPr lang="en-US" altLang="zh-CN"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5818" cy="4657501"/>
          </a:xfrm>
        </p:spPr>
        <p:txBody>
          <a:bodyPr/>
          <a:p>
            <a:r>
              <a:rPr lang="en-US" altLang="zh-CN" sz="2400">
                <a:solidFill>
                  <a:schemeClr val="tx1"/>
                </a:solidFill>
              </a:rPr>
              <a:t>Tiezhu Yang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 </a:t>
            </a:r>
            <a:r>
              <a:rPr lang="en-US" altLang="zh-CN" sz="2000">
                <a:solidFill>
                  <a:schemeClr val="tx1"/>
                </a:solidFill>
              </a:rPr>
              <a:t>livepatching </a:t>
            </a:r>
            <a:r>
              <a:rPr lang="zh-CN" altLang="en-US" sz="2000">
                <a:solidFill>
                  <a:schemeClr val="tx1"/>
                </a:solidFill>
              </a:rPr>
              <a:t>的 </a:t>
            </a:r>
            <a:r>
              <a:rPr lang="en-US" altLang="zh-CN" sz="2000">
                <a:solidFill>
                  <a:schemeClr val="tx1"/>
                </a:solidFill>
              </a:rPr>
              <a:t>unreliable stack </a:t>
            </a:r>
            <a:r>
              <a:rPr lang="zh-CN" altLang="en-US" sz="2000">
                <a:solidFill>
                  <a:schemeClr val="tx1"/>
                </a:solidFill>
              </a:rPr>
              <a:t>报警（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2"/>
              </a:rPr>
              <a:t>2 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将特殊原子化操作标记为 </a:t>
            </a:r>
            <a:r>
              <a:rPr lang="en-US" altLang="zh-CN" sz="2000">
                <a:solidFill>
                  <a:schemeClr val="tx1"/>
                </a:solidFill>
              </a:rPr>
              <a:t>INSN_BUG </a:t>
            </a:r>
            <a:r>
              <a:rPr lang="zh-CN" altLang="en-US" sz="2000">
                <a:solidFill>
                  <a:schemeClr val="tx1"/>
                </a:solidFill>
              </a:rPr>
              <a:t>类型，修复 </a:t>
            </a:r>
            <a:r>
              <a:rPr lang="en-US" altLang="zh-CN" sz="2000">
                <a:solidFill>
                  <a:schemeClr val="tx1"/>
                </a:solidFill>
              </a:rPr>
              <a:t>objtool </a:t>
            </a:r>
            <a:r>
              <a:rPr lang="zh-CN" altLang="en-US" sz="2000">
                <a:solidFill>
                  <a:schemeClr val="tx1"/>
                </a:solidFill>
              </a:rPr>
              <a:t>警告（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为 </a:t>
            </a:r>
            <a:r>
              <a:rPr lang="en-US" altLang="zh-CN" sz="2000">
                <a:solidFill>
                  <a:schemeClr val="tx1"/>
                </a:solidFill>
              </a:rPr>
              <a:t>objtool</a:t>
            </a:r>
            <a:r>
              <a:rPr lang="zh-CN" altLang="en-US" sz="2000">
                <a:solidFill>
                  <a:schemeClr val="tx1"/>
                </a:solidFill>
              </a:rPr>
              <a:t> 添加更多指令解码支持（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2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修复开启 </a:t>
            </a:r>
            <a:r>
              <a:rPr lang="en-US" altLang="zh-CN" sz="2000">
                <a:solidFill>
                  <a:schemeClr val="tx1"/>
                </a:solidFill>
              </a:rPr>
              <a:t>LTO </a:t>
            </a:r>
            <a:r>
              <a:rPr lang="zh-CN" altLang="en-US" sz="2000">
                <a:solidFill>
                  <a:schemeClr val="tx1"/>
                </a:solidFill>
              </a:rPr>
              <a:t>情况下的 </a:t>
            </a:r>
            <a:r>
              <a:rPr lang="en-US" altLang="zh-CN" sz="2000">
                <a:solidFill>
                  <a:schemeClr val="tx1"/>
                </a:solidFill>
              </a:rPr>
              <a:t>objtool </a:t>
            </a:r>
            <a:r>
              <a:rPr lang="zh-CN" altLang="en-US" sz="2000">
                <a:solidFill>
                  <a:schemeClr val="tx1"/>
                </a:solidFill>
              </a:rPr>
              <a:t>警告（第二轮）（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5"/>
              </a:rPr>
              <a:t>3 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添加 </a:t>
            </a:r>
            <a:r>
              <a:rPr lang="en-US" altLang="zh-CN" sz="2000">
                <a:solidFill>
                  <a:schemeClr val="tx1"/>
                </a:solidFill>
              </a:rPr>
              <a:t>-fno-isolate-erroneous-paths-dereference </a:t>
            </a:r>
            <a:r>
              <a:rPr lang="zh-CN" altLang="en-US" sz="2000">
                <a:solidFill>
                  <a:schemeClr val="tx1"/>
                </a:solidFill>
              </a:rPr>
              <a:t>构建选项，避免生成 </a:t>
            </a:r>
            <a:r>
              <a:rPr lang="en-US" altLang="zh-CN" sz="2000">
                <a:solidFill>
                  <a:schemeClr val="tx1"/>
                </a:solidFill>
              </a:rPr>
              <a:t>break 0 </a:t>
            </a:r>
            <a:r>
              <a:rPr lang="zh-CN" altLang="en-US" sz="2000">
                <a:solidFill>
                  <a:schemeClr val="tx1"/>
                </a:solidFill>
              </a:rPr>
              <a:t>指令（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6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</a:rPr>
              <a:t>Yao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Zi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</a:t>
            </a:r>
            <a:r>
              <a:rPr lang="en-US" altLang="zh-CN" sz="2000">
                <a:solidFill>
                  <a:schemeClr val="tx1"/>
                </a:solidFill>
              </a:rPr>
              <a:t> TIF_FIXADE </a:t>
            </a:r>
            <a:r>
              <a:rPr lang="zh-CN" altLang="en-US" sz="2000">
                <a:solidFill>
                  <a:schemeClr val="tx1"/>
                </a:solidFill>
              </a:rPr>
              <a:t>的 </a:t>
            </a:r>
            <a:r>
              <a:rPr lang="en-US" altLang="zh-CN" sz="2000">
                <a:solidFill>
                  <a:schemeClr val="tx1"/>
                </a:solidFill>
              </a:rPr>
              <a:t>bitflag </a:t>
            </a:r>
            <a:r>
              <a:rPr lang="zh-CN" altLang="en-US" sz="2000">
                <a:solidFill>
                  <a:schemeClr val="tx1"/>
                </a:solidFill>
              </a:rPr>
              <a:t>冲突（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7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en-US" altLang="zh-CN" sz="2000">
                <a:solidFill>
                  <a:schemeClr val="tx1"/>
                </a:solidFill>
              </a:rPr>
              <a:t>2K0300</a:t>
            </a:r>
            <a:r>
              <a:rPr lang="zh-CN" altLang="en-US" sz="2000">
                <a:solidFill>
                  <a:schemeClr val="tx1"/>
                </a:solidFill>
              </a:rPr>
              <a:t> 时钟支持（</a:t>
            </a:r>
            <a:r>
              <a:rPr lang="zh-CN" altLang="en-US" sz="2000">
                <a:solidFill>
                  <a:schemeClr val="tx1"/>
                </a:solidFill>
                <a:hlinkClick r:id="rId8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8"/>
              </a:rPr>
              <a:t>4 </a:t>
            </a:r>
            <a:r>
              <a:rPr lang="zh-CN" altLang="en-US" sz="2000">
                <a:solidFill>
                  <a:schemeClr val="tx1"/>
                </a:solidFill>
                <a:hlinkClick r:id="rId8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N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ode.js/NPM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生态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690273" cy="4657501"/>
          </a:xfrm>
        </p:spPr>
        <p:txBody>
          <a:bodyPr/>
          <a:p>
            <a:pPr marL="0" indent="0"/>
            <a:r>
              <a:rPr lang="en-US" altLang="zh-CN"/>
              <a:t>napi-rs </a:t>
            </a:r>
            <a:r>
              <a:rPr lang="zh-CN" altLang="en-US"/>
              <a:t>后续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napi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rs/crosstoolchain</a:t>
            </a:r>
            <a:r>
              <a:rPr lang="zh-CN" altLang="en-US">
                <a:hlinkClick r:id="rId1"/>
              </a:rPr>
              <a:t>#</a:t>
            </a:r>
            <a:r>
              <a:rPr lang="en-US" altLang="zh-CN">
                <a:hlinkClick r:id="rId1"/>
              </a:rPr>
              <a:t>3</a:t>
            </a:r>
            <a:endParaRPr lang="en-US" altLang="zh-CN">
              <a:hlinkClick r:id="rId1"/>
            </a:endParaRPr>
          </a:p>
          <a:p>
            <a:pPr lvl="1"/>
            <a:r>
              <a:rPr lang="en-US" altLang="zh-CN">
                <a:hlinkClick r:id="rId2"/>
              </a:rPr>
              <a:t>napi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rs nodejs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rust </a:t>
            </a:r>
            <a:r>
              <a:rPr lang="zh-CN" altLang="en-US">
                <a:hlinkClick r:id="rId2"/>
              </a:rPr>
              <a:t>容器</a:t>
            </a:r>
            <a:endParaRPr lang="zh-CN" altLang="en-US">
              <a:hlinkClick r:id="rId2"/>
            </a:endParaRPr>
          </a:p>
          <a:p>
            <a:pPr lvl="2"/>
            <a:r>
              <a:rPr lang="zh-CN" altLang="en-US"/>
              <a:t>被 </a:t>
            </a:r>
            <a:r>
              <a:rPr lang="zh-CN" altLang="en-US"/>
              <a:t>Lightning CSS</a:t>
            </a:r>
            <a:r>
              <a:rPr lang="zh-CN" altLang="en-US"/>
              <a:t>、</a:t>
            </a:r>
            <a:r>
              <a:rPr lang="en-US" altLang="zh-CN"/>
              <a:t>Tailwind CSS </a:t>
            </a:r>
            <a:r>
              <a:rPr lang="zh-CN" altLang="en-US"/>
              <a:t>等项目使用</a:t>
            </a:r>
            <a:endParaRPr lang="zh-CN" altLang="en-US"/>
          </a:p>
          <a:p>
            <a:pPr lvl="1"/>
            <a:r>
              <a:rPr lang="zh-CN" altLang="en-US"/>
              <a:t>本质都是提供交叉环境，而下游多数在 </a:t>
            </a:r>
            <a:r>
              <a:rPr lang="en-US" altLang="zh-CN"/>
              <a:t>GitHub Actions </a:t>
            </a:r>
            <a:r>
              <a:rPr lang="zh-CN" altLang="en-US"/>
              <a:t>里交叉编译</a:t>
            </a:r>
            <a:endParaRPr lang="en-US" altLang="zh-CN"/>
          </a:p>
          <a:p>
            <a:pPr marL="0" lvl="0" indent="0"/>
            <a:r>
              <a:rPr lang="en-US" altLang="zh-CN"/>
              <a:t>dprint</a:t>
            </a:r>
            <a:endParaRPr lang="en-US" altLang="zh-CN"/>
          </a:p>
          <a:p>
            <a:pPr lvl="1"/>
            <a:r>
              <a:rPr lang="zh-CN" altLang="en-US"/>
              <a:t>已合并，但是作者看漏了关于</a:t>
            </a:r>
            <a:r>
              <a:rPr lang="en-US" altLang="zh-CN"/>
              <a:t> LLVM </a:t>
            </a:r>
            <a:r>
              <a:rPr lang="zh-CN" altLang="en-US"/>
              <a:t>后端的问题（</a:t>
            </a:r>
            <a:r>
              <a:rPr lang="en-US" altLang="zh-CN"/>
              <a:t>wasmer </a:t>
            </a:r>
            <a:r>
              <a:rPr lang="zh-CN" altLang="en-US"/>
              <a:t>默认的</a:t>
            </a:r>
            <a:r>
              <a:rPr lang="en-US" altLang="zh-CN"/>
              <a:t> Cranelift </a:t>
            </a:r>
            <a:r>
              <a:rPr lang="zh-CN" altLang="en-US"/>
              <a:t>后端无龙架构支持，导致所有插件无法运行），正在进一步讨论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skybird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093" y="1200495"/>
            <a:ext cx="10319481" cy="4657501"/>
          </a:xfrm>
        </p:spPr>
        <p:txBody>
          <a:bodyPr/>
          <a:p>
            <a:r>
              <a:rPr lang="en-US" altLang="zh-CN"/>
              <a:t>Open VSX </a:t>
            </a:r>
            <a:r>
              <a:rPr lang="zh-CN" altLang="en-US"/>
              <a:t>插件架构支持</a:t>
            </a:r>
            <a:endParaRPr lang="zh-CN" altLang="en-US"/>
          </a:p>
          <a:p>
            <a:pPr lvl="1"/>
            <a:r>
              <a:rPr lang="en-US" altLang="zh-CN"/>
              <a:t>VSCode </a:t>
            </a:r>
            <a:r>
              <a:rPr lang="zh-CN" altLang="en-US"/>
              <a:t>与 </a:t>
            </a:r>
            <a:r>
              <a:rPr lang="en-US" altLang="zh-CN"/>
              <a:t>VSCode </a:t>
            </a:r>
            <a:r>
              <a:rPr lang="zh-CN" altLang="en-US"/>
              <a:t>插件商店支持的插件架构一致，但是 </a:t>
            </a:r>
            <a:r>
              <a:rPr lang="en-US" altLang="zh-CN"/>
              <a:t>VSCodium </a:t>
            </a:r>
            <a:r>
              <a:rPr lang="zh-CN" altLang="en-US"/>
              <a:t>支持的架构多于 </a:t>
            </a:r>
            <a:r>
              <a:rPr lang="en-US" altLang="zh-CN"/>
              <a:t>Open VSX Registry </a:t>
            </a:r>
            <a:r>
              <a:rPr lang="zh-CN" altLang="en-US"/>
              <a:t>支持的架构，于是多出来的架构只能使用通用插件，插件作者也无法上传针对它们的架构限定版本</a:t>
            </a:r>
            <a:endParaRPr lang="zh-CN" altLang="en-US"/>
          </a:p>
          <a:p>
            <a:pPr lvl="1"/>
            <a:r>
              <a:rPr lang="zh-CN" altLang="en-US"/>
              <a:t>潜在问题：</a:t>
            </a:r>
            <a:r>
              <a:rPr lang="en-US" altLang="zh-CN"/>
              <a:t>Open</a:t>
            </a:r>
            <a:r>
              <a:rPr lang="zh-CN" altLang="en-US"/>
              <a:t> </a:t>
            </a:r>
            <a:r>
              <a:rPr lang="en-US" altLang="zh-CN"/>
              <a:t>VSX </a:t>
            </a:r>
            <a:r>
              <a:rPr lang="zh-CN" altLang="en-US"/>
              <a:t>也使用微软的 </a:t>
            </a:r>
            <a:r>
              <a:rPr lang="en-US" altLang="zh-CN"/>
              <a:t>vsce </a:t>
            </a:r>
            <a:r>
              <a:rPr lang="zh-CN" altLang="en-US"/>
              <a:t>打包插件。</a:t>
            </a:r>
            <a:r>
              <a:rPr lang="en-US" altLang="zh-CN"/>
              <a:t>vsce </a:t>
            </a:r>
            <a:r>
              <a:rPr lang="zh-CN" altLang="en-US"/>
              <a:t>本身包含架构限定的闭源组件</a:t>
            </a:r>
            <a:endParaRPr lang="zh-CN" altLang="en-US"/>
          </a:p>
          <a:p>
            <a:pPr lvl="1"/>
            <a:r>
              <a:rPr lang="zh-CN" altLang="en-US"/>
              <a:t>其实本质上没什么技术难点，都是加个标记的事，于是就去问问上游了</a:t>
            </a:r>
            <a:endParaRPr lang="zh-CN" altLang="en-US"/>
          </a:p>
          <a:p>
            <a:pPr lvl="2"/>
            <a:r>
              <a:rPr lang="en-US" altLang="zh-CN">
                <a:hlinkClick r:id="rId1"/>
              </a:rPr>
              <a:t>https://github.com/eclipse/openvsx/issues/1350</a:t>
            </a:r>
            <a:endParaRPr lang="en-US" altLang="zh-CN">
              <a:hlinkClick r:id="rId1"/>
            </a:endParaRPr>
          </a:p>
          <a:p>
            <a:pPr lvl="2"/>
            <a:r>
              <a:rPr lang="zh-CN" altLang="en-US"/>
              <a:t>相关：</a:t>
            </a:r>
            <a:r>
              <a:rPr lang="en-US" altLang="zh-CN"/>
              <a:t>VSCodium </a:t>
            </a:r>
            <a:r>
              <a:rPr lang="zh-CN" altLang="en-US"/>
              <a:t>仓库下的讨论：</a:t>
            </a:r>
            <a:r>
              <a:rPr lang="en-US" altLang="zh-CN">
                <a:hlinkClick r:id="rId2"/>
              </a:rPr>
              <a:t>https://github.com/VSCodium/vscodium/discussions/2521</a:t>
            </a:r>
            <a:r>
              <a:rPr lang="zh-CN" altLang="en-US"/>
              <a:t>，由</a:t>
            </a:r>
            <a:r>
              <a:rPr lang="en-US" altLang="zh-CN"/>
              <a:t> darkyzhou </a:t>
            </a:r>
            <a:r>
              <a:rPr lang="zh-CN" altLang="en-US"/>
              <a:t>创建</a:t>
            </a:r>
            <a:endParaRPr lang="zh-CN" altLang="en-US"/>
          </a:p>
          <a:p>
            <a:pPr lvl="2"/>
            <a:endParaRPr lang="zh-CN" altLang="en-US"/>
          </a:p>
          <a:p>
            <a:pPr lvl="0"/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skybird</a:t>
            </a:r>
            <a:endParaRPr lang="en-US" altLang="zh-CN"/>
          </a:p>
        </p:txBody>
      </p:sp>
      <p:sp>
        <p:nvSpPr>
          <p:cNvPr id="6" name="标题 5"/>
          <p:cNvSpPr/>
          <p:nvPr/>
        </p:nvSpPr>
        <p:spPr>
          <a:xfrm>
            <a:off x="514049" y="442081"/>
            <a:ext cx="9452278" cy="75845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</a:lstStyle>
          <a:p>
            <a:r>
              <a:rPr lang="en-US" altLang="zh-CN"/>
              <a:t>VSCodium / Open VSX Registry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VSCodium / </a:t>
            </a:r>
            <a:r>
              <a:rPr lang="zh-CN" altLang="en-US">
                <a:solidFill>
                  <a:schemeClr val="tx1"/>
                </a:solidFill>
              </a:rPr>
              <a:t>O</a:t>
            </a:r>
            <a:r>
              <a:rPr lang="en-US" altLang="zh-CN">
                <a:solidFill>
                  <a:schemeClr val="tx1"/>
                </a:solidFill>
                <a:cs typeface="Arial" panose="020B0604020202020204" pitchFamily="34" charset="0"/>
              </a:rPr>
              <a:t>pen VSX Registry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pPr lvl="0"/>
            <a:r>
              <a:rPr lang="en-US" altLang="zh-CN"/>
              <a:t>Open VSX </a:t>
            </a:r>
            <a:r>
              <a:rPr lang="zh-CN" altLang="en-US"/>
              <a:t>上的</a:t>
            </a:r>
            <a:r>
              <a:rPr lang="en-US" altLang="zh-CN"/>
              <a:t> Python Debugger </a:t>
            </a:r>
            <a:r>
              <a:rPr lang="zh-CN" altLang="en-US"/>
              <a:t>缺少通用版本</a:t>
            </a:r>
            <a:endParaRPr lang="zh-CN" altLang="en-US"/>
          </a:p>
          <a:p>
            <a:pPr lvl="1"/>
            <a:r>
              <a:rPr lang="zh-CN" altLang="en-US"/>
              <a:t>官方插件商店含有通用版本，但是</a:t>
            </a:r>
            <a:r>
              <a:rPr lang="en-US" altLang="zh-CN"/>
              <a:t> Open VSX </a:t>
            </a:r>
            <a:r>
              <a:rPr lang="zh-CN" altLang="en-US"/>
              <a:t>的同步程序没有考虑插件同时有指定架构版本与通用版本的情况</a:t>
            </a:r>
            <a:endParaRPr lang="zh-CN" altLang="en-US"/>
          </a:p>
          <a:p>
            <a:pPr lvl="1"/>
            <a:r>
              <a:rPr lang="zh-CN" altLang="en-US"/>
              <a:t>由于修改影响配置格式，故先发</a:t>
            </a:r>
            <a:r>
              <a:rPr lang="en-US" altLang="zh-CN"/>
              <a:t> issue </a:t>
            </a:r>
            <a:r>
              <a:rPr lang="zh-CN" altLang="en-US"/>
              <a:t>讨论：</a:t>
            </a:r>
            <a:r>
              <a:rPr lang="en-US" altLang="zh-CN">
                <a:hlinkClick r:id="rId1"/>
              </a:rPr>
              <a:t>https://github.com/EclipseFdn/publish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extensions/issues/1000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skybird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093" y="1200495"/>
            <a:ext cx="10319481" cy="4657501"/>
          </a:xfrm>
        </p:spPr>
        <p:txBody>
          <a:bodyPr/>
          <a:p>
            <a:r>
              <a:rPr lang="en-US" altLang="zh-CN"/>
              <a:t>Mesa </a:t>
            </a:r>
            <a:r>
              <a:rPr lang="zh-CN" altLang="en-US"/>
              <a:t>图形栈增强与修复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为非</a:t>
            </a:r>
            <a:r>
              <a:rPr lang="en-US" altLang="zh-CN"/>
              <a:t>x86_64</a:t>
            </a:r>
            <a:r>
              <a:rPr lang="zh-CN" altLang="en-US"/>
              <a:t>且非</a:t>
            </a:r>
            <a:r>
              <a:rPr lang="en-US" altLang="zh-CN"/>
              <a:t>aarch64</a:t>
            </a:r>
            <a:r>
              <a:rPr lang="zh-CN" altLang="en-US"/>
              <a:t>的</a:t>
            </a:r>
            <a:r>
              <a:rPr lang="en-US" altLang="zh-CN"/>
              <a:t>64</a:t>
            </a:r>
            <a:r>
              <a:rPr lang="zh-CN" altLang="en-US"/>
              <a:t>位平台启用了</a:t>
            </a:r>
            <a:r>
              <a:rPr lang="en-US" altLang="zh-CN"/>
              <a:t>Intel GPU</a:t>
            </a:r>
            <a:r>
              <a:rPr lang="zh-CN" altLang="en-US"/>
              <a:t>的</a:t>
            </a:r>
            <a:r>
              <a:rPr lang="zh-CN" altLang="en-US" b="1"/>
              <a:t>光追</a:t>
            </a:r>
            <a:r>
              <a:rPr lang="zh-CN" altLang="en-US"/>
              <a:t>支持</a:t>
            </a:r>
            <a:endParaRPr lang="zh-CN" altLang="en-US"/>
          </a:p>
          <a:p>
            <a:pPr lvl="2"/>
            <a:r>
              <a:rPr lang="en-US" altLang="zh-CN">
                <a:hlinkClick r:id="rId1"/>
              </a:rPr>
              <a:t>https://gitlab.freedesktop.org/mesa/mesa/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/merge_requests/37388</a:t>
            </a:r>
            <a:endParaRPr lang="en-US" altLang="zh-CN">
              <a:hlinkClick r:id="rId1"/>
            </a:endParaRPr>
          </a:p>
          <a:p>
            <a:pPr lvl="2"/>
            <a:r>
              <a:rPr lang="zh-CN" altLang="en-US"/>
              <a:t>上游已合并</a:t>
            </a:r>
            <a:endParaRPr lang="zh-CN" altLang="en-US"/>
          </a:p>
          <a:p>
            <a:pPr lvl="1"/>
            <a:r>
              <a:rPr lang="zh-CN" altLang="en-US"/>
              <a:t>修复</a:t>
            </a:r>
            <a:r>
              <a:rPr lang="en-US" altLang="zh-CN"/>
              <a:t>Mesa 25.2</a:t>
            </a:r>
            <a:r>
              <a:rPr lang="zh-CN" altLang="en-US"/>
              <a:t>开始</a:t>
            </a:r>
            <a:r>
              <a:rPr lang="en-US" altLang="zh-CN"/>
              <a:t>Intel GPU Vulkan</a:t>
            </a:r>
            <a:r>
              <a:rPr lang="zh-CN" altLang="en-US"/>
              <a:t>无法在</a:t>
            </a:r>
            <a:r>
              <a:rPr lang="zh-CN" altLang="en-US" b="1">
                <a:solidFill>
                  <a:schemeClr val="tx1"/>
                </a:solidFill>
                <a:ea typeface="Source Han Sans CN" charset="0"/>
              </a:rPr>
              <a:t>非4</a:t>
            </a:r>
            <a:r>
              <a:rPr lang="en-US" altLang="zh-CN" b="1">
                <a:solidFill>
                  <a:schemeClr val="tx1"/>
                </a:solidFill>
                <a:ea typeface="Source Han Sans CN" charset="0"/>
              </a:rPr>
              <a:t>K</a:t>
            </a:r>
            <a:r>
              <a:rPr lang="zh-CN" altLang="en-US" b="1"/>
              <a:t>页大小</a:t>
            </a:r>
            <a:r>
              <a:rPr lang="zh-CN" altLang="en-US"/>
              <a:t>下使用的问题</a:t>
            </a:r>
            <a:endParaRPr lang="zh-CN" altLang="en-US"/>
          </a:p>
          <a:p>
            <a:pPr lvl="2"/>
            <a:r>
              <a:rPr lang="zh-CN" altLang="en-US"/>
              <a:t>上游的一个重构引入硬编码的</a:t>
            </a:r>
            <a:r>
              <a:rPr lang="en-US" altLang="zh-CN"/>
              <a:t>4096</a:t>
            </a:r>
            <a:r>
              <a:rPr lang="zh-CN" altLang="en-US"/>
              <a:t>页大小假设，在其他页大小下</a:t>
            </a:r>
            <a:r>
              <a:rPr lang="en-US" altLang="zh-CN"/>
              <a:t>SIGSEGV</a:t>
            </a:r>
            <a:endParaRPr lang="en-US" altLang="zh-CN"/>
          </a:p>
          <a:p>
            <a:pPr lvl="2"/>
            <a:r>
              <a:rPr lang="en-US" altLang="zh-CN">
                <a:hlinkClick r:id="rId2"/>
              </a:rPr>
              <a:t>https://gitlab.freedesktop.org/mesa/mesa/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/merge_requests/37389</a:t>
            </a:r>
            <a:endParaRPr lang="zh-CN" altLang="en-US"/>
          </a:p>
          <a:p>
            <a:pPr lvl="2"/>
            <a:r>
              <a:rPr lang="zh-CN" altLang="en-US"/>
              <a:t>上游已合并</a:t>
            </a:r>
            <a:endParaRPr lang="zh-CN" altLang="en-US"/>
          </a:p>
          <a:p>
            <a:pPr lvl="1"/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packages/pull/720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wszqkzqk</a:t>
            </a:r>
            <a:endParaRPr lang="en-US" altLang="zh-CN"/>
          </a:p>
        </p:txBody>
      </p:sp>
      <p:sp>
        <p:nvSpPr>
          <p:cNvPr id="9" name="标题 5"/>
          <p:cNvSpPr/>
          <p:nvPr/>
        </p:nvSpPr>
        <p:spPr>
          <a:xfrm>
            <a:off x="514049" y="442081"/>
            <a:ext cx="9452278" cy="75845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</a:lstStyle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Arch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Linux for Loong64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Arch Linux for Loong</a:t>
            </a:r>
            <a:r>
              <a:rPr lang="en-US" altLang="zh-CN">
                <a:solidFill>
                  <a:schemeClr val="tx1"/>
                </a:solidFill>
              </a:rPr>
              <a:t>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en-US" altLang="zh-CN"/>
              <a:t>dqlite </a:t>
            </a:r>
            <a:r>
              <a:rPr lang="zh-CN" altLang="en-US"/>
              <a:t>构建修复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修复新版本在</a:t>
            </a:r>
            <a:r>
              <a:rPr lang="en-US" altLang="zh-CN"/>
              <a:t>LTO</a:t>
            </a:r>
            <a:r>
              <a:rPr lang="zh-CN" altLang="en-US"/>
              <a:t>下的构建失败问题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https://github.com/canonical/dqlite/pull/847</a:t>
            </a:r>
            <a:endParaRPr lang="en-US" altLang="zh-CN">
              <a:hlinkClick r:id="rId1"/>
            </a:endParaRPr>
          </a:p>
          <a:p>
            <a:pPr lvl="1"/>
            <a:r>
              <a:rPr lang="zh-CN" altLang="en-US"/>
              <a:t>上游尚未合并，先纳入发行版补丁集（使</a:t>
            </a:r>
            <a:r>
              <a:rPr lang="en-US" altLang="zh-CN"/>
              <a:t>LXD</a:t>
            </a:r>
            <a:r>
              <a:rPr lang="zh-CN" altLang="en-US"/>
              <a:t>得以成功升级）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packages/pull/725</a:t>
            </a:r>
            <a:endParaRPr lang="en-US" altLang="zh-CN">
              <a:hlinkClick r:id="rId2"/>
            </a:endParaRPr>
          </a:p>
          <a:p>
            <a:pPr lvl="0"/>
            <a:r>
              <a:rPr lang="en-US" altLang="zh-CN"/>
              <a:t>KDE Plasma </a:t>
            </a:r>
            <a:r>
              <a:rPr lang="zh-CN" altLang="en-US"/>
              <a:t>文档与构建修复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Pluto Yang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为</a:t>
            </a:r>
            <a:r>
              <a:rPr lang="en-US" altLang="zh-CN"/>
              <a:t> kwin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/</a:t>
            </a:r>
            <a:r>
              <a:rPr lang="en-US" altLang="zh-CN"/>
              <a:t>kwin-x11</a:t>
            </a:r>
            <a:r>
              <a:rPr lang="zh-CN" altLang="en-US"/>
              <a:t>向后移植上游变更以兼容新版</a:t>
            </a:r>
            <a:r>
              <a:rPr lang="en-US" altLang="zh-CN"/>
              <a:t> kdoctools</a:t>
            </a:r>
            <a:r>
              <a:rPr lang="zh-CN" altLang="en-US"/>
              <a:t>（文档生成工具）</a:t>
            </a:r>
            <a:endParaRPr lang="zh-CN" altLang="en-US"/>
          </a:p>
          <a:p>
            <a:pPr lvl="1"/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packages/commit/0a235ff4d7688cada9c00b4face4a6977cf389d9</a:t>
            </a:r>
            <a:endParaRPr lang="en-US" altLang="zh-CN">
              <a:hlinkClick r:id="rId3"/>
            </a:endParaRPr>
          </a:p>
          <a:p>
            <a:pPr lvl="1"/>
            <a:endParaRPr lang="zh-CN" altLang="en-US"/>
          </a:p>
          <a:p>
            <a:pPr lvl="0"/>
            <a:endParaRPr lang="zh-CN" altLang="en-US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wszqkzqk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Arch Linux for Loong</a:t>
            </a:r>
            <a:r>
              <a:rPr lang="en-US" altLang="zh-CN">
                <a:solidFill>
                  <a:schemeClr val="tx1"/>
                </a:solidFill>
              </a:rPr>
              <a:t>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pPr lvl="0"/>
            <a:r>
              <a:rPr lang="en-US" altLang="zh-CN"/>
              <a:t>Node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JS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升级与修复</a:t>
            </a:r>
            <a:r>
              <a:rPr lang="zh-CN" altLang="en-US">
                <a:solidFill>
                  <a:srgbClr val="00B0F0"/>
                </a:solidFill>
                <a:ea typeface="Source Han Sans CN" charset="0"/>
              </a:rPr>
              <a:t>（</a:t>
            </a:r>
            <a:r>
              <a:rPr lang="en-US" altLang="zh-CN">
                <a:solidFill>
                  <a:srgbClr val="00B0F0"/>
                </a:solidFill>
                <a:ea typeface="Source Han Sans CN" charset="0"/>
              </a:rPr>
              <a:t>by wszqkzqk</a:t>
            </a:r>
            <a:r>
              <a:rPr lang="zh-CN" altLang="en-US">
                <a:solidFill>
                  <a:srgbClr val="00B0F0"/>
                </a:solidFill>
                <a:ea typeface="Source Han Sans CN" charset="0"/>
              </a:rPr>
              <a:t>）</a:t>
            </a:r>
            <a:endParaRPr lang="zh-CN" altLang="en-US">
              <a:solidFill>
                <a:srgbClr val="00B0F0"/>
              </a:solidFill>
              <a:ea typeface="Source Han Sans CN" charset="0"/>
            </a:endParaRPr>
          </a:p>
          <a:p>
            <a:pPr lvl="1"/>
            <a:r>
              <a:rPr lang="zh-CN" altLang="en-US"/>
              <a:t>之前发行版的</a:t>
            </a:r>
            <a:r>
              <a:rPr lang="en-US" altLang="zh-CN"/>
              <a:t>NodeJS 24</a:t>
            </a:r>
            <a:r>
              <a:rPr lang="zh-CN" altLang="en-US"/>
              <a:t>升级因为</a:t>
            </a:r>
            <a:r>
              <a:rPr lang="en-US" altLang="zh-CN"/>
              <a:t>WASM</a:t>
            </a:r>
            <a:r>
              <a:rPr lang="zh-CN" altLang="en-US"/>
              <a:t>功能崩溃撤回</a:t>
            </a:r>
            <a:endParaRPr lang="en-US" altLang="zh-CN"/>
          </a:p>
          <a:p>
            <a:pPr lvl="1"/>
            <a:r>
              <a:rPr lang="zh-CN" altLang="en-US"/>
              <a:t>本次</a:t>
            </a:r>
            <a:r>
              <a:rPr lang="en-US" altLang="zh-CN"/>
              <a:t>Backport V8 </a:t>
            </a:r>
            <a:r>
              <a:rPr lang="zh-CN" altLang="en-US"/>
              <a:t>补丁修复</a:t>
            </a:r>
            <a:r>
              <a:rPr lang="en-US" altLang="zh-CN"/>
              <a:t> Loong64</a:t>
            </a:r>
            <a:r>
              <a:rPr lang="zh-CN" altLang="en-US"/>
              <a:t>代码生成中的</a:t>
            </a:r>
            <a:r>
              <a:rPr lang="en-US" altLang="zh-CN"/>
              <a:t> SIGSEGV</a:t>
            </a:r>
            <a:r>
              <a:rPr lang="zh-CN" altLang="en-US"/>
              <a:t>（由未解析分支引起）。</a:t>
            </a:r>
            <a:endParaRPr lang="zh-CN" altLang="en-US"/>
          </a:p>
          <a:p>
            <a:pPr lvl="1"/>
            <a:r>
              <a:rPr lang="zh-CN" altLang="en-US"/>
              <a:t>解决了</a:t>
            </a:r>
            <a:r>
              <a:rPr lang="en-US" altLang="zh-CN"/>
              <a:t> Node.js </a:t>
            </a:r>
            <a:r>
              <a:rPr lang="zh-CN" altLang="en-US"/>
              <a:t> </a:t>
            </a:r>
            <a:r>
              <a:rPr lang="en-US" altLang="zh-CN"/>
              <a:t>24</a:t>
            </a:r>
            <a:r>
              <a:rPr lang="zh-CN" altLang="en-US"/>
              <a:t>运行时崩溃的问题，得以顺利升级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https://chromium.googlesource.com/v8/v8.git/</a:t>
            </a:r>
            <a:r>
              <a:rPr lang="zh-CN" altLang="en-US">
                <a:hlinkClick r:id="rId1"/>
              </a:rPr>
              <a:t>+</a:t>
            </a:r>
            <a:r>
              <a:rPr lang="en-US" altLang="zh-CN">
                <a:hlinkClick r:id="rId1"/>
              </a:rPr>
              <a:t>/144ebfdb3e25331a67aee40f58970bf0050b7b2d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packages/pull/721</a:t>
            </a:r>
            <a:endParaRPr lang="zh-CN" altLang="en-US"/>
          </a:p>
          <a:p>
            <a:pPr lvl="0"/>
            <a:r>
              <a:rPr lang="zh-CN" altLang="en-US"/>
              <a:t>新增</a:t>
            </a:r>
            <a:r>
              <a:rPr lang="en-US" altLang="zh-CN"/>
              <a:t>OpenJDK 25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Pluto Yang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packages/commit/000b2fd69b4c7aa8c3f56c5a0432311f817f0c2a</a:t>
            </a:r>
            <a:endParaRPr lang="zh-CN" altLang="en-US"/>
          </a:p>
          <a:p>
            <a:pPr lvl="0"/>
            <a:endParaRPr lang="zh-CN" altLang="en-US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wszqkzqk</a:t>
            </a:r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Arch Linux for Loong</a:t>
            </a:r>
            <a:r>
              <a:rPr lang="en-US" altLang="zh-CN">
                <a:solidFill>
                  <a:schemeClr val="tx1"/>
                </a:solidFill>
              </a:rPr>
              <a:t>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pPr lvl="0"/>
            <a:r>
              <a:rPr lang="en-US" altLang="zh-CN"/>
              <a:t>Chromium 140</a:t>
            </a:r>
            <a:r>
              <a:rPr lang="zh-CN" altLang="en-US"/>
              <a:t>更新</a:t>
            </a:r>
            <a:r>
              <a:rPr lang="zh-CN" altLang="en-US">
                <a:solidFill>
                  <a:srgbClr val="00B0F0"/>
                </a:solidFill>
                <a:cs typeface="Arial" panose="020B0604020202020204" pitchFamily="34" charset="0"/>
              </a:rPr>
              <a:t>（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by wszqkzqk</a:t>
            </a:r>
            <a:r>
              <a:rPr lang="zh-CN" altLang="en-US">
                <a:solidFill>
                  <a:srgbClr val="00B0F0"/>
                </a:solidFill>
                <a:cs typeface="Arial" panose="020B0604020202020204" pitchFamily="34" charset="0"/>
              </a:rPr>
              <a:t>）</a:t>
            </a:r>
            <a:endParaRPr lang="zh-CN" altLang="en-US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packages/pull/722</a:t>
            </a:r>
            <a:endParaRPr lang="en-US" altLang="zh-CN">
              <a:hlinkClick r:id="rId1"/>
            </a:endParaRPr>
          </a:p>
          <a:p>
            <a:pPr lvl="0"/>
            <a:r>
              <a:rPr lang="zh-CN" altLang="en-US"/>
              <a:t>新增</a:t>
            </a:r>
            <a:r>
              <a:rPr lang="en-US" altLang="zh-CN"/>
              <a:t>Electron38</a:t>
            </a:r>
            <a:r>
              <a:rPr lang="zh-CN" altLang="en-US"/>
              <a:t>软件包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基本复用</a:t>
            </a:r>
            <a:r>
              <a:rPr lang="en-US" altLang="zh-CN"/>
              <a:t>Chromium</a:t>
            </a:r>
            <a:r>
              <a:rPr lang="zh-CN" altLang="en-US"/>
              <a:t> </a:t>
            </a:r>
            <a:r>
              <a:rPr lang="en-US" altLang="zh-CN"/>
              <a:t>140</a:t>
            </a:r>
            <a:r>
              <a:rPr lang="zh-CN" altLang="en-US"/>
              <a:t>补丁</a:t>
            </a:r>
            <a:endParaRPr lang="zh-CN" altLang="en-US"/>
          </a:p>
          <a:p>
            <a:pPr lvl="1"/>
            <a:r>
              <a:rPr lang="zh-CN" altLang="en-US"/>
              <a:t>移除上游已经合并的</a:t>
            </a:r>
            <a:r>
              <a:rPr lang="en-US" altLang="zh-CN"/>
              <a:t>depot_tools</a:t>
            </a:r>
            <a:r>
              <a:rPr lang="zh-CN" altLang="en-US"/>
              <a:t>支持补丁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packages/pull/723</a:t>
            </a:r>
            <a:endParaRPr lang="zh-CN" altLang="en-US"/>
          </a:p>
          <a:p>
            <a:r>
              <a:rPr lang="zh-CN" altLang="en-US"/>
              <a:t>补丁集清理与维护</a:t>
            </a:r>
            <a:r>
              <a:rPr lang="zh-CN" altLang="en-US">
                <a:solidFill>
                  <a:srgbClr val="00B0F0"/>
                </a:solidFill>
              </a:rPr>
              <a:t>（</a:t>
            </a:r>
            <a:r>
              <a:rPr lang="en-US" altLang="zh-CN">
                <a:solidFill>
                  <a:srgbClr val="00B0F0"/>
                </a:solidFill>
              </a:rPr>
              <a:t>by Pluto Yang, wszqkzqk</a:t>
            </a:r>
            <a:r>
              <a:rPr lang="zh-CN" altLang="en-US">
                <a:solidFill>
                  <a:srgbClr val="00B0F0"/>
                </a:solidFill>
              </a:rPr>
              <a:t>）</a:t>
            </a:r>
            <a:endParaRPr lang="zh-CN" altLang="en-US">
              <a:solidFill>
                <a:srgbClr val="00B0F0"/>
              </a:solidFill>
            </a:endParaRPr>
          </a:p>
          <a:p>
            <a:r>
              <a:rPr lang="zh-CN" altLang="en-US"/>
              <a:t>更多详细信息</a:t>
            </a:r>
            <a:r>
              <a:rPr lang="en-US" altLang="zh-CN"/>
              <a:t>/</a:t>
            </a:r>
            <a:r>
              <a:rPr lang="zh-CN" altLang="en-US"/>
              <a:t>常规升级</a:t>
            </a:r>
            <a:r>
              <a:rPr lang="en-US" altLang="zh-CN"/>
              <a:t>/</a:t>
            </a:r>
            <a:r>
              <a:rPr lang="zh-CN" altLang="en-US"/>
              <a:t>架构无关内容：</a:t>
            </a:r>
            <a:r>
              <a:rPr lang="zh-CN" altLang="en-US">
                <a:hlinkClick r:id="rId3"/>
              </a:rPr>
              <a:t>论坛更新公告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wszqkzqk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155549" cy="4657501"/>
          </a:xfrm>
        </p:spPr>
        <p:txBody>
          <a:bodyPr/>
          <a:p>
            <a:pPr lvl="0"/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Linux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内核已更新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6.16.9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（主线）及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6.17.0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-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rc7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（预发布）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请注意，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Intel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显卡用户可能无法使用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6.16.9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启动桌面</a:t>
            </a:r>
            <a:br>
              <a:rPr lang="zh-CN" altLang="en-US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b="1">
                <a:solidFill>
                  <a:srgbClr val="C00000"/>
                </a:solidFill>
                <a:ea typeface="Source Han Sans CN" charset="0"/>
              </a:rPr>
              <a:t>oma topics --opt-in flight-linux-kernel-6.16.9-xe-revert</a:t>
            </a:r>
            <a:endParaRPr lang="zh-CN" altLang="en-US" b="1">
              <a:solidFill>
                <a:srgbClr val="C00000"/>
              </a:solidFill>
              <a:ea typeface="Source Han Sans CN" charset="0"/>
            </a:endParaRPr>
          </a:p>
          <a:p>
            <a:pPr lvl="0"/>
            <a:r>
              <a:rPr lang="zh-CN" altLang="en-US" sz="2395">
                <a:solidFill>
                  <a:schemeClr val="tx1"/>
                </a:solidFill>
                <a:ea typeface="Source Han Sans CN" charset="0"/>
              </a:rPr>
              <a:t>清理了大量依赖，</a:t>
            </a:r>
            <a:r>
              <a:rPr lang="en-US" altLang="zh-CN" sz="2395">
                <a:solidFill>
                  <a:schemeClr val="tx1"/>
                </a:solidFill>
                <a:ea typeface="Source Han Sans CN" charset="0"/>
              </a:rPr>
              <a:t>Python 2 </a:t>
            </a:r>
            <a:r>
              <a:rPr lang="zh-CN" altLang="en-US" sz="2395">
                <a:solidFill>
                  <a:schemeClr val="tx1"/>
                </a:solidFill>
                <a:ea typeface="Source Han Sans CN" charset="0"/>
              </a:rPr>
              <a:t>已从预装软件中排除！</a:t>
            </a:r>
            <a:endParaRPr lang="zh-CN" altLang="en-US" sz="2395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395">
                <a:solidFill>
                  <a:schemeClr val="tx1"/>
                </a:solidFill>
              </a:rPr>
              <a:t>恭喜</a:t>
            </a:r>
            <a:r>
              <a:rPr lang="en-US" altLang="zh-CN" sz="2395">
                <a:solidFill>
                  <a:schemeClr val="tx1"/>
                </a:solidFill>
              </a:rPr>
              <a:t> OSPP 2025 </a:t>
            </a:r>
            <a:r>
              <a:rPr lang="zh-CN" altLang="en-US" sz="2395">
                <a:solidFill>
                  <a:schemeClr val="tx1"/>
                </a:solidFill>
              </a:rPr>
              <a:t>学生 </a:t>
            </a:r>
            <a:r>
              <a:rPr lang="en-US" altLang="zh-CN" sz="2395">
                <a:solidFill>
                  <a:schemeClr val="tx1"/>
                </a:solidFill>
              </a:rPr>
              <a:t>ShellWen Chen</a:t>
            </a:r>
            <a:endParaRPr lang="en-US" altLang="zh-CN" sz="2395">
              <a:solidFill>
                <a:schemeClr val="tx1"/>
              </a:solidFill>
            </a:endParaRPr>
          </a:p>
          <a:p>
            <a:pPr lvl="0"/>
            <a:r>
              <a:rPr lang="en-US" altLang="zh-CN" sz="2395">
                <a:solidFill>
                  <a:schemeClr val="tx1"/>
                </a:solidFill>
              </a:rPr>
              <a:t>KDE 6 </a:t>
            </a:r>
            <a:r>
              <a:rPr lang="zh-CN" altLang="en-US" sz="2395">
                <a:solidFill>
                  <a:schemeClr val="tx1"/>
                </a:solidFill>
              </a:rPr>
              <a:t>已正式开始稳定化工作</a:t>
            </a:r>
            <a:endParaRPr lang="zh-CN" altLang="en-US" sz="2395">
              <a:solidFill>
                <a:schemeClr val="tx1"/>
              </a:solidFill>
            </a:endParaRPr>
          </a:p>
          <a:p>
            <a:pPr lvl="1"/>
            <a:r>
              <a:rPr lang="zh-CN" altLang="en-US" sz="2395">
                <a:solidFill>
                  <a:schemeClr val="tx1"/>
                </a:solidFill>
              </a:rPr>
              <a:t>昨日贡献者例会辨认了大量问题，有待修复</a:t>
            </a:r>
            <a:endParaRPr lang="zh-CN" altLang="en-US" sz="2395">
              <a:solidFill>
                <a:schemeClr val="tx1"/>
              </a:solidFill>
            </a:endParaRPr>
          </a:p>
          <a:p>
            <a:pPr lvl="1"/>
            <a:r>
              <a:rPr lang="zh-CN" altLang="en-US"/>
              <a:t>欢迎参与测试</a:t>
            </a:r>
            <a:br>
              <a:rPr lang="zh-CN" altLang="en-US"/>
            </a:br>
            <a:r>
              <a:rPr lang="en-US" altLang="zh-CN" b="1">
                <a:solidFill>
                  <a:srgbClr val="C00000"/>
                </a:solidFill>
              </a:rPr>
              <a:t>oma</a:t>
            </a:r>
            <a:r>
              <a:rPr lang="zh-CN" altLang="en-US" b="1">
                <a:solidFill>
                  <a:srgbClr val="C00000"/>
                </a:solidFill>
              </a:rPr>
              <a:t> </a:t>
            </a:r>
            <a:r>
              <a:rPr lang="en-US" altLang="zh-CN" b="1">
                <a:solidFill>
                  <a:srgbClr val="C00000"/>
                </a:solidFill>
              </a:rPr>
              <a:t>topics</a:t>
            </a:r>
            <a:r>
              <a:rPr lang="zh-CN" altLang="en-US" b="1">
                <a:solidFill>
                  <a:srgbClr val="C00000"/>
                </a:solidFill>
              </a:rPr>
              <a:t> --</a:t>
            </a:r>
            <a:r>
              <a:rPr lang="en-US" altLang="zh-CN" b="1">
                <a:solidFill>
                  <a:srgbClr val="C00000"/>
                </a:solidFill>
              </a:rPr>
              <a:t>opt</a:t>
            </a:r>
            <a:r>
              <a:rPr lang="zh-CN" altLang="en-US" b="1">
                <a:solidFill>
                  <a:srgbClr val="C00000"/>
                </a:solidFill>
              </a:rPr>
              <a:t>-</a:t>
            </a:r>
            <a:r>
              <a:rPr lang="en-US" altLang="zh-CN" b="1">
                <a:solidFill>
                  <a:srgbClr val="C00000"/>
                </a:solidFill>
              </a:rPr>
              <a:t>in</a:t>
            </a:r>
            <a:r>
              <a:rPr lang="zh-CN" altLang="en-US" b="1">
                <a:solidFill>
                  <a:srgbClr val="C00000"/>
                </a:solidFill>
              </a:rPr>
              <a:t> </a:t>
            </a:r>
            <a:r>
              <a:rPr lang="en-US" altLang="zh-CN" b="1">
                <a:solidFill>
                  <a:srgbClr val="C00000"/>
                </a:solidFill>
              </a:rPr>
              <a:t>kde</a:t>
            </a:r>
            <a:r>
              <a:rPr lang="zh-CN" altLang="en-US" b="1">
                <a:solidFill>
                  <a:srgbClr val="C00000"/>
                </a:solidFill>
              </a:rPr>
              <a:t>-</a:t>
            </a:r>
            <a:r>
              <a:rPr lang="en-US" altLang="zh-CN" b="1">
                <a:solidFill>
                  <a:srgbClr val="C00000"/>
                </a:solidFill>
              </a:rPr>
              <a:t>6</a:t>
            </a:r>
            <a:br>
              <a:rPr lang="en-US" altLang="zh-CN"/>
            </a:br>
            <a:r>
              <a:rPr lang="zh-CN" altLang="en-US"/>
              <a:t>请注意，更新后将无法轻易降级到 </a:t>
            </a:r>
            <a:r>
              <a:rPr lang="en-US" altLang="zh-CN"/>
              <a:t>KDE 5</a:t>
            </a:r>
            <a:r>
              <a:rPr lang="zh-CN" altLang="en-US"/>
              <a:t>，请慎重考虑！</a:t>
            </a:r>
            <a:endParaRPr lang="zh-CN" altLang="en-US"/>
          </a:p>
          <a:p>
            <a:pPr lvl="0"/>
            <a:r>
              <a:rPr lang="en-US" altLang="zh-CN" sz="2400"/>
              <a:t>LoongGPU 1.0.2 </a:t>
            </a:r>
            <a:r>
              <a:rPr lang="zh-CN" altLang="en-US" sz="2400"/>
              <a:t>内核态驱动已完成补丁整理，下午启动多平台测试（用户态驱动尚未收到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r>
              <a:rPr lang="en-US" altLang="zh-CN"/>
              <a:t>, SignKirigami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656626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9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28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2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155549" cy="4657501"/>
          </a:xfrm>
        </p:spPr>
        <p:txBody>
          <a:bodyPr/>
          <a:p>
            <a:pPr lvl="0"/>
            <a:r>
              <a:rPr lang="zh-CN" altLang="en-US" sz="2200" b="1">
                <a:solidFill>
                  <a:schemeClr val="tx1"/>
                </a:solidFill>
                <a:ea typeface="Source Han Sans CN" charset="0"/>
              </a:rPr>
              <a:t>本期安全更新</a:t>
            </a:r>
            <a:endParaRPr lang="zh-CN" altLang="en-US" sz="2200" b="1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Firefox 143.0</a:t>
            </a:r>
            <a:endParaRPr lang="en-US" altLang="zh-CN" sz="22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ea typeface="Source Han Sans CN" charset="0"/>
              </a:rPr>
              <a:t>修复</a:t>
            </a:r>
            <a:r>
              <a:rPr lang="en-US" altLang="zh-CN" sz="2000">
                <a:ea typeface="Source Han Sans CN" charset="0"/>
              </a:rPr>
              <a:t> Mozilla </a:t>
            </a:r>
            <a:r>
              <a:rPr lang="zh-CN" altLang="en-US" sz="2000">
                <a:ea typeface="Source Han Sans CN" charset="0"/>
              </a:rPr>
              <a:t>基金会第</a:t>
            </a:r>
            <a:r>
              <a:rPr lang="en-US" altLang="zh-CN" sz="2000">
                <a:ea typeface="Source Han Sans CN" charset="0"/>
              </a:rPr>
              <a:t> 2025-73 </a:t>
            </a:r>
            <a:r>
              <a:rPr lang="zh-CN" altLang="en-US" sz="2000">
                <a:ea typeface="Source Han Sans CN" charset="0"/>
              </a:rPr>
              <a:t>号安全公告中披露的</a:t>
            </a:r>
            <a:r>
              <a:rPr lang="en-US" altLang="zh-CN" sz="2000">
                <a:ea typeface="Source Han Sans CN" charset="0"/>
              </a:rPr>
              <a:t> 11 </a:t>
            </a:r>
            <a:r>
              <a:rPr lang="zh-CN" altLang="en-US" sz="2000">
                <a:ea typeface="Source Han Sans CN" charset="0"/>
              </a:rPr>
              <a:t>个安全漏洞（含</a:t>
            </a:r>
            <a:r>
              <a:rPr lang="en-US" altLang="zh-CN" sz="2000">
                <a:ea typeface="Source Han Sans CN" charset="0"/>
              </a:rPr>
              <a:t> 3 </a:t>
            </a:r>
            <a:r>
              <a:rPr lang="zh-CN" altLang="en-US" sz="2000">
                <a:ea typeface="Source Han Sans CN" charset="0"/>
              </a:rPr>
              <a:t>个高危漏洞）</a:t>
            </a:r>
            <a:endParaRPr lang="zh-CN" altLang="en-US" sz="2000">
              <a:ea typeface="Source Han Sans CN" charset="0"/>
            </a:endParaRPr>
          </a:p>
          <a:p>
            <a:pPr lvl="1"/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Thunderbird</a:t>
            </a:r>
            <a:r>
              <a:rPr lang="zh-CN" altLang="en-US" sz="2200" b="1">
                <a:solidFill>
                  <a:srgbClr val="C00000"/>
                </a:solidFill>
                <a:ea typeface="Source Han Sans CN" charset="0"/>
              </a:rPr>
              <a:t> </a:t>
            </a:r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143.0</a:t>
            </a:r>
            <a:endParaRPr lang="en-US" altLang="zh-CN" sz="22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ea typeface="Source Han Sans CN" charset="0"/>
              </a:rPr>
              <a:t>修复</a:t>
            </a:r>
            <a:r>
              <a:rPr lang="en-US" altLang="zh-CN" sz="2000">
                <a:ea typeface="Source Han Sans CN" charset="0"/>
              </a:rPr>
              <a:t> Mozilla </a:t>
            </a:r>
            <a:r>
              <a:rPr lang="zh-CN" altLang="en-US" sz="2000">
                <a:ea typeface="Source Han Sans CN" charset="0"/>
              </a:rPr>
              <a:t>基金会第</a:t>
            </a:r>
            <a:r>
              <a:rPr lang="en-US" altLang="zh-CN" sz="2000">
                <a:ea typeface="Source Han Sans CN" charset="0"/>
              </a:rPr>
              <a:t> 2025-77 </a:t>
            </a:r>
            <a:r>
              <a:rPr lang="zh-CN" altLang="en-US" sz="2000">
                <a:ea typeface="Source Han Sans CN" charset="0"/>
              </a:rPr>
              <a:t>号安全公告中披露的</a:t>
            </a:r>
            <a:r>
              <a:rPr lang="en-US" altLang="zh-CN" sz="2000">
                <a:ea typeface="Source Han Sans CN" charset="0"/>
              </a:rPr>
              <a:t> 9 </a:t>
            </a:r>
            <a:r>
              <a:rPr lang="zh-CN" altLang="en-US" sz="2000">
                <a:ea typeface="Source Han Sans CN" charset="0"/>
              </a:rPr>
              <a:t>个安全漏洞（含</a:t>
            </a:r>
            <a:r>
              <a:rPr lang="en-US" altLang="zh-CN" sz="2000">
                <a:ea typeface="Source Han Sans CN" charset="0"/>
              </a:rPr>
              <a:t> 3 </a:t>
            </a:r>
            <a:r>
              <a:rPr lang="zh-CN" altLang="en-US" sz="2000">
                <a:ea typeface="Source Han Sans CN" charset="0"/>
              </a:rPr>
              <a:t>个高危漏洞）</a:t>
            </a:r>
            <a:endParaRPr lang="zh-CN" altLang="en-US" sz="2000">
              <a:ea typeface="Source Han Sans CN" charset="0"/>
            </a:endParaRPr>
          </a:p>
          <a:p>
            <a:pPr lvl="1"/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Exim 4.98.2</a:t>
            </a:r>
            <a:endParaRPr lang="en-US" altLang="zh-CN" sz="22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ea typeface="Source Han Sans CN" charset="0"/>
              </a:rPr>
              <a:t>修复一处远程</a:t>
            </a:r>
            <a:r>
              <a:rPr lang="en-US" altLang="zh-CN" sz="2000">
                <a:ea typeface="Source Han Sans CN" charset="0"/>
              </a:rPr>
              <a:t> SQL </a:t>
            </a:r>
            <a:r>
              <a:rPr lang="zh-CN" altLang="en-US" sz="2000">
                <a:ea typeface="Source Han Sans CN" charset="0"/>
              </a:rPr>
              <a:t>注入漏洞，漏洞编号</a:t>
            </a:r>
            <a:r>
              <a:rPr lang="en-US" altLang="zh-CN" sz="2000">
                <a:ea typeface="Source Han Sans CN" charset="0"/>
              </a:rPr>
              <a:t> CVE-2025-26794</a:t>
            </a:r>
            <a:r>
              <a:rPr lang="zh-CN" altLang="en-US" sz="2000">
                <a:ea typeface="Source Han Sans CN" charset="0"/>
              </a:rPr>
              <a:t>（严重性：高）；修复一处提权漏洞，漏洞编号</a:t>
            </a:r>
            <a:r>
              <a:rPr lang="en-US" altLang="zh-CN" sz="2000">
                <a:ea typeface="Source Han Sans CN" charset="0"/>
              </a:rPr>
              <a:t> CVE-2025-30232</a:t>
            </a:r>
            <a:r>
              <a:rPr lang="zh-CN" altLang="en-US" sz="2000">
                <a:ea typeface="Source Han Sans CN" charset="0"/>
              </a:rPr>
              <a:t>（严重性：高）</a:t>
            </a:r>
            <a:endParaRPr lang="zh-CN" altLang="en-US" sz="2000">
              <a:ea typeface="Source Han Sans CN" charset="0"/>
            </a:endParaRPr>
          </a:p>
          <a:p>
            <a:pPr lvl="1"/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Expat</a:t>
            </a:r>
            <a:r>
              <a:rPr lang="zh-CN" altLang="en-US" sz="2200" b="1">
                <a:solidFill>
                  <a:srgbClr val="C00000"/>
                </a:solidFill>
                <a:ea typeface="Source Han Sans CN" charset="0"/>
              </a:rPr>
              <a:t> </a:t>
            </a:r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XML</a:t>
            </a:r>
            <a:r>
              <a:rPr lang="zh-CN" altLang="en-US" sz="2200" b="1">
                <a:solidFill>
                  <a:srgbClr val="C00000"/>
                </a:solidFill>
                <a:ea typeface="Source Han Sans CN" charset="0"/>
              </a:rPr>
              <a:t> 解析器 </a:t>
            </a:r>
            <a:r>
              <a:rPr lang="en-US" altLang="zh-CN" sz="2200" b="1">
                <a:solidFill>
                  <a:srgbClr val="C00000"/>
                </a:solidFill>
                <a:ea typeface="Source Han Sans CN" charset="0"/>
              </a:rPr>
              <a:t>2.7.2</a:t>
            </a:r>
            <a:endParaRPr lang="en-US" altLang="zh-CN" sz="2200" b="1">
              <a:solidFill>
                <a:srgbClr val="C00000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ea typeface="Source Han Sans CN" charset="0"/>
              </a:rPr>
              <a:t>修复一处内存放大型拒绝服务</a:t>
            </a:r>
            <a:r>
              <a:rPr lang="en-US" altLang="zh-CN" sz="2000">
                <a:ea typeface="Source Han Sans CN" charset="0"/>
              </a:rPr>
              <a:t> (DoS) </a:t>
            </a:r>
            <a:r>
              <a:rPr lang="zh-CN" altLang="en-US" sz="2000">
                <a:ea typeface="Source Han Sans CN" charset="0"/>
              </a:rPr>
              <a:t>漏洞，漏洞编号</a:t>
            </a:r>
            <a:r>
              <a:rPr lang="en-US" altLang="zh-CN" sz="2000">
                <a:ea typeface="Source Han Sans CN" charset="0"/>
              </a:rPr>
              <a:t> CVE-2025-59375</a:t>
            </a:r>
            <a:r>
              <a:rPr lang="zh-CN" altLang="en-US" sz="2000">
                <a:ea typeface="Source Han Sans CN" charset="0"/>
              </a:rPr>
              <a:t>（严重性：高）</a:t>
            </a:r>
            <a:endParaRPr lang="en-US" altLang="zh-CN" sz="2000">
              <a:ea typeface="Source Han Sans CN" charset="0"/>
            </a:endParaRPr>
          </a:p>
          <a:p>
            <a:pPr lvl="0"/>
            <a:r>
              <a:rPr lang="zh-CN" altLang="en-US" sz="2200" b="1">
                <a:ea typeface="Source Han Sans CN" charset="0"/>
              </a:rPr>
              <a:t>建议关注公众号</a:t>
            </a:r>
            <a:r>
              <a:rPr lang="en-US" altLang="zh-CN" sz="2200" b="1">
                <a:ea typeface="Source Han Sans CN" charset="0"/>
              </a:rPr>
              <a:t>“</a:t>
            </a:r>
            <a:r>
              <a:rPr lang="zh-CN" altLang="en-US" sz="2200" b="1">
                <a:ea typeface="Source Han Sans CN" charset="0"/>
              </a:rPr>
              <a:t>安同开源</a:t>
            </a:r>
            <a:r>
              <a:rPr lang="en-US" altLang="zh-CN" sz="2200" b="1">
                <a:ea typeface="Source Han Sans CN" charset="0"/>
              </a:rPr>
              <a:t>”</a:t>
            </a:r>
            <a:r>
              <a:rPr lang="zh-CN" altLang="en-US" sz="2200" b="1">
                <a:ea typeface="Source Han Sans CN" charset="0"/>
              </a:rPr>
              <a:t>或社区主页</a:t>
            </a:r>
            <a:r>
              <a:rPr lang="en-US" altLang="zh-CN" sz="2200" b="1">
                <a:ea typeface="Source Han Sans CN" charset="0"/>
              </a:rPr>
              <a:t> (aosc.io) </a:t>
            </a:r>
            <a:r>
              <a:rPr lang="zh-CN" altLang="en-US" sz="2200" b="1">
                <a:ea typeface="Source Han Sans CN" charset="0"/>
              </a:rPr>
              <a:t>新闻</a:t>
            </a:r>
            <a:endParaRPr lang="zh-CN" altLang="en-US" sz="2200" b="1">
              <a:ea typeface="Source Han Sans CN" charset="0"/>
            </a:endParaRPr>
          </a:p>
          <a:p>
            <a:pPr lvl="0"/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G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NU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工具链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77756" cy="4657501"/>
          </a:xfrm>
        </p:spPr>
        <p:txBody>
          <a:bodyPr/>
          <a:p>
            <a:r>
              <a:rPr lang="en-US" altLang="zh-CN"/>
              <a:t>Lulu </a:t>
            </a:r>
            <a:r>
              <a:rPr lang="en-US" altLang="zh-CN">
                <a:cs typeface="Arial" panose="020B0604020202020204" pitchFamily="34" charset="0"/>
              </a:rPr>
              <a:t>Cheng</a:t>
            </a:r>
            <a:r>
              <a:rPr lang="en-US" altLang="zh-CN"/>
              <a:t> </a:t>
            </a:r>
            <a:r>
              <a:rPr lang="zh-CN" altLang="en-US"/>
              <a:t>为 </a:t>
            </a:r>
            <a:r>
              <a:rPr lang="en-US" altLang="zh-CN"/>
              <a:t>GCC </a:t>
            </a:r>
            <a:r>
              <a:rPr lang="zh-CN" altLang="en-US">
                <a:hlinkClick r:id="rId1"/>
              </a:rPr>
              <a:t>放松了</a:t>
            </a:r>
            <a:r>
              <a:rPr lang="zh-CN" altLang="en-US"/>
              <a:t>函数内联时对调用者和被调用者架构特性使用的检查：如果被调用者是 </a:t>
            </a:r>
            <a:r>
              <a:rPr lang="en-US" altLang="zh-CN"/>
              <a:t>always_inline</a:t>
            </a:r>
            <a:r>
              <a:rPr lang="zh-CN" altLang="en-US"/>
              <a:t>，且其使用的架构特性是调用者使用的架构特性的子集，则允许内联</a:t>
            </a:r>
            <a:endParaRPr lang="zh-CN" altLang="en-US"/>
          </a:p>
          <a:p>
            <a:r>
              <a:rPr lang="en-US" altLang="zh-CN"/>
              <a:t>xry111 </a:t>
            </a:r>
            <a:r>
              <a:rPr lang="zh-CN" altLang="en-US">
                <a:hlinkClick r:id="rId2"/>
              </a:rPr>
              <a:t>提出</a:t>
            </a:r>
            <a:r>
              <a:rPr lang="zh-CN" altLang="en-US"/>
              <a:t>将 </a:t>
            </a:r>
            <a:r>
              <a:rPr lang="en-US" altLang="zh-CN"/>
              <a:t>GCC </a:t>
            </a:r>
            <a:r>
              <a:rPr lang="zh-CN" altLang="en-US"/>
              <a:t>为拦截一些未定义行为插入的 </a:t>
            </a:r>
            <a:r>
              <a:rPr lang="en-US" altLang="zh-CN"/>
              <a:t>trap </a:t>
            </a:r>
            <a:r>
              <a:rPr lang="zh-CN" altLang="en-US"/>
              <a:t>指令由 </a:t>
            </a:r>
            <a:r>
              <a:rPr lang="en-US" altLang="zh-CN"/>
              <a:t>break 0 </a:t>
            </a:r>
            <a:r>
              <a:rPr lang="zh-CN" altLang="en-US"/>
              <a:t>替换成 </a:t>
            </a:r>
            <a:r>
              <a:rPr lang="en-US" altLang="zh-CN"/>
              <a:t>amswap.w r0, r1, r0</a:t>
            </a:r>
            <a:endParaRPr lang="en-US" altLang="zh-CN"/>
          </a:p>
          <a:p>
            <a:pPr lvl="1"/>
            <a:r>
              <a:rPr lang="en-US" altLang="zh-CN"/>
              <a:t>break 0 </a:t>
            </a:r>
            <a:r>
              <a:rPr lang="zh-CN" altLang="en-US"/>
              <a:t>在内核等一些场合有专门用途</a:t>
            </a:r>
            <a:endParaRPr lang="en-US" altLang="zh-CN"/>
          </a:p>
          <a:p>
            <a:r>
              <a:rPr lang="en-US" altLang="zh-CN"/>
              <a:t>H.J. Lu </a:t>
            </a:r>
            <a:r>
              <a:rPr lang="zh-CN" altLang="en-US"/>
              <a:t>对 </a:t>
            </a:r>
            <a:r>
              <a:rPr lang="en-US" altLang="zh-CN"/>
              <a:t>GCC </a:t>
            </a:r>
            <a:r>
              <a:rPr lang="en-US" altLang="zh-CN">
                <a:hlinkClick r:id="rId3"/>
              </a:rPr>
              <a:t>PR107419</a:t>
            </a:r>
            <a:r>
              <a:rPr lang="en-US" altLang="zh-CN"/>
              <a:t> </a:t>
            </a:r>
            <a:r>
              <a:rPr lang="zh-CN" altLang="en-US"/>
              <a:t>的修复在编译 </a:t>
            </a:r>
            <a:r>
              <a:rPr lang="en-US" altLang="zh-CN"/>
              <a:t>Glibc </a:t>
            </a:r>
            <a:r>
              <a:rPr lang="zh-CN" altLang="en-US"/>
              <a:t>代码时产生了对 </a:t>
            </a:r>
            <a:r>
              <a:rPr lang="en-US" altLang="zh-CN"/>
              <a:t>undefined weak local exec TLS </a:t>
            </a:r>
            <a:r>
              <a:rPr lang="zh-CN" altLang="en-US"/>
              <a:t>符号的引用，触发了 </a:t>
            </a:r>
            <a:r>
              <a:rPr lang="en-US" altLang="zh-CN"/>
              <a:t>Binutils </a:t>
            </a:r>
            <a:r>
              <a:rPr lang="zh-CN" altLang="en-US"/>
              <a:t>中龙架构链接器中某断言，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ulu Cai</a:t>
            </a:r>
            <a:r>
              <a:rPr lang="en-US" altLang="zh-CN"/>
              <a:t> </a:t>
            </a:r>
            <a:r>
              <a:rPr lang="zh-CN" altLang="en-US"/>
              <a:t>去掉了该断言</a:t>
            </a:r>
            <a:endParaRPr lang="zh-CN" altLang="en-US"/>
          </a:p>
          <a:p>
            <a:pPr lvl="1"/>
            <a:r>
              <a:rPr lang="zh-CN" altLang="en-US"/>
              <a:t>但是运行时的行为</a:t>
            </a:r>
            <a:r>
              <a:rPr lang="zh-CN" altLang="en-US" i="1"/>
              <a:t>仍然</a:t>
            </a:r>
            <a:r>
              <a:rPr lang="zh-CN" altLang="en-US"/>
              <a:t>不正确（甚至在 </a:t>
            </a:r>
            <a:r>
              <a:rPr lang="en-US" altLang="zh-CN"/>
              <a:t>x86_64 </a:t>
            </a:r>
            <a:r>
              <a:rPr lang="zh-CN" altLang="en-US"/>
              <a:t>也不正确）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Huacai Chen </a:t>
            </a:r>
            <a:r>
              <a:rPr lang="zh-CN" altLang="en-US">
                <a:hlinkClick r:id="rId1"/>
              </a:rPr>
              <a:t>修复了</a:t>
            </a:r>
            <a:r>
              <a:rPr lang="zh-CN" altLang="en-US"/>
              <a:t>在启用 </a:t>
            </a:r>
            <a:r>
              <a:rPr lang="en-US" altLang="zh-CN"/>
              <a:t>ACPI_DEBUG </a:t>
            </a:r>
            <a:r>
              <a:rPr lang="zh-CN" altLang="en-US"/>
              <a:t>时 </a:t>
            </a:r>
            <a:r>
              <a:rPr lang="en-US" altLang="zh-CN"/>
              <a:t>relocatable </a:t>
            </a:r>
            <a:r>
              <a:rPr lang="zh-CN" altLang="en-US"/>
              <a:t>内核在 </a:t>
            </a:r>
            <a:r>
              <a:rPr lang="en-US" altLang="zh-CN"/>
              <a:t>2K0300 </a:t>
            </a:r>
            <a:r>
              <a:rPr lang="zh-CN" altLang="en-US"/>
              <a:t>等不支持非对齐访问的 </a:t>
            </a:r>
            <a:r>
              <a:rPr lang="en-US" altLang="zh-CN"/>
              <a:t>CPU </a:t>
            </a:r>
            <a:r>
              <a:rPr lang="zh-CN" altLang="en-US"/>
              <a:t>上无法启动的问题</a:t>
            </a:r>
            <a:endParaRPr lang="zh-CN" altLang="en-US"/>
          </a:p>
          <a:p>
            <a:r>
              <a:rPr lang="zh-CN" altLang="en-US"/>
              <a:t>但是该修复触发了一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GCC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架构无关</a:t>
            </a:r>
            <a:r>
              <a:rPr lang="zh-CN" altLang="en-US"/>
              <a:t> </a:t>
            </a:r>
            <a:r>
              <a:rPr lang="en-US" altLang="zh-CN">
                <a:hlinkClick r:id="rId2"/>
              </a:rPr>
              <a:t>bug</a:t>
            </a:r>
            <a:r>
              <a:rPr lang="zh-CN" altLang="en-US"/>
              <a:t>，导致 </a:t>
            </a:r>
            <a:r>
              <a:rPr lang="en-US" altLang="zh-CN"/>
              <a:t>GCC </a:t>
            </a:r>
            <a:r>
              <a:rPr lang="zh-CN" altLang="en-US"/>
              <a:t>不正确地输出警告，进而导致启用 </a:t>
            </a:r>
            <a:r>
              <a:rPr lang="en-US" altLang="zh-CN"/>
              <a:t>WERROR </a:t>
            </a:r>
            <a:r>
              <a:rPr lang="zh-CN" altLang="en-US"/>
              <a:t>时内核包含的 </a:t>
            </a:r>
            <a:r>
              <a:rPr lang="en-US" altLang="zh-CN"/>
              <a:t>ACPICA </a:t>
            </a:r>
            <a:r>
              <a:rPr lang="zh-CN" altLang="en-US"/>
              <a:t>代码无法编译</a:t>
            </a:r>
            <a:endParaRPr lang="zh-CN" altLang="en-US"/>
          </a:p>
          <a:p>
            <a:r>
              <a:rPr lang="en-US" altLang="zh-CN"/>
              <a:t>xry111 </a:t>
            </a:r>
            <a:r>
              <a:rPr lang="zh-CN" altLang="en-US"/>
              <a:t>提出在 </a:t>
            </a:r>
            <a:r>
              <a:rPr lang="en-US" altLang="zh-CN"/>
              <a:t>ACPICA </a:t>
            </a:r>
            <a:r>
              <a:rPr lang="zh-CN" altLang="en-US"/>
              <a:t>中临时</a:t>
            </a:r>
            <a:r>
              <a:rPr lang="zh-CN" altLang="en-US">
                <a:hlinkClick r:id="rId3"/>
              </a:rPr>
              <a:t>禁用</a:t>
            </a:r>
            <a:r>
              <a:rPr lang="zh-CN" altLang="en-US"/>
              <a:t>该警告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38830" cy="4657501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inux 6.16.9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的两笔提交破坏了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Intel xe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驱动的功能性，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DG1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、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Arc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及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Battlemage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系列显卡均受影响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r>
              <a:rPr lang="zh-CN" altLang="en-US"/>
              <a:t>目前上游已收到报告，发行版内核请暂时 </a:t>
            </a:r>
            <a:r>
              <a:rPr lang="en-US" altLang="zh-CN"/>
              <a:t>revert </a:t>
            </a:r>
            <a:r>
              <a:rPr lang="zh-CN" altLang="en-US"/>
              <a:t>两笔提交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  </a:t>
            </a: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dd1a415dcfd59 drm/xe/guc: Set RCS/CCS yield policy</a:t>
            </a:r>
            <a:br>
              <a:rPr lang="en-US" altLang="zh-CN" sz="2200">
                <a:latin typeface="Fira Code" charset="0"/>
                <a:ea typeface="Fira Code" charset="0"/>
                <a:cs typeface="Fira Code" charset="0"/>
              </a:rPr>
            </a:br>
            <a:r>
              <a:rPr lang="en-US" altLang="zh-CN" sz="2200">
                <a:latin typeface="Fira Code" charset="0"/>
                <a:ea typeface="Fira Code" charset="0"/>
                <a:cs typeface="Fira Code" charset="0"/>
              </a:rPr>
              <a:t> 97207a4fed534 drm/xe/guc: Enable extended CAT error reporting</a:t>
            </a:r>
            <a:br>
              <a:rPr lang="zh-CN" altLang="en-US"/>
            </a:br>
            <a:endParaRPr lang="zh-CN" altLang="en-US"/>
          </a:p>
          <a:p>
            <a:r>
              <a:rPr lang="zh-CN" altLang="en-US" b="1">
                <a:solidFill>
                  <a:srgbClr val="E60013"/>
                </a:solidFill>
              </a:rPr>
              <a:t>该问题是内核补丁合入流程腐败导致的，强烈谴责大厂私下沟通补丁合并的行为</a:t>
            </a:r>
            <a:endParaRPr lang="zh-CN" altLang="en-US" b="1">
              <a:solidFill>
                <a:srgbClr val="E60013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r>
              <a:rPr lang="zh-CN" altLang="en-US"/>
              <a:t>（</a:t>
            </a:r>
            <a:r>
              <a:rPr lang="en-US" altLang="zh-CN"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5818" cy="4657501"/>
          </a:xfrm>
        </p:spPr>
        <p:txBody>
          <a:bodyPr/>
          <a:p>
            <a:r>
              <a:rPr lang="en-US" altLang="zh-CN" sz="2400">
                <a:solidFill>
                  <a:schemeClr val="tx1"/>
                </a:solidFill>
              </a:rPr>
              <a:t>Hengqi Chen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</a:t>
            </a:r>
            <a:r>
              <a:rPr lang="en-US" altLang="zh-CN" sz="2000">
                <a:solidFill>
                  <a:schemeClr val="tx1"/>
                </a:solidFill>
              </a:rPr>
              <a:t> BPF Trampoline </a:t>
            </a:r>
            <a:r>
              <a:rPr lang="zh-CN" altLang="en-US" sz="2000">
                <a:solidFill>
                  <a:schemeClr val="tx1"/>
                </a:solidFill>
              </a:rPr>
              <a:t>相关问题（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2"/>
              </a:rPr>
              <a:t> 6 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Huacai Chen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修复使用 </a:t>
            </a:r>
            <a:r>
              <a:rPr lang="en-US" altLang="zh-CN" sz="2000">
                <a:solidFill>
                  <a:schemeClr val="tx1"/>
                </a:solidFill>
              </a:rPr>
              <a:t>LLVM 18 </a:t>
            </a:r>
            <a:r>
              <a:rPr lang="zh-CN" altLang="en-US" sz="2000">
                <a:solidFill>
                  <a:schemeClr val="tx1"/>
                </a:solidFill>
              </a:rPr>
              <a:t>并开启 </a:t>
            </a:r>
            <a:r>
              <a:rPr lang="en-US" altLang="zh-CN" sz="2000">
                <a:solidFill>
                  <a:schemeClr val="tx1"/>
                </a:solidFill>
              </a:rPr>
              <a:t>LTO </a:t>
            </a:r>
            <a:r>
              <a:rPr lang="zh-CN" altLang="en-US" sz="2000">
                <a:solidFill>
                  <a:schemeClr val="tx1"/>
                </a:solidFill>
              </a:rPr>
              <a:t>时的构建错误（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Wentao Guan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启用文件系统 </a:t>
            </a:r>
            <a:r>
              <a:rPr lang="en-US" altLang="zh-CN" sz="2000">
                <a:solidFill>
                  <a:schemeClr val="tx1"/>
                </a:solidFill>
              </a:rPr>
              <a:t>ISO8859</a:t>
            </a:r>
            <a:r>
              <a:rPr lang="zh-CN" altLang="en-US" sz="2000">
                <a:solidFill>
                  <a:schemeClr val="tx1"/>
                </a:solidFill>
              </a:rPr>
              <a:t>-</a:t>
            </a:r>
            <a:r>
              <a:rPr lang="en-US" altLang="zh-CN" sz="2000">
                <a:solidFill>
                  <a:schemeClr val="tx1"/>
                </a:solidFill>
              </a:rPr>
              <a:t>1 </a:t>
            </a:r>
            <a:r>
              <a:rPr lang="zh-CN" altLang="en-US" sz="2000">
                <a:solidFill>
                  <a:schemeClr val="tx1"/>
                </a:solidFill>
              </a:rPr>
              <a:t>支持，修复 </a:t>
            </a:r>
            <a:r>
              <a:rPr lang="en-US" altLang="zh-CN" sz="2000">
                <a:solidFill>
                  <a:schemeClr val="tx1"/>
                </a:solidFill>
              </a:rPr>
              <a:t>ESP </a:t>
            </a:r>
            <a:r>
              <a:rPr lang="zh-CN" altLang="en-US" sz="2000">
                <a:solidFill>
                  <a:schemeClr val="tx1"/>
                </a:solidFill>
              </a:rPr>
              <a:t>无法挂载的问题（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优先使用基于 </a:t>
            </a:r>
            <a:r>
              <a:rPr lang="en-US" altLang="zh-CN" sz="2000">
                <a:solidFill>
                  <a:schemeClr val="tx1"/>
                </a:solidFill>
              </a:rPr>
              <a:t>VMA</a:t>
            </a:r>
            <a:r>
              <a:rPr lang="zh-CN" altLang="en-US" sz="2000">
                <a:solidFill>
                  <a:schemeClr val="tx1"/>
                </a:solidFill>
              </a:rPr>
              <a:t> 锁的页缺失 </a:t>
            </a:r>
            <a:r>
              <a:rPr lang="en-US" altLang="zh-CN" sz="2000">
                <a:solidFill>
                  <a:schemeClr val="tx1"/>
                </a:solidFill>
              </a:rPr>
              <a:t>(page fault) </a:t>
            </a:r>
            <a:r>
              <a:rPr lang="zh-CN" altLang="en-US" sz="2000">
                <a:solidFill>
                  <a:schemeClr val="tx1"/>
                </a:solidFill>
              </a:rPr>
              <a:t>处理（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5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Jac</a:t>
            </a:r>
            <a:r>
              <a:rPr lang="en-US" altLang="zh-CN" sz="2400">
                <a:solidFill>
                  <a:schemeClr val="tx1"/>
                </a:solidFill>
                <a:cs typeface="Arial" panose="020B0604020202020204" pitchFamily="34" charset="0"/>
              </a:rPr>
              <a:t>kie Liu</a:t>
            </a:r>
            <a:endParaRPr lang="en-US" altLang="zh-CN" sz="2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</a:rPr>
              <a:t>为</a:t>
            </a:r>
            <a:r>
              <a:rPr lang="en-US" altLang="zh-CN" sz="2000">
                <a:solidFill>
                  <a:schemeClr val="tx1"/>
                </a:solidFill>
                <a:cs typeface="Arial" panose="020B0604020202020204" pitchFamily="34" charset="0"/>
              </a:rPr>
              <a:t> init_vdso() </a:t>
            </a:r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</a:rPr>
              <a:t>中的 </a:t>
            </a:r>
            <a:r>
              <a:rPr lang="en-US" altLang="zh-CN" sz="2000">
                <a:solidFill>
                  <a:schemeClr val="tx1"/>
                </a:solidFill>
                <a:cs typeface="Arial" panose="020B0604020202020204" pitchFamily="34" charset="0"/>
              </a:rPr>
              <a:t>kcalloc() </a:t>
            </a:r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</a:rPr>
              <a:t>补充遗失的 </a:t>
            </a:r>
            <a:r>
              <a:rPr lang="en-US" altLang="zh-CN" sz="2000">
                <a:solidFill>
                  <a:schemeClr val="tx1"/>
                </a:solidFill>
                <a:cs typeface="Arial" panose="020B0604020202020204" pitchFamily="34" charset="0"/>
              </a:rPr>
              <a:t>NULL </a:t>
            </a:r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</a:rPr>
              <a:t>检查（</a:t>
            </a:r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  <a:hlinkClick r:id="rId6"/>
              </a:rPr>
              <a:t>第 </a:t>
            </a:r>
            <a:r>
              <a:rPr lang="en-US" altLang="zh-CN" sz="2000">
                <a:solidFill>
                  <a:schemeClr val="tx1"/>
                </a:solidFill>
                <a:cs typeface="Arial" panose="020B0604020202020204" pitchFamily="34" charset="0"/>
                <a:hlinkClick r:id="rId6"/>
              </a:rPr>
              <a:t>1 </a:t>
            </a:r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lgs201920130244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为</a:t>
            </a:r>
            <a:r>
              <a:rPr lang="en-US" altLang="zh-CN" sz="2000">
                <a:solidFill>
                  <a:schemeClr val="tx1"/>
                </a:solidFill>
              </a:rPr>
              <a:t> init_vdso() </a:t>
            </a:r>
            <a:r>
              <a:rPr lang="zh-CN" altLang="en-US" sz="2000">
                <a:solidFill>
                  <a:schemeClr val="tx1"/>
                </a:solidFill>
              </a:rPr>
              <a:t>函数添加 </a:t>
            </a:r>
            <a:r>
              <a:rPr lang="en-US" altLang="zh-CN" sz="2000">
                <a:solidFill>
                  <a:schemeClr val="tx1"/>
                </a:solidFill>
              </a:rPr>
              <a:t>kalloc() </a:t>
            </a:r>
            <a:r>
              <a:rPr lang="zh-CN" altLang="en-US" sz="2000">
                <a:solidFill>
                  <a:schemeClr val="tx1"/>
                </a:solidFill>
              </a:rPr>
              <a:t>运行结果检查（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7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4816</Words>
  <Application>WPS Office WWO_wpscloud_20251011221241-22817e2cf8</Application>
  <PresentationFormat/>
  <Paragraphs>215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GNU 工具链</vt:lpstr>
      <vt:lpstr>Linux Kernel</vt:lpstr>
      <vt:lpstr>Linux Kernel</vt:lpstr>
      <vt:lpstr>Linux Kernel（loongarch 列表）</vt:lpstr>
      <vt:lpstr>Linux Kernel（loongarch 列表）</vt:lpstr>
      <vt:lpstr>Node.js/NPM 生态</vt:lpstr>
      <vt:lpstr>Arch Linux for Loong64</vt:lpstr>
      <vt:lpstr>VSCodium / Open VSX Registry</vt:lpstr>
      <vt:lpstr>快速报告</vt:lpstr>
      <vt:lpstr>安同 OS</vt:lpstr>
      <vt:lpstr>Arch Linux for Loong64</vt:lpstr>
      <vt:lpstr>Arch Linux for Loong64</vt:lpstr>
      <vt:lpstr>Arch Linux for Loong64</vt:lpstr>
      <vt:lpstr>安同 OS</vt:lpstr>
      <vt:lpstr>安同 OS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2025-10-21T07:58:12Z</dcterms:created>
  <dcterms:modified xsi:type="dcterms:W3CDTF">2025-10-21T07:58:12Z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2052-12.9.0.23259</vt:lpwstr>
  </property>
  <property fmtid="{D5CDD505-2E9C-101B-9397-08002B2CF9AE}" pid="3" name="ICV">
    <vt:lpwstr>47B5133B91E7D92B8904E1676A1AE32D_43</vt:lpwstr>
  </property>
</Properties>
</file>