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2"/>
  </p:handoutMasterIdLst>
  <p:sldIdLst>
    <p:sldId id="257" r:id="rId3"/>
    <p:sldId id="258" r:id="rId4"/>
    <p:sldId id="364" r:id="rId5"/>
    <p:sldId id="349" r:id="rId6"/>
    <p:sldId id="363" r:id="rId8"/>
    <p:sldId id="376" r:id="rId9"/>
    <p:sldId id="379" r:id="rId10"/>
    <p:sldId id="394" r:id="rId11"/>
    <p:sldId id="395" r:id="rId12"/>
    <p:sldId id="377" r:id="rId13"/>
    <p:sldId id="381" r:id="rId14"/>
    <p:sldId id="382" r:id="rId15"/>
    <p:sldId id="383" r:id="rId16"/>
    <p:sldId id="353" r:id="rId17"/>
    <p:sldId id="365" r:id="rId18"/>
    <p:sldId id="378" r:id="rId19"/>
    <p:sldId id="386" r:id="rId20"/>
    <p:sldId id="387" r:id="rId21"/>
    <p:sldId id="388" r:id="rId22"/>
    <p:sldId id="380" r:id="rId23"/>
    <p:sldId id="385" r:id="rId24"/>
    <p:sldId id="389" r:id="rId25"/>
    <p:sldId id="391" r:id="rId26"/>
    <p:sldId id="390" r:id="rId27"/>
    <p:sldId id="392" r:id="rId28"/>
    <p:sldId id="393" r:id="rId29"/>
    <p:sldId id="368" r:id="rId30"/>
    <p:sldId id="275" r:id="rId31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0910091033.725716-1-chenhuacai@loongson.cn/" TargetMode="External"/><Relationship Id="rId6" Type="http://schemas.openxmlformats.org/officeDocument/2006/relationships/hyperlink" Target="https://lore.kernel.org/loongarch/20250909095339.4083769-1-chenhuacai@loongson.cn/" TargetMode="External"/><Relationship Id="rId5" Type="http://schemas.openxmlformats.org/officeDocument/2006/relationships/hyperlink" Target="https://lore.kernel.org/loongarch/20250903070113.42215-1-hengqi.chen@gmail.com/" TargetMode="External"/><Relationship Id="rId4" Type="http://schemas.openxmlformats.org/officeDocument/2006/relationships/hyperlink" Target="https://lore.kernel.org/loongarch/20250909081940.1851044-1-cuitao@kylinos.cn/" TargetMode="External"/><Relationship Id="rId3" Type="http://schemas.openxmlformats.org/officeDocument/2006/relationships/hyperlink" Target="https://lore.kernel.org/loongarch/20250909023448.1820120-1-cuitao@kylinos.cn/" TargetMode="External"/><Relationship Id="rId2" Type="http://schemas.openxmlformats.org/officeDocument/2006/relationships/hyperlink" Target="https://lore.kernel.org/loongarch/20250904042622.1291085-1-cuitao@kylinos.cn/" TargetMode="External"/><Relationship Id="rId1" Type="http://schemas.openxmlformats.org/officeDocument/2006/relationships/hyperlink" Target="https://lore.kernel.org/loongarch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0825085211.34396-1-xry111@xry111.site/" TargetMode="External"/><Relationship Id="rId6" Type="http://schemas.openxmlformats.org/officeDocument/2006/relationships/hyperlink" Target="https://lore.kernel.org/loongarch/20250903030100.196744-1-youling.tang@linux.dev/" TargetMode="External"/><Relationship Id="rId5" Type="http://schemas.openxmlformats.org/officeDocument/2006/relationships/hyperlink" Target="https://lore.kernel.org/loongarch/20250910071429.3925025-1-maobibo@loongson.cn/" TargetMode="External"/><Relationship Id="rId4" Type="http://schemas.openxmlformats.org/officeDocument/2006/relationships/hyperlink" Target="https://lore.kernel.org/loongarch/20250804081946.1456573-1-maobibo@loongson.cn/" TargetMode="External"/><Relationship Id="rId3" Type="http://schemas.openxmlformats.org/officeDocument/2006/relationships/hyperlink" Target="https://lore.kernel.org/loongarch/20250906064952.3749122-1-maobibo@loongson.cn/" TargetMode="External"/><Relationship Id="rId2" Type="http://schemas.openxmlformats.org/officeDocument/2006/relationships/hyperlink" Target="https://lore.kernel.org/loongarch/20250902094945.2957566-1-maobibo@loongson.cn/" TargetMode="External"/><Relationship Id="rId1" Type="http://schemas.openxmlformats.org/officeDocument/2006/relationships/hyperlink" Target="https://lore.kernel.org/loongarch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20250904013438.2405-1-ziyao@disroot.org/" TargetMode="External"/><Relationship Id="rId6" Type="http://schemas.openxmlformats.org/officeDocument/2006/relationships/hyperlink" Target="https://lore.kernel.org/loongarch/cover.1756987761.git.zhoubinbin@loongson.cn/" TargetMode="External"/><Relationship Id="rId5" Type="http://schemas.openxmlformats.org/officeDocument/2006/relationships/hyperlink" Target="https://lore.kernel.org/loongarch/cover.1756991031.git.zhoubinbin@loongson.cn/" TargetMode="External"/><Relationship Id="rId4" Type="http://schemas.openxmlformats.org/officeDocument/2006/relationships/hyperlink" Target="https://lore.kernel.org/loongarch/20250705072045.1067-1-zhaoqunqin@loongson.cn/" TargetMode="External"/><Relationship Id="rId3" Type="http://schemas.openxmlformats.org/officeDocument/2006/relationships/hyperlink" Target="https://lore.kernel.org/loongarch/20250909113106.22992-1-yangtiezhu@loongson.cn/" TargetMode="External"/><Relationship Id="rId2" Type="http://schemas.openxmlformats.org/officeDocument/2006/relationships/hyperlink" Target="https://lore.kernel.org/loongarch/20250909092707.3127-1-yangtiezhu@loongson.cn/" TargetMode="External"/><Relationship Id="rId1" Type="http://schemas.openxmlformats.org/officeDocument/2006/relationships/hyperlink" Target="https://lore.kernel.org/loongarch/" TargetMode="Externa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ithub.com/biomejs/biome/pull/7347" TargetMode="External"/><Relationship Id="rId4" Type="http://schemas.openxmlformats.org/officeDocument/2006/relationships/hyperlink" Target="https://github.com/wasmerio/wasmer/pull/5707" TargetMode="External"/><Relationship Id="rId3" Type="http://schemas.openxmlformats.org/officeDocument/2006/relationships/hyperlink" Target="https://github.com/dprint/dprint/pull/1017" TargetMode="External"/><Relationship Id="rId2" Type="http://schemas.openxmlformats.org/officeDocument/2006/relationships/hyperlink" Target="https://github.com/napi-rs/napi-rs/releases/tag/%40napi-rs%2Fcli%403.2.0" TargetMode="External"/><Relationship Id="rId1" Type="http://schemas.openxmlformats.org/officeDocument/2006/relationships/hyperlink" Target="https://github.com/napi-rs/napi-rs/pull/288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hyperlink" Target="lcr.loongnix.c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lfs.xry111.site/zh_CN/loongarch-12.4" TargetMode="External"/><Relationship Id="rId3" Type="http://schemas.openxmlformats.org/officeDocument/2006/relationships/hyperlink" Target="https://lfs.xry111.site/zh_CN/loongarch-12.4-systemd" TargetMode="External"/><Relationship Id="rId2" Type="http://schemas.openxmlformats.org/officeDocument/2006/relationships/hyperlink" Target="https://linuxfromscratch.org/~xry111/lfs/view/loongarch-12.4" TargetMode="External"/><Relationship Id="rId1" Type="http://schemas.openxmlformats.org/officeDocument/2006/relationships/hyperlink" Target="https://linuxfromscratch.org/~xry111/lfs/view/loongarch-12.4-system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lcpu-club/loongarch-packages/pull/716" TargetMode="External"/><Relationship Id="rId2" Type="http://schemas.openxmlformats.org/officeDocument/2006/relationships/hyperlink" Target="https://github.com/lcpu-club/loongarch-packages/pull/717" TargetMode="External"/><Relationship Id="rId1" Type="http://schemas.openxmlformats.org/officeDocument/2006/relationships/hyperlink" Target="https://www.loongbbs.cn/d/320-%E5%85%B3%E4%BA%8E%E6%96%B0%E5%A2%9E4-kib%E5%86%85%E5%AD%98%E9%A1%B5%E5%A4%A7%E5%B0%8F%E7%9A%84%E5%86%85%E6%A0%B8linux-4k%E7%9A%84%E8%AF%B4%E6%98%8E" TargetMode="Externa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lab.archlinux.org/archlinux/packaging/packages/electron37/-/merge_requests/4" TargetMode="External"/><Relationship Id="rId2" Type="http://schemas.openxmlformats.org/officeDocument/2006/relationships/hyperlink" Target="https://github.com/lcpu-club/loongarch-packages/pull/713" TargetMode="External"/><Relationship Id="rId1" Type="http://schemas.openxmlformats.org/officeDocument/2006/relationships/hyperlink" Target="https://archriscv.felixc.at/.status/compare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cpu-club/loongarch-packages/commit/a65114e1a18eb4b24cd5d57c830185b5d69ad15d" TargetMode="Externa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loongbbs.cn/d/324-arch-linux-for-loong64-%E6%9B%B4%E6%96%B0%E6%97%A5%E5%BF%9720250830-20250913" TargetMode="External"/><Relationship Id="rId2" Type="http://schemas.openxmlformats.org/officeDocument/2006/relationships/hyperlink" Target="https://github.com/lcpu-club/loongarch-packages/pull/711" TargetMode="External"/><Relationship Id="rId1" Type="http://schemas.openxmlformats.org/officeDocument/2006/relationships/hyperlink" Target="https://github.com/lcpu-club/loongarch-packages/pull/71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loong64/docker-library" TargetMode="External"/><Relationship Id="rId3" Type="http://schemas.openxmlformats.org/officeDocument/2006/relationships/hyperlink" Target="https://github.com/astral-sh/ruff/pull/20361" TargetMode="External"/><Relationship Id="rId2" Type="http://schemas.openxmlformats.org/officeDocument/2006/relationships/hyperlink" Target="https://github.com/astral-sh/python-build-standalone/pull/653" TargetMode="External"/><Relationship Id="rId1" Type="http://schemas.openxmlformats.org/officeDocument/2006/relationships/hyperlink" Target="https://github.com/astral-sh/uv/pull/15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Firefox </a:t>
            </a:r>
            <a:r>
              <a:rPr lang="zh-CN" altLang="en-US"/>
              <a:t>&amp; </a:t>
            </a:r>
            <a:r>
              <a:rPr lang="en-US" altLang="zh-CN"/>
              <a:t>Highway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642778" cy="4657501"/>
          </a:xfrm>
        </p:spPr>
        <p:txBody>
          <a:bodyPr/>
          <a:p>
            <a:r>
              <a:rPr lang="zh-CN" altLang="en-US"/>
              <a:t>据用户报告，</a:t>
            </a:r>
            <a:r>
              <a:rPr lang="en-US" altLang="zh-CN"/>
              <a:t>Firefox </a:t>
            </a:r>
            <a:r>
              <a:rPr lang="zh-CN" altLang="en-US"/>
              <a:t>主分支（对应未来的 </a:t>
            </a:r>
            <a:r>
              <a:rPr lang="en-US" altLang="zh-CN"/>
              <a:t>144 </a:t>
            </a:r>
            <a:r>
              <a:rPr lang="zh-CN" altLang="en-US"/>
              <a:t>版本）在</a:t>
            </a:r>
            <a:br>
              <a:rPr lang="zh-CN" altLang="en-US"/>
            </a:br>
            <a:r>
              <a:rPr lang="zh-CN" altLang="en-US"/>
              <a:t>龙架构上构建失败，排查出了 </a:t>
            </a:r>
            <a:r>
              <a:rPr lang="en-US" altLang="zh-CN"/>
              <a:t>3 </a:t>
            </a:r>
            <a:r>
              <a:rPr lang="zh-CN" altLang="en-US"/>
              <a:t>个独立的问题：</a:t>
            </a:r>
            <a:endParaRPr lang="zh-CN" altLang="en-US"/>
          </a:p>
          <a:p>
            <a:pPr lvl="1"/>
            <a:r>
              <a:rPr lang="zh-CN" altLang="en-US"/>
              <a:t>构建系统没有将 </a:t>
            </a:r>
            <a:r>
              <a:rPr lang="en-US" altLang="zh-CN"/>
              <a:t>sys/single_threaded.h </a:t>
            </a:r>
            <a:r>
              <a:rPr lang="zh-CN" altLang="en-US"/>
              <a:t>正确标记为系统头文件，导致对该文件声明的变量启用了仅适用于 </a:t>
            </a:r>
            <a:r>
              <a:rPr lang="en-US" altLang="zh-CN"/>
              <a:t>Firefox </a:t>
            </a:r>
            <a:r>
              <a:rPr lang="zh-CN" altLang="en-US"/>
              <a:t>内部符号的优化</a:t>
            </a:r>
            <a:endParaRPr lang="zh-CN" altLang="en-US"/>
          </a:p>
          <a:p>
            <a:pPr lvl="1"/>
            <a:r>
              <a:rPr lang="zh-CN" altLang="en-US"/>
              <a:t>更新 </a:t>
            </a:r>
            <a:r>
              <a:rPr lang="en-US" altLang="zh-CN"/>
              <a:t>Highway</a:t>
            </a:r>
            <a:r>
              <a:rPr lang="zh-CN" altLang="en-US"/>
              <a:t> 时未在构建系统加入新增的龙架构向量优化文件</a:t>
            </a:r>
            <a:endParaRPr lang="zh-CN" altLang="en-US"/>
          </a:p>
          <a:p>
            <a:pPr lvl="1"/>
            <a:r>
              <a:rPr lang="zh-CN" altLang="en-US"/>
              <a:t>由于代码体积增加，需要加入 -</a:t>
            </a:r>
            <a:r>
              <a:rPr lang="en-US" altLang="zh-CN"/>
              <a:t>mcmodel</a:t>
            </a:r>
            <a:r>
              <a:rPr lang="zh-CN" altLang="en-US"/>
              <a:t>=</a:t>
            </a:r>
            <a:r>
              <a:rPr lang="en-US" altLang="zh-CN"/>
              <a:t>medium</a:t>
            </a:r>
            <a:endParaRPr lang="zh-CN" altLang="en-US"/>
          </a:p>
          <a:p>
            <a:r>
              <a:rPr lang="zh-CN" altLang="en-US"/>
              <a:t>另外，在排查上述问题时，发现单独构建 </a:t>
            </a:r>
            <a:r>
              <a:rPr lang="en-US" altLang="zh-CN"/>
              <a:t>Highway </a:t>
            </a:r>
            <a:r>
              <a:rPr lang="zh-CN" altLang="en-US"/>
              <a:t>时会无条件启用 </a:t>
            </a:r>
            <a:r>
              <a:rPr lang="en-US" altLang="zh-CN"/>
              <a:t>LASX</a:t>
            </a:r>
            <a:r>
              <a:rPr lang="zh-CN" altLang="en-US"/>
              <a:t>，已提交修复使之改用动态探测</a:t>
            </a:r>
            <a:endParaRPr lang="zh-CN" altLang="en-US"/>
          </a:p>
          <a:p>
            <a:pPr lvl="1"/>
            <a:r>
              <a:rPr lang="zh-CN" altLang="en-US" b="1" u="sng">
                <a:solidFill>
                  <a:srgbClr val="E60013"/>
                </a:solidFill>
              </a:rPr>
              <a:t>如无特殊情况，不要往上游提交无条件启用 </a:t>
            </a:r>
            <a:r>
              <a:rPr lang="en-US" altLang="zh-CN" b="1" u="sng">
                <a:solidFill>
                  <a:srgbClr val="E60013"/>
                </a:solidFill>
              </a:rPr>
              <a:t>LASX </a:t>
            </a:r>
            <a:r>
              <a:rPr lang="zh-CN" altLang="en-US" b="1" u="sng">
                <a:solidFill>
                  <a:srgbClr val="E60013"/>
                </a:solidFill>
              </a:rPr>
              <a:t>的代码</a:t>
            </a:r>
            <a:endParaRPr lang="zh-CN" altLang="en-US" b="1" u="sng">
              <a:solidFill>
                <a:srgbClr val="E60013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3278" cy="4657501"/>
          </a:xfrm>
        </p:spPr>
        <p:txBody>
          <a:bodyPr/>
          <a:p>
            <a:r>
              <a:rPr lang="en-US" altLang="zh-CN"/>
              <a:t>cuitao</a:t>
            </a:r>
            <a:endParaRPr lang="en-US" altLang="zh-CN"/>
          </a:p>
          <a:p>
            <a:pPr lvl="1"/>
            <a:r>
              <a:rPr lang="zh-CN" altLang="en-US"/>
              <a:t>移除</a:t>
            </a:r>
            <a:r>
              <a:rPr lang="en-US" altLang="zh-CN"/>
              <a:t> KVM </a:t>
            </a:r>
            <a:r>
              <a:rPr lang="zh-CN" altLang="en-US"/>
              <a:t>代码中未使用的</a:t>
            </a:r>
            <a:r>
              <a:rPr lang="en-US" altLang="zh-CN"/>
              <a:t> return </a:t>
            </a:r>
            <a:r>
              <a:rPr lang="zh-CN" altLang="en-US"/>
              <a:t>函数（</a:t>
            </a:r>
            <a:r>
              <a:rPr lang="zh-CN" altLang="en-US">
                <a:hlinkClick r:id="rId2"/>
              </a:rPr>
              <a:t>第 </a:t>
            </a:r>
            <a:r>
              <a:rPr lang="en-US" altLang="zh-CN">
                <a:hlinkClick r:id="rId2"/>
              </a:rPr>
              <a:t>1 </a:t>
            </a:r>
            <a:r>
              <a:rPr lang="zh-CN" altLang="en-US">
                <a:hlinkClick r:id="rId2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补充初始化代码中的 </a:t>
            </a:r>
            <a:r>
              <a:rPr lang="en-US" altLang="zh-CN"/>
              <a:t>return</a:t>
            </a:r>
            <a:r>
              <a:rPr lang="zh-CN" altLang="en-US"/>
              <a:t> 状态检查（</a:t>
            </a:r>
            <a:r>
              <a:rPr lang="zh-CN" altLang="en-US">
                <a:hlinkClick r:id="rId3"/>
              </a:rPr>
              <a:t>第 </a:t>
            </a:r>
            <a:r>
              <a:rPr lang="en-US" altLang="zh-CN">
                <a:hlinkClick r:id="rId3"/>
              </a:rPr>
              <a:t>1</a:t>
            </a:r>
            <a:r>
              <a:rPr lang="zh-CN" altLang="en-US">
                <a:hlinkClick r:id="rId3"/>
              </a:rPr>
              <a:t> 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为 </a:t>
            </a:r>
            <a:r>
              <a:rPr lang="en-US" altLang="zh-CN"/>
              <a:t>kobj</a:t>
            </a:r>
            <a:r>
              <a:rPr lang="zh-CN" altLang="en-US"/>
              <a:t> 分配添加结果检查（</a:t>
            </a:r>
            <a:r>
              <a:rPr lang="zh-CN" altLang="en-US">
                <a:hlinkClick r:id="rId4"/>
              </a:rPr>
              <a:t>第 </a:t>
            </a:r>
            <a:r>
              <a:rPr lang="en-US" altLang="zh-CN">
                <a:hlinkClick r:id="rId4"/>
              </a:rPr>
              <a:t>1 </a:t>
            </a:r>
            <a:r>
              <a:rPr lang="zh-CN" altLang="en-US">
                <a:hlinkClick r:id="rId4"/>
              </a:rPr>
              <a:t>版</a:t>
            </a:r>
            <a:r>
              <a:rPr lang="zh-CN" altLang="en-US"/>
              <a:t>）</a:t>
            </a:r>
            <a:endParaRPr lang="en-US" altLang="zh-CN"/>
          </a:p>
          <a:p>
            <a:r>
              <a:rPr lang="en-US" altLang="zh-CN"/>
              <a:t>Hengqi Chen</a:t>
            </a:r>
            <a:endParaRPr lang="en-US" altLang="zh-CN"/>
          </a:p>
          <a:p>
            <a:pPr lvl="1"/>
            <a:r>
              <a:rPr lang="zh-CN" altLang="en-US"/>
              <a:t>修复</a:t>
            </a:r>
            <a:r>
              <a:rPr lang="en-US" altLang="zh-CN"/>
              <a:t> BPF Trampoline </a:t>
            </a:r>
            <a:r>
              <a:rPr lang="zh-CN" altLang="en-US"/>
              <a:t>相关问题（</a:t>
            </a:r>
            <a:r>
              <a:rPr lang="zh-CN" altLang="en-US">
                <a:hlinkClick r:id="rId5"/>
              </a:rPr>
              <a:t>第</a:t>
            </a:r>
            <a:r>
              <a:rPr lang="en-US" altLang="zh-CN">
                <a:hlinkClick r:id="rId5"/>
              </a:rPr>
              <a:t> 4 </a:t>
            </a:r>
            <a:r>
              <a:rPr lang="zh-CN" altLang="en-US">
                <a:hlinkClick r:id="rId5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0"/>
            <a:r>
              <a:rPr lang="en-US" altLang="zh-CN"/>
              <a:t>Huacai Chen</a:t>
            </a:r>
            <a:endParaRPr lang="en-US" altLang="zh-CN"/>
          </a:p>
          <a:p>
            <a:pPr lvl="1"/>
            <a:r>
              <a:rPr lang="zh-CN" altLang="en-US"/>
              <a:t>添加用于指定 </a:t>
            </a:r>
            <a:r>
              <a:rPr lang="en-US" altLang="zh-CN"/>
              <a:t>SIMD </a:t>
            </a:r>
            <a:r>
              <a:rPr lang="zh-CN" altLang="en-US"/>
              <a:t>扩展支持级别的 </a:t>
            </a:r>
            <a:r>
              <a:rPr lang="en-US" altLang="zh-CN"/>
              <a:t>simd</a:t>
            </a:r>
            <a:r>
              <a:rPr lang="zh-CN" altLang="en-US"/>
              <a:t>= 参数（</a:t>
            </a:r>
            <a:r>
              <a:rPr lang="zh-CN" altLang="en-US">
                <a:hlinkClick r:id="rId6"/>
              </a:rPr>
              <a:t>第 </a:t>
            </a:r>
            <a:r>
              <a:rPr lang="en-US" altLang="zh-CN">
                <a:hlinkClick r:id="rId6"/>
              </a:rPr>
              <a:t>1 </a:t>
            </a:r>
            <a:r>
              <a:rPr lang="zh-CN" altLang="en-US">
                <a:hlinkClick r:id="rId6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启用 </a:t>
            </a:r>
            <a:r>
              <a:rPr lang="en-US" altLang="zh-CN"/>
              <a:t>ARCH_STRICT_ALIGN </a:t>
            </a:r>
            <a:r>
              <a:rPr lang="zh-CN" altLang="en-US"/>
              <a:t>时确保 </a:t>
            </a:r>
            <a:r>
              <a:rPr lang="en-US" altLang="zh-CN"/>
              <a:t>ACPI </a:t>
            </a:r>
            <a:r>
              <a:rPr lang="zh-CN" altLang="en-US"/>
              <a:t>结构亦被对齐（</a:t>
            </a:r>
            <a:r>
              <a:rPr lang="zh-CN" altLang="en-US">
                <a:hlinkClick r:id="rId7"/>
              </a:rPr>
              <a:t>第 </a:t>
            </a:r>
            <a:r>
              <a:rPr lang="en-US" altLang="zh-CN">
                <a:hlinkClick r:id="rId7"/>
              </a:rPr>
              <a:t>2 </a:t>
            </a:r>
            <a:r>
              <a:rPr lang="zh-CN" altLang="en-US">
                <a:hlinkClick r:id="rId7"/>
              </a:rPr>
              <a:t>版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3278" cy="4657501"/>
          </a:xfrm>
        </p:spPr>
        <p:txBody>
          <a:bodyPr/>
          <a:p>
            <a:pPr lvl="0"/>
            <a:r>
              <a:rPr lang="en-US" altLang="zh-CN"/>
              <a:t>Bibo Mao</a:t>
            </a:r>
            <a:endParaRPr lang="en-US" altLang="zh-CN"/>
          </a:p>
          <a:p>
            <a:pPr lvl="1"/>
            <a:r>
              <a:rPr lang="en-US" altLang="zh-CN"/>
              <a:t>KVM</a:t>
            </a:r>
            <a:r>
              <a:rPr lang="zh-CN" altLang="en-US"/>
              <a:t>：在禁用先占的上下文中避免使用 </a:t>
            </a:r>
            <a:r>
              <a:rPr lang="en-US" altLang="zh-CN"/>
              <a:t>copy_from_user()</a:t>
            </a:r>
            <a:r>
              <a:rPr lang="zh-CN" altLang="en-US"/>
              <a:t>（</a:t>
            </a:r>
            <a:r>
              <a:rPr lang="zh-CN" altLang="en-US">
                <a:hlinkClick r:id="rId2"/>
              </a:rPr>
              <a:t>第 </a:t>
            </a:r>
            <a:r>
              <a:rPr lang="en-US" altLang="zh-CN">
                <a:hlinkClick r:id="rId2"/>
              </a:rPr>
              <a:t>1 </a:t>
            </a:r>
            <a:r>
              <a:rPr lang="zh-CN" altLang="en-US">
                <a:hlinkClick r:id="rId2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删除 </a:t>
            </a:r>
            <a:r>
              <a:rPr lang="en-US" altLang="zh-CN"/>
              <a:t>tick_shutdown() </a:t>
            </a:r>
            <a:r>
              <a:rPr lang="zh-CN" altLang="en-US"/>
              <a:t>中不合理的 </a:t>
            </a:r>
            <a:r>
              <a:rPr lang="en-US" altLang="zh-CN"/>
              <a:t>clockevents_switch_state() </a:t>
            </a:r>
            <a:r>
              <a:rPr lang="zh-CN" altLang="en-US"/>
              <a:t>调用（</a:t>
            </a:r>
            <a:r>
              <a:rPr lang="zh-CN" altLang="en-US">
                <a:hlinkClick r:id="rId3"/>
              </a:rPr>
              <a:t>第 </a:t>
            </a:r>
            <a:r>
              <a:rPr lang="en-US" altLang="zh-CN">
                <a:hlinkClick r:id="rId3"/>
              </a:rPr>
              <a:t>3 </a:t>
            </a:r>
            <a:r>
              <a:rPr lang="zh-CN" altLang="en-US">
                <a:hlinkClick r:id="rId3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为 </a:t>
            </a:r>
            <a:r>
              <a:rPr lang="en-US" altLang="zh-CN"/>
              <a:t>EIOINTC</a:t>
            </a:r>
            <a:r>
              <a:rPr lang="zh-CN" altLang="en-US"/>
              <a:t> 添加多针脚路由支持（</a:t>
            </a:r>
            <a:r>
              <a:rPr lang="zh-CN" altLang="en-US">
                <a:hlinkClick r:id="rId4"/>
              </a:rPr>
              <a:t>第 </a:t>
            </a:r>
            <a:r>
              <a:rPr lang="en-US" altLang="zh-CN">
                <a:hlinkClick r:id="rId4"/>
              </a:rPr>
              <a:t>4 </a:t>
            </a:r>
            <a:r>
              <a:rPr lang="zh-CN" altLang="en-US">
                <a:hlinkClick r:id="rId4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修复启用 </a:t>
            </a:r>
            <a:r>
              <a:rPr lang="en-US" altLang="zh-CN"/>
              <a:t>PTW </a:t>
            </a:r>
            <a:r>
              <a:rPr lang="zh-CN" altLang="en-US"/>
              <a:t>的平台上的 </a:t>
            </a:r>
            <a:r>
              <a:rPr lang="en-US" altLang="zh-CN"/>
              <a:t>KVM </a:t>
            </a:r>
            <a:r>
              <a:rPr lang="zh-CN" altLang="en-US"/>
              <a:t>页面迁移（</a:t>
            </a:r>
            <a:r>
              <a:rPr lang="zh-CN" altLang="en-US">
                <a:hlinkClick r:id="rId5"/>
              </a:rPr>
              <a:t>第 </a:t>
            </a:r>
            <a:r>
              <a:rPr lang="en-US" altLang="zh-CN">
                <a:hlinkClick r:id="rId5"/>
              </a:rPr>
              <a:t>1 </a:t>
            </a:r>
            <a:r>
              <a:rPr lang="zh-CN" altLang="en-US">
                <a:hlinkClick r:id="rId5"/>
              </a:rPr>
              <a:t>版</a:t>
            </a:r>
            <a:r>
              <a:rPr lang="zh-CN" altLang="en-US"/>
              <a:t>）</a:t>
            </a:r>
            <a:endParaRPr lang="en-US" altLang="zh-CN"/>
          </a:p>
          <a:p>
            <a:pPr lvl="0"/>
            <a:r>
              <a:rPr lang="en-US" altLang="zh-CN"/>
              <a:t>Youling Tang</a:t>
            </a:r>
            <a:endParaRPr lang="en-US" altLang="zh-CN"/>
          </a:p>
          <a:p>
            <a:pPr lvl="1"/>
            <a:r>
              <a:rPr lang="zh-CN" altLang="en-US"/>
              <a:t>新增</a:t>
            </a:r>
            <a:r>
              <a:rPr lang="en-US" altLang="zh-CN"/>
              <a:t> kexec_file_load() </a:t>
            </a:r>
            <a:r>
              <a:rPr lang="zh-CN" altLang="en-US"/>
              <a:t>支持（</a:t>
            </a:r>
            <a:r>
              <a:rPr lang="zh-CN" altLang="en-US">
                <a:hlinkClick r:id="rId6"/>
              </a:rPr>
              <a:t>第</a:t>
            </a:r>
            <a:r>
              <a:rPr lang="en-US" altLang="zh-CN">
                <a:hlinkClick r:id="rId6"/>
              </a:rPr>
              <a:t> 4 </a:t>
            </a:r>
            <a:r>
              <a:rPr lang="zh-CN" altLang="en-US">
                <a:hlinkClick r:id="rId6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0"/>
            <a:r>
              <a:rPr lang="en-US" altLang="zh-CN"/>
              <a:t>Ruoyao Xi</a:t>
            </a:r>
            <a:endParaRPr lang="en-US" altLang="zh-CN"/>
          </a:p>
          <a:p>
            <a:pPr lvl="1"/>
            <a:r>
              <a:rPr lang="zh-CN" altLang="en-US"/>
              <a:t>正确标记 </a:t>
            </a:r>
            <a:r>
              <a:rPr lang="en-US" altLang="zh-CN"/>
              <a:t>dml21_map_dc_state_into_dml_display_cfg() </a:t>
            </a:r>
            <a:r>
              <a:rPr lang="zh-CN" altLang="en-US"/>
              <a:t>的 </a:t>
            </a:r>
            <a:r>
              <a:rPr lang="en-US" altLang="zh-CN"/>
              <a:t>FPU </a:t>
            </a:r>
            <a:r>
              <a:rPr lang="zh-CN" altLang="en-US"/>
              <a:t>使用（</a:t>
            </a:r>
            <a:r>
              <a:rPr lang="zh-CN" altLang="en-US">
                <a:hlinkClick r:id="rId7"/>
              </a:rPr>
              <a:t>第 </a:t>
            </a:r>
            <a:r>
              <a:rPr lang="en-US" altLang="zh-CN">
                <a:hlinkClick r:id="rId7"/>
              </a:rPr>
              <a:t>1 </a:t>
            </a:r>
            <a:r>
              <a:rPr lang="zh-CN" altLang="en-US">
                <a:hlinkClick r:id="rId7"/>
              </a:rPr>
              <a:t>版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103278" cy="4657501"/>
          </a:xfrm>
        </p:spPr>
        <p:txBody>
          <a:bodyPr/>
          <a:p>
            <a:pPr lvl="0"/>
            <a:r>
              <a:rPr lang="en-US" altLang="zh-CN"/>
              <a:t>Tiezhu</a:t>
            </a:r>
            <a:r>
              <a:rPr lang="zh-CN" altLang="en-US"/>
              <a:t> </a:t>
            </a:r>
            <a:r>
              <a:rPr lang="en-US" altLang="zh-CN"/>
              <a:t>Yang</a:t>
            </a:r>
            <a:endParaRPr lang="en-US" altLang="zh-CN"/>
          </a:p>
          <a:p>
            <a:pPr lvl="1"/>
            <a:r>
              <a:rPr lang="zh-CN" altLang="en-US"/>
              <a:t>修复</a:t>
            </a:r>
            <a:r>
              <a:rPr lang="en-US" altLang="zh-CN"/>
              <a:t> Rust </a:t>
            </a:r>
            <a:r>
              <a:rPr lang="zh-CN" altLang="en-US"/>
              <a:t>代码相关的</a:t>
            </a:r>
            <a:r>
              <a:rPr lang="en-US" altLang="zh-CN"/>
              <a:t> objtool </a:t>
            </a:r>
            <a:r>
              <a:rPr lang="zh-CN" altLang="en-US"/>
              <a:t>警告（</a:t>
            </a:r>
            <a:r>
              <a:rPr lang="zh-CN" altLang="en-US">
                <a:hlinkClick r:id="rId2"/>
              </a:rPr>
              <a:t>第</a:t>
            </a:r>
            <a:r>
              <a:rPr lang="en-US" altLang="zh-CN">
                <a:hlinkClick r:id="rId2"/>
              </a:rPr>
              <a:t> 1 </a:t>
            </a:r>
            <a:r>
              <a:rPr lang="zh-CN" altLang="en-US">
                <a:hlinkClick r:id="rId2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为热补丁添加调试功能，并修复问题（</a:t>
            </a:r>
            <a:r>
              <a:rPr lang="zh-CN" altLang="en-US">
                <a:hlinkClick r:id="rId3"/>
              </a:rPr>
              <a:t>第 </a:t>
            </a:r>
            <a:r>
              <a:rPr lang="en-US" altLang="zh-CN">
                <a:hlinkClick r:id="rId3"/>
              </a:rPr>
              <a:t>1</a:t>
            </a:r>
            <a:r>
              <a:rPr lang="zh-CN" altLang="en-US">
                <a:hlinkClick r:id="rId3"/>
              </a:rPr>
              <a:t> 版</a:t>
            </a:r>
            <a:r>
              <a:rPr lang="zh-CN" altLang="en-US"/>
              <a:t>）</a:t>
            </a:r>
            <a:endParaRPr lang="en-US" altLang="zh-CN"/>
          </a:p>
          <a:p>
            <a:pPr lvl="0"/>
            <a:r>
              <a:rPr lang="en-US" altLang="zh-CN"/>
              <a:t>Qunqin Zhao</a:t>
            </a:r>
            <a:endParaRPr lang="en-US" altLang="zh-CN"/>
          </a:p>
          <a:p>
            <a:pPr lvl="1"/>
            <a:r>
              <a:rPr lang="zh-CN" altLang="en-US"/>
              <a:t>龙芯安全引擎支持（</a:t>
            </a:r>
            <a:r>
              <a:rPr lang="zh-CN" altLang="en-US">
                <a:hlinkClick r:id="rId4"/>
              </a:rPr>
              <a:t>第 </a:t>
            </a:r>
            <a:r>
              <a:rPr lang="en-US" altLang="zh-CN">
                <a:hlinkClick r:id="rId4"/>
              </a:rPr>
              <a:t>12 </a:t>
            </a:r>
            <a:r>
              <a:rPr lang="zh-CN" altLang="en-US">
                <a:hlinkClick r:id="rId4"/>
              </a:rPr>
              <a:t>版</a:t>
            </a:r>
            <a:r>
              <a:rPr lang="zh-CN" altLang="en-US"/>
              <a:t>）</a:t>
            </a:r>
            <a:endParaRPr lang="en-US" altLang="zh-CN"/>
          </a:p>
          <a:p>
            <a:pPr lvl="0"/>
            <a:r>
              <a:rPr lang="en-US" altLang="zh-CN"/>
              <a:t>Binbin Zhou</a:t>
            </a:r>
            <a:endParaRPr lang="en-US" altLang="zh-CN"/>
          </a:p>
          <a:p>
            <a:pPr lvl="1"/>
            <a:r>
              <a:rPr lang="en-US" altLang="zh-CN"/>
              <a:t>2K0500/2K1000 NAND </a:t>
            </a:r>
            <a:r>
              <a:rPr lang="zh-CN" altLang="en-US"/>
              <a:t>控制器支持（</a:t>
            </a:r>
            <a:r>
              <a:rPr lang="zh-CN" altLang="en-US">
                <a:hlinkClick r:id="rId5"/>
              </a:rPr>
              <a:t>第</a:t>
            </a:r>
            <a:r>
              <a:rPr lang="en-US" altLang="zh-CN">
                <a:hlinkClick r:id="rId5"/>
              </a:rPr>
              <a:t> 4 </a:t>
            </a:r>
            <a:r>
              <a:rPr lang="zh-CN" altLang="en-US">
                <a:hlinkClick r:id="rId5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龙芯</a:t>
            </a:r>
            <a:r>
              <a:rPr lang="en-US" altLang="zh-CN"/>
              <a:t> 2K0500 BMC </a:t>
            </a:r>
            <a:r>
              <a:rPr lang="zh-CN" altLang="en-US"/>
              <a:t>支持（</a:t>
            </a:r>
            <a:r>
              <a:rPr lang="zh-CN" altLang="en-US">
                <a:hlinkClick r:id="rId6"/>
              </a:rPr>
              <a:t>第</a:t>
            </a:r>
            <a:r>
              <a:rPr lang="en-US" altLang="zh-CN">
                <a:hlinkClick r:id="rId6"/>
              </a:rPr>
              <a:t> 11 </a:t>
            </a:r>
            <a:r>
              <a:rPr lang="zh-CN" altLang="en-US">
                <a:hlinkClick r:id="rId6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龙芯 </a:t>
            </a:r>
            <a:r>
              <a:rPr lang="en-US" altLang="zh-CN"/>
              <a:t>UART</a:t>
            </a:r>
            <a:r>
              <a:rPr lang="zh-CN" altLang="en-US"/>
              <a:t> 支持（</a:t>
            </a:r>
            <a:r>
              <a:rPr lang="zh-CN" altLang="en-US">
                <a:hlinkClick r:id="rId6"/>
              </a:rPr>
              <a:t>第 </a:t>
            </a:r>
            <a:r>
              <a:rPr lang="en-US" altLang="zh-CN">
                <a:hlinkClick r:id="rId6"/>
              </a:rPr>
              <a:t>4 </a:t>
            </a:r>
            <a:r>
              <a:rPr lang="zh-CN" altLang="en-US">
                <a:hlinkClick r:id="rId6"/>
              </a:rPr>
              <a:t>版</a:t>
            </a:r>
            <a:r>
              <a:rPr lang="zh-CN" altLang="en-US"/>
              <a:t>）</a:t>
            </a:r>
            <a:endParaRPr lang="zh-CN" altLang="en-US"/>
          </a:p>
          <a:p>
            <a:pPr lvl="0"/>
            <a:r>
              <a:rPr lang="en-US" altLang="zh-CN"/>
              <a:t>Yao Zi</a:t>
            </a:r>
            <a:endParaRPr lang="en-US" altLang="zh-CN"/>
          </a:p>
          <a:p>
            <a:pPr lvl="1"/>
            <a:r>
              <a:rPr lang="en-US" altLang="zh-CN"/>
              <a:t>2K0300 GPIO </a:t>
            </a:r>
            <a:r>
              <a:rPr lang="zh-CN" altLang="en-US"/>
              <a:t>控制器支持（</a:t>
            </a:r>
            <a:r>
              <a:rPr lang="zh-CN" altLang="en-US">
                <a:hlinkClick r:id="rId7"/>
              </a:rPr>
              <a:t>第</a:t>
            </a:r>
            <a:r>
              <a:rPr lang="en-US" altLang="zh-CN">
                <a:hlinkClick r:id="rId7"/>
              </a:rPr>
              <a:t> 3 </a:t>
            </a:r>
            <a:r>
              <a:rPr lang="zh-CN" altLang="en-US">
                <a:hlinkClick r:id="rId7"/>
              </a:rPr>
              <a:t>版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N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ode.js/NPM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生态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en-US" altLang="zh-CN" sz="2600"/>
              <a:t>napi</a:t>
            </a:r>
            <a:r>
              <a:rPr lang="zh-CN" altLang="en-US" sz="2600"/>
              <a:t>-</a:t>
            </a:r>
            <a:r>
              <a:rPr lang="en-US" altLang="zh-CN" sz="2600"/>
              <a:t>rs </a:t>
            </a:r>
            <a:r>
              <a:rPr lang="zh-CN" altLang="en-US" sz="2600"/>
              <a:t>- </a:t>
            </a:r>
            <a:r>
              <a:rPr lang="en-US" altLang="zh-CN" sz="2600">
                <a:hlinkClick r:id="rId1"/>
              </a:rPr>
              <a:t>napi</a:t>
            </a:r>
            <a:r>
              <a:rPr lang="zh-CN" altLang="en-US" sz="2600">
                <a:hlinkClick r:id="rId1"/>
              </a:rPr>
              <a:t>-</a:t>
            </a:r>
            <a:r>
              <a:rPr lang="en-US" altLang="zh-CN" sz="2600">
                <a:hlinkClick r:id="rId1"/>
              </a:rPr>
              <a:t>rs/napi</a:t>
            </a:r>
            <a:r>
              <a:rPr lang="zh-CN" altLang="en-US" sz="2600">
                <a:hlinkClick r:id="rId1"/>
              </a:rPr>
              <a:t>-</a:t>
            </a:r>
            <a:r>
              <a:rPr lang="en-US" altLang="zh-CN" sz="2600">
                <a:hlinkClick r:id="rId1"/>
              </a:rPr>
              <a:t>rs</a:t>
            </a:r>
            <a:r>
              <a:rPr lang="zh-CN" altLang="en-US" sz="2600">
                <a:hlinkClick r:id="rId1"/>
              </a:rPr>
              <a:t>#</a:t>
            </a:r>
            <a:r>
              <a:rPr lang="en-US" altLang="zh-CN" sz="2600">
                <a:hlinkClick r:id="rId1"/>
              </a:rPr>
              <a:t>2887</a:t>
            </a:r>
            <a:endParaRPr lang="zh-CN" altLang="en-US" sz="2600"/>
          </a:p>
          <a:p>
            <a:pPr lvl="1"/>
            <a:r>
              <a:rPr lang="zh-CN" altLang="en-US" sz="2600">
                <a:hlinkClick r:id="rId2"/>
              </a:rPr>
              <a:t>@</a:t>
            </a:r>
            <a:r>
              <a:rPr lang="en-US" altLang="zh-CN" sz="2600">
                <a:hlinkClick r:id="rId2"/>
              </a:rPr>
              <a:t>napi</a:t>
            </a:r>
            <a:r>
              <a:rPr lang="zh-CN" altLang="en-US" sz="2600">
                <a:hlinkClick r:id="rId2"/>
              </a:rPr>
              <a:t>-</a:t>
            </a:r>
            <a:r>
              <a:rPr lang="en-US" altLang="zh-CN" sz="2600">
                <a:hlinkClick r:id="rId2"/>
              </a:rPr>
              <a:t>rs/cli 3.2.0</a:t>
            </a:r>
            <a:r>
              <a:rPr lang="en-US" altLang="zh-CN" sz="2600"/>
              <a:t> </a:t>
            </a:r>
            <a:r>
              <a:rPr lang="zh-CN" altLang="en-US" sz="2600"/>
              <a:t>已发布，但是…</a:t>
            </a:r>
            <a:endParaRPr lang="zh-CN" altLang="en-US" sz="2225"/>
          </a:p>
          <a:p>
            <a:pPr lvl="2"/>
            <a:r>
              <a:rPr lang="en-US" altLang="zh-CN" sz="2380"/>
              <a:t>Ubuntu</a:t>
            </a:r>
            <a:r>
              <a:rPr lang="zh-CN" altLang="en-US" sz="2380"/>
              <a:t> </a:t>
            </a:r>
            <a:r>
              <a:rPr lang="en-US" altLang="zh-CN" sz="2380"/>
              <a:t>24.04</a:t>
            </a:r>
            <a:r>
              <a:rPr lang="zh-CN" altLang="en-US" sz="2380"/>
              <a:t> 是</a:t>
            </a:r>
            <a:r>
              <a:rPr lang="en-US" altLang="zh-CN" sz="2380"/>
              <a:t> GitHub Actions </a:t>
            </a:r>
            <a:r>
              <a:rPr lang="zh-CN" altLang="en-US" sz="2380"/>
              <a:t>的默认镜像，但是无完整龙架构交叉工具链，所以默认的链接器是 </a:t>
            </a:r>
            <a:r>
              <a:rPr lang="en-US" altLang="zh-CN" sz="2380"/>
              <a:t>loongarch64</a:t>
            </a:r>
            <a:r>
              <a:rPr lang="zh-CN" altLang="en-US" sz="2380"/>
              <a:t>-</a:t>
            </a:r>
            <a:r>
              <a:rPr lang="en-US" altLang="zh-CN" sz="2380"/>
              <a:t>linux</a:t>
            </a:r>
            <a:r>
              <a:rPr lang="zh-CN" altLang="en-US" sz="2380"/>
              <a:t>-</a:t>
            </a:r>
            <a:r>
              <a:rPr lang="en-US" altLang="zh-CN" sz="2380"/>
              <a:t>gnu</a:t>
            </a:r>
            <a:r>
              <a:rPr lang="zh-CN" altLang="en-US" sz="2380"/>
              <a:t>-</a:t>
            </a:r>
            <a:r>
              <a:rPr lang="en-US" altLang="zh-CN" sz="2380"/>
              <a:t>gcc</a:t>
            </a:r>
            <a:r>
              <a:rPr lang="zh-CN" altLang="en-US" sz="2380"/>
              <a:t>-</a:t>
            </a:r>
            <a:r>
              <a:rPr lang="en-US" altLang="zh-CN" sz="2380"/>
              <a:t>13</a:t>
            </a:r>
            <a:endParaRPr lang="en-US" altLang="zh-CN" sz="2380"/>
          </a:p>
          <a:p>
            <a:pPr lvl="2"/>
            <a:r>
              <a:rPr lang="en-US" altLang="zh-CN" sz="2380">
                <a:solidFill>
                  <a:schemeClr val="tx1"/>
                </a:solidFill>
                <a:ea typeface="Source Han Sans CN" charset="0"/>
              </a:rPr>
              <a:t>napi new </a:t>
            </a:r>
            <a:r>
              <a:rPr lang="zh-CN" altLang="en-US" sz="2380">
                <a:solidFill>
                  <a:schemeClr val="tx1"/>
                </a:solidFill>
                <a:ea typeface="Source Han Sans CN" charset="0"/>
              </a:rPr>
              <a:t>初始化时的</a:t>
            </a:r>
            <a:r>
              <a:rPr lang="zh-CN" altLang="en-US" sz="2380"/>
              <a:t>模板、</a:t>
            </a:r>
            <a:r>
              <a:rPr lang="en-US" altLang="zh-CN" sz="2380"/>
              <a:t>napi</a:t>
            </a:r>
            <a:r>
              <a:rPr lang="zh-CN" altLang="en-US" sz="2380"/>
              <a:t>-</a:t>
            </a:r>
            <a:r>
              <a:rPr lang="en-US" altLang="zh-CN" sz="2380"/>
              <a:t>cross </a:t>
            </a:r>
            <a:r>
              <a:rPr lang="zh-CN" altLang="en-US" sz="2380"/>
              <a:t>等还缺少支持，开箱难用</a:t>
            </a:r>
            <a:endParaRPr lang="zh-CN" altLang="en-US" sz="2380"/>
          </a:p>
          <a:p>
            <a:pPr lvl="2"/>
            <a:r>
              <a:rPr lang="zh-CN" altLang="en-US" sz="2380"/>
              <a:t>使用了 </a:t>
            </a:r>
            <a:r>
              <a:rPr lang="en-US" altLang="zh-CN" sz="2380"/>
              <a:t>napi</a:t>
            </a:r>
            <a:r>
              <a:rPr lang="zh-CN" altLang="en-US" sz="2380"/>
              <a:t>-</a:t>
            </a:r>
            <a:r>
              <a:rPr lang="en-US" altLang="zh-CN" sz="2380"/>
              <a:t>rs</a:t>
            </a:r>
            <a:r>
              <a:rPr lang="zh-CN" altLang="en-US" sz="2380"/>
              <a:t> 的包仍需手动添加架构支持</a:t>
            </a:r>
            <a:endParaRPr lang="zh-CN" altLang="en-US" sz="2380"/>
          </a:p>
          <a:p>
            <a:pPr lvl="3"/>
            <a:r>
              <a:rPr lang="zh-CN" altLang="en-US" sz="2380"/>
              <a:t>涉及</a:t>
            </a:r>
            <a:r>
              <a:rPr lang="en-US" altLang="zh-CN" sz="2380"/>
              <a:t> Tailwind CSS 4 </a:t>
            </a:r>
            <a:r>
              <a:rPr lang="zh-CN" altLang="en-US" sz="2380"/>
              <a:t>的 </a:t>
            </a:r>
            <a:r>
              <a:rPr lang="en-US" altLang="zh-CN" sz="2380"/>
              <a:t>oxide</a:t>
            </a:r>
            <a:r>
              <a:rPr lang="zh-CN" altLang="en-US" sz="2380"/>
              <a:t>，</a:t>
            </a:r>
            <a:r>
              <a:rPr lang="en-US" altLang="zh-CN" sz="2380"/>
              <a:t>Nuxt </a:t>
            </a:r>
            <a:r>
              <a:rPr lang="zh-CN" altLang="en-US" sz="2380"/>
              <a:t>依赖的 </a:t>
            </a:r>
            <a:r>
              <a:rPr lang="en-US" altLang="zh-CN" sz="2380"/>
              <a:t>oxc </a:t>
            </a:r>
            <a:r>
              <a:rPr lang="zh-CN" altLang="en-US" sz="2380"/>
              <a:t>相关包等</a:t>
            </a:r>
            <a:endParaRPr lang="zh-CN" altLang="en-US" sz="2380"/>
          </a:p>
          <a:p>
            <a:pPr lvl="0"/>
            <a:r>
              <a:rPr lang="en-US" altLang="zh-CN"/>
              <a:t>dprint </a:t>
            </a:r>
            <a:r>
              <a:rPr lang="zh-CN" altLang="en-US"/>
              <a:t>- </a:t>
            </a:r>
            <a:r>
              <a:rPr lang="en-US" altLang="zh-CN">
                <a:hlinkClick r:id="rId3"/>
              </a:rPr>
              <a:t>dprint/dprint</a:t>
            </a:r>
            <a:r>
              <a:rPr lang="zh-CN" altLang="en-US">
                <a:hlinkClick r:id="rId3"/>
              </a:rPr>
              <a:t>#</a:t>
            </a:r>
            <a:r>
              <a:rPr lang="en-US" altLang="zh-CN">
                <a:hlinkClick r:id="rId3"/>
              </a:rPr>
              <a:t>1017</a:t>
            </a:r>
            <a:endParaRPr lang="en-US" altLang="zh-CN"/>
          </a:p>
          <a:p>
            <a:pPr lvl="1"/>
            <a:r>
              <a:rPr lang="zh-CN" altLang="en-US"/>
              <a:t>发现一个 </a:t>
            </a:r>
            <a:r>
              <a:rPr lang="en-US" altLang="zh-CN"/>
              <a:t>wasmer</a:t>
            </a:r>
            <a:r>
              <a:rPr lang="zh-CN" altLang="en-US"/>
              <a:t> </a:t>
            </a:r>
            <a:r>
              <a:rPr lang="en-US" altLang="zh-CN"/>
              <a:t>bug</a:t>
            </a:r>
            <a:r>
              <a:rPr lang="zh-CN" altLang="en-US"/>
              <a:t>，已由 </a:t>
            </a:r>
            <a:r>
              <a:rPr lang="en-US" altLang="zh-CN"/>
              <a:t>heiher</a:t>
            </a:r>
            <a:r>
              <a:rPr lang="zh-CN" altLang="en-US"/>
              <a:t> 修复：</a:t>
            </a:r>
            <a:r>
              <a:rPr lang="en-US" altLang="zh-CN">
                <a:hlinkClick r:id="rId4"/>
              </a:rPr>
              <a:t>wasmerio/wasmer/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hlinkClick r:id="rId4"/>
              </a:rPr>
              <a:t>#</a:t>
            </a:r>
            <a:r>
              <a:rPr lang="en-US" altLang="zh-CN">
                <a:hlinkClick r:id="rId4"/>
              </a:rPr>
              <a:t>5707</a:t>
            </a:r>
            <a:endParaRPr lang="en-US" altLang="zh-CN"/>
          </a:p>
          <a:p>
            <a:pPr lvl="0"/>
            <a:r>
              <a:rPr lang="en-US" altLang="zh-CN"/>
              <a:t>biomejs </a:t>
            </a:r>
            <a:r>
              <a:rPr lang="zh-CN" altLang="en-US"/>
              <a:t>- </a:t>
            </a:r>
            <a:r>
              <a:rPr lang="en-US" altLang="zh-CN">
                <a:hlinkClick r:id="rId5"/>
              </a:rPr>
              <a:t>biomejs/biome</a:t>
            </a:r>
            <a:r>
              <a:rPr lang="zh-CN" altLang="en-US">
                <a:hlinkClick r:id="rId5"/>
              </a:rPr>
              <a:t>#</a:t>
            </a:r>
            <a:r>
              <a:rPr lang="en-US" altLang="zh-CN">
                <a:hlinkClick r:id="rId5"/>
              </a:rPr>
              <a:t>7347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skybird233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155549" cy="4657501"/>
          </a:xfrm>
        </p:spPr>
        <p:txBody>
          <a:bodyPr/>
          <a:p>
            <a:r>
              <a:rPr lang="en-US" altLang="zh-CN" sz="2400"/>
              <a:t>Linux 6.16.7</a:t>
            </a:r>
            <a:r>
              <a:rPr lang="zh-CN" altLang="en-US" sz="2400"/>
              <a:t>（主线）及 </a:t>
            </a:r>
            <a:r>
              <a:rPr lang="en-US" altLang="zh-CN" sz="2400"/>
              <a:t>6.17</a:t>
            </a:r>
            <a:r>
              <a:rPr lang="zh-CN" altLang="en-US" sz="2400"/>
              <a:t>-</a:t>
            </a:r>
            <a:r>
              <a:rPr lang="en-US" altLang="zh-CN" sz="2400"/>
              <a:t>rc5</a:t>
            </a:r>
            <a:r>
              <a:rPr lang="zh-CN" altLang="en-US" sz="2400"/>
              <a:t>（预发布）内核已正式推送</a:t>
            </a:r>
            <a:endParaRPr lang="zh-CN" altLang="en-US" sz="2400"/>
          </a:p>
          <a:p>
            <a:r>
              <a:rPr lang="en-US" altLang="zh-CN" sz="2400"/>
              <a:t>Linux</a:t>
            </a:r>
            <a:r>
              <a:rPr lang="zh-CN" altLang="en-US" sz="2400"/>
              <a:t> </a:t>
            </a:r>
            <a:r>
              <a:rPr lang="en-US" altLang="zh-CN" sz="2400"/>
              <a:t>6.12</a:t>
            </a:r>
            <a:r>
              <a:rPr lang="zh-CN" altLang="en-US" sz="2400"/>
              <a:t>（长期支持，</a:t>
            </a:r>
            <a:r>
              <a:rPr lang="en-US" altLang="zh-CN" sz="2400"/>
              <a:t>LTS/loongterm</a:t>
            </a:r>
            <a:r>
              <a:rPr lang="zh-CN" altLang="en-US" sz="2400"/>
              <a:t>）内核</a:t>
            </a:r>
            <a:r>
              <a:rPr lang="zh-CN" altLang="en-US" sz="2400" b="1" u="sng">
                <a:solidFill>
                  <a:srgbClr val="FF0000"/>
                </a:solidFill>
              </a:rPr>
              <a:t>已终止维护</a:t>
            </a:r>
            <a:endParaRPr lang="zh-CN" altLang="en-US" sz="2400" b="1" u="sng">
              <a:solidFill>
                <a:srgbClr val="FF0000"/>
              </a:solidFill>
            </a:endParaRPr>
          </a:p>
          <a:p>
            <a:pPr lvl="1"/>
            <a:r>
              <a:rPr lang="zh-CN" altLang="en-US" sz="2200"/>
              <a:t>安同 </a:t>
            </a:r>
            <a:r>
              <a:rPr lang="en-US" altLang="zh-CN" sz="2200"/>
              <a:t>OS </a:t>
            </a:r>
            <a:r>
              <a:rPr lang="zh-CN" altLang="en-US" sz="2200"/>
              <a:t>的 </a:t>
            </a:r>
            <a:r>
              <a:rPr lang="en-US" altLang="zh-CN" sz="2200"/>
              <a:t>LTS</a:t>
            </a:r>
            <a:r>
              <a:rPr lang="zh-CN" altLang="en-US" sz="2200"/>
              <a:t> 内核维护质量长期不尽人意</a:t>
            </a:r>
            <a:endParaRPr lang="zh-CN" altLang="en-US" sz="2200"/>
          </a:p>
          <a:p>
            <a:pPr lvl="1"/>
            <a:r>
              <a:rPr lang="zh-CN" altLang="en-US" sz="2200"/>
              <a:t>如维护和测试到位，主线内核同样可以很稳定！</a:t>
            </a:r>
            <a:endParaRPr lang="zh-CN" altLang="en-US" sz="2200"/>
          </a:p>
          <a:p>
            <a:pPr lvl="1"/>
            <a:r>
              <a:rPr lang="zh-CN" altLang="en-US" sz="2200"/>
              <a:t>请正在使用 </a:t>
            </a:r>
            <a:r>
              <a:rPr lang="en-US" altLang="zh-CN" sz="2200"/>
              <a:t>LTS </a:t>
            </a:r>
            <a:r>
              <a:rPr lang="zh-CN" altLang="en-US" sz="2200"/>
              <a:t>内核的用户尽快安装主线内核</a:t>
            </a:r>
            <a:br>
              <a:rPr lang="zh-CN" altLang="en-US" sz="2200"/>
            </a:b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install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linux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+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kernel</a:t>
            </a:r>
            <a:b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</a:br>
            <a:r>
              <a:rPr lang="zh-CN" altLang="en-US" sz="2200"/>
              <a:t>并卸载</a:t>
            </a:r>
            <a:r>
              <a:rPr lang="en-US" altLang="zh-CN" sz="2200"/>
              <a:t> LTS </a:t>
            </a:r>
            <a:r>
              <a:rPr lang="zh-CN" altLang="en-US" sz="2200"/>
              <a:t>内核</a:t>
            </a:r>
            <a:br>
              <a:rPr lang="zh-CN" altLang="en-US" sz="2200"/>
            </a:b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oma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remove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 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linux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+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kernel</a:t>
            </a:r>
            <a:r>
              <a:rPr lang="zh-CN" altLang="en-US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+</a:t>
            </a:r>
            <a:r>
              <a:rPr lang="en-US" altLang="zh-CN" sz="2200" b="1">
                <a:solidFill>
                  <a:srgbClr val="E60013"/>
                </a:solidFill>
                <a:latin typeface="Fira Code" charset="0"/>
                <a:ea typeface="Fira Code" charset="0"/>
                <a:cs typeface="Fira Code" charset="0"/>
              </a:rPr>
              <a:t>lts</a:t>
            </a:r>
            <a:endParaRPr lang="en-US" altLang="zh-CN" sz="2200" b="1">
              <a:solidFill>
                <a:srgbClr val="E60013"/>
              </a:solidFill>
              <a:latin typeface="Fira Code" charset="0"/>
              <a:ea typeface="Fira Code" charset="0"/>
              <a:cs typeface="Fira Code" charset="0"/>
            </a:endParaRPr>
          </a:p>
          <a:p>
            <a:pPr lvl="0"/>
            <a:r>
              <a:rPr lang="zh-CN" altLang="en-US" sz="2400"/>
              <a:t>重写</a:t>
            </a:r>
            <a:r>
              <a:rPr lang="en-US" altLang="zh-CN" sz="2400"/>
              <a:t> loonggl </a:t>
            </a:r>
            <a:r>
              <a:rPr lang="zh-CN" altLang="en-US" sz="2400"/>
              <a:t>的</a:t>
            </a:r>
            <a:r>
              <a:rPr lang="en-US" altLang="zh-CN" sz="2400"/>
              <a:t> vga_check.sh </a:t>
            </a:r>
            <a:r>
              <a:rPr lang="zh-CN" altLang="en-US" sz="2400"/>
              <a:t>以进一步解决其在</a:t>
            </a:r>
            <a:r>
              <a:rPr lang="en-US" altLang="zh-CN" sz="2400"/>
              <a:t> 2K3000 </a:t>
            </a:r>
            <a:r>
              <a:rPr lang="zh-CN" altLang="en-US" sz="2400"/>
              <a:t>或内核</a:t>
            </a:r>
            <a:r>
              <a:rPr lang="en-US" altLang="zh-CN" sz="2400"/>
              <a:t> loonggpu-kernel-dkms </a:t>
            </a:r>
            <a:r>
              <a:rPr lang="zh-CN" altLang="en-US" sz="2400"/>
              <a:t>未加载时导致</a:t>
            </a:r>
            <a:r>
              <a:rPr lang="en-US" altLang="zh-CN" sz="2400"/>
              <a:t> EGL </a:t>
            </a:r>
            <a:r>
              <a:rPr lang="zh-CN" altLang="en-US" sz="2400"/>
              <a:t>应用无法工作的问题</a:t>
            </a:r>
            <a:endParaRPr lang="zh-CN" altLang="en-US" sz="2400"/>
          </a:p>
          <a:p>
            <a:pPr lvl="1"/>
            <a:r>
              <a:rPr lang="zh-CN" altLang="en-US" sz="2200"/>
              <a:t>之前的做法只防止了</a:t>
            </a:r>
            <a:r>
              <a:rPr lang="en-US" altLang="zh-CN" sz="2200"/>
              <a:t> Xorg </a:t>
            </a:r>
            <a:r>
              <a:rPr lang="zh-CN" altLang="en-US" sz="2200"/>
              <a:t>崩溃，其</a:t>
            </a:r>
            <a:r>
              <a:rPr lang="en-US" altLang="zh-CN" sz="2200"/>
              <a:t> EGL Glamor </a:t>
            </a:r>
            <a:r>
              <a:rPr lang="zh-CN" altLang="en-US" sz="2200"/>
              <a:t>加速仍无法正常</a:t>
            </a:r>
            <a:br>
              <a:rPr lang="zh-CN" altLang="en-US" sz="2200"/>
            </a:br>
            <a:r>
              <a:rPr lang="zh-CN" altLang="en-US" sz="2200"/>
              <a:t>工作，且其他</a:t>
            </a:r>
            <a:r>
              <a:rPr lang="en-US" altLang="zh-CN" sz="2200"/>
              <a:t> EGL </a:t>
            </a:r>
            <a:r>
              <a:rPr lang="zh-CN" altLang="en-US" sz="2200"/>
              <a:t>应用根本无法启动，故已将其撤回</a:t>
            </a:r>
            <a:endParaRPr lang="zh-CN" altLang="en-US" sz="22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155549" cy="4657501"/>
          </a:xfrm>
        </p:spPr>
        <p:txBody>
          <a:bodyPr/>
          <a:p>
            <a:pPr lvl="0"/>
            <a:r>
              <a:rPr lang="en-US" altLang="zh-CN" sz="2400"/>
              <a:t>k8s </a:t>
            </a:r>
            <a:r>
              <a:rPr lang="zh-CN" altLang="en-US" sz="2400"/>
              <a:t>支持</a:t>
            </a:r>
            <a:endParaRPr lang="en-US" altLang="zh-CN" sz="2400"/>
          </a:p>
          <a:p>
            <a:pPr lvl="1"/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引入含龙架构支持的 kubectl、kubeadm、kubelet，使用来自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  <a:hlinkClick r:id="rId1"/>
              </a:rPr>
              <a:t>lcr.loongnix.cn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的镜像部署 K</a:t>
            </a:r>
            <a:r>
              <a:rPr lang="en-US" altLang="zh-CN" sz="2200">
                <a:solidFill>
                  <a:schemeClr val="tx1"/>
                </a:solidFill>
                <a:ea typeface="Source Han Sans CN" charset="0"/>
              </a:rPr>
              <a:t>ubernetes 1.32.1 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版本成功</a:t>
            </a:r>
            <a:endParaRPr lang="zh-CN" altLang="en-US" sz="22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200">
                <a:hlinkClick r:id="rId1"/>
              </a:rPr>
              <a:t>lcr.loongnix.cn</a:t>
            </a:r>
            <a:r>
              <a:rPr lang="en-US" altLang="zh-CN" sz="2200"/>
              <a:t> </a:t>
            </a:r>
            <a:r>
              <a:rPr lang="zh-CN" altLang="en-US" sz="2200"/>
              <a:t>中的 </a:t>
            </a:r>
            <a:r>
              <a:rPr lang="en-US" altLang="zh-CN" sz="2200"/>
              <a:t>pause 3.9 </a:t>
            </a:r>
            <a:r>
              <a:rPr lang="zh-CN" altLang="en-US" sz="2200"/>
              <a:t>版本太老，不能匹配 </a:t>
            </a:r>
            <a:r>
              <a:rPr lang="en-US" altLang="zh-CN" sz="2200"/>
              <a:t>1.31 </a:t>
            </a:r>
            <a:r>
              <a:rPr lang="zh-CN" altLang="en-US" sz="2200"/>
              <a:t>以后的</a:t>
            </a:r>
            <a:r>
              <a:rPr lang="zh-CN" altLang="en-US" sz="2200">
                <a:solidFill>
                  <a:schemeClr val="tx1"/>
                </a:solidFill>
                <a:ea typeface="Source Han Sans CN" charset="0"/>
              </a:rPr>
              <a:t>K</a:t>
            </a:r>
            <a:r>
              <a:rPr lang="en-US" altLang="zh-CN" sz="2200"/>
              <a:t>ubernetes</a:t>
            </a:r>
            <a:endParaRPr lang="en-US" altLang="zh-CN" sz="2200"/>
          </a:p>
          <a:p>
            <a:pPr lvl="1"/>
            <a:r>
              <a:rPr lang="zh-CN" altLang="en-US" sz="2200"/>
              <a:t>希望能推动相关镜像更新</a:t>
            </a:r>
            <a:endParaRPr lang="zh-CN" altLang="en-US" sz="2200"/>
          </a:p>
          <a:p>
            <a:pPr lvl="0"/>
            <a:r>
              <a:rPr lang="en-US" altLang="zh-CN" sz="2400"/>
              <a:t>x86</a:t>
            </a:r>
            <a:r>
              <a:rPr lang="zh-CN" altLang="en-US" sz="2400"/>
              <a:t> 模拟设施</a:t>
            </a:r>
            <a:endParaRPr lang="zh-CN" altLang="en-US" sz="2400"/>
          </a:p>
          <a:p>
            <a:pPr lvl="1"/>
            <a:r>
              <a:rPr lang="zh-CN" altLang="en-US" sz="2200"/>
              <a:t>已推送 </a:t>
            </a:r>
            <a:r>
              <a:rPr lang="en-US" altLang="zh-CN" sz="2200"/>
              <a:t>Box64</a:t>
            </a:r>
            <a:r>
              <a:rPr lang="zh-CN" altLang="en-US" sz="2200"/>
              <a:t>，带有 </a:t>
            </a:r>
            <a:r>
              <a:rPr lang="en-US" altLang="zh-CN" sz="2200"/>
              <a:t>Box32</a:t>
            </a:r>
            <a:r>
              <a:rPr lang="zh-CN" altLang="en-US" sz="2200"/>
              <a:t> 支持（须配合 </a:t>
            </a:r>
            <a:r>
              <a:rPr lang="en-US" altLang="zh-CN" sz="2200"/>
              <a:t>4KiB </a:t>
            </a:r>
            <a:r>
              <a:rPr lang="zh-CN" altLang="en-US" sz="2200"/>
              <a:t>分页内核使用）</a:t>
            </a:r>
            <a:endParaRPr lang="zh-CN" altLang="en-US" sz="2200"/>
          </a:p>
          <a:p>
            <a:pPr lvl="1"/>
            <a:r>
              <a:rPr lang="zh-CN" altLang="en-US" sz="2200"/>
              <a:t>正在推动</a:t>
            </a:r>
            <a:r>
              <a:rPr lang="en-US" altLang="zh-CN" sz="2200"/>
              <a:t> LATX </a:t>
            </a:r>
            <a:r>
              <a:rPr lang="zh-CN" altLang="en-US" sz="2200"/>
              <a:t>更新，计划提供 </a:t>
            </a:r>
            <a:r>
              <a:rPr lang="en-US" altLang="zh-CN" sz="2200"/>
              <a:t>1.5.3</a:t>
            </a:r>
            <a:r>
              <a:rPr lang="zh-CN" altLang="en-US" sz="2200"/>
              <a:t>-</a:t>
            </a:r>
            <a:r>
              <a:rPr lang="en-US" altLang="zh-CN" sz="2200"/>
              <a:t>rc1 </a:t>
            </a:r>
            <a:r>
              <a:rPr lang="zh-CN" altLang="en-US" sz="2200"/>
              <a:t>+ </a:t>
            </a:r>
            <a:r>
              <a:rPr lang="en-US" altLang="zh-CN" sz="2200"/>
              <a:t>1.6.2 </a:t>
            </a:r>
            <a:r>
              <a:rPr lang="zh-CN" altLang="en-US" sz="2200"/>
              <a:t>双版本</a:t>
            </a:r>
            <a:endParaRPr lang="zh-CN" altLang="en-US" sz="2200"/>
          </a:p>
          <a:p>
            <a:pPr lvl="2"/>
            <a:r>
              <a:rPr lang="zh-CN" altLang="en-US" sz="2200"/>
              <a:t>目前 </a:t>
            </a:r>
            <a:r>
              <a:rPr lang="en-US" altLang="zh-CN" sz="2200"/>
              <a:t>x86 </a:t>
            </a:r>
            <a:r>
              <a:rPr lang="zh-CN" altLang="en-US" sz="2200"/>
              <a:t>运行时存在问题，无法配合 </a:t>
            </a:r>
            <a:r>
              <a:rPr lang="en-US" altLang="zh-CN" sz="2200"/>
              <a:t>1.6.2 </a:t>
            </a:r>
            <a:r>
              <a:rPr lang="zh-CN" altLang="en-US" sz="2200"/>
              <a:t>启用 </a:t>
            </a:r>
            <a:r>
              <a:rPr lang="en-US" altLang="zh-CN" sz="2200"/>
              <a:t>OpenGL</a:t>
            </a:r>
            <a:endParaRPr lang="en-US" altLang="zh-CN" sz="2200"/>
          </a:p>
          <a:p>
            <a:pPr lvl="2"/>
            <a:r>
              <a:rPr lang="zh-CN" altLang="en-US" sz="2200"/>
              <a:t>正在积极与其他贡献者联络，寻求解决方法</a:t>
            </a:r>
            <a:endParaRPr lang="zh-CN" altLang="en-US" sz="2200"/>
          </a:p>
          <a:p>
            <a:pPr lvl="0"/>
            <a:endParaRPr lang="zh-CN" altLang="en-US" sz="22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r>
              <a:rPr lang="en-US" altLang="zh-CN"/>
              <a:t>, SignKirigami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155549" cy="4657501"/>
          </a:xfrm>
        </p:spPr>
        <p:txBody>
          <a:bodyPr/>
          <a:p>
            <a:pPr lvl="0"/>
            <a:r>
              <a:rPr lang="zh-CN" altLang="en-US" sz="2400" b="1">
                <a:solidFill>
                  <a:schemeClr val="tx1"/>
                </a:solidFill>
                <a:ea typeface="Source Han Sans CN" charset="0"/>
              </a:rPr>
              <a:t>本期安全更新</a:t>
            </a:r>
            <a:endParaRPr lang="zh-CN" altLang="en-US" sz="2400" b="1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b="1">
                <a:solidFill>
                  <a:srgbClr val="FF0000"/>
                </a:solidFill>
                <a:ea typeface="Source Han Sans CN" charset="0"/>
              </a:rPr>
              <a:t>Go 1.25.1</a:t>
            </a:r>
            <a:endParaRPr lang="zh-CN" altLang="en-US" b="1">
              <a:solidFill>
                <a:srgbClr val="FF0000"/>
              </a:solidFill>
              <a:ea typeface="Source Han Sans CN" charset="0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修复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8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处安全漏洞（含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2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个严重漏洞，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6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个高危漏洞）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b="1">
                <a:solidFill>
                  <a:srgbClr val="FF0000"/>
                </a:solidFill>
                <a:ea typeface="Source Han Sans CN" charset="0"/>
              </a:rPr>
              <a:t>Perl JSON::XS 4.04</a:t>
            </a:r>
            <a:endParaRPr lang="en-US" altLang="zh-CN" b="1">
              <a:solidFill>
                <a:srgbClr val="FF0000"/>
              </a:solidFill>
              <a:ea typeface="Source Han Sans CN" charset="0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修复一处堆缓冲区溢出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(Heap-based Buffer Overflow)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漏洞，</a:t>
            </a:r>
            <a:br>
              <a:rPr lang="zh-CN" altLang="en-US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漏洞编号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CVE-2025-40928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（严重性：高）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b="1">
                <a:solidFill>
                  <a:srgbClr val="FF0000"/>
                </a:solidFill>
                <a:ea typeface="Source Han Sans CN" charset="0"/>
              </a:rPr>
              <a:t>CUPS </a:t>
            </a:r>
            <a:r>
              <a:rPr lang="zh-CN" altLang="en-US" b="1">
                <a:solidFill>
                  <a:srgbClr val="FF0000"/>
                </a:solidFill>
                <a:ea typeface="Source Han Sans CN" charset="0"/>
              </a:rPr>
              <a:t>打印系统 </a:t>
            </a:r>
            <a:r>
              <a:rPr lang="en-US" altLang="zh-CN" b="1">
                <a:solidFill>
                  <a:srgbClr val="FF0000"/>
                </a:solidFill>
                <a:ea typeface="Source Han Sans CN" charset="0"/>
              </a:rPr>
              <a:t>2.4.13</a:t>
            </a:r>
            <a:endParaRPr lang="en-US" altLang="zh-CN" b="1">
              <a:solidFill>
                <a:srgbClr val="FF0000"/>
              </a:solidFill>
              <a:ea typeface="Source Han Sans CN" charset="0"/>
            </a:endParaRPr>
          </a:p>
          <a:p>
            <a:pPr lvl="2"/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修复两个安全漏洞，漏洞编号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CVE-2025-58060, CVE-2025-58364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（含一个严重漏洞）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b="1">
                <a:solidFill>
                  <a:schemeClr val="tx1"/>
                </a:solidFill>
                <a:ea typeface="Source Han Sans CN" charset="0"/>
              </a:rPr>
              <a:t>WebKitGTK 2.48.6</a:t>
            </a:r>
            <a:endParaRPr lang="zh-CN" altLang="en-US" b="1">
              <a:solidFill>
                <a:schemeClr val="tx1"/>
              </a:solidFill>
              <a:ea typeface="Source Han Sans CN" charset="0"/>
            </a:endParaRPr>
          </a:p>
          <a:p>
            <a:pPr lvl="2"/>
            <a:r>
              <a:rPr lang="zh-CN" altLang="en-US">
                <a:ea typeface="Source Han Sans CN" charset="0"/>
              </a:rPr>
              <a:t>修复</a:t>
            </a:r>
            <a:r>
              <a:rPr lang="en-US" altLang="zh-CN">
                <a:ea typeface="Source Han Sans CN" charset="0"/>
              </a:rPr>
              <a:t> WebKitGTK </a:t>
            </a:r>
            <a:r>
              <a:rPr lang="zh-CN" altLang="en-US">
                <a:ea typeface="Source Han Sans CN" charset="0"/>
              </a:rPr>
              <a:t>及</a:t>
            </a:r>
            <a:r>
              <a:rPr lang="en-US" altLang="zh-CN">
                <a:ea typeface="Source Han Sans CN" charset="0"/>
              </a:rPr>
              <a:t> WPE WebKit </a:t>
            </a:r>
            <a:r>
              <a:rPr lang="zh-CN" altLang="en-US">
                <a:ea typeface="Source Han Sans CN" charset="0"/>
              </a:rPr>
              <a:t>第</a:t>
            </a:r>
            <a:r>
              <a:rPr lang="en-US" altLang="zh-CN">
                <a:ea typeface="Source Han Sans CN" charset="0"/>
              </a:rPr>
              <a:t> WSA-2025-0005 </a:t>
            </a:r>
            <a:r>
              <a:rPr lang="zh-CN" altLang="en-US">
                <a:ea typeface="Source Han Sans CN" charset="0"/>
              </a:rPr>
              <a:t>号安全</a:t>
            </a:r>
            <a:br>
              <a:rPr lang="zh-CN" altLang="en-US">
                <a:ea typeface="Source Han Sans CN" charset="0"/>
              </a:rPr>
            </a:br>
            <a:r>
              <a:rPr lang="zh-CN" altLang="en-US">
                <a:ea typeface="Source Han Sans CN" charset="0"/>
              </a:rPr>
              <a:t>公告中披露的</a:t>
            </a:r>
            <a:r>
              <a:rPr lang="en-US" altLang="zh-CN">
                <a:ea typeface="Source Han Sans CN" charset="0"/>
              </a:rPr>
              <a:t> 10 </a:t>
            </a:r>
            <a:r>
              <a:rPr lang="zh-CN" altLang="en-US">
                <a:ea typeface="Source Han Sans CN" charset="0"/>
              </a:rPr>
              <a:t>个安全漏洞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9155549" cy="4657501"/>
          </a:xfrm>
        </p:spPr>
        <p:txBody>
          <a:bodyPr/>
          <a:p>
            <a:pPr lvl="0"/>
            <a:r>
              <a:rPr lang="zh-CN" altLang="en-US" sz="2400" b="1">
                <a:solidFill>
                  <a:schemeClr val="tx1"/>
                </a:solidFill>
                <a:ea typeface="Source Han Sans CN" charset="0"/>
              </a:rPr>
              <a:t>本期安全更新（续）</a:t>
            </a:r>
            <a:endParaRPr lang="zh-CN" altLang="en-US" sz="2400" b="1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b="1">
                <a:ea typeface="Source Han Sans CN" charset="0"/>
              </a:rPr>
              <a:t>curl 8.16.0</a:t>
            </a:r>
            <a:endParaRPr lang="en-US" altLang="zh-CN" b="1">
              <a:ea typeface="Source Han Sans CN" charset="0"/>
            </a:endParaRPr>
          </a:p>
          <a:p>
            <a:pPr lvl="2"/>
            <a:r>
              <a:rPr lang="zh-CN" altLang="en-US">
                <a:ea typeface="Source Han Sans CN" charset="0"/>
              </a:rPr>
              <a:t>修复一处</a:t>
            </a:r>
            <a:r>
              <a:rPr lang="en-US" altLang="zh-CN">
                <a:ea typeface="Source Han Sans CN" charset="0"/>
              </a:rPr>
              <a:t> Cookie </a:t>
            </a:r>
            <a:r>
              <a:rPr lang="zh-CN" altLang="en-US">
                <a:ea typeface="Source Han Sans CN" charset="0"/>
              </a:rPr>
              <a:t>越界读取</a:t>
            </a:r>
            <a:r>
              <a:rPr lang="en-US" altLang="zh-CN">
                <a:ea typeface="Source Han Sans CN" charset="0"/>
              </a:rPr>
              <a:t> (Out-of-bound cookie path read) </a:t>
            </a:r>
            <a:r>
              <a:rPr lang="zh-CN" altLang="en-US">
                <a:ea typeface="Source Han Sans CN" charset="0"/>
              </a:rPr>
              <a:t>漏洞，漏洞编号</a:t>
            </a:r>
            <a:r>
              <a:rPr lang="en-US" altLang="zh-CN">
                <a:ea typeface="Source Han Sans CN" charset="0"/>
              </a:rPr>
              <a:t> CVE-2025-9086</a:t>
            </a:r>
            <a:r>
              <a:rPr lang="zh-CN" altLang="en-US">
                <a:ea typeface="Source Han Sans CN" charset="0"/>
              </a:rPr>
              <a:t>（严重性：低）</a:t>
            </a:r>
            <a:endParaRPr lang="zh-CN" altLang="en-US">
              <a:ea typeface="Source Han Sans CN" charset="0"/>
            </a:endParaRPr>
          </a:p>
          <a:p>
            <a:pPr lvl="2"/>
            <a:r>
              <a:rPr lang="zh-CN" altLang="en-US">
                <a:ea typeface="Source Han Sans CN" charset="0"/>
              </a:rPr>
              <a:t>修复一处可预测</a:t>
            </a:r>
            <a:r>
              <a:rPr lang="en-US" altLang="zh-CN">
                <a:ea typeface="Source Han Sans CN" charset="0"/>
              </a:rPr>
              <a:t> WebSocket </a:t>
            </a:r>
            <a:r>
              <a:rPr lang="zh-CN" altLang="en-US">
                <a:ea typeface="Source Han Sans CN" charset="0"/>
              </a:rPr>
              <a:t>掩码漏洞，漏洞编号</a:t>
            </a:r>
            <a:r>
              <a:rPr lang="en-US" altLang="zh-CN">
                <a:ea typeface="Source Han Sans CN" charset="0"/>
              </a:rPr>
              <a:t> CVE-2025-10148</a:t>
            </a:r>
            <a:r>
              <a:rPr lang="zh-CN" altLang="en-US">
                <a:ea typeface="Source Han Sans CN" charset="0"/>
              </a:rPr>
              <a:t>（严重性：低）</a:t>
            </a:r>
            <a:endParaRPr lang="zh-CN" altLang="en-US">
              <a:ea typeface="Source Han Sans CN" charset="0"/>
            </a:endParaRPr>
          </a:p>
          <a:p>
            <a:pPr lvl="0"/>
            <a:r>
              <a:rPr lang="zh-CN" altLang="en-US" sz="2400" b="1">
                <a:ea typeface="Source Han Sans CN" charset="0"/>
              </a:rPr>
              <a:t>建议关注公众号</a:t>
            </a:r>
            <a:r>
              <a:rPr lang="en-US" altLang="zh-CN" sz="2400" b="1">
                <a:ea typeface="Source Han Sans CN" charset="0"/>
              </a:rPr>
              <a:t>“</a:t>
            </a:r>
            <a:r>
              <a:rPr lang="zh-CN" altLang="en-US" sz="2400" b="1">
                <a:ea typeface="Source Han Sans CN" charset="0"/>
              </a:rPr>
              <a:t>安同开源</a:t>
            </a:r>
            <a:r>
              <a:rPr lang="en-US" altLang="zh-CN" sz="2400" b="1">
                <a:ea typeface="Source Han Sans CN" charset="0"/>
              </a:rPr>
              <a:t>”</a:t>
            </a:r>
            <a:r>
              <a:rPr lang="zh-CN" altLang="en-US" sz="2400" b="1">
                <a:ea typeface="Source Han Sans CN" charset="0"/>
              </a:rPr>
              <a:t>或社区主页</a:t>
            </a:r>
            <a:r>
              <a:rPr lang="en-US" altLang="zh-CN" sz="2400" b="1">
                <a:ea typeface="Source Han Sans CN" charset="0"/>
              </a:rPr>
              <a:t> (aosc.io) </a:t>
            </a:r>
            <a:r>
              <a:rPr lang="zh-CN" altLang="en-US" sz="2400" b="1">
                <a:ea typeface="Source Han Sans CN" charset="0"/>
              </a:rPr>
              <a:t>新闻</a:t>
            </a:r>
            <a:endParaRPr lang="zh-CN" altLang="en-US" sz="2400" b="1">
              <a:ea typeface="Source Han Sans CN" charset="0"/>
            </a:endParaRPr>
          </a:p>
          <a:p>
            <a:pPr lvl="0"/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656626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9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1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4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2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0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From Scratch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12.4 </a:t>
            </a:r>
            <a:r>
              <a:rPr lang="zh-CN" altLang="en-US">
                <a:cs typeface="Arial" panose="020B0604020202020204" pitchFamily="34" charset="0"/>
              </a:rPr>
              <a:t>龙架构版已发布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  <a:hlinkClick r:id="rId1"/>
              </a:rPr>
              <a:t>英文版 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(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  <a:hlinkClick r:id="rId1"/>
              </a:rPr>
              <a:t>systemd</a:t>
            </a:r>
            <a:r>
              <a:rPr lang="en-US" altLang="zh-CN">
                <a:cs typeface="Arial" panose="020B0604020202020204" pitchFamily="34" charset="0"/>
                <a:hlinkClick r:id="rId1"/>
              </a:rPr>
              <a:t>)</a:t>
            </a:r>
            <a:endParaRPr lang="en-US" altLang="zh-CN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  <a:hlinkClick r:id="rId2"/>
              </a:rPr>
              <a:t>英文版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 (sysv)</a:t>
            </a:r>
            <a:endParaRPr lang="en-US" altLang="zh-CN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  <a:hlinkClick r:id="rId3"/>
              </a:rPr>
              <a:t>中文版</a:t>
            </a:r>
            <a:r>
              <a:rPr lang="en-US" altLang="zh-CN">
                <a:cs typeface="Arial" panose="020B0604020202020204" pitchFamily="34" charset="0"/>
                <a:hlinkClick r:id="rId3"/>
              </a:rPr>
              <a:t> (systemd)</a:t>
            </a:r>
            <a:endParaRPr lang="en-US" altLang="zh-CN">
              <a:cs typeface="Arial" panose="020B0604020202020204" pitchFamily="34" charset="0"/>
            </a:endParaRPr>
          </a:p>
          <a:p>
            <a:pPr lvl="1"/>
            <a:r>
              <a:rPr lang="zh-CN" altLang="en-US">
                <a:hlinkClick r:id="rId4"/>
              </a:rPr>
              <a:t>中文版 </a:t>
            </a:r>
            <a:r>
              <a:rPr lang="en-US" altLang="zh-CN">
                <a:hlinkClick r:id="rId4"/>
              </a:rPr>
              <a:t>(sysv)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新增</a:t>
            </a:r>
            <a:r>
              <a:rPr lang="en-US" altLang="zh-CN"/>
              <a:t> linux-4k </a:t>
            </a:r>
            <a:r>
              <a:rPr lang="zh-CN" altLang="en-US"/>
              <a:t>内核包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一直有用户诉求</a:t>
            </a:r>
            <a:endParaRPr lang="zh-CN" altLang="en-US"/>
          </a:p>
          <a:p>
            <a:pPr lvl="2"/>
            <a:r>
              <a:rPr lang="en-US" altLang="zh-CN"/>
              <a:t>ROCm</a:t>
            </a:r>
            <a:r>
              <a:rPr lang="zh-CN" altLang="en-US"/>
              <a:t>需要在</a:t>
            </a:r>
            <a:r>
              <a:rPr lang="en-US" altLang="zh-CN"/>
              <a:t>4K</a:t>
            </a:r>
            <a:r>
              <a:rPr lang="zh-CN" altLang="en-US"/>
              <a:t>内核下才能使用</a:t>
            </a:r>
            <a:endParaRPr lang="zh-CN" altLang="en-US"/>
          </a:p>
          <a:p>
            <a:pPr lvl="2"/>
            <a:r>
              <a:rPr lang="zh-CN" altLang="en-US"/>
              <a:t>部分对</a:t>
            </a:r>
            <a:r>
              <a:rPr lang="en-US" altLang="zh-CN"/>
              <a:t>x86</a:t>
            </a:r>
            <a:r>
              <a:rPr lang="zh-CN" altLang="en-US"/>
              <a:t>等默认内存页大小为</a:t>
            </a:r>
            <a:r>
              <a:rPr lang="en-US" altLang="zh-CN"/>
              <a:t>4 KiB</a:t>
            </a:r>
            <a:r>
              <a:rPr lang="zh-CN" altLang="en-US"/>
              <a:t>的架构的兼容层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的需要</a:t>
            </a:r>
            <a:endParaRPr lang="zh-CN" altLang="en-US"/>
          </a:p>
          <a:p>
            <a:pPr lvl="1"/>
            <a:r>
              <a:rPr lang="zh-CN" altLang="en-US"/>
              <a:t>出于兼容风险考虑曾一直搁置</a:t>
            </a:r>
            <a:endParaRPr lang="zh-CN" altLang="en-US"/>
          </a:p>
          <a:p>
            <a:pPr lvl="2"/>
            <a:r>
              <a:rPr lang="zh-CN" altLang="en-US"/>
              <a:t>旧</a:t>
            </a:r>
            <a:r>
              <a:rPr lang="en-US" altLang="zh-CN"/>
              <a:t>16K</a:t>
            </a:r>
            <a:r>
              <a:rPr lang="zh-CN" altLang="en-US"/>
              <a:t>内核下创建的</a:t>
            </a:r>
            <a:r>
              <a:rPr lang="en-US" altLang="zh-CN"/>
              <a:t>Btrfs</a:t>
            </a:r>
            <a:r>
              <a:rPr lang="zh-CN" altLang="en-US"/>
              <a:t>无法挂载尤其难以接受</a:t>
            </a:r>
            <a:endParaRPr lang="zh-CN" altLang="en-US"/>
          </a:p>
          <a:p>
            <a:pPr lvl="1"/>
            <a:r>
              <a:rPr lang="zh-CN" altLang="en-US"/>
              <a:t>实行方案考虑</a:t>
            </a:r>
            <a:endParaRPr lang="zh-CN" altLang="en-US"/>
          </a:p>
          <a:p>
            <a:pPr lvl="2"/>
            <a:r>
              <a:rPr lang="zh-CN" altLang="en-US"/>
              <a:t>在</a:t>
            </a:r>
            <a:r>
              <a:rPr lang="en-US" altLang="zh-CN"/>
              <a:t>Arch Linux</a:t>
            </a:r>
            <a:r>
              <a:rPr lang="zh-CN" altLang="en-US"/>
              <a:t>官方的几大内核中选择一个改为</a:t>
            </a:r>
            <a:r>
              <a:rPr lang="en-US" altLang="zh-CN"/>
              <a:t>4K</a:t>
            </a:r>
            <a:endParaRPr lang="en-US" altLang="zh-CN"/>
          </a:p>
          <a:p>
            <a:pPr lvl="3"/>
            <a:r>
              <a:rPr lang="zh-CN" altLang="en-US"/>
              <a:t>原有用户在升级之后内存页大小发生变化，风险太大</a:t>
            </a:r>
            <a:endParaRPr lang="zh-CN" altLang="en-US"/>
          </a:p>
          <a:p>
            <a:pPr lvl="2"/>
            <a:r>
              <a:rPr lang="zh-CN" altLang="en-US"/>
              <a:t>额外维护一个单独的</a:t>
            </a:r>
            <a:r>
              <a:rPr lang="en-US" altLang="zh-CN"/>
              <a:t>linux-4k</a:t>
            </a:r>
            <a:r>
              <a:rPr lang="zh-CN" altLang="en-US"/>
              <a:t>内核</a:t>
            </a:r>
            <a:endParaRPr lang="zh-CN" altLang="en-US"/>
          </a:p>
          <a:p>
            <a:pPr lvl="3"/>
            <a:r>
              <a:rPr lang="zh-CN" altLang="en-US"/>
              <a:t>升级不破坏任何现状，更可接受</a:t>
            </a:r>
            <a:endParaRPr lang="zh-CN" altLang="en-US"/>
          </a:p>
          <a:p>
            <a:pPr lvl="2"/>
            <a:endParaRPr lang="zh-CN" altLang="en-US"/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新增</a:t>
            </a:r>
            <a:r>
              <a:rPr lang="en-US" altLang="zh-CN"/>
              <a:t> linux-4k </a:t>
            </a:r>
            <a:r>
              <a:rPr lang="zh-CN" altLang="en-US"/>
              <a:t>内核包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从</a:t>
            </a:r>
            <a:r>
              <a:rPr lang="en-US" altLang="zh-CN"/>
              <a:t>Arch Linux</a:t>
            </a:r>
            <a:r>
              <a:rPr lang="zh-CN" altLang="en-US"/>
              <a:t>官方内核中派生有若干选择</a:t>
            </a:r>
            <a:endParaRPr lang="zh-CN" altLang="en-US"/>
          </a:p>
          <a:p>
            <a:pPr lvl="1"/>
            <a:r>
              <a:rPr lang="zh-CN" altLang="en-US"/>
              <a:t>选择从上游验证相对更充分的</a:t>
            </a:r>
            <a:r>
              <a:rPr lang="en-US" altLang="zh-CN"/>
              <a:t>linux-lts</a:t>
            </a:r>
            <a:r>
              <a:rPr lang="zh-CN" altLang="en-US"/>
              <a:t>派生</a:t>
            </a:r>
            <a:endParaRPr lang="zh-CN" altLang="en-US"/>
          </a:p>
          <a:p>
            <a:pPr lvl="2"/>
            <a:r>
              <a:rPr lang="zh-CN" altLang="en-US"/>
              <a:t>使用脚本半自动修订</a:t>
            </a:r>
            <a:endParaRPr lang="zh-CN" altLang="en-US"/>
          </a:p>
          <a:p>
            <a:pPr lvl="2"/>
            <a:r>
              <a:rPr lang="zh-CN" altLang="en-US"/>
              <a:t>减少维护工作量</a:t>
            </a:r>
            <a:endParaRPr lang="zh-CN" altLang="en-US"/>
          </a:p>
          <a:p>
            <a:pPr lvl="2"/>
            <a:r>
              <a:rPr lang="zh-CN" altLang="en-US"/>
              <a:t>尽量轻松地保证版本及时更新</a:t>
            </a:r>
            <a:endParaRPr lang="zh-CN" altLang="en-US"/>
          </a:p>
          <a:p>
            <a:pPr lvl="1"/>
            <a:r>
              <a:rPr lang="zh-CN" altLang="en-US"/>
              <a:t>风险</a:t>
            </a:r>
            <a:endParaRPr lang="zh-CN" altLang="en-US"/>
          </a:p>
          <a:p>
            <a:pPr lvl="2"/>
            <a:r>
              <a:rPr lang="zh-CN" altLang="en-US"/>
              <a:t>旧</a:t>
            </a:r>
            <a:r>
              <a:rPr lang="en-US" altLang="zh-CN"/>
              <a:t>16K</a:t>
            </a:r>
            <a:r>
              <a:rPr lang="zh-CN" altLang="en-US"/>
              <a:t>内核创建的</a:t>
            </a:r>
            <a:r>
              <a:rPr lang="en-US" altLang="zh-CN"/>
              <a:t>Btrfs</a:t>
            </a:r>
            <a:r>
              <a:rPr lang="zh-CN" altLang="en-US"/>
              <a:t>无法挂载</a:t>
            </a:r>
            <a:endParaRPr lang="zh-CN" altLang="en-US"/>
          </a:p>
          <a:p>
            <a:pPr lvl="2"/>
            <a:r>
              <a:rPr lang="en-US" altLang="zh-CN"/>
              <a:t>kvm</a:t>
            </a:r>
            <a:r>
              <a:rPr lang="zh-CN" altLang="en-US"/>
              <a:t>无法正常使用</a:t>
            </a:r>
            <a:endParaRPr lang="zh-CN" altLang="en-US"/>
          </a:p>
          <a:p>
            <a:pPr lvl="2"/>
            <a:r>
              <a:rPr lang="en-US" altLang="zh-CN"/>
              <a:t>chromium</a:t>
            </a:r>
            <a:r>
              <a:rPr lang="zh-CN" altLang="en-US"/>
              <a:t>（包括衍生的</a:t>
            </a:r>
            <a:r>
              <a:rPr lang="en-US" altLang="zh-CN"/>
              <a:t>electron</a:t>
            </a:r>
            <a:r>
              <a:rPr lang="zh-CN" altLang="en-US"/>
              <a:t>与</a:t>
            </a:r>
            <a:r>
              <a:rPr lang="en-US" altLang="zh-CN"/>
              <a:t>qt webengine</a:t>
            </a:r>
            <a:r>
              <a:rPr lang="zh-CN" altLang="en-US"/>
              <a:t>）无法正常使用</a:t>
            </a:r>
            <a:endParaRPr lang="zh-CN" altLang="en-US"/>
          </a:p>
          <a:p>
            <a:pPr lvl="2"/>
            <a:r>
              <a:rPr lang="zh-CN" altLang="en-US"/>
              <a:t>部分</a:t>
            </a:r>
            <a:r>
              <a:rPr lang="en-US" altLang="zh-CN"/>
              <a:t>4K</a:t>
            </a:r>
            <a:r>
              <a:rPr lang="zh-CN" altLang="en-US"/>
              <a:t>下构建的二进制文件无法在</a:t>
            </a:r>
            <a:r>
              <a:rPr lang="en-US" altLang="zh-CN"/>
              <a:t>16K</a:t>
            </a:r>
            <a:r>
              <a:rPr lang="zh-CN" altLang="en-US"/>
              <a:t>上运行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</a:t>
            </a:r>
            <a:r>
              <a:rPr lang="en-US" altLang="zh-CN">
                <a:cs typeface="Arial" panose="020B0604020202020204" pitchFamily="34" charset="0"/>
              </a:rPr>
              <a:t>Linux for Loong64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新增</a:t>
            </a:r>
            <a:r>
              <a:rPr lang="en-US" altLang="zh-CN"/>
              <a:t> linux-4k </a:t>
            </a:r>
            <a:r>
              <a:rPr lang="zh-CN" altLang="en-US"/>
              <a:t>内核包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安装方法（如果确实有需要）</a:t>
            </a:r>
            <a:endParaRPr lang="zh-CN" altLang="en-US"/>
          </a:p>
          <a:p>
            <a:pPr lvl="2"/>
            <a:r>
              <a:rPr lang="en-US" altLang="zh-CN"/>
              <a:t>sudo pacman -Syu linux-4k</a:t>
            </a:r>
            <a:endParaRPr lang="en-US" altLang="zh-CN"/>
          </a:p>
          <a:p>
            <a:pPr lvl="2"/>
            <a:r>
              <a:rPr lang="en-US" altLang="zh-CN"/>
              <a:t>sudo grub-mkconfig -o /boot/grub/grub.cfg </a:t>
            </a:r>
            <a:r>
              <a:rPr lang="zh-CN" altLang="en-US"/>
              <a:t>（如果使用</a:t>
            </a:r>
            <a:r>
              <a:rPr lang="en-US" altLang="zh-CN"/>
              <a:t>grub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参见：</a:t>
            </a:r>
            <a:r>
              <a:rPr lang="zh-CN" altLang="en-US">
                <a:hlinkClick r:id="rId1"/>
              </a:rPr>
              <a:t>关于新增</a:t>
            </a:r>
            <a:r>
              <a:rPr lang="en-US" altLang="zh-CN">
                <a:hlinkClick r:id="rId1"/>
              </a:rPr>
              <a:t>4 KiB</a:t>
            </a:r>
            <a:r>
              <a:rPr lang="zh-CN" altLang="en-US">
                <a:hlinkClick r:id="rId1"/>
              </a:rPr>
              <a:t>内存页大小的内核</a:t>
            </a:r>
            <a:r>
              <a:rPr lang="en-US" altLang="zh-CN">
                <a:hlinkClick r:id="rId1"/>
              </a:rPr>
              <a:t>linux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4k</a:t>
            </a:r>
            <a:r>
              <a:rPr lang="zh-CN" altLang="en-US">
                <a:hlinkClick r:id="rId1"/>
              </a:rPr>
              <a:t>的说明</a:t>
            </a:r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紧急修复</a:t>
            </a:r>
            <a:r>
              <a:rPr lang="en-US" altLang="zh-CN">
                <a:solidFill>
                  <a:schemeClr val="tx1"/>
                </a:solidFill>
              </a:rPr>
              <a:t>linux</a:t>
            </a:r>
            <a:r>
              <a:rPr lang="zh-CN" altLang="en-US">
                <a:solidFill>
                  <a:schemeClr val="tx1"/>
                </a:solidFill>
              </a:rPr>
              <a:t>与</a:t>
            </a:r>
            <a:r>
              <a:rPr lang="en-US" altLang="zh-CN">
                <a:solidFill>
                  <a:schemeClr val="tx1"/>
                </a:solidFill>
              </a:rPr>
              <a:t>linux</a:t>
            </a:r>
            <a:r>
              <a:rPr lang="zh-CN" altLang="en-US">
                <a:solidFill>
                  <a:schemeClr val="tx1"/>
                </a:solidFill>
              </a:rPr>
              <a:t>-</a:t>
            </a:r>
            <a:r>
              <a:rPr lang="en-US" altLang="zh-CN">
                <a:solidFill>
                  <a:schemeClr val="tx1"/>
                </a:solidFill>
              </a:rPr>
              <a:t>zen</a:t>
            </a:r>
            <a:r>
              <a:rPr lang="zh-CN" altLang="en-US">
                <a:solidFill>
                  <a:schemeClr val="tx1"/>
                </a:solidFill>
              </a:rPr>
              <a:t>的</a:t>
            </a:r>
            <a:r>
              <a:rPr lang="en-US" altLang="zh-CN">
                <a:solidFill>
                  <a:schemeClr val="tx1"/>
                </a:solidFill>
              </a:rPr>
              <a:t>Intel Xe</a:t>
            </a:r>
            <a:r>
              <a:rPr lang="zh-CN" altLang="en-US">
                <a:solidFill>
                  <a:schemeClr val="tx1"/>
                </a:solidFill>
              </a:rPr>
              <a:t>支持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en-US" altLang="zh-CN">
                <a:solidFill>
                  <a:srgbClr val="00B0F0"/>
                </a:solidFill>
                <a:hlinkClick r:id="rId2"/>
              </a:rPr>
              <a:t>https://github.com/lcpu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club/loongarch</a:t>
            </a:r>
            <a:r>
              <a:rPr lang="zh-CN" altLang="en-US">
                <a:solidFill>
                  <a:srgbClr val="00B0F0"/>
                </a:solidFill>
                <a:hlinkClick r:id="rId2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2"/>
              </a:rPr>
              <a:t>packages/pull/717</a:t>
            </a:r>
            <a:endParaRPr lang="en-US" altLang="zh-CN">
              <a:solidFill>
                <a:srgbClr val="00B0F0"/>
              </a:solidFill>
              <a:hlinkClick r:id="rId2"/>
            </a:endParaRPr>
          </a:p>
          <a:p>
            <a:pPr lvl="1"/>
            <a:r>
              <a:rPr lang="en-US" altLang="zh-CN">
                <a:solidFill>
                  <a:srgbClr val="00B0F0"/>
                </a:solidFill>
                <a:hlinkClick r:id="rId3"/>
              </a:rPr>
              <a:t>https://github.com/lcpu</a:t>
            </a:r>
            <a:r>
              <a:rPr lang="zh-CN" altLang="en-US">
                <a:solidFill>
                  <a:srgbClr val="00B0F0"/>
                </a:solidFill>
                <a:hlinkClick r:id="rId3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3"/>
              </a:rPr>
              <a:t>club/loongarch</a:t>
            </a:r>
            <a:r>
              <a:rPr lang="zh-CN" altLang="en-US">
                <a:solidFill>
                  <a:srgbClr val="00B0F0"/>
                </a:solidFill>
                <a:hlinkClick r:id="rId3"/>
              </a:rPr>
              <a:t>-</a:t>
            </a:r>
            <a:r>
              <a:rPr lang="en-US" altLang="zh-CN">
                <a:solidFill>
                  <a:srgbClr val="00B0F0"/>
                </a:solidFill>
                <a:hlinkClick r:id="rId3"/>
              </a:rPr>
              <a:t>packages/pull/716</a:t>
            </a:r>
            <a:endParaRPr lang="zh-CN" altLang="en-US">
              <a:solidFill>
                <a:srgbClr val="00B0F0"/>
              </a:solidFill>
            </a:endParaRPr>
          </a:p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electron37 </a:t>
            </a:r>
            <a:r>
              <a:rPr lang="zh-CN" altLang="en-US"/>
              <a:t>的</a:t>
            </a:r>
            <a:r>
              <a:rPr lang="en-US" altLang="zh-CN"/>
              <a:t> compiler-rt </a:t>
            </a:r>
            <a:r>
              <a:rPr lang="zh-CN" altLang="en-US"/>
              <a:t>路径修复已合并至</a:t>
            </a:r>
            <a:r>
              <a:rPr lang="en-US" altLang="zh-CN"/>
              <a:t> Arch Linux </a:t>
            </a:r>
            <a:r>
              <a:rPr lang="zh-CN" altLang="en-US"/>
              <a:t>上游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/>
              <a:t>随着</a:t>
            </a:r>
            <a:r>
              <a:rPr lang="en-US" altLang="zh-CN"/>
              <a:t>Arch Linux for Loong64</a:t>
            </a:r>
            <a:r>
              <a:rPr lang="zh-CN" altLang="en-US"/>
              <a:t>项目发展，如今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hlinkClick r:id="rId1"/>
              </a:rPr>
              <a:t>Coverage (by Felix Yan)</a:t>
            </a:r>
            <a:r>
              <a:rPr lang="zh-CN" altLang="en-US"/>
              <a:t>在</a:t>
            </a:r>
            <a:r>
              <a:rPr lang="en-US" altLang="zh-CN"/>
              <a:t>Arch Ports</a:t>
            </a:r>
            <a:r>
              <a:rPr lang="zh-CN" altLang="en-US"/>
              <a:t>中处于与</a:t>
            </a:r>
            <a:r>
              <a:rPr lang="en-US" altLang="zh-CN"/>
              <a:t>aarch64</a:t>
            </a:r>
            <a:r>
              <a:rPr lang="zh-CN" altLang="en-US"/>
              <a:t>移植</a:t>
            </a:r>
            <a:r>
              <a:rPr lang="zh-CN" altLang="en-US" b="1"/>
              <a:t>交替领先</a:t>
            </a:r>
            <a:r>
              <a:rPr lang="zh-CN" altLang="en-US"/>
              <a:t>地位</a:t>
            </a:r>
            <a:endParaRPr lang="zh-CN" altLang="en-US"/>
          </a:p>
          <a:p>
            <a:pPr lvl="1"/>
            <a:r>
              <a:rPr lang="en-US" altLang="zh-CN"/>
              <a:t>Arch Linux</a:t>
            </a:r>
            <a:r>
              <a:rPr lang="zh-CN" altLang="en-US"/>
              <a:t>上游接受度好，愿意合入有助</a:t>
            </a:r>
            <a:r>
              <a:rPr lang="en-US" altLang="zh-CN"/>
              <a:t>loong64</a:t>
            </a:r>
            <a:r>
              <a:rPr lang="zh-CN" altLang="en-US"/>
              <a:t>维护的补丁</a:t>
            </a:r>
            <a:endParaRPr lang="zh-CN" altLang="en-US"/>
          </a:p>
          <a:p>
            <a:pPr lvl="1"/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packages/pull/713</a:t>
            </a:r>
            <a:endParaRPr lang="en-US" altLang="zh-CN">
              <a:hlinkClick r:id="rId2"/>
            </a:endParaRPr>
          </a:p>
          <a:p>
            <a:pPr lvl="1"/>
            <a:r>
              <a:rPr lang="en-US" altLang="zh-CN">
                <a:hlinkClick r:id="rId3"/>
              </a:rPr>
              <a:t>https://gitlab.archlinux.org/archlinux/packaging/packages/electron37/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/merge_requests/4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Mesa</a:t>
            </a:r>
            <a:r>
              <a:rPr lang="zh-CN" altLang="en-US"/>
              <a:t>构建补丁修复 </a:t>
            </a:r>
            <a:r>
              <a:rPr lang="en-US" altLang="zh-CN">
                <a:solidFill>
                  <a:srgbClr val="00B0F0"/>
                </a:solidFill>
              </a:rPr>
              <a:t>(by Pluto Yang)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禁用了</a:t>
            </a:r>
            <a:r>
              <a:rPr lang="en-US" altLang="zh-CN">
                <a:solidFill>
                  <a:schemeClr val="tx1"/>
                </a:solidFill>
              </a:rPr>
              <a:t>loong64</a:t>
            </a:r>
            <a:r>
              <a:rPr lang="zh-CN" altLang="en-US">
                <a:solidFill>
                  <a:schemeClr val="tx1"/>
                </a:solidFill>
              </a:rPr>
              <a:t>下不受支持的</a:t>
            </a:r>
            <a:r>
              <a:rPr lang="en-US" altLang="zh-CN">
                <a:solidFill>
                  <a:schemeClr val="tx1"/>
                </a:solidFill>
              </a:rPr>
              <a:t>intel_rt</a:t>
            </a:r>
            <a:r>
              <a:rPr lang="zh-CN" altLang="en-US">
                <a:solidFill>
                  <a:schemeClr val="tx1"/>
                </a:solidFill>
              </a:rPr>
              <a:t>功能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hlinkClick r:id="rId1"/>
              </a:rPr>
              <a:t>https://github.com/lcpu</a:t>
            </a:r>
            <a:r>
              <a:rPr lang="zh-CN" altLang="en-US">
                <a:solidFill>
                  <a:schemeClr val="tx1"/>
                </a:solidFill>
                <a:hlinkClick r:id="rId1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1"/>
              </a:rPr>
              <a:t>club/loongarch</a:t>
            </a:r>
            <a:r>
              <a:rPr lang="zh-CN" altLang="en-US">
                <a:solidFill>
                  <a:schemeClr val="tx1"/>
                </a:solidFill>
                <a:hlinkClick r:id="rId1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1"/>
              </a:rPr>
              <a:t>packages/commit/a65114e1a18eb4b24cd5d57c830185b5d69ad15d</a:t>
            </a:r>
            <a:endParaRPr lang="en-US" altLang="zh-CN">
              <a:solidFill>
                <a:schemeClr val="tx1"/>
              </a:solidFill>
              <a:hlinkClick r:id="rId1"/>
            </a:endParaRPr>
          </a:p>
          <a:p>
            <a:pPr lvl="0"/>
            <a:r>
              <a:rPr lang="zh-CN" altLang="en-US">
                <a:solidFill>
                  <a:schemeClr val="tx1"/>
                </a:solidFill>
              </a:rPr>
              <a:t>已合并到上游的补丁清理 </a:t>
            </a:r>
            <a:r>
              <a:rPr lang="en-US" altLang="zh-CN">
                <a:solidFill>
                  <a:srgbClr val="00B0F0"/>
                </a:solidFill>
              </a:rPr>
              <a:t>(by Pluto Yang,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清理</a:t>
            </a:r>
            <a:r>
              <a:rPr lang="en-US" altLang="zh-CN">
                <a:solidFill>
                  <a:schemeClr val="tx1"/>
                </a:solidFill>
              </a:rPr>
              <a:t>libgpod</a:t>
            </a:r>
            <a:r>
              <a:rPr lang="zh-CN" altLang="en-US">
                <a:solidFill>
                  <a:schemeClr val="tx1"/>
                </a:solidFill>
              </a:rPr>
              <a:t>软件补丁，清理</a:t>
            </a:r>
            <a:r>
              <a:rPr lang="en-US" altLang="zh-CN">
                <a:solidFill>
                  <a:schemeClr val="tx1"/>
                </a:solidFill>
              </a:rPr>
              <a:t>yt-dlp</a:t>
            </a:r>
            <a:r>
              <a:rPr lang="zh-CN" altLang="en-US">
                <a:solidFill>
                  <a:schemeClr val="tx1"/>
                </a:solidFill>
              </a:rPr>
              <a:t>、</a:t>
            </a:r>
            <a:r>
              <a:rPr lang="en-US" altLang="zh-CN">
                <a:solidFill>
                  <a:schemeClr val="tx1"/>
                </a:solidFill>
              </a:rPr>
              <a:t>devtools</a:t>
            </a:r>
            <a:r>
              <a:rPr lang="zh-CN" altLang="en-US">
                <a:solidFill>
                  <a:schemeClr val="tx1"/>
                </a:solidFill>
              </a:rPr>
              <a:t>依赖补丁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清理本项目推动上游化的</a:t>
            </a:r>
            <a:r>
              <a:rPr lang="en-US" altLang="zh-CN">
                <a:solidFill>
                  <a:schemeClr val="tx1"/>
                </a:solidFill>
              </a:rPr>
              <a:t>geogram</a:t>
            </a:r>
            <a:r>
              <a:rPr lang="zh-CN" altLang="en-US">
                <a:solidFill>
                  <a:schemeClr val="tx1"/>
                </a:solidFill>
              </a:rPr>
              <a:t>适配中已在发布中包含的补丁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Arch Linux for Loong64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增加部分新的</a:t>
            </a:r>
            <a:r>
              <a:rPr lang="en-US" altLang="zh-CN"/>
              <a:t>go</a:t>
            </a:r>
            <a:r>
              <a:rPr lang="zh-CN" altLang="en-US"/>
              <a:t>包支持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en-US" altLang="zh-CN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替换并升级依赖，使 </a:t>
            </a:r>
            <a:r>
              <a:rPr lang="en-US" altLang="zh-CN">
                <a:solidFill>
                  <a:schemeClr val="tx1"/>
                </a:solidFill>
              </a:rPr>
              <a:t>arduino-cli </a:t>
            </a:r>
            <a:r>
              <a:rPr lang="zh-CN" altLang="en-US">
                <a:solidFill>
                  <a:schemeClr val="tx1"/>
                </a:solidFill>
              </a:rPr>
              <a:t>和</a:t>
            </a:r>
            <a:r>
              <a:rPr lang="en-US" altLang="zh-CN">
                <a:solidFill>
                  <a:schemeClr val="tx1"/>
                </a:solidFill>
              </a:rPr>
              <a:t> vehicle-command </a:t>
            </a:r>
            <a:r>
              <a:rPr lang="zh-CN" altLang="en-US">
                <a:solidFill>
                  <a:schemeClr val="tx1"/>
                </a:solidFill>
              </a:rPr>
              <a:t>得以构建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hlinkClick r:id="rId1"/>
              </a:rPr>
              <a:t>https://github.com/lcpu</a:t>
            </a:r>
            <a:r>
              <a:rPr lang="zh-CN" altLang="en-US">
                <a:solidFill>
                  <a:schemeClr val="tx1"/>
                </a:solidFill>
                <a:hlinkClick r:id="rId1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1"/>
              </a:rPr>
              <a:t>club/loongarch</a:t>
            </a:r>
            <a:r>
              <a:rPr lang="zh-CN" altLang="en-US">
                <a:solidFill>
                  <a:schemeClr val="tx1"/>
                </a:solidFill>
                <a:hlinkClick r:id="rId1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1"/>
              </a:rPr>
              <a:t>packages/pull/710</a:t>
            </a:r>
            <a:endParaRPr lang="en-US" altLang="zh-CN">
              <a:solidFill>
                <a:schemeClr val="tx1"/>
              </a:solidFill>
              <a:hlinkClick r:id="rId1"/>
            </a:endParaRPr>
          </a:p>
          <a:p>
            <a:pPr lvl="1"/>
            <a:r>
              <a:rPr lang="en-US" altLang="zh-CN">
                <a:solidFill>
                  <a:schemeClr val="tx1"/>
                </a:solidFill>
                <a:hlinkClick r:id="rId2"/>
              </a:rPr>
              <a:t>https://github.com/lcpu</a:t>
            </a:r>
            <a:r>
              <a:rPr lang="zh-CN" altLang="en-US">
                <a:solidFill>
                  <a:schemeClr val="tx1"/>
                </a:solidFill>
                <a:hlinkClick r:id="rId2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2"/>
              </a:rPr>
              <a:t>club/loongarch</a:t>
            </a:r>
            <a:r>
              <a:rPr lang="zh-CN" altLang="en-US">
                <a:solidFill>
                  <a:schemeClr val="tx1"/>
                </a:solidFill>
                <a:hlinkClick r:id="rId2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2"/>
              </a:rPr>
              <a:t>packages/pull/711</a:t>
            </a:r>
            <a:endParaRPr lang="en-US" altLang="zh-CN">
              <a:solidFill>
                <a:schemeClr val="tx1"/>
              </a:solidFill>
              <a:hlinkClick r:id="rId2"/>
            </a:endParaRPr>
          </a:p>
          <a:p>
            <a:pPr lvl="0"/>
            <a:r>
              <a:rPr lang="en-US" altLang="zh-CN">
                <a:solidFill>
                  <a:schemeClr val="tx1"/>
                </a:solidFill>
              </a:rPr>
              <a:t>PR</a:t>
            </a:r>
            <a:r>
              <a:rPr lang="zh-CN" altLang="en-US">
                <a:solidFill>
                  <a:schemeClr val="tx1"/>
                </a:solidFill>
              </a:rPr>
              <a:t>自动检查增强 </a:t>
            </a:r>
            <a:r>
              <a:rPr lang="en-US" altLang="zh-CN">
                <a:solidFill>
                  <a:srgbClr val="00B0F0"/>
                </a:solidFill>
              </a:rPr>
              <a:t>(by wszqkzqk)</a:t>
            </a:r>
            <a:endParaRPr lang="zh-CN" altLang="en-US">
              <a:solidFill>
                <a:srgbClr val="00B0F0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对非补丁维护的完整</a:t>
            </a:r>
            <a:r>
              <a:rPr lang="en-US" altLang="zh-CN">
                <a:solidFill>
                  <a:schemeClr val="tx1"/>
                </a:solidFill>
              </a:rPr>
              <a:t>PKGBUILD</a:t>
            </a:r>
            <a:r>
              <a:rPr lang="zh-CN" altLang="en-US">
                <a:solidFill>
                  <a:schemeClr val="tx1"/>
                </a:solidFill>
              </a:rPr>
              <a:t>也增设一些初步检查</a:t>
            </a:r>
            <a:endParaRPr lang="zh-CN" altLang="en-US">
              <a:solidFill>
                <a:schemeClr val="tx1"/>
              </a:solidFill>
            </a:endParaRPr>
          </a:p>
          <a:p>
            <a:pPr lvl="0"/>
            <a:r>
              <a:rPr lang="zh-CN" altLang="en-US">
                <a:solidFill>
                  <a:schemeClr val="tx1"/>
                </a:solidFill>
              </a:rPr>
              <a:t>更多完整内容见更新日志：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https://www.loongbbs.cn/d/324</a:t>
            </a:r>
            <a:r>
              <a:rPr lang="zh-CN" altLang="en-US">
                <a:solidFill>
                  <a:schemeClr val="tx1"/>
                </a:solidFill>
                <a:hlinkClick r:id="rId3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arch</a:t>
            </a:r>
            <a:r>
              <a:rPr lang="zh-CN" altLang="en-US">
                <a:solidFill>
                  <a:schemeClr val="tx1"/>
                </a:solidFill>
                <a:hlinkClick r:id="rId3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linux</a:t>
            </a:r>
            <a:r>
              <a:rPr lang="zh-CN" altLang="en-US">
                <a:solidFill>
                  <a:schemeClr val="tx1"/>
                </a:solidFill>
                <a:hlinkClick r:id="rId3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for</a:t>
            </a:r>
            <a:r>
              <a:rPr lang="zh-CN" altLang="en-US">
                <a:solidFill>
                  <a:schemeClr val="tx1"/>
                </a:solidFill>
                <a:hlinkClick r:id="rId3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loong64</a:t>
            </a:r>
            <a:r>
              <a:rPr lang="zh-CN" altLang="en-US">
                <a:solidFill>
                  <a:schemeClr val="tx1"/>
                </a:solidFill>
                <a:hlinkClick r:id="rId3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%E6%9B%B4%E6%96%B0%E6%97%A5%E5%BF%9720250830</a:t>
            </a:r>
            <a:r>
              <a:rPr lang="zh-CN" altLang="en-US">
                <a:solidFill>
                  <a:schemeClr val="tx1"/>
                </a:solidFill>
                <a:hlinkClick r:id="rId3"/>
              </a:rPr>
              <a:t>-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20250913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16 </a:t>
            </a:r>
            <a:r>
              <a:rPr lang="zh-CN" altLang="en-US"/>
              <a:t>字节 </a:t>
            </a:r>
            <a:r>
              <a:rPr lang="en-US" altLang="zh-CN"/>
              <a:t>CAS </a:t>
            </a:r>
            <a:r>
              <a:rPr lang="zh-CN" altLang="en-US"/>
              <a:t>操作 </a:t>
            </a:r>
            <a:r>
              <a:rPr lang="en-US" altLang="zh-CN"/>
              <a:t>ICE </a:t>
            </a:r>
            <a:r>
              <a:rPr lang="zh-CN" altLang="en-US"/>
              <a:t>问题修复和语义问题修复均已通过审查并推入 </a:t>
            </a:r>
            <a:r>
              <a:rPr lang="en-US" altLang="zh-CN"/>
              <a:t>GCC </a:t>
            </a:r>
            <a:r>
              <a:rPr lang="zh-CN" altLang="en-US"/>
              <a:t>主线，后续将在此基础上为 </a:t>
            </a:r>
            <a:r>
              <a:rPr lang="en-US" altLang="zh-CN"/>
              <a:t>libatomic </a:t>
            </a:r>
            <a:r>
              <a:rPr lang="zh-CN" altLang="en-US"/>
              <a:t>加入基于 </a:t>
            </a:r>
            <a:r>
              <a:rPr lang="en-US" altLang="zh-CN"/>
              <a:t>ifunc </a:t>
            </a:r>
            <a:r>
              <a:rPr lang="zh-CN" altLang="en-US"/>
              <a:t>的动态调用支持</a:t>
            </a:r>
            <a:endParaRPr lang="zh-CN" altLang="en-US"/>
          </a:p>
          <a:p>
            <a:r>
              <a:rPr lang="zh-CN" altLang="en-US"/>
              <a:t>在</a:t>
            </a:r>
            <a:r>
              <a:rPr lang="en-US" altLang="zh-CN"/>
              <a:t> GCC </a:t>
            </a:r>
            <a:r>
              <a:rPr lang="zh-CN" altLang="en-US"/>
              <a:t>主分支和 </a:t>
            </a:r>
            <a:r>
              <a:rPr lang="en-US" altLang="zh-CN"/>
              <a:t>15 </a:t>
            </a:r>
            <a:r>
              <a:rPr lang="zh-CN" altLang="en-US"/>
              <a:t>分支中发现基于 </a:t>
            </a:r>
            <a:r>
              <a:rPr lang="en-US" altLang="zh-CN"/>
              <a:t>bstrins </a:t>
            </a:r>
            <a:r>
              <a:rPr lang="zh-CN" altLang="en-US"/>
              <a:t>指令的优化在特定情况下可生成错误代码，修复已通过本地测试并提交，待评审</a:t>
            </a:r>
            <a:endParaRPr lang="zh-CN" altLang="en-US"/>
          </a:p>
          <a:p>
            <a:r>
              <a:rPr lang="zh-CN" altLang="en-US"/>
              <a:t>为了支持 </a:t>
            </a:r>
            <a:r>
              <a:rPr lang="en-US" altLang="zh-CN"/>
              <a:t>highway</a:t>
            </a:r>
            <a:r>
              <a:rPr lang="zh-CN" altLang="en-US"/>
              <a:t> 等项目实现运行时根据 </a:t>
            </a:r>
            <a:r>
              <a:rPr lang="en-US" altLang="zh-CN"/>
              <a:t>CPU </a:t>
            </a:r>
            <a:r>
              <a:rPr lang="zh-CN" altLang="en-US"/>
              <a:t>特性决定是否启用架构特定优化，需要放松函数内联时对调用者和被调用者架构特性的一致性检查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Rust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修复上次会议提到的，</a:t>
            </a:r>
            <a:r>
              <a:rPr lang="zh-CN" altLang="en-US">
                <a:cs typeface="Arial" panose="020B0604020202020204" pitchFamily="34" charset="0"/>
              </a:rPr>
              <a:t>基于链接器插件 </a:t>
            </a:r>
            <a:r>
              <a:rPr lang="en-US" altLang="zh-CN">
                <a:cs typeface="Arial" panose="020B0604020202020204" pitchFamily="34" charset="0"/>
              </a:rPr>
              <a:t>(linker plugin) </a:t>
            </a:r>
            <a:r>
              <a:rPr lang="zh-CN" altLang="en-US">
                <a:cs typeface="Arial" panose="020B0604020202020204" pitchFamily="34" charset="0"/>
              </a:rPr>
              <a:t>的链接时优化 </a:t>
            </a:r>
            <a:r>
              <a:rPr lang="en-US" altLang="zh-CN">
                <a:cs typeface="Arial" panose="020B0604020202020204" pitchFamily="34" charset="0"/>
              </a:rPr>
              <a:t>(LTO) </a:t>
            </a:r>
            <a:r>
              <a:rPr lang="zh-CN" altLang="en-US">
                <a:cs typeface="Arial" panose="020B0604020202020204" pitchFamily="34" charset="0"/>
              </a:rPr>
              <a:t>导致即使指定了 -</a:t>
            </a:r>
            <a:r>
              <a:rPr lang="en-US" altLang="zh-CN">
                <a:cs typeface="Arial" panose="020B0604020202020204" pitchFamily="34" charset="0"/>
              </a:rPr>
              <a:t>C target</a:t>
            </a:r>
            <a:r>
              <a:rPr lang="zh-CN" altLang="en-US">
                <a:cs typeface="Arial" panose="020B0604020202020204" pitchFamily="34" charset="0"/>
              </a:rPr>
              <a:t>-</a:t>
            </a:r>
            <a:r>
              <a:rPr lang="en-US" altLang="zh-CN">
                <a:cs typeface="Arial" panose="020B0604020202020204" pitchFamily="34" charset="0"/>
              </a:rPr>
              <a:t>feature</a:t>
            </a:r>
            <a:r>
              <a:rPr lang="zh-CN" altLang="en-US">
                <a:cs typeface="Arial" panose="020B0604020202020204" pitchFamily="34" charset="0"/>
              </a:rPr>
              <a:t>=-</a:t>
            </a:r>
            <a:r>
              <a:rPr lang="en-US" altLang="zh-CN">
                <a:cs typeface="Arial" panose="020B0604020202020204" pitchFamily="34" charset="0"/>
              </a:rPr>
              <a:t>lsx </a:t>
            </a:r>
            <a:r>
              <a:rPr lang="zh-CN" altLang="en-US">
                <a:cs typeface="Arial" panose="020B0604020202020204" pitchFamily="34" charset="0"/>
              </a:rPr>
              <a:t>也会生成 </a:t>
            </a:r>
            <a:r>
              <a:rPr lang="en-US" altLang="zh-CN">
                <a:cs typeface="Arial" panose="020B0604020202020204" pitchFamily="34" charset="0"/>
              </a:rPr>
              <a:t>LSX </a:t>
            </a:r>
            <a:r>
              <a:rPr lang="zh-CN" altLang="en-US">
                <a:cs typeface="Arial" panose="020B0604020202020204" pitchFamily="34" charset="0"/>
              </a:rPr>
              <a:t>代码的问题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Go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群友发现 </a:t>
            </a:r>
            <a:r>
              <a:rPr lang="en-US" altLang="zh-CN"/>
              <a:t>Go </a:t>
            </a:r>
            <a:r>
              <a:rPr lang="zh-CN" altLang="en-US"/>
              <a:t>内部链接器缺乏 </a:t>
            </a:r>
            <a:r>
              <a:rPr lang="en-US" altLang="zh-CN"/>
              <a:t>R_LARCH_CALL36 </a:t>
            </a:r>
            <a:r>
              <a:rPr lang="zh-CN" altLang="en-US"/>
              <a:t>支持，导致与 </a:t>
            </a:r>
            <a:r>
              <a:rPr lang="en-US" altLang="zh-CN"/>
              <a:t>medium </a:t>
            </a:r>
            <a:r>
              <a:rPr lang="zh-CN" altLang="en-US"/>
              <a:t>代码模型的外部代码链接失败</a:t>
            </a:r>
            <a:endParaRPr lang="zh-CN" altLang="en-US"/>
          </a:p>
          <a:p>
            <a:pPr lvl="1"/>
            <a:r>
              <a:rPr lang="en-US" altLang="zh-CN"/>
              <a:t>xen0n </a:t>
            </a:r>
            <a:r>
              <a:rPr lang="zh-CN" altLang="en-US"/>
              <a:t>正在解决</a:t>
            </a:r>
            <a:r>
              <a:rPr lang="en-US" altLang="zh-CN"/>
              <a:t>CC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Python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uv</a:t>
            </a:r>
            <a:r>
              <a:rPr lang="zh-CN" altLang="en-US"/>
              <a:t>、</a:t>
            </a:r>
            <a:r>
              <a:rPr lang="en-US" altLang="zh-CN"/>
              <a:t>ruff</a:t>
            </a:r>
            <a:r>
              <a:rPr lang="zh-CN" altLang="en-US"/>
              <a:t> 等流行工具的维护公司 </a:t>
            </a:r>
            <a:r>
              <a:rPr lang="en-US" altLang="zh-CN"/>
              <a:t>Astral </a:t>
            </a:r>
            <a:r>
              <a:rPr lang="zh-CN" altLang="en-US"/>
              <a:t>经过法律咨询，确认可以接受龙架构相关贡献，遂合并了 </a:t>
            </a:r>
            <a:r>
              <a:rPr lang="en-US" altLang="zh-CN">
                <a:hlinkClick r:id="rId1"/>
              </a:rPr>
              <a:t>uv</a:t>
            </a:r>
            <a:r>
              <a:rPr lang="zh-CN" altLang="en-US"/>
              <a:t>、</a:t>
            </a:r>
            <a:r>
              <a:rPr lang="en-US" altLang="zh-CN">
                <a:hlinkClick r:id="rId2"/>
              </a:rPr>
              <a:t>python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build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standalone</a:t>
            </a:r>
            <a:r>
              <a:rPr lang="zh-CN" altLang="en-US"/>
              <a:t>、</a:t>
            </a:r>
            <a:r>
              <a:rPr lang="en-US" altLang="zh-CN">
                <a:hlinkClick r:id="rId3"/>
              </a:rPr>
              <a:t>ruff</a:t>
            </a:r>
            <a:r>
              <a:rPr lang="en-US" altLang="zh-CN"/>
              <a:t> </a:t>
            </a:r>
            <a:r>
              <a:rPr lang="zh-CN" altLang="en-US"/>
              <a:t>等项目的适配</a:t>
            </a:r>
            <a:endParaRPr lang="zh-CN" altLang="en-US"/>
          </a:p>
          <a:p>
            <a:pPr lvl="1"/>
            <a:r>
              <a:rPr lang="zh-CN" altLang="en-US"/>
              <a:t>美国实体清单相关法条明确豁免了开源软件</a:t>
            </a:r>
            <a:endParaRPr lang="zh-CN" altLang="en-US"/>
          </a:p>
          <a:p>
            <a:r>
              <a:rPr lang="zh-CN" altLang="en-US"/>
              <a:t>但之后，维护者审计到所用的 </a:t>
            </a:r>
            <a:r>
              <a:rPr lang="en-US" altLang="zh-CN">
                <a:hlinkClick r:id="rId4"/>
              </a:rPr>
              <a:t>loong64 trixie </a:t>
            </a:r>
            <a:r>
              <a:rPr lang="zh-CN" altLang="en-US">
                <a:hlinkClick r:id="rId4"/>
              </a:rPr>
              <a:t>基础镜像</a:t>
            </a:r>
            <a:r>
              <a:rPr lang="zh-CN" altLang="en-US"/>
              <a:t>缺少自动化溯源信息等，遂回退了相关 </a:t>
            </a:r>
            <a:r>
              <a:rPr lang="en-US" altLang="zh-CN"/>
              <a:t>PR</a:t>
            </a:r>
            <a:endParaRPr lang="en-US" altLang="zh-CN"/>
          </a:p>
          <a:p>
            <a:pPr lvl="1"/>
            <a:r>
              <a:rPr lang="en-US" altLang="zh-CN"/>
              <a:t>Astral </a:t>
            </a:r>
            <a:r>
              <a:rPr lang="zh-CN" altLang="en-US"/>
              <a:t>希望第一方提供的二进制能被完整溯源</a:t>
            </a:r>
            <a:endParaRPr lang="en-US" altLang="zh-CN"/>
          </a:p>
          <a:p>
            <a:pPr lvl="1"/>
            <a:r>
              <a:rPr lang="zh-CN" altLang="en-US"/>
              <a:t>待查证 &amp; 解决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5473</Words>
  <Application>WPS Office WWO_wpscloud_20250904173343-5eb13ec068</Application>
  <PresentationFormat/>
  <Paragraphs>272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MS PGothic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GCC</vt:lpstr>
      <vt:lpstr>Rust</vt:lpstr>
      <vt:lpstr>PowerPoint 演示文稿</vt:lpstr>
      <vt:lpstr>PowerPoint 演示文稿</vt:lpstr>
      <vt:lpstr>Firefox &amp; Highway</vt:lpstr>
      <vt:lpstr>Linux 内核（loongarch 列表）</vt:lpstr>
      <vt:lpstr>Linux 内核（loongarch 列表）</vt:lpstr>
      <vt:lpstr>Linux 内核（loongarch 列表）</vt:lpstr>
      <vt:lpstr>Node.js/NPM 生态</vt:lpstr>
      <vt:lpstr>快速报告</vt:lpstr>
      <vt:lpstr>安同 OS</vt:lpstr>
      <vt:lpstr>安同 OS</vt:lpstr>
      <vt:lpstr>安同 OS</vt:lpstr>
      <vt:lpstr>安同 OS</vt:lpstr>
      <vt:lpstr>Linux From Scratch</vt:lpstr>
      <vt:lpstr>Arch Linux for Loong64</vt:lpstr>
      <vt:lpstr>Arch Linux for Loong64</vt:lpstr>
      <vt:lpstr>Arch Linux for Loong64</vt:lpstr>
      <vt:lpstr>Arch Linux for Loong64</vt:lpstr>
      <vt:lpstr>Arch Linux for Loong64</vt:lpstr>
      <vt:lpstr>Arch Linux for Loong64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2025-09-14T06:52:12Z</dcterms:created>
  <dcterms:modified xsi:type="dcterms:W3CDTF">2025-09-14T06:52:12Z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2052-12.9.0.22637</vt:lpwstr>
  </property>
  <property fmtid="{D5CDD505-2E9C-101B-9397-08002B2CF9AE}" pid="3" name="ICV">
    <vt:lpwstr>47B5133B91E7D92B8904E1676A1AE32D_43</vt:lpwstr>
  </property>
</Properties>
</file>