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371" r:id="rId4"/>
    <p:sldId id="259" r:id="rId5"/>
    <p:sldId id="262" r:id="rId6"/>
    <p:sldId id="417" r:id="rId7"/>
    <p:sldId id="442" r:id="rId8"/>
    <p:sldId id="411" r:id="rId9"/>
    <p:sldId id="441" r:id="rId10"/>
    <p:sldId id="410" r:id="rId11"/>
    <p:sldId id="416" r:id="rId12"/>
    <p:sldId id="412" r:id="rId13"/>
    <p:sldId id="444" r:id="rId14"/>
    <p:sldId id="277" r:id="rId15"/>
    <p:sldId id="372" r:id="rId16"/>
    <p:sldId id="374" r:id="rId17"/>
    <p:sldId id="415" r:id="rId18"/>
    <p:sldId id="418" r:id="rId19"/>
    <p:sldId id="395" r:id="rId20"/>
    <p:sldId id="396" r:id="rId21"/>
    <p:sldId id="397" r:id="rId22"/>
    <p:sldId id="403" r:id="rId23"/>
    <p:sldId id="414" r:id="rId24"/>
    <p:sldId id="439" r:id="rId25"/>
    <p:sldId id="440" r:id="rId26"/>
    <p:sldId id="381" r:id="rId27"/>
    <p:sldId id="384" r:id="rId28"/>
    <p:sldId id="383" r:id="rId29"/>
    <p:sldId id="404" r:id="rId30"/>
    <p:sldId id="386" r:id="rId31"/>
    <p:sldId id="445" r:id="rId3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00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meetup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iki.gentoo.org/wiki/Project:Council/AI_polic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chromium.googlesource.com/libyuv/libyuv/+/ee53a66c5cfe6723f924818cbed92abe01749b83" TargetMode="External"/><Relationship Id="rId1" Type="http://schemas.openxmlformats.org/officeDocument/2006/relationships/hyperlink" Target="https://github.com/xen0n/loongson-overla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loongbbs.cn/d/24-&#40857;&#33455;&#29233;&#22909;&#32773;&#35770;&#22363;&#23432;&#21017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loongarch@whlug.c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xry111" TargetMode="External"/><Relationship Id="rId1" Type="http://schemas.openxmlformats.org/officeDocument/2006/relationships/hyperlink" Target="http://github.com/LiarOnc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github.com/loong64" TargetMode="External"/><Relationship Id="rId6" Type="http://schemas.openxmlformats.org/officeDocument/2006/relationships/hyperlink" Target="https://github.com/Loongson-Cloud-Community" TargetMode="External"/><Relationship Id="rId5" Type="http://schemas.openxmlformats.org/officeDocument/2006/relationships/hyperlink" Target="https://github.com/loongson" TargetMode="External"/><Relationship Id="rId4" Type="http://schemas.openxmlformats.org/officeDocument/2006/relationships/hyperlink" Target="https://www.loongbbs.cn/" TargetMode="External"/><Relationship Id="rId3" Type="http://schemas.openxmlformats.org/officeDocument/2006/relationships/hyperlink" Target="https://app.loongapps.cn/" TargetMode="External"/><Relationship Id="rId2" Type="http://schemas.openxmlformats.org/officeDocument/2006/relationships/hyperlink" Target="https://www.loongeco.cn/" TargetMode="External"/><Relationship Id="rId1" Type="http://schemas.openxmlformats.org/officeDocument/2006/relationships/hyperlink" Target="http://www.loongnix.c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gov.cn/guoqing/2020-12/24/content_5572941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license.coscl.org.cn/MulanOWLBYPLSAv1" TargetMode="External"/><Relationship Id="rId1" Type="http://schemas.openxmlformats.org/officeDocument/2006/relationships/hyperlink" Target="https://creativecommons.org/licenses/by-sa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contributor-covenant.org/" TargetMode="External"/><Relationship Id="rId1" Type="http://schemas.openxmlformats.org/officeDocument/2006/relationships/hyperlink" Target="https://aosc.io/guidelin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ollama/ollama" TargetMode="External"/><Relationship Id="rId1" Type="http://schemas.openxmlformats.org/officeDocument/2006/relationships/hyperlink" Target="https://dotnetconf.cn/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5442" y="606589"/>
            <a:ext cx="9452278" cy="758458"/>
          </a:xfrm>
          <a:prstGeom prst="rect">
            <a:avLst/>
          </a:prstGeom>
        </p:spPr>
        <p:txBody>
          <a:bodyPr/>
          <a:p>
            <a:r>
              <a:rPr lang="zh-CN" altLang="en-US">
                <a:latin typeface="微软雅黑" charset="0"/>
                <a:ea typeface="微软雅黑" charset="0"/>
                <a:sym typeface="+mn-ea"/>
              </a:rPr>
              <a:t>龙友会（Loong Meetup）</a:t>
            </a:r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5393" y="1594056"/>
            <a:ext cx="9452278" cy="4657501"/>
          </a:xfrm>
          <a:prstGeom prst="rect">
            <a:avLst/>
          </a:prstGeom>
        </p:spPr>
        <p:txBody>
          <a:bodyPr/>
          <a:p>
            <a:pPr lvl="1">
              <a:lnSpc>
                <a:spcPct val="100000"/>
              </a:lnSpc>
            </a:pPr>
            <a:r>
              <a:rPr lang="en-US" altLang="zh-CN" sz="1800">
                <a:hlinkClick r:id="rId1"/>
              </a:rPr>
              <a:t>https://github.com/loongson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community/meetups</a:t>
            </a:r>
            <a:endParaRPr lang="en-US" altLang="zh-CN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筹备会议</a:t>
            </a:r>
            <a:endParaRPr lang="zh-CN" altLang="en-US" sz="1800"/>
          </a:p>
          <a:p>
            <a:pPr lvl="2">
              <a:lnSpc>
                <a:spcPct val="100000"/>
              </a:lnSpc>
            </a:pPr>
            <a:r>
              <a:rPr lang="en-US" altLang="zh-CN" sz="1510"/>
              <a:t>2024</a:t>
            </a:r>
            <a:r>
              <a:rPr lang="zh-CN" altLang="en-US" sz="1510"/>
              <a:t>-</a:t>
            </a:r>
            <a:r>
              <a:rPr lang="en-US" altLang="zh-CN" sz="1510"/>
              <a:t>12</a:t>
            </a:r>
            <a:r>
              <a:rPr lang="zh-CN" altLang="en-US" sz="1510"/>
              <a:t>-</a:t>
            </a:r>
            <a:r>
              <a:rPr lang="en-US" altLang="zh-CN" sz="1510"/>
              <a:t>21 14:00~</a:t>
            </a:r>
            <a:r>
              <a:rPr lang="zh-CN" altLang="en-US" sz="1510"/>
              <a:t>晚餐</a:t>
            </a:r>
            <a:endParaRPr lang="en-US" altLang="zh-CN" sz="1510"/>
          </a:p>
          <a:p>
            <a:pPr lvl="2">
              <a:lnSpc>
                <a:spcPct val="100000"/>
              </a:lnSpc>
            </a:pPr>
            <a:r>
              <a:rPr lang="zh-CN" altLang="en-US" sz="1650"/>
              <a:t>浙江省杭州市 未来科技城国际人才园 </a:t>
            </a:r>
            <a:r>
              <a:rPr lang="en-US" altLang="zh-CN" sz="1650"/>
              <a:t>506 </a:t>
            </a:r>
            <a:r>
              <a:rPr lang="zh-CN" altLang="en-US" sz="1650"/>
              <a:t>室</a:t>
            </a:r>
            <a:endParaRPr lang="zh-CN" altLang="en-US" sz="1650"/>
          </a:p>
          <a:p>
            <a:pPr lvl="2">
              <a:lnSpc>
                <a:spcPct val="100000"/>
              </a:lnSpc>
            </a:pPr>
            <a:r>
              <a:rPr lang="zh-CN" altLang="en-US" sz="1650"/>
              <a:t>线上加入：腾讯会议 </a:t>
            </a:r>
            <a:r>
              <a:rPr lang="en-US" altLang="zh-CN" sz="1650"/>
              <a:t>926</a:t>
            </a:r>
            <a:r>
              <a:rPr lang="zh-CN" altLang="en-US" sz="1650"/>
              <a:t>-</a:t>
            </a:r>
            <a:r>
              <a:rPr lang="en-US" altLang="zh-CN" sz="1650"/>
              <a:t>821</a:t>
            </a:r>
            <a:r>
              <a:rPr lang="zh-CN" altLang="en-US" sz="1650"/>
              <a:t>-</a:t>
            </a:r>
            <a:r>
              <a:rPr lang="en-US" altLang="zh-CN" sz="1650"/>
              <a:t>679</a:t>
            </a:r>
            <a:endParaRPr lang="en-US" altLang="zh-CN" sz="1650"/>
          </a:p>
          <a:p>
            <a:pPr lvl="1">
              <a:lnSpc>
                <a:spcPct val="100000"/>
              </a:lnSpc>
            </a:pPr>
            <a:r>
              <a:rPr lang="zh-CN" altLang="en-US" sz="1650"/>
              <a:t>本次会议与龙架构双周会第 </a:t>
            </a:r>
            <a:r>
              <a:rPr lang="en-US" altLang="zh-CN" sz="1650"/>
              <a:t>2 </a:t>
            </a:r>
            <a:r>
              <a:rPr lang="zh-CN" altLang="en-US" sz="1650"/>
              <a:t>期联席</a:t>
            </a:r>
            <a:endParaRPr lang="zh-CN" altLang="en-US" sz="1650"/>
          </a:p>
          <a:p>
            <a:pPr lvl="1">
              <a:lnSpc>
                <a:spcPct val="100000"/>
              </a:lnSpc>
            </a:pPr>
            <a:r>
              <a:rPr lang="zh-CN" altLang="en-US" sz="1650"/>
              <a:t>鸣谢</a:t>
            </a:r>
            <a:endParaRPr lang="zh-CN" altLang="en-US" sz="1650"/>
          </a:p>
          <a:p>
            <a:pPr lvl="2">
              <a:lnSpc>
                <a:spcPct val="100000"/>
              </a:lnSpc>
            </a:pPr>
            <a:r>
              <a:rPr lang="en-US" altLang="zh-CN" sz="1650"/>
              <a:t>HZLUG:</a:t>
            </a:r>
            <a:r>
              <a:rPr lang="zh-CN" altLang="en-US" sz="1650"/>
              <a:t> 提供活动场地支持</a:t>
            </a:r>
            <a:endParaRPr lang="zh-CN" altLang="en-US" sz="1650"/>
          </a:p>
          <a:p>
            <a:pPr lvl="2">
              <a:lnSpc>
                <a:spcPct val="100000"/>
              </a:lnSpc>
            </a:pPr>
            <a:r>
              <a:rPr lang="en-US" altLang="zh-CN" sz="1650"/>
              <a:t>jelawat:</a:t>
            </a:r>
            <a:r>
              <a:rPr lang="zh-CN" altLang="en-US" sz="1650"/>
              <a:t> 本地「团队」接头人</a:t>
            </a:r>
            <a:endParaRPr lang="zh-CN" altLang="en-US" sz="1650"/>
          </a:p>
          <a:p>
            <a:pPr lvl="2">
              <a:lnSpc>
                <a:spcPct val="100000"/>
              </a:lnSpc>
            </a:pPr>
            <a:r>
              <a:rPr lang="zh-CN" altLang="en-US" sz="1650"/>
              <a:t>龙芯爱好者社区</a:t>
            </a:r>
            <a:r>
              <a:rPr lang="en-US" altLang="zh-CN" sz="1650"/>
              <a:t>: </a:t>
            </a:r>
            <a:r>
              <a:rPr lang="zh-CN" altLang="en-US" sz="1650"/>
              <a:t>提供腾讯会议 </a:t>
            </a:r>
            <a:r>
              <a:rPr lang="en-US" altLang="zh-CN" sz="1650"/>
              <a:t>VIP </a:t>
            </a:r>
            <a:r>
              <a:rPr lang="zh-CN" altLang="en-US" sz="1650"/>
              <a:t>账号</a:t>
            </a:r>
            <a:endParaRPr lang="zh-CN" altLang="en-US"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是否要向龙友会项目引入 A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I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要素？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069755" cy="4657501"/>
          </a:xfrm>
        </p:spPr>
        <p:txBody>
          <a:bodyPr/>
          <a:p>
            <a:r>
              <a:rPr lang="en-US" altLang="zh-CN">
                <a:cs typeface="Arial" panose="020B0604020202020204" pitchFamily="34" charset="0"/>
              </a:rPr>
              <a:t>AIGC </a:t>
            </a:r>
            <a:r>
              <a:rPr lang="zh-CN" altLang="en-US">
                <a:cs typeface="Arial" panose="020B0604020202020204" pitchFamily="34" charset="0"/>
              </a:rPr>
              <a:t>著作权在法学界未有结论，争议巨大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如果能够解决 </a:t>
            </a:r>
            <a:r>
              <a:rPr lang="en-US" altLang="zh-CN">
                <a:cs typeface="Arial" panose="020B0604020202020204" pitchFamily="34" charset="0"/>
              </a:rPr>
              <a:t>AIGC </a:t>
            </a:r>
            <a:r>
              <a:rPr lang="zh-CN" altLang="en-US">
                <a:cs typeface="Arial" panose="020B0604020202020204" pitchFamily="34" charset="0"/>
              </a:rPr>
              <a:t>的著作权问题，那么一份人工维护的会务手册确实不再必要，而应当改为一款 </a:t>
            </a:r>
            <a:r>
              <a:rPr lang="en-US" altLang="zh-CN">
                <a:cs typeface="Arial" panose="020B0604020202020204" pitchFamily="34" charset="0"/>
              </a:rPr>
              <a:t>AI </a:t>
            </a:r>
            <a:r>
              <a:rPr lang="zh-CN" altLang="en-US">
                <a:cs typeface="Arial" panose="020B0604020202020204" pitchFamily="34" charset="0"/>
              </a:rPr>
              <a:t>会务应用，并将我们特定的处境与立场写成提示词模板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/>
              <a:t>但</a:t>
            </a:r>
            <a:r>
              <a:rPr lang="zh-CN" altLang="en-US" b="1"/>
              <a:t>个人</a:t>
            </a:r>
            <a:r>
              <a:rPr lang="zh-CN" altLang="en-US"/>
              <a:t>倾向于 </a:t>
            </a:r>
            <a:r>
              <a:rPr lang="en-US" altLang="zh-CN"/>
              <a:t>ban </a:t>
            </a:r>
            <a:r>
              <a:rPr lang="zh-CN" altLang="en-US"/>
              <a:t>掉 </a:t>
            </a:r>
            <a:r>
              <a:rPr lang="en-US" altLang="zh-CN"/>
              <a:t>AIGC</a:t>
            </a:r>
            <a:r>
              <a:rPr lang="zh-CN" altLang="en-US"/>
              <a:t>，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先例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>
                <a:hlinkClick r:id="rId1"/>
              </a:rPr>
              <a:t>Gentoo</a:t>
            </a:r>
            <a:endParaRPr lang="en-US" altLang="zh-CN">
              <a:hlinkClick r:id="rId1"/>
            </a:endParaRPr>
          </a:p>
          <a:p>
            <a:pPr lvl="2"/>
            <a:r>
              <a:rPr lang="zh-CN" altLang="en-US"/>
              <a:t>因为我们发起这个项目就是为了锻炼</a:t>
            </a:r>
            <a:r>
              <a:rPr lang="zh-CN" altLang="en-US" b="1"/>
              <a:t>人</a:t>
            </a:r>
            <a:endParaRPr lang="zh-CN" altLang="en-US" b="1"/>
          </a:p>
          <a:p>
            <a:r>
              <a:rPr lang="zh-CN" altLang="en-US"/>
              <a:t>如果</a:t>
            </a:r>
            <a:r>
              <a:rPr lang="zh-CN" altLang="en-US">
                <a:cs typeface="Arial" panose="020B0604020202020204" pitchFamily="34" charset="0"/>
              </a:rPr>
              <a:t>保证厂牌内容都用于非盈利目的，那么将能构成「合理使用」，以至于可以绕过 </a:t>
            </a:r>
            <a:r>
              <a:rPr lang="en-US" altLang="zh-CN">
                <a:cs typeface="Arial" panose="020B0604020202020204" pitchFamily="34" charset="0"/>
              </a:rPr>
              <a:t>AIGC </a:t>
            </a:r>
            <a:r>
              <a:rPr lang="zh-CN" altLang="en-US">
                <a:cs typeface="Arial" panose="020B0604020202020204" pitchFamily="34" charset="0"/>
              </a:rPr>
              <a:t>的著作权问题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如何定义盈利目的或曰「商业用途」？</a:t>
            </a:r>
            <a:endParaRPr lang="zh-CN" altLang="en-US">
              <a:cs typeface="Arial" panose="020B0604020202020204" pitchFamily="34" charset="0"/>
            </a:endParaRPr>
          </a:p>
          <a:p>
            <a:pPr lvl="2"/>
            <a:r>
              <a:rPr lang="zh-CN" altLang="en-US">
                <a:cs typeface="Arial" panose="020B0604020202020204" pitchFamily="34" charset="0"/>
              </a:rPr>
              <a:t>例如「听讲之后照此行事」不算「商业用途」的利用</a:t>
            </a:r>
            <a:endParaRPr lang="zh-CN" altLang="en-US">
              <a:cs typeface="Arial" panose="020B0604020202020204" pitchFamily="34" charset="0"/>
            </a:endParaRPr>
          </a:p>
          <a:p>
            <a:pPr lvl="2"/>
            <a:r>
              <a:rPr lang="zh-CN" altLang="en-US">
                <a:cs typeface="Arial" panose="020B0604020202020204" pitchFamily="34" charset="0"/>
              </a:rPr>
              <a:t>但「下载 </a:t>
            </a:r>
            <a:r>
              <a:rPr lang="en-US" altLang="zh-CN">
                <a:cs typeface="Arial" panose="020B0604020202020204" pitchFamily="34" charset="0"/>
              </a:rPr>
              <a:t>PPT </a:t>
            </a:r>
            <a:r>
              <a:rPr lang="zh-CN" altLang="en-US">
                <a:cs typeface="Arial" panose="020B0604020202020204" pitchFamily="34" charset="0"/>
              </a:rPr>
              <a:t>打印卖钱」则算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作为第三方厂牌，「非商业」可能是更好的品牌定位？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第一期</a:t>
            </a:r>
            <a:r>
              <a:rPr lang="zh-CN" altLang="en-US">
                <a:cs typeface="Arial" panose="020B0604020202020204" pitchFamily="34" charset="0"/>
              </a:rPr>
              <a:t>龙友会的议题想法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表彰「龙芯重工」人士 &amp; 揭下英雄帖的几位英雄</a:t>
            </a:r>
            <a:endParaRPr lang="zh-CN" altLang="en-US"/>
          </a:p>
          <a:p>
            <a:pPr lvl="1"/>
            <a:r>
              <a:rPr lang="zh-CN" altLang="en-US"/>
              <a:t>用角磨机测显卡的，用</a:t>
            </a:r>
            <a:r>
              <a:rPr lang="en-US" altLang="zh-CN"/>
              <a:t> CNC </a:t>
            </a:r>
            <a:r>
              <a:rPr lang="zh-CN" altLang="en-US"/>
              <a:t>自制</a:t>
            </a:r>
            <a:r>
              <a:rPr lang="en-US" altLang="zh-CN"/>
              <a:t> I/O </a:t>
            </a:r>
            <a:r>
              <a:rPr lang="zh-CN" altLang="en-US"/>
              <a:t>挡板的，</a:t>
            </a:r>
            <a:r>
              <a:rPr lang="zh-CN" altLang="en-US" strike="sngStrike"/>
              <a:t>用撬棍开箱 </a:t>
            </a:r>
            <a:r>
              <a:rPr lang="en-US" altLang="zh-CN" strike="sngStrike"/>
              <a:t>3C6000 </a:t>
            </a:r>
            <a:r>
              <a:rPr lang="zh-CN" altLang="en-US" strike="sngStrike"/>
              <a:t>的</a:t>
            </a:r>
            <a:endParaRPr lang="zh-CN" altLang="en-US" strike="sngStrike"/>
          </a:p>
          <a:p>
            <a:pPr lvl="1"/>
            <a:r>
              <a:rPr lang="zh-CN" altLang="en-US"/>
              <a:t>英雄：准备实体英雄帖 &amp; 现金激励</a:t>
            </a:r>
            <a:endParaRPr lang="zh-CN" altLang="en-US"/>
          </a:p>
          <a:p>
            <a:pPr lvl="1"/>
            <a:r>
              <a:rPr lang="zh-CN" altLang="en-US"/>
              <a:t>探索如何携带上述工具乘坐公共交通抵达会场</a:t>
            </a:r>
            <a:endParaRPr lang="zh-CN" altLang="en-US"/>
          </a:p>
          <a:p>
            <a:pPr lvl="0"/>
            <a:r>
              <a:rPr lang="zh-CN" altLang="en-US"/>
              <a:t>邀请非计算机背景人士分享心路历程</a:t>
            </a:r>
            <a:endParaRPr lang="zh-CN" altLang="en-US"/>
          </a:p>
          <a:p>
            <a:pPr lvl="1"/>
            <a:r>
              <a:rPr lang="zh-CN" altLang="en-US"/>
              <a:t>使用 </a:t>
            </a:r>
            <a:r>
              <a:rPr lang="en-US" altLang="zh-CN"/>
              <a:t>3A6000 </a:t>
            </a:r>
            <a:r>
              <a:rPr lang="zh-CN" altLang="en-US"/>
              <a:t>日常办公的几位贴吧人士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？</a:t>
            </a:r>
            <a:endParaRPr lang="zh-CN" altLang="en-US"/>
          </a:p>
          <a:p>
            <a:pPr lvl="0"/>
            <a:r>
              <a:rPr lang="zh-CN" altLang="en-US"/>
              <a:t>启动某些企划？</a:t>
            </a:r>
            <a:endParaRPr lang="zh-CN" altLang="en-US"/>
          </a:p>
          <a:p>
            <a:pPr lvl="1"/>
            <a:r>
              <a:rPr lang="zh-CN" altLang="en-US"/>
              <a:t>社区创作激励？《咱龙了吗？》入驻爱发电？</a:t>
            </a:r>
            <a:endParaRPr lang="zh-CN" altLang="en-US"/>
          </a:p>
          <a:p>
            <a:pPr lvl="1"/>
            <a:r>
              <a:rPr lang="zh-CN" altLang="en-US"/>
              <a:t>其他脑洞大开的好活</a:t>
            </a:r>
            <a:r>
              <a:rPr lang="zh-CN" altLang="en-US" sz="1800"/>
              <a:t>儿</a:t>
            </a:r>
            <a:r>
              <a:rPr lang="zh-CN" altLang="en-US"/>
              <a:t>？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2214003" y="2223693"/>
            <a:ext cx="7763891" cy="368300"/>
          </a:xfrm>
          <a:prstGeom prst="rect">
            <a:avLst/>
          </a:prstGeom>
        </p:spPr>
        <p:txBody>
          <a:bodyPr wrap="none" rtlCol="0">
            <a:noAutofit/>
          </a:bodyPr>
          <a:p>
            <a:pPr algn="ctr"/>
            <a:r>
              <a:rPr lang="zh-CN" altLang="en-US" sz="7200" b="1">
                <a:latin typeface="MiSans" panose="00000500000000000000" charset="-122"/>
                <a:ea typeface="MiSans" panose="00000500000000000000" charset="-122"/>
                <a:cs typeface="MiSans" panose="00000500000000000000" charset="-122"/>
              </a:rPr>
              <a:t>中场休息 </a:t>
            </a:r>
            <a:r>
              <a:rPr lang="en-US" altLang="zh-CN" sz="7200" b="1">
                <a:latin typeface="MiSans" panose="00000500000000000000" charset="-122"/>
                <a:ea typeface="MiSans" panose="00000500000000000000" charset="-122"/>
                <a:cs typeface="MiSans" panose="00000500000000000000" charset="-122"/>
              </a:rPr>
              <a:t>/ Break</a:t>
            </a:r>
            <a:endParaRPr lang="en-US" altLang="zh-CN" sz="7200" b="1">
              <a:latin typeface="MiSans" panose="00000500000000000000" charset="-122"/>
              <a:ea typeface="MiSans" panose="00000500000000000000" charset="-122"/>
              <a:cs typeface="MiSans" panose="00000500000000000000" charset="-122"/>
            </a:endParaRPr>
          </a:p>
          <a:p>
            <a:pPr algn="ctr"/>
            <a:r>
              <a:rPr lang="en-US" altLang="zh-CN" sz="7200" b="1">
                <a:latin typeface="MiSans" panose="00000500000000000000" charset="-122"/>
                <a:ea typeface="MiSans" panose="00000500000000000000" charset="-122"/>
                <a:cs typeface="MiSans" panose="00000500000000000000" charset="-122"/>
              </a:rPr>
              <a:t>15:10 </a:t>
            </a:r>
            <a:r>
              <a:rPr lang="zh-CN" altLang="en-US" sz="7200" b="1">
                <a:latin typeface="MiSans" panose="00000500000000000000" charset="-122"/>
                <a:ea typeface="MiSans" panose="00000500000000000000" charset="-122"/>
                <a:cs typeface="MiSans" panose="00000500000000000000" charset="-122"/>
              </a:rPr>
              <a:t>继续</a:t>
            </a:r>
            <a:endParaRPr lang="zh-CN" altLang="en-US" sz="7200" b="1">
              <a:latin typeface="MiSans" panose="00000500000000000000" charset="-122"/>
              <a:ea typeface="MiSans" panose="00000500000000000000" charset="-122"/>
              <a:cs typeface="MiSans" panose="000005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双周会报告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龙架构社区八卦简报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26778" y="369545"/>
            <a:ext cx="11068744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龙芯俱乐部-优利龙 多系统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PC工作站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73810"/>
            <a:ext cx="9675556" cy="1770296"/>
          </a:xfrm>
        </p:spPr>
        <p:txBody>
          <a:bodyPr/>
          <a:p>
            <a:pPr lvl="1" indent="-179705" fontAlgn="auto">
              <a:lnSpc>
                <a:spcPct val="10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龙芯俱乐部 首批龙芯电脑个人用户社区</a:t>
            </a:r>
            <a:endParaRPr lang="zh-CN" altLang="en-US" sz="1200" b="1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2007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年起参与开源活动</a:t>
            </a:r>
            <a:endParaRPr lang="zh-CN" altLang="en-US" sz="1200" b="1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2009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年发起组织</a:t>
            </a: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11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个城市《龙芯@</a:t>
            </a: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Linux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周日》活动</a:t>
            </a:r>
            <a:endParaRPr lang="zh-CN" altLang="en-US" sz="1200" b="1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2013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年团购龙芯开发笔记本 </a:t>
            </a: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3000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台</a:t>
            </a:r>
            <a:endParaRPr lang="zh-CN" altLang="en-US" sz="1200" b="1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2014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年龙芯开源开发板-智龙</a:t>
            </a:r>
            <a:endParaRPr lang="zh-CN" altLang="en-US" sz="1200" b="1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2015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年 龙芯支持成立南京龙众创芯电子科技有限公司 支撑实体</a:t>
            </a:r>
            <a:endParaRPr lang="zh-CN" altLang="en-US" sz="1200" b="1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2023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年 推出</a:t>
            </a:r>
            <a:r>
              <a:rPr lang="en-US" altLang="zh-CN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2K2000</a:t>
            </a:r>
            <a:r>
              <a:rPr lang="zh-CN" altLang="en-US" sz="12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 智龙派 开发板</a:t>
            </a:r>
            <a:endParaRPr lang="zh-CN" altLang="en-US" sz="1200">
              <a:latin typeface="微软雅黑" charset="0"/>
              <a:ea typeface="微软雅黑" charset="0"/>
              <a:cs typeface="微软雅黑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513725" y="3190392"/>
            <a:ext cx="4856717" cy="299004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179705" algn="l" fontAlgn="auto"/>
            <a:r>
              <a:rPr lang="en-US" altLang="zh-CN" sz="2000" b="1">
                <a:solidFill>
                  <a:schemeClr val="tx1"/>
                </a:solidFill>
                <a:ea typeface="+mn-lt"/>
                <a:cs typeface="+mn-lt"/>
                <a:sym typeface="+mn-ea"/>
              </a:rPr>
              <a:t>2025</a:t>
            </a:r>
            <a:r>
              <a:rPr lang="zh-CN" altLang="en-US" sz="2000" b="1">
                <a:solidFill>
                  <a:schemeClr val="tx1"/>
                </a:solidFill>
                <a:ea typeface="+mn-lt"/>
                <a:cs typeface="+mn-lt"/>
                <a:sym typeface="+mn-ea"/>
              </a:rPr>
              <a:t>年 优利龙 龙架构多系统主机</a:t>
            </a:r>
            <a:endParaRPr lang="zh-CN" altLang="en-US" sz="2000" b="1">
              <a:solidFill>
                <a:schemeClr val="tx1"/>
              </a:solidFill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面向技术开发、学习、爱好者的</a:t>
            </a:r>
            <a:r>
              <a:rPr lang="en-US" altLang="zh-CN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C</a:t>
            </a:r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端龙芯电脑</a:t>
            </a:r>
            <a:endParaRPr lang="zh-CN" altLang="en-US" sz="1600">
              <a:solidFill>
                <a:schemeClr val="tx1"/>
              </a:solidFill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通过</a:t>
            </a:r>
            <a:r>
              <a:rPr lang="en-US" altLang="zh-CN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grub</a:t>
            </a:r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 和外置可拔插系统盘 实现 安同、</a:t>
            </a:r>
            <a:r>
              <a:rPr lang="en-US" altLang="zh-CN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deepin</a:t>
            </a:r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、</a:t>
            </a:r>
            <a:r>
              <a:rPr lang="en-US" altLang="zh-CN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loongnix</a:t>
            </a:r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等多个发行版的安装，为技术开发者和个人爱好者提供方便。配套论坛进行用户使用技术的交流和培训。社区用户优惠，可集成开源项目推广如移植</a:t>
            </a:r>
            <a:r>
              <a:rPr lang="en-US" altLang="zh-CN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openharmony</a:t>
            </a:r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、</a:t>
            </a:r>
            <a:r>
              <a:rPr lang="en-US" altLang="zh-CN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ros2 </a:t>
            </a:r>
            <a:r>
              <a:rPr lang="zh-CN" altLang="en-US" sz="1600">
                <a:solidFill>
                  <a:schemeClr val="tx1"/>
                </a:solidFill>
                <a:ea typeface="+mn-lt"/>
                <a:cs typeface="+mn-lt"/>
                <a:sym typeface="+mn-ea"/>
              </a:rPr>
              <a:t>。</a:t>
            </a:r>
            <a:endParaRPr lang="zh-CN" altLang="en-US" sz="1600">
              <a:solidFill>
                <a:schemeClr val="tx1"/>
              </a:solidFill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>
                <a:ea typeface="+mn-lt"/>
                <a:cs typeface="+mn-lt"/>
                <a:sym typeface="+mn-ea"/>
              </a:rPr>
              <a:t>配置一：</a:t>
            </a:r>
            <a:r>
              <a:rPr lang="en-US" altLang="zh-CN">
                <a:ea typeface="+mn-lt"/>
                <a:cs typeface="+mn-lt"/>
                <a:sym typeface="+mn-ea"/>
              </a:rPr>
              <a:t>3A6000</a:t>
            </a:r>
            <a:r>
              <a:rPr lang="zh-CN" altLang="en-US">
                <a:ea typeface="+mn-lt"/>
                <a:cs typeface="+mn-lt"/>
                <a:sym typeface="+mn-ea"/>
              </a:rPr>
              <a:t>迷你电脑       </a:t>
            </a:r>
            <a:r>
              <a:rPr lang="en-US" altLang="zh-CN">
                <a:ea typeface="+mn-lt"/>
                <a:cs typeface="+mn-lt"/>
                <a:sym typeface="+mn-ea"/>
              </a:rPr>
              <a:t>NUC          </a:t>
            </a:r>
            <a:endParaRPr lang="zh-CN" altLang="en-US"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>
                <a:ea typeface="+mn-lt"/>
                <a:cs typeface="+mn-lt"/>
                <a:sym typeface="+mn-ea"/>
              </a:rPr>
              <a:t>配置二：</a:t>
            </a:r>
            <a:r>
              <a:rPr lang="en-US" altLang="zh-CN">
                <a:ea typeface="+mn-lt"/>
                <a:cs typeface="+mn-lt"/>
                <a:sym typeface="+mn-ea"/>
              </a:rPr>
              <a:t>3A6000</a:t>
            </a:r>
            <a:r>
              <a:rPr lang="zh-CN" altLang="en-US">
                <a:ea typeface="+mn-lt"/>
                <a:cs typeface="+mn-lt"/>
                <a:sym typeface="+mn-ea"/>
              </a:rPr>
              <a:t>瘦客电脑       </a:t>
            </a:r>
            <a:r>
              <a:rPr lang="en-US" altLang="zh-CN">
                <a:ea typeface="+mn-lt"/>
                <a:cs typeface="+mn-lt"/>
                <a:sym typeface="+mn-ea"/>
              </a:rPr>
              <a:t>MINI</a:t>
            </a:r>
            <a:r>
              <a:rPr lang="zh-CN" altLang="en-US">
                <a:ea typeface="+mn-lt"/>
                <a:cs typeface="+mn-lt"/>
                <a:sym typeface="+mn-ea"/>
              </a:rPr>
              <a:t>-</a:t>
            </a:r>
            <a:r>
              <a:rPr lang="en-US" altLang="zh-CN">
                <a:ea typeface="+mn-lt"/>
                <a:cs typeface="+mn-lt"/>
                <a:sym typeface="+mn-ea"/>
              </a:rPr>
              <a:t>ITX</a:t>
            </a:r>
            <a:endParaRPr lang="zh-CN" altLang="en-US"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>
                <a:ea typeface="+mn-lt"/>
                <a:cs typeface="+mn-lt"/>
                <a:sym typeface="+mn-ea"/>
              </a:rPr>
              <a:t>配置三：</a:t>
            </a:r>
            <a:r>
              <a:rPr lang="en-US" altLang="zh-CN">
                <a:ea typeface="+mn-lt"/>
                <a:cs typeface="+mn-lt"/>
                <a:sym typeface="+mn-ea"/>
              </a:rPr>
              <a:t>3A6000</a:t>
            </a:r>
            <a:r>
              <a:rPr lang="zh-CN" altLang="en-US">
                <a:ea typeface="+mn-lt"/>
                <a:cs typeface="+mn-lt"/>
                <a:sym typeface="+mn-ea"/>
              </a:rPr>
              <a:t>多用途电脑   </a:t>
            </a:r>
            <a:r>
              <a:rPr lang="en-US" altLang="zh-CN">
                <a:ea typeface="+mn-lt"/>
                <a:cs typeface="+mn-lt"/>
                <a:sym typeface="+mn-ea"/>
              </a:rPr>
              <a:t>M</a:t>
            </a:r>
            <a:r>
              <a:rPr lang="zh-CN" altLang="en-US">
                <a:ea typeface="+mn-lt"/>
                <a:cs typeface="+mn-lt"/>
                <a:sym typeface="+mn-ea"/>
              </a:rPr>
              <a:t>-</a:t>
            </a:r>
            <a:r>
              <a:rPr lang="en-US" altLang="zh-CN">
                <a:ea typeface="+mn-lt"/>
                <a:cs typeface="+mn-lt"/>
                <a:sym typeface="+mn-ea"/>
              </a:rPr>
              <a:t>ATX</a:t>
            </a:r>
            <a:endParaRPr lang="en-US" altLang="zh-CN"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>
                <a:ea typeface="+mn-lt"/>
                <a:cs typeface="+mn-lt"/>
                <a:sym typeface="+mn-ea"/>
              </a:rPr>
              <a:t>配置四：</a:t>
            </a:r>
            <a:r>
              <a:rPr lang="en-US" altLang="zh-CN">
                <a:ea typeface="+mn-lt"/>
                <a:cs typeface="+mn-lt"/>
                <a:sym typeface="+mn-ea"/>
              </a:rPr>
              <a:t>3</a:t>
            </a:r>
            <a:r>
              <a:rPr lang="en-US" altLang="zh-CN">
                <a:solidFill>
                  <a:schemeClr val="tx1"/>
                </a:solidFill>
                <a:ea typeface="+mn-lt"/>
                <a:cs typeface="+mn-lt"/>
                <a:sym typeface="+mn-ea"/>
              </a:rPr>
              <a:t>C</a:t>
            </a:r>
            <a:r>
              <a:rPr lang="en-US" altLang="zh-CN">
                <a:ea typeface="+mn-lt"/>
                <a:cs typeface="+mn-lt"/>
                <a:sym typeface="+mn-ea"/>
              </a:rPr>
              <a:t>6000</a:t>
            </a:r>
            <a:r>
              <a:rPr lang="zh-CN" altLang="en-US">
                <a:ea typeface="+mn-lt"/>
                <a:cs typeface="+mn-lt"/>
                <a:sym typeface="+mn-ea"/>
              </a:rPr>
              <a:t>工作站          </a:t>
            </a:r>
            <a:r>
              <a:rPr lang="en-US" altLang="zh-CN">
                <a:ea typeface="+mn-lt"/>
                <a:cs typeface="+mn-lt"/>
                <a:sym typeface="+mn-ea"/>
              </a:rPr>
              <a:t>ATX </a:t>
            </a:r>
            <a:endParaRPr lang="en-US" altLang="zh-CN"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>
                <a:ea typeface="+mn-lt"/>
                <a:cs typeface="+mn-lt"/>
                <a:sym typeface="+mn-ea"/>
              </a:rPr>
              <a:t>配置五：</a:t>
            </a:r>
            <a:r>
              <a:rPr lang="en-US" altLang="zh-CN">
                <a:ea typeface="+mn-lt"/>
                <a:cs typeface="+mn-lt"/>
                <a:sym typeface="+mn-ea"/>
              </a:rPr>
              <a:t>3B6000M</a:t>
            </a:r>
            <a:r>
              <a:rPr lang="zh-CN" altLang="en-US">
                <a:ea typeface="+mn-lt"/>
                <a:cs typeface="+mn-lt"/>
                <a:sym typeface="+mn-ea"/>
              </a:rPr>
              <a:t>笔记本       </a:t>
            </a:r>
            <a:r>
              <a:rPr lang="zh-CN" altLang="en-US">
                <a:solidFill>
                  <a:schemeClr val="tx1"/>
                </a:solidFill>
                <a:ea typeface="+mn-lt"/>
                <a:cs typeface="+mn-lt"/>
                <a:sym typeface="+mn-ea"/>
              </a:rPr>
              <a:t>1</a:t>
            </a:r>
            <a:r>
              <a:rPr lang="en-US" altLang="zh-CN">
                <a:solidFill>
                  <a:schemeClr val="tx1"/>
                </a:solidFill>
                <a:ea typeface="+mn-lt"/>
                <a:cs typeface="+mn-lt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ea typeface="+mn-lt"/>
                <a:cs typeface="+mn-lt"/>
                <a:sym typeface="+mn-ea"/>
              </a:rPr>
              <a:t>寸</a:t>
            </a:r>
            <a:endParaRPr lang="zh-CN" altLang="en-US">
              <a:solidFill>
                <a:schemeClr val="tx1"/>
              </a:solidFill>
              <a:ea typeface="+mn-lt"/>
              <a:cs typeface="+mn-lt"/>
              <a:sym typeface="+mn-ea"/>
            </a:endParaRPr>
          </a:p>
          <a:p>
            <a:pPr indent="179705" algn="l" fontAlgn="auto"/>
            <a:r>
              <a:rPr lang="zh-CN" altLang="en-US">
                <a:ea typeface="+mn-lt"/>
                <a:cs typeface="+mn-lt"/>
                <a:sym typeface="+mn-ea"/>
              </a:rPr>
              <a:t>配件：</a:t>
            </a:r>
            <a:r>
              <a:rPr lang="en-US" altLang="zh-CN">
                <a:ea typeface="+mn-lt"/>
                <a:cs typeface="+mn-lt"/>
                <a:sym typeface="+mn-ea"/>
              </a:rPr>
              <a:t>550/</a:t>
            </a:r>
            <a:r>
              <a:rPr lang="zh-CN" altLang="en-US">
                <a:ea typeface="+mn-lt"/>
                <a:cs typeface="+mn-lt"/>
                <a:sym typeface="+mn-ea"/>
              </a:rPr>
              <a:t>风华</a:t>
            </a:r>
            <a:r>
              <a:rPr lang="en-US" altLang="zh-CN">
                <a:ea typeface="+mn-lt"/>
                <a:cs typeface="+mn-lt"/>
                <a:sym typeface="+mn-ea"/>
              </a:rPr>
              <a:t>/9A1000</a:t>
            </a:r>
            <a:r>
              <a:rPr lang="zh-CN" altLang="en-US">
                <a:ea typeface="+mn-lt"/>
                <a:cs typeface="+mn-lt"/>
                <a:sym typeface="+mn-ea"/>
              </a:rPr>
              <a:t>独显、</a:t>
            </a:r>
            <a:r>
              <a:rPr lang="en-US" altLang="zh-CN">
                <a:ea typeface="+mn-lt"/>
                <a:cs typeface="+mn-lt"/>
                <a:sym typeface="+mn-ea"/>
              </a:rPr>
              <a:t>FPGA</a:t>
            </a:r>
            <a:r>
              <a:rPr lang="zh-CN" altLang="en-US">
                <a:ea typeface="+mn-lt"/>
                <a:cs typeface="+mn-lt"/>
                <a:sym typeface="+mn-ea"/>
              </a:rPr>
              <a:t>扩展卡、</a:t>
            </a:r>
            <a:r>
              <a:rPr lang="en-US" altLang="zh-CN">
                <a:ea typeface="+mn-lt"/>
                <a:cs typeface="+mn-lt"/>
                <a:sym typeface="+mn-ea"/>
              </a:rPr>
              <a:t>AI</a:t>
            </a:r>
            <a:r>
              <a:rPr lang="zh-CN" altLang="en-US">
                <a:ea typeface="+mn-lt"/>
                <a:cs typeface="+mn-lt"/>
                <a:sym typeface="+mn-ea"/>
              </a:rPr>
              <a:t>加速卡、可拔插硬盘盒等。</a:t>
            </a:r>
            <a:endParaRPr lang="zh-CN" altLang="en-US">
              <a:ea typeface="+mn-lt"/>
              <a:cs typeface="+mn-lt"/>
              <a:sym typeface="+mn-ea"/>
            </a:endParaRPr>
          </a:p>
          <a:p>
            <a:pPr indent="179705" algn="l" fontAlgn="auto"/>
            <a:endParaRPr lang="en-US" altLang="zh-CN">
              <a:ea typeface="+mn-lt"/>
              <a:cs typeface="+mn-lt"/>
              <a:sym typeface="+mn-ea"/>
            </a:endParaRPr>
          </a:p>
          <a:p>
            <a:pPr indent="179705" algn="l" fontAlgn="auto"/>
            <a:endParaRPr lang="en-US" altLang="zh-CN">
              <a:ea typeface="+mn-lt"/>
              <a:cs typeface="+mn-lt"/>
              <a:sym typeface="+mn-ea"/>
            </a:endParaRPr>
          </a:p>
          <a:p>
            <a:pPr indent="179705" algn="l" fontAlgn="auto"/>
            <a:endParaRPr lang="en-US" altLang="zh-CN">
              <a:ea typeface="+mn-lt"/>
              <a:cs typeface="+mn-lt"/>
              <a:sym typeface="+mn-ea"/>
            </a:endParaRPr>
          </a:p>
        </p:txBody>
      </p:sp>
      <p:pic>
        <p:nvPicPr>
          <p:cNvPr id="5" name="图片 4" descr="upload_post_object_v2_23953334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4468" y="1199081"/>
            <a:ext cx="2102022" cy="1586432"/>
          </a:xfrm>
          <a:prstGeom prst="rect">
            <a:avLst/>
          </a:prstGeom>
        </p:spPr>
      </p:pic>
      <p:pic>
        <p:nvPicPr>
          <p:cNvPr id="7" name="图片 6" descr="upload_post_object_v2_2224338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490" y="1199081"/>
            <a:ext cx="2103311" cy="1577484"/>
          </a:xfrm>
          <a:prstGeom prst="rect">
            <a:avLst/>
          </a:prstGeom>
        </p:spPr>
      </p:pic>
      <p:pic>
        <p:nvPicPr>
          <p:cNvPr id="8" name="图片 7" descr="upload_post_object_v2_12421163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764" y="1199081"/>
            <a:ext cx="2103336" cy="1577502"/>
          </a:xfrm>
          <a:prstGeom prst="rect">
            <a:avLst/>
          </a:prstGeom>
        </p:spPr>
      </p:pic>
      <p:pic>
        <p:nvPicPr>
          <p:cNvPr id="9" name="图片 8" descr="upload_post_object_v2_27447112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431" y="2776583"/>
            <a:ext cx="2102059" cy="1284592"/>
          </a:xfrm>
          <a:prstGeom prst="rect">
            <a:avLst/>
          </a:prstGeom>
        </p:spPr>
      </p:pic>
      <p:pic>
        <p:nvPicPr>
          <p:cNvPr id="10" name="图片 9" descr="upload_post_object_v2_18230366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490" y="2776583"/>
            <a:ext cx="2103274" cy="1284576"/>
          </a:xfrm>
          <a:prstGeom prst="rect">
            <a:avLst/>
          </a:prstGeom>
        </p:spPr>
      </p:pic>
      <p:pic>
        <p:nvPicPr>
          <p:cNvPr id="12" name="图片 11" descr="upload_post_object_v2_1625182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764" y="2776583"/>
            <a:ext cx="2049407" cy="1284576"/>
          </a:xfrm>
          <a:prstGeom prst="rect">
            <a:avLst/>
          </a:prstGeom>
        </p:spPr>
      </p:pic>
      <p:pic>
        <p:nvPicPr>
          <p:cNvPr id="13" name="图片 12" descr="upload_post_object_v2_42697812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897" y="3950447"/>
            <a:ext cx="1878963" cy="774738"/>
          </a:xfrm>
          <a:prstGeom prst="rect">
            <a:avLst/>
          </a:prstGeom>
        </p:spPr>
      </p:pic>
      <p:pic>
        <p:nvPicPr>
          <p:cNvPr id="16" name="图片 15" descr="upload_post_object_v2_10993029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444" y="4652539"/>
            <a:ext cx="2650701" cy="22372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双周会报告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龙架构发行版变动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Gentoo/LoongArch </a:t>
            </a:r>
            <a:r>
              <a:rPr lang="zh-CN" altLang="en-US"/>
              <a:t>进展同步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大项目：无进展，没有档期</a:t>
            </a:r>
            <a:endParaRPr lang="zh-CN" altLang="en-US"/>
          </a:p>
          <a:p>
            <a:pPr lvl="1"/>
            <a:r>
              <a:rPr lang="en-US" altLang="zh-CN"/>
              <a:t>musl</a:t>
            </a:r>
            <a:r>
              <a:rPr lang="zh-CN" altLang="en-US"/>
              <a:t> </a:t>
            </a:r>
            <a:r>
              <a:rPr lang="en-US" altLang="zh-CN"/>
              <a:t>profile</a:t>
            </a:r>
            <a:endParaRPr lang="en-US" altLang="zh-CN"/>
          </a:p>
          <a:p>
            <a:pPr lvl="1"/>
            <a:r>
              <a:rPr lang="en-US" altLang="zh-CN"/>
              <a:t>llvm stage3</a:t>
            </a:r>
            <a:endParaRPr lang="en-US" altLang="zh-CN"/>
          </a:p>
          <a:p>
            <a:pPr lvl="1"/>
            <a:r>
              <a:rPr lang="en-US" altLang="zh-CN"/>
              <a:t>dist</a:t>
            </a:r>
            <a:r>
              <a:rPr lang="zh-CN" altLang="en-US"/>
              <a:t>-</a:t>
            </a:r>
            <a:r>
              <a:rPr lang="en-US" altLang="zh-CN"/>
              <a:t>kernel</a:t>
            </a:r>
            <a:endParaRPr lang="en-US" altLang="zh-CN"/>
          </a:p>
          <a:p>
            <a:pPr lvl="1"/>
            <a:r>
              <a:rPr lang="en-US" altLang="zh-CN"/>
              <a:t>minimal installation CD</a:t>
            </a:r>
            <a:endParaRPr lang="zh-CN" altLang="en-US"/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net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im/telegram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desktop</a:t>
            </a:r>
            <a:r>
              <a:rPr lang="en-US" altLang="zh-CN"/>
              <a:t> re</a:t>
            </a:r>
            <a:r>
              <a:rPr lang="zh-CN" altLang="en-US"/>
              <a:t>-</a:t>
            </a:r>
            <a:r>
              <a:rPr lang="en-US" altLang="zh-CN"/>
              <a:t>keyworded</a:t>
            </a:r>
            <a:endParaRPr lang="en-US" altLang="zh-CN"/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app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editors/vscodium</a:t>
            </a:r>
            <a:r>
              <a:rPr lang="en-US" altLang="zh-CN"/>
              <a:t> keyworded</a:t>
            </a:r>
            <a:endParaRPr lang="en-US" altLang="zh-CN"/>
          </a:p>
          <a:p>
            <a:r>
              <a:rPr lang="zh-CN" altLang="en-US"/>
              <a:t>修复了</a:t>
            </a:r>
            <a:r>
              <a:rPr lang="en-US" altLang="zh-CN"/>
              <a:t> </a:t>
            </a:r>
            <a:r>
              <a:rPr lang="en-US" altLang="zh-CN">
                <a:hlinkClick r:id="rId1"/>
              </a:rPr>
              <a:t>loongson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overlay</a:t>
            </a:r>
            <a:r>
              <a:rPr lang="en-US" altLang="zh-CN"/>
              <a:t> thunderbird </a:t>
            </a:r>
            <a:r>
              <a:rPr lang="zh-CN" altLang="en-US"/>
              <a:t>&amp; </a:t>
            </a:r>
            <a:r>
              <a:rPr lang="en-US" altLang="zh-CN"/>
              <a:t>firefox </a:t>
            </a:r>
            <a:r>
              <a:rPr lang="zh-CN" altLang="en-US"/>
              <a:t>的 </a:t>
            </a:r>
            <a:r>
              <a:rPr lang="en-US" altLang="zh-CN"/>
              <a:t>128esr </a:t>
            </a:r>
            <a:r>
              <a:rPr lang="zh-CN" altLang="en-US"/>
              <a:t>版本构建</a:t>
            </a:r>
            <a:endParaRPr lang="zh-CN" altLang="en-US"/>
          </a:p>
          <a:p>
            <a:pPr lvl="1"/>
            <a:r>
              <a:rPr lang="en-US" altLang="zh-CN"/>
              <a:t>128esr </a:t>
            </a:r>
            <a:r>
              <a:rPr lang="zh-CN" altLang="en-US"/>
              <a:t>分支缺乏 </a:t>
            </a:r>
            <a:r>
              <a:rPr lang="en-US" altLang="zh-CN"/>
              <a:t>libyuv </a:t>
            </a:r>
            <a:r>
              <a:rPr lang="zh-CN" altLang="en-US">
                <a:hlinkClick r:id="rId2"/>
              </a:rPr>
              <a:t>这个上游提交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Loong</a:t>
            </a: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Arch</a:t>
            </a: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Linux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73810"/>
            <a:ext cx="10835805" cy="4405400"/>
          </a:xfrm>
        </p:spPr>
        <p:txBody>
          <a:bodyPr>
            <a:noAutofit/>
          </a:bodyPr>
          <a:p>
            <a:pPr lvl="0" indent="-230505" fontAlgn="auto">
              <a:lnSpc>
                <a:spcPct val="100000"/>
              </a:lnSpc>
            </a:pPr>
            <a:r>
              <a:rPr lang="zh-CN" altLang="en-US" sz="2400"/>
              <a:t>常规</a:t>
            </a:r>
            <a:r>
              <a:rPr lang="zh-CN" altLang="en-US" sz="2400">
                <a:cs typeface="Arial" panose="020B0604020202020204" pitchFamily="34" charset="0"/>
              </a:rPr>
              <a:t>更新</a:t>
            </a:r>
            <a:r>
              <a:rPr lang="en-US" altLang="zh-CN" sz="2400">
                <a:cs typeface="Arial" panose="020B0604020202020204" pitchFamily="34" charset="0"/>
              </a:rPr>
              <a:t>/</a:t>
            </a:r>
            <a:r>
              <a:rPr lang="zh-CN" altLang="en-US" sz="2400">
                <a:cs typeface="Arial" panose="020B0604020202020204" pitchFamily="34" charset="0"/>
              </a:rPr>
              <a:t>修复</a:t>
            </a:r>
            <a:endParaRPr lang="zh-CN" altLang="en-US" sz="2400">
              <a:cs typeface="Arial" panose="020B0604020202020204" pitchFamily="34" charset="0"/>
            </a:endParaRPr>
          </a:p>
          <a:p>
            <a:pPr lvl="0" indent="-230505" fontAlgn="auto">
              <a:lnSpc>
                <a:spcPct val="100000"/>
              </a:lnSpc>
            </a:pPr>
            <a:r>
              <a:rPr lang="en-US" altLang="zh-CN" sz="2400"/>
              <a:t>Python 3.13</a:t>
            </a:r>
            <a:r>
              <a:rPr lang="zh-CN" altLang="en-US" sz="2400"/>
              <a:t>涉及大量</a:t>
            </a:r>
            <a:r>
              <a:rPr lang="en-US" altLang="zh-CN" sz="2400"/>
              <a:t>rebuild</a:t>
            </a:r>
            <a:endParaRPr lang="en-US" altLang="zh-CN" sz="2400"/>
          </a:p>
          <a:p>
            <a:pPr lvl="0" indent="-230505" fontAlgn="auto">
              <a:lnSpc>
                <a:spcPct val="100000"/>
              </a:lnSpc>
            </a:pPr>
            <a:r>
              <a:rPr lang="en-US" altLang="zh-CN" sz="2400">
                <a:cs typeface="Arial" panose="020B0604020202020204" pitchFamily="34" charset="0"/>
              </a:rPr>
              <a:t>devtools</a:t>
            </a:r>
            <a:r>
              <a:rPr lang="zh-CN" altLang="en-US" sz="2400"/>
              <a:t>-</a:t>
            </a:r>
            <a:r>
              <a:rPr lang="en-US" altLang="zh-CN" sz="2400"/>
              <a:t>loong64</a:t>
            </a:r>
            <a:endParaRPr lang="en-US" altLang="zh-CN" sz="2400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2200"/>
              <a:t>完善维护的功能</a:t>
            </a:r>
            <a:endParaRPr lang="zh-CN" altLang="en-US" sz="2200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2200"/>
              <a:t>直接</a:t>
            </a:r>
            <a:r>
              <a:rPr lang="zh-CN" altLang="en-US" sz="2200" b="1"/>
              <a:t>集成</a:t>
            </a:r>
            <a:r>
              <a:rPr lang="zh-CN" altLang="en-US" sz="2200"/>
              <a:t>了开发者频繁用到的</a:t>
            </a:r>
            <a:r>
              <a:rPr lang="zh-CN" altLang="en-US" sz="2200" b="1"/>
              <a:t>构建文件拉取</a:t>
            </a:r>
            <a:r>
              <a:rPr lang="en-US" altLang="zh-CN" sz="2200" b="1"/>
              <a:t>/</a:t>
            </a:r>
            <a:r>
              <a:rPr lang="zh-CN" altLang="en-US" sz="2200" b="1"/>
              <a:t>更新</a:t>
            </a:r>
            <a:r>
              <a:rPr lang="en-US" altLang="zh-CN" sz="2200" b="1"/>
              <a:t>/</a:t>
            </a:r>
            <a:r>
              <a:rPr lang="zh-CN" altLang="en-US" sz="2200" b="1"/>
              <a:t>版本切换</a:t>
            </a:r>
            <a:r>
              <a:rPr lang="en-US" altLang="zh-CN" sz="2200" b="1"/>
              <a:t>/</a:t>
            </a:r>
            <a:r>
              <a:rPr lang="zh-CN" altLang="en-US" sz="2200" b="1"/>
              <a:t>补丁应用</a:t>
            </a:r>
            <a:r>
              <a:rPr lang="zh-CN" altLang="en-US" sz="2200"/>
              <a:t>工具</a:t>
            </a:r>
            <a:endParaRPr lang="zh-CN" altLang="en-US" sz="2200"/>
          </a:p>
          <a:p>
            <a:pPr lvl="1" indent="-230505" fontAlgn="auto">
              <a:lnSpc>
                <a:spcPct val="100000"/>
              </a:lnSpc>
            </a:pPr>
            <a:r>
              <a:rPr lang="zh-CN" altLang="en-US"/>
              <a:t>直接集成了补丁整理导出工具</a:t>
            </a:r>
            <a:endParaRPr lang="zh-CN" altLang="en-US"/>
          </a:p>
          <a:p>
            <a:pPr lvl="2" indent="-230505" fontAlgn="auto">
              <a:lnSpc>
                <a:spcPct val="100000"/>
              </a:lnSpc>
            </a:pPr>
            <a:r>
              <a:rPr lang="zh-CN" altLang="en-US" sz="2015"/>
              <a:t>以前均是自行下载我给出的脚本</a:t>
            </a:r>
            <a:endParaRPr lang="zh-CN" altLang="en-US" sz="2015"/>
          </a:p>
          <a:p>
            <a:pPr lvl="2" indent="-230505" fontAlgn="auto">
              <a:lnSpc>
                <a:spcPct val="100000"/>
              </a:lnSpc>
            </a:pPr>
            <a:r>
              <a:rPr lang="zh-CN" altLang="en-US" sz="2015"/>
              <a:t>便于统一更新、减少维护工具上的重复工作</a:t>
            </a:r>
            <a:endParaRPr lang="zh-CN" altLang="en-US" sz="2015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2195" b="1"/>
              <a:t>与上次双周会提到的为</a:t>
            </a:r>
            <a:r>
              <a:rPr lang="en-US" altLang="zh-CN" sz="2195" b="1"/>
              <a:t>Arch Linux</a:t>
            </a:r>
            <a:r>
              <a:rPr lang="zh-CN" altLang="en-US" sz="2195" b="1"/>
              <a:t>设计的</a:t>
            </a:r>
            <a:r>
              <a:rPr lang="en-US" altLang="zh-CN" sz="2195" b="1"/>
              <a:t>CI</a:t>
            </a:r>
            <a:r>
              <a:rPr lang="zh-CN" altLang="en-US" sz="2195" b="1"/>
              <a:t>对接？</a:t>
            </a:r>
            <a:endParaRPr lang="zh-CN" altLang="en-US" sz="2195" b="1"/>
          </a:p>
          <a:p>
            <a:pPr marL="457200" lvl="1" indent="0" fontAlgn="auto">
              <a:lnSpc>
                <a:spcPct val="100000"/>
              </a:lnSpc>
              <a:buNone/>
            </a:pPr>
            <a:endParaRPr lang="zh-CN" altLang="en-US" sz="22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双周会报告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1405603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事务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社区身份认证-规则细化说明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04890" y="1285920"/>
            <a:ext cx="10568053" cy="5693373"/>
          </a:xfrm>
        </p:spPr>
        <p:txBody>
          <a:bodyPr>
            <a:noAutofit/>
          </a:bodyPr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 sz="2055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高级开发者和版主要求与权限</a:t>
            </a:r>
            <a:endParaRPr lang="zh-CN" altLang="en-US" sz="1885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没有做过违反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hlinkClick r:id="rId1"/>
              </a:rPr>
              <a:t>社区守则</a:t>
            </a:r>
            <a:r>
              <a:rPr lang="en-US" altLang="zh-CN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 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且保证后续也不会有违反社区守则的行为存在</a:t>
            </a:r>
            <a:r>
              <a:rPr lang="en-US" altLang="zh-CN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 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并积极对违反社区守则的用户进行处理或者反馈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（可讨论）在具有一定规模开源项目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收藏（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stars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&gt; 1000 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贡献人数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&gt; 30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中 </a:t>
            </a:r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提交过龙架构补丁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或进行过 </a:t>
            </a:r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功能性代码贡献</a:t>
            </a:r>
            <a:r>
              <a:rPr lang="en-US" altLang="zh-CN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 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或主导一定规模的开源项目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（收藏（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stars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&gt; 100 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贡献人数</a:t>
            </a:r>
            <a:r>
              <a:rPr lang="en-US" altLang="zh-CN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&gt; 10</a:t>
            </a:r>
            <a:r>
              <a:rPr lang="zh-CN" altLang="en-US" sz="1400">
                <a:solidFill>
                  <a:schemeClr val="tx1"/>
                </a:solidFill>
                <a:highlight>
                  <a:srgbClr val="C0C0C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1" indent="-179705" fontAlgn="auto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版主特殊要求 </a:t>
            </a:r>
            <a:r>
              <a:rPr lang="en-US" altLang="zh-CN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需要做过和龙架构生态重大贡献的用户</a:t>
            </a:r>
            <a:r>
              <a:rPr lang="en-US" altLang="zh-CN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 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有且不限于某发行版的龙架构维护人员</a:t>
            </a:r>
            <a:r>
              <a:rPr lang="en-US" altLang="zh-CN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 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或者某大型开源项目的龙架构合并请求提交人等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endParaRPr lang="zh-CN" altLang="en-US" sz="1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高级开发者</a:t>
            </a:r>
            <a:endParaRPr lang="zh-CN" altLang="en-US" sz="1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身份标记: 社区论坛中具有特殊身份标记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站务讨论: 可以参加站务管理</a:t>
            </a:r>
            <a:r>
              <a:rPr lang="en-US" altLang="zh-CN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一个社区板块</a:t>
            </a:r>
            <a:r>
              <a:rPr lang="en-US" altLang="zh-CN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的讨论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板卡申请: 享有优先申请 1024 计划板卡的权利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板卡优惠: 在龙芯官方平台购买板卡可享受开发者特殊折扣优惠(每年可享受一次)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双周会免申修改: 享有加入金山文档龙架构双周会组，免申请编辑龙架构双周会的权限</a:t>
            </a:r>
            <a:endParaRPr lang="zh-CN" altLang="en-US" sz="1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745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版主</a:t>
            </a:r>
            <a:endParaRPr lang="zh-CN" altLang="en-US" sz="1745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395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在高级开发者的基础上协助社区管理, 同一个板块允许最多设立三名版主</a:t>
            </a:r>
            <a:endParaRPr lang="zh-CN" altLang="en-US" sz="1395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395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具有所有高级开发者的权限, 并且板卡优惠每年可享受三次</a:t>
            </a:r>
            <a:endParaRPr lang="zh-CN" altLang="en-US" sz="1395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395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社区管理：可以对用户发布的帖子和标签进行一些修改，将破坏社区规矩的用户关进小黑屋</a:t>
            </a:r>
            <a:endParaRPr lang="zh-CN" altLang="en-US" sz="1395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395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推举开发者：每个版主可以在每次双周会前后推荐一位开发者</a:t>
            </a:r>
            <a:endParaRPr lang="zh-CN" altLang="en-US" sz="1595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5442" y="606589"/>
            <a:ext cx="9452278" cy="758458"/>
          </a:xfrm>
          <a:prstGeom prst="rect">
            <a:avLst/>
          </a:prstGeom>
        </p:spPr>
        <p:txBody>
          <a:bodyPr/>
          <a:p>
            <a:r>
              <a:rPr lang="zh-CN" altLang="en-US"/>
              <a:t>欢迎参加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双周会</a:t>
            </a:r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5393" y="1594056"/>
            <a:ext cx="9452278" cy="4657501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>
              <a:lnSpc>
                <a:spcPct val="100000"/>
              </a:lnSpc>
            </a:pPr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在龙架构双周会交流群中 </a:t>
            </a:r>
            <a:r>
              <a:rPr lang="en-US" altLang="zh-CN" sz="1800" b="1">
                <a:solidFill>
                  <a:srgbClr val="C00000"/>
                </a:solidFill>
              </a:rPr>
              <a:t>@</a:t>
            </a:r>
            <a:r>
              <a:rPr lang="zh-CN" altLang="en-US" sz="1800" b="1">
                <a:solidFill>
                  <a:srgbClr val="C00000"/>
                </a:solidFill>
              </a:rPr>
              <a:t>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向 </a:t>
            </a:r>
            <a:r>
              <a:rPr lang="en-US" altLang="zh-CN" sz="1800">
                <a:hlinkClick r:id="rId1"/>
              </a:rPr>
              <a:t>loongarch@whlug.cn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>
              <a:lnSpc>
                <a:spcPct val="100000"/>
              </a:lnSpc>
            </a:pPr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en-US" altLang="zh-CN"/>
          </a:p>
          <a:p>
            <a:pPr>
              <a:lnSpc>
                <a:spcPct val="100000"/>
              </a:lnSpc>
            </a:pPr>
            <a:r>
              <a:rPr lang="zh-CN" altLang="en-US" sz="2400" b="1"/>
              <a:t>内容编辑</a:t>
            </a:r>
            <a:endParaRPr lang="zh-CN" altLang="en-US" sz="2400" b="1"/>
          </a:p>
          <a:p>
            <a:pPr lvl="1">
              <a:lnSpc>
                <a:spcPct val="100000"/>
              </a:lnSpc>
            </a:pPr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社区身份认证-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申请流程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07890" y="1311233"/>
            <a:ext cx="11672822" cy="4745862"/>
          </a:xfrm>
        </p:spPr>
        <p:txBody>
          <a:bodyPr/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 b="1">
                <a:solidFill>
                  <a:schemeClr val="tx1"/>
                </a:solidFill>
                <a:latin typeface="微软雅黑" charset="0"/>
                <a:ea typeface="微软雅黑" charset="0"/>
              </a:rPr>
              <a:t>资料准备:</a:t>
            </a:r>
            <a:endParaRPr lang="zh-CN" altLang="en-US" b="1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rgbClr val="FF0000"/>
                </a:solidFill>
                <a:latin typeface="微软雅黑" charset="0"/>
                <a:ea typeface="微软雅黑" charset="0"/>
              </a:rPr>
              <a:t>[必须]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 开发者证明(比如自己的Git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H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ub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Gitee主页, 博客, 个人资料页等)</a:t>
            </a: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rgbClr val="FF0000"/>
                </a:solidFill>
                <a:latin typeface="微软雅黑" charset="0"/>
                <a:ea typeface="微软雅黑" charset="0"/>
              </a:rPr>
              <a:t>[必须]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 想要申请的身份, 如果是版主需要指定相关领域</a:t>
            </a: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rgbClr val="5B9BD5"/>
                </a:solidFill>
                <a:latin typeface="微软雅黑" charset="0"/>
                <a:ea typeface="微软雅黑" charset="0"/>
              </a:rPr>
              <a:t>[选填]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 如果派生(fo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r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k)的项目较多, 可以把一些较为重要的贡献合并请求(P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ull Request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s)单独列出</a:t>
            </a: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rgbClr val="5B9BD5"/>
                </a:solidFill>
                <a:latin typeface="微软雅黑" charset="0"/>
                <a:ea typeface="微软雅黑" charset="0"/>
              </a:rPr>
              <a:t>[选填]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 可以将您关系较好, 对您身份认同的社区人员进行备注(备注其论坛主页链接即可)</a:t>
            </a: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endParaRPr lang="zh-CN" altLang="en-US" sz="1800">
              <a:latin typeface="微软雅黑" charset="0"/>
              <a:ea typeface="微软雅黑" charset="0"/>
            </a:endParaRPr>
          </a:p>
          <a:p>
            <a:pPr marL="457200" lvl="1" indent="0" algn="l" defTabSz="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None/>
            </a:pPr>
            <a:r>
              <a:rPr lang="zh-CN" altLang="en-US" b="1">
                <a:solidFill>
                  <a:schemeClr val="tx1"/>
                </a:solidFill>
                <a:latin typeface="微软雅黑" charset="0"/>
                <a:ea typeface="微软雅黑" charset="0"/>
              </a:rPr>
              <a:t>申请方式</a:t>
            </a:r>
            <a:r>
              <a:rPr lang="en-US" altLang="zh-CN" b="1">
                <a:solidFill>
                  <a:schemeClr val="tx1"/>
                </a:solidFill>
                <a:latin typeface="微软雅黑" charset="0"/>
                <a:ea typeface="微软雅黑" charset="0"/>
              </a:rPr>
              <a:t>:</a:t>
            </a:r>
            <a:endParaRPr lang="en-US" altLang="zh-CN" b="1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自荐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: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通过 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社区双周会</a:t>
            </a:r>
            <a:r>
              <a:rPr lang="en-US" altLang="zh-CN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/QQ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群</a:t>
            </a:r>
            <a:r>
              <a:rPr lang="en-US" altLang="zh-CN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(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不推荐</a:t>
            </a:r>
            <a:r>
              <a:rPr lang="en-US" altLang="zh-CN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)/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论坛</a:t>
            </a:r>
            <a:r>
              <a:rPr lang="en-US" altLang="zh-CN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邮件</a:t>
            </a:r>
            <a:r>
              <a:rPr lang="en-US" altLang="zh-CN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(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推荐</a:t>
            </a:r>
            <a:r>
              <a:rPr lang="en-US" altLang="zh-CN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)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等方式将上述申请资料以文字形式提供给 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社区管理员</a:t>
            </a:r>
            <a:endParaRPr lang="zh-CN" altLang="en-US" sz="1800">
              <a:solidFill>
                <a:srgbClr val="2E75B6"/>
              </a:solidFill>
              <a:latin typeface="微软雅黑" charset="0"/>
              <a:ea typeface="微软雅黑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50">
                <a:solidFill>
                  <a:schemeClr val="tx1"/>
                </a:solidFill>
                <a:latin typeface="微软雅黑" charset="0"/>
                <a:ea typeface="微软雅黑" charset="0"/>
              </a:rPr>
              <a:t>自荐用户会在通过审核后在社区公告中公开展示三日，如无异议则身份生效，如存在意义请将意见通过 </a:t>
            </a:r>
            <a:r>
              <a:rPr lang="zh-CN" altLang="en-US" sz="1650">
                <a:solidFill>
                  <a:srgbClr val="2E75B6"/>
                </a:solidFill>
                <a:latin typeface="微软雅黑" charset="0"/>
                <a:ea typeface="微软雅黑" charset="0"/>
              </a:rPr>
              <a:t>论坛</a:t>
            </a:r>
            <a:r>
              <a:rPr lang="en-US" altLang="zh-CN" sz="1650">
                <a:solidFill>
                  <a:srgbClr val="2E75B6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650">
                <a:solidFill>
                  <a:srgbClr val="2E75B6"/>
                </a:solidFill>
                <a:latin typeface="微软雅黑" charset="0"/>
                <a:ea typeface="微软雅黑" charset="0"/>
              </a:rPr>
              <a:t>邮件</a:t>
            </a:r>
            <a:r>
              <a:rPr lang="en-US" altLang="zh-CN" sz="1650">
                <a:solidFill>
                  <a:srgbClr val="2E75B6"/>
                </a:solidFill>
                <a:latin typeface="微软雅黑" charset="0"/>
                <a:ea typeface="微软雅黑" charset="0"/>
              </a:rPr>
              <a:t>(</a:t>
            </a:r>
            <a:r>
              <a:rPr lang="zh-CN" altLang="en-US" sz="1650">
                <a:solidFill>
                  <a:srgbClr val="2E75B6"/>
                </a:solidFill>
                <a:latin typeface="微软雅黑" charset="0"/>
                <a:ea typeface="微软雅黑" charset="0"/>
              </a:rPr>
              <a:t>推荐</a:t>
            </a:r>
            <a:r>
              <a:rPr lang="en-US" altLang="zh-CN" sz="1650">
                <a:solidFill>
                  <a:srgbClr val="2E75B6"/>
                </a:solidFill>
                <a:latin typeface="微软雅黑" charset="0"/>
                <a:ea typeface="微软雅黑" charset="0"/>
              </a:rPr>
              <a:t>)</a:t>
            </a:r>
            <a:r>
              <a:rPr lang="en-US" altLang="zh-CN" sz="165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1650">
                <a:solidFill>
                  <a:schemeClr val="tx1"/>
                </a:solidFill>
                <a:latin typeface="微软雅黑" charset="0"/>
                <a:ea typeface="微软雅黑" charset="0"/>
              </a:rPr>
              <a:t>反馈给社区管理员</a:t>
            </a:r>
            <a:endParaRPr lang="zh-CN" altLang="en-US" sz="165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举荐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: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现有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社区版主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通过已有渠道给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社区管理员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推荐</a:t>
            </a:r>
            <a:r>
              <a:rPr lang="zh-CN" altLang="en-US" sz="1800">
                <a:solidFill>
                  <a:srgbClr val="2E75B6"/>
                </a:solidFill>
                <a:latin typeface="微软雅黑" charset="0"/>
                <a:ea typeface="微软雅黑" charset="0"/>
              </a:rPr>
              <a:t>高级开发者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人选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,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推荐人选在内部审核通过后可立即获取相关身份</a:t>
            </a: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每次统一公示时间为双周会及其会后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`72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小时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`</a:t>
            </a:r>
            <a:endParaRPr lang="zh-CN" altLang="en-US" sz="165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社区身份认证-公示名单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07890" y="1311233"/>
            <a:ext cx="11672822" cy="4745862"/>
          </a:xfrm>
        </p:spPr>
        <p:txBody>
          <a:bodyPr/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/>
              <a:t>论坛</a:t>
            </a:r>
            <a:r>
              <a:rPr lang="en-US" altLang="zh-CN"/>
              <a:t>id</a:t>
            </a:r>
            <a:r>
              <a:rPr lang="zh-CN" altLang="en-US"/>
              <a:t>：</a:t>
            </a:r>
            <a:r>
              <a:rPr lang="en-US" altLang="zh-CN"/>
              <a:t>LiarOnce </a:t>
            </a:r>
            <a:endParaRPr lang="en-US" altLang="zh-CN"/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/>
              <a:t>github</a:t>
            </a:r>
            <a:r>
              <a:rPr lang="zh-CN" altLang="en-US"/>
              <a:t>主页：</a:t>
            </a:r>
            <a:r>
              <a:rPr lang="en-US" altLang="zh-CN">
                <a:hlinkClick r:id="rId1"/>
              </a:rPr>
              <a:t>http://github.com/LiarOnce</a:t>
            </a:r>
            <a:endParaRPr lang="en-US" altLang="zh-CN">
              <a:hlinkClick r:id="rId1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/>
              <a:t>描述：非官方龙架构兼容性数据库文档维护者，个人开发者</a:t>
            </a:r>
            <a:endParaRPr lang="en-US" altLang="zh-CN">
              <a:solidFill>
                <a:schemeClr val="tx1"/>
              </a:solidFill>
              <a:latin typeface="微软雅黑" charset="0"/>
              <a:ea typeface="微软雅黑" charset="0"/>
              <a:hlinkClick r:id="rId1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/>
              <a:t>申请：高级开发者</a:t>
            </a:r>
            <a:endParaRPr lang="zh-CN" altLang="en-US"/>
          </a:p>
          <a:p>
            <a:pPr marL="457200" lvl="1" indent="0" fontAlgn="auto">
              <a:lnSpc>
                <a:spcPct val="100000"/>
              </a:lnSpc>
              <a:buNone/>
            </a:pPr>
            <a:endParaRPr lang="zh-CN" altLang="en-US"/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论坛昵称：</a:t>
            </a:r>
            <a:r>
              <a:rPr lang="en-US" altLang="zh-CN"/>
              <a:t>xry111 </a:t>
            </a:r>
            <a:endParaRPr lang="en-US" altLang="zh-CN"/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/>
              <a:t>github</a:t>
            </a:r>
            <a:r>
              <a:rPr lang="zh-CN" altLang="en-US"/>
              <a:t>主页：</a:t>
            </a:r>
            <a:r>
              <a:rPr lang="en-US" altLang="zh-CN">
                <a:hlinkClick r:id="rId2"/>
              </a:rPr>
              <a:t>https://github.com/xry111</a:t>
            </a:r>
            <a:endParaRPr lang="en-US" altLang="zh-CN">
              <a:hlinkClick r:id="rId2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/>
              <a:t>描述：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Linux From Scratch项目维护者之一，龙架构Binutils、GCC、Glibc、Linux内核贡献者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zh-CN" altLang="en-US"/>
              <a:t>申请：高级开发者</a:t>
            </a:r>
            <a:endParaRPr lang="zh-CN" altLang="en-US" sz="165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涉及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龙芯主体的</a:t>
            </a:r>
            <a:r>
              <a:rPr lang="zh-CN" altLang="en-US"/>
              <a:t>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龙芯的社区品牌规划梳理</a:t>
            </a:r>
            <a:endParaRPr lang="zh-CN" altLang="en-US"/>
          </a:p>
          <a:p>
            <a:pPr lvl="1"/>
            <a:r>
              <a:rPr lang="zh-CN" altLang="en-US"/>
              <a:t>后边详细分析</a:t>
            </a:r>
            <a:endParaRPr lang="zh-CN" altLang="en-US"/>
          </a:p>
          <a:p>
            <a:pPr lvl="0"/>
            <a:r>
              <a:rPr lang="zh-CN" altLang="en-US"/>
              <a:t>规范化、引导受众群体</a:t>
            </a:r>
            <a:endParaRPr lang="zh-CN" altLang="en-US"/>
          </a:p>
          <a:p>
            <a:pPr lvl="1"/>
            <a:r>
              <a:rPr lang="zh-CN" altLang="en-US"/>
              <a:t>有些龙芯的粉、黑群众比较非黑即白、立场先行、低级红高级黑，客观上对龙芯品牌形象起到负面作用，需要官方出面引导</a:t>
            </a:r>
            <a:endParaRPr lang="zh-CN" altLang="en-US"/>
          </a:p>
          <a:p>
            <a:pPr lvl="1"/>
            <a:r>
              <a:rPr lang="zh-CN" altLang="en-US"/>
              <a:t>民法上的维权依据是“龙芯中科”作为法人的名誉权、“龙芯”作为商标的使用权等</a:t>
            </a:r>
            <a:endParaRPr lang="zh-CN" altLang="en-US"/>
          </a:p>
          <a:p>
            <a:pPr lvl="1"/>
            <a:r>
              <a:rPr lang="zh-CN" altLang="en-US"/>
              <a:t>但考虑个体的言论自由权，也需要慎重行动</a:t>
            </a:r>
            <a:endParaRPr lang="zh-CN" altLang="en-US"/>
          </a:p>
          <a:p>
            <a:pPr lvl="0"/>
            <a:r>
              <a:rPr lang="zh-CN" altLang="en-US"/>
              <a:t>龙芯社区的传播矩阵建设情况同步</a:t>
            </a:r>
            <a:endParaRPr lang="zh-CN" altLang="en-US"/>
          </a:p>
          <a:p>
            <a:pPr lvl="1"/>
            <a:r>
              <a:rPr lang="zh-CN" altLang="en-US"/>
              <a:t>公众号、</a:t>
            </a:r>
            <a:r>
              <a:rPr lang="en-US" altLang="zh-CN"/>
              <a:t>Bilibili </a:t>
            </a:r>
            <a:r>
              <a:rPr lang="zh-CN" altLang="en-US"/>
              <a:t>账号等等，各自的调性，内容来源 </a:t>
            </a:r>
            <a:r>
              <a:rPr lang="en-US" altLang="zh-CN"/>
              <a:t>etc.</a:t>
            </a:r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0"/>
            <a:ext cx="7315200" cy="368300"/>
          </a:xfrm>
          <a:prstGeom prst="rect">
            <a:avLst/>
          </a:prstGeom>
        </p:spPr>
        <p:txBody>
          <a:bodyPr rtlCol="0" anchor="t">
            <a:spAutoFit/>
          </a:bodyPr>
          <a:p>
            <a:r>
              <a:rPr lang="zh-CN" altLang="en-US"/>
              <a:t>（您可以立即重新加入，但必须停止您的违规行为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龙芯</a:t>
            </a:r>
            <a:r>
              <a:rPr lang="zh-CN" altLang="en-US">
                <a:cs typeface="Arial" panose="020B0604020202020204" pitchFamily="34" charset="0"/>
              </a:rPr>
              <a:t>公司控制</a:t>
            </a:r>
            <a:r>
              <a:rPr lang="zh-CN" altLang="en-US"/>
              <a:t>的「社区」品牌梳理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站点</a:t>
            </a:r>
            <a:endParaRPr lang="zh-CN" altLang="en-US"/>
          </a:p>
          <a:p>
            <a:pPr lvl="1"/>
            <a:r>
              <a:rPr lang="zh-CN" altLang="en-US"/>
              <a:t>龙芯开源社区 </a:t>
            </a:r>
            <a:r>
              <a:rPr lang="en-US" altLang="zh-CN">
                <a:hlinkClick r:id="rId1"/>
              </a:rPr>
              <a:t>http://www.loongnix.cn</a:t>
            </a:r>
            <a:endParaRPr lang="en-US" altLang="zh-CN"/>
          </a:p>
          <a:p>
            <a:pPr lvl="1"/>
            <a:r>
              <a:rPr lang="zh-CN" altLang="en-US"/>
              <a:t>龙芯生态 </a:t>
            </a:r>
            <a:r>
              <a:rPr lang="en-US" altLang="zh-CN">
                <a:hlinkClick r:id="rId2"/>
              </a:rPr>
              <a:t>https://www.loongeco.cn/</a:t>
            </a:r>
            <a:r>
              <a:rPr lang="en-US" altLang="zh-CN"/>
              <a:t> </a:t>
            </a:r>
            <a:r>
              <a:rPr lang="zh-CN" altLang="en-US"/>
              <a:t>&amp; </a:t>
            </a:r>
            <a:r>
              <a:rPr lang="zh-CN" altLang="en-US"/>
              <a:t>龙芯生态伙伴计划</a:t>
            </a:r>
            <a:endParaRPr lang="en-US" altLang="zh-CN"/>
          </a:p>
          <a:p>
            <a:pPr lvl="1"/>
            <a:r>
              <a:rPr lang="zh-CN" altLang="en-US"/>
              <a:t>龙芯应用合作社</a:t>
            </a:r>
            <a:r>
              <a:rPr lang="en-US" altLang="zh-CN"/>
              <a:t> </a:t>
            </a:r>
            <a:r>
              <a:rPr lang="en-US" altLang="zh-CN">
                <a:hlinkClick r:id="rId3"/>
              </a:rPr>
              <a:t>https://app.loongapps.cn/</a:t>
            </a:r>
            <a:endParaRPr lang="en-US" altLang="zh-CN">
              <a:hlinkClick r:id="rId3"/>
            </a:endParaRPr>
          </a:p>
          <a:p>
            <a:pPr lvl="1"/>
            <a:r>
              <a:rPr lang="zh-CN" altLang="en-US"/>
              <a:t>龙芯爱好者社区 </a:t>
            </a:r>
            <a:r>
              <a:rPr lang="en-US" altLang="zh-CN">
                <a:hlinkClick r:id="rId4"/>
              </a:rPr>
              <a:t>https://www.loongbbs.cn/</a:t>
            </a:r>
            <a:endParaRPr lang="zh-CN" altLang="en-US"/>
          </a:p>
          <a:p>
            <a:r>
              <a:rPr lang="zh-CN" altLang="en-US"/>
              <a:t>代码协作平台</a:t>
            </a:r>
            <a:endParaRPr lang="zh-CN" altLang="en-US"/>
          </a:p>
          <a:p>
            <a:pPr lvl="1"/>
            <a:r>
              <a:rPr lang="zh-CN" altLang="en-US"/>
              <a:t>“大龙芯联盟”</a:t>
            </a:r>
            <a:r>
              <a:rPr lang="en-US" altLang="zh-CN">
                <a:hlinkClick r:id="rId5"/>
              </a:rPr>
              <a:t>https://github.com/loongson</a:t>
            </a:r>
            <a:endParaRPr lang="zh-CN" altLang="en-US"/>
          </a:p>
          <a:p>
            <a:pPr lvl="1"/>
            <a:r>
              <a:rPr lang="zh-CN" altLang="en-US"/>
              <a:t>“龙芯云社区”</a:t>
            </a:r>
            <a:r>
              <a:rPr lang="en-US" altLang="zh-CN">
                <a:hlinkClick r:id="rId6"/>
              </a:rPr>
              <a:t>https://github.com/Loongson</a:t>
            </a:r>
            <a:r>
              <a:rPr lang="zh-CN" altLang="en-US">
                <a:hlinkClick r:id="rId6"/>
              </a:rPr>
              <a:t>-</a:t>
            </a:r>
            <a:r>
              <a:rPr lang="en-US" altLang="zh-CN">
                <a:hlinkClick r:id="rId6"/>
              </a:rPr>
              <a:t>Cloud</a:t>
            </a:r>
            <a:r>
              <a:rPr lang="zh-CN" altLang="en-US">
                <a:hlinkClick r:id="rId6"/>
              </a:rPr>
              <a:t>-</a:t>
            </a:r>
            <a:r>
              <a:rPr lang="en-US" altLang="zh-CN">
                <a:hlinkClick r:id="rId6"/>
              </a:rPr>
              <a:t>Community</a:t>
            </a:r>
            <a:endParaRPr lang="en-US" altLang="zh-CN">
              <a:hlinkClick r:id="rId6"/>
            </a:endParaRPr>
          </a:p>
          <a:p>
            <a:pPr lvl="1"/>
            <a:r>
              <a:rPr lang="en-US" altLang="zh-CN"/>
              <a:t>loong64 </a:t>
            </a:r>
            <a:r>
              <a:rPr lang="en-US" altLang="zh-CN">
                <a:hlinkClick r:id="rId7"/>
              </a:rPr>
              <a:t>https://github.com/loong64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对龙芯「</a:t>
            </a:r>
            <a:r>
              <a:rPr lang="zh-CN" altLang="en-US">
                <a:cs typeface="Arial" panose="020B0604020202020204" pitchFamily="34" charset="0"/>
              </a:rPr>
              <a:t>社区</a:t>
            </a:r>
            <a:r>
              <a:rPr lang="zh-CN" altLang="en-US"/>
              <a:t>」品牌的建议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60334" cy="4657501"/>
          </a:xfrm>
        </p:spPr>
        <p:txBody>
          <a:bodyPr/>
          <a:p>
            <a:r>
              <a:rPr lang="zh-CN" altLang="en-US"/>
              <a:t>名正言顺：「社区」必须包含双向、透明互动，必须有第三方参与</a:t>
            </a:r>
            <a:endParaRPr lang="zh-CN" altLang="en-US"/>
          </a:p>
          <a:p>
            <a:pPr lvl="1"/>
            <a:r>
              <a:rPr lang="zh-CN" altLang="en-US"/>
              <a:t>故 </a:t>
            </a:r>
            <a:r>
              <a:rPr lang="en-US" altLang="zh-CN"/>
              <a:t>loongnix.cn</a:t>
            </a:r>
            <a:r>
              <a:rPr lang="zh-CN" altLang="en-US"/>
              <a:t> 非「龙芯开源社区」，而是「</a:t>
            </a:r>
            <a:r>
              <a:rPr lang="en-US" altLang="zh-CN"/>
              <a:t>Loongnix </a:t>
            </a:r>
            <a:r>
              <a:rPr lang="zh-CN" altLang="en-US"/>
              <a:t>项目官网」</a:t>
            </a:r>
            <a:endParaRPr lang="zh-CN" altLang="en-US"/>
          </a:p>
          <a:p>
            <a:pPr lvl="1"/>
            <a:r>
              <a:rPr lang="zh-CN" altLang="en-US"/>
              <a:t>「龙芯生态」未包含非商业生态与国外生态</a:t>
            </a:r>
            <a:endParaRPr lang="zh-CN" altLang="en-US"/>
          </a:p>
          <a:p>
            <a:pPr lvl="2"/>
            <a:r>
              <a:rPr lang="zh-CN" altLang="en-US"/>
              <a:t>它的「伙伴」在性质上比起「生态伙伴」更接近「产业伙伴」</a:t>
            </a:r>
            <a:endParaRPr lang="zh-CN" altLang="en-US"/>
          </a:p>
          <a:p>
            <a:pPr lvl="1"/>
            <a:r>
              <a:rPr lang="en-US" altLang="zh-CN"/>
              <a:t>github.com/loongson</a:t>
            </a:r>
            <a:r>
              <a:rPr lang="zh-CN" altLang="en-US"/>
              <a:t> 实际不是 </a:t>
            </a:r>
            <a:r>
              <a:rPr lang="en-US" altLang="zh-CN"/>
              <a:t>Union</a:t>
            </a:r>
            <a:r>
              <a:rPr lang="zh-CN" altLang="en-US"/>
              <a:t>，单名一个「</a:t>
            </a:r>
            <a:r>
              <a:rPr lang="en-US" altLang="zh-CN"/>
              <a:t>Loongson</a:t>
            </a:r>
            <a:r>
              <a:rPr lang="zh-CN" altLang="en-US"/>
              <a:t>」足矣</a:t>
            </a:r>
            <a:endParaRPr lang="zh-CN" altLang="en-US"/>
          </a:p>
          <a:p>
            <a:pPr lvl="0"/>
            <a:r>
              <a:rPr lang="zh-CN" altLang="en-US"/>
              <a:t>但是也应竭力避免滥用「社区」一词</a:t>
            </a:r>
            <a:endParaRPr lang="zh-CN" altLang="en-US"/>
          </a:p>
          <a:p>
            <a:pPr lvl="1"/>
            <a:r>
              <a:rPr lang="zh-CN" altLang="en-US"/>
              <a:t>「龙芯爱好者社区」实为论坛或 </a:t>
            </a:r>
            <a:r>
              <a:rPr lang="en-US" altLang="zh-CN"/>
              <a:t>BBS</a:t>
            </a:r>
            <a:r>
              <a:rPr lang="zh-CN" altLang="en-US"/>
              <a:t>（甚至 </a:t>
            </a:r>
            <a:r>
              <a:rPr lang="en-US" altLang="zh-CN"/>
              <a:t>BBS </a:t>
            </a:r>
            <a:r>
              <a:rPr lang="zh-CN" altLang="en-US"/>
              <a:t>字样就在域名里）</a:t>
            </a:r>
            <a:endParaRPr lang="zh-CN" altLang="en-US"/>
          </a:p>
          <a:p>
            <a:pPr lvl="1"/>
            <a:r>
              <a:rPr lang="zh-CN" altLang="en-US"/>
              <a:t>可能 </a:t>
            </a:r>
            <a:r>
              <a:rPr lang="en-US" altLang="zh-CN"/>
              <a:t>loongson</a:t>
            </a:r>
            <a:r>
              <a:rPr lang="zh-CN" altLang="en-US"/>
              <a:t>-</a:t>
            </a:r>
            <a:r>
              <a:rPr lang="en-US" altLang="zh-CN"/>
              <a:t>community </a:t>
            </a:r>
            <a:r>
              <a:rPr lang="zh-CN" altLang="en-US"/>
              <a:t>等第三方名号也要更新</a:t>
            </a:r>
            <a:endParaRPr lang="zh-CN" altLang="en-US"/>
          </a:p>
          <a:p>
            <a:pPr lvl="0"/>
            <a:r>
              <a:rPr lang="zh-CN" altLang="en-US"/>
              <a:t>与时俱进：保证所提供的服务足够适应当代标准</a:t>
            </a:r>
            <a:endParaRPr lang="zh-CN" altLang="en-US"/>
          </a:p>
          <a:p>
            <a:pPr lvl="1"/>
            <a:r>
              <a:rPr lang="zh-CN" altLang="en-US"/>
              <a:t>使「龙芯应用合作社」内容合规，适配新世界</a:t>
            </a:r>
            <a:endParaRPr lang="zh-CN" altLang="en-US"/>
          </a:p>
          <a:p>
            <a:pPr lvl="1"/>
            <a:r>
              <a:rPr lang="zh-CN" altLang="en-US"/>
              <a:t>完全自动化构建 </a:t>
            </a:r>
            <a:r>
              <a:rPr lang="en-US" altLang="zh-CN"/>
              <a:t>github.com/loong64</a:t>
            </a:r>
            <a:r>
              <a:rPr lang="zh-CN" altLang="en-US"/>
              <a:t> 的产物</a:t>
            </a:r>
            <a:br>
              <a:rPr lang="zh-CN" altLang="en-US"/>
            </a:br>
            <a:r>
              <a:rPr lang="zh-CN" altLang="en-US"/>
              <a:t>再辅以 </a:t>
            </a:r>
            <a:r>
              <a:rPr lang="en-US" altLang="zh-CN"/>
              <a:t>SBOM </a:t>
            </a:r>
            <a:r>
              <a:rPr lang="zh-CN" altLang="en-US"/>
              <a:t>等供应链安全相关物料，这样别人才敢用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问答环节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 社区问答及意见反馈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软件兼容性相关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4096" y="1430495"/>
            <a:ext cx="9831684" cy="4657501"/>
          </a:xfrm>
        </p:spPr>
        <p:txBody>
          <a:bodyPr/>
          <a:p>
            <a:r>
              <a:rPr lang="en-US" altLang="zh-CN" sz="2400"/>
              <a:t>LATX</a:t>
            </a:r>
            <a:r>
              <a:rPr lang="zh-CN" altLang="en-US" sz="2400"/>
              <a:t>久未更新，</a:t>
            </a:r>
            <a:r>
              <a:rPr lang="en-US" altLang="zh-CN" sz="2400"/>
              <a:t>box64/32</a:t>
            </a:r>
            <a:r>
              <a:rPr lang="zh-CN" altLang="en-US" sz="2400"/>
              <a:t>在兼容性</a:t>
            </a:r>
            <a:r>
              <a:rPr lang="en-US" altLang="zh-CN" sz="2400"/>
              <a:t>/</a:t>
            </a:r>
            <a:r>
              <a:rPr lang="zh-CN" altLang="en-US" sz="2400"/>
              <a:t>稳定性方面不如</a:t>
            </a:r>
            <a:r>
              <a:rPr lang="en-US" altLang="zh-CN" sz="2400"/>
              <a:t>LATX</a:t>
            </a:r>
            <a:r>
              <a:rPr lang="zh-CN" altLang="en-US" sz="2400"/>
              <a:t>，请问近期有无提高</a:t>
            </a:r>
            <a:r>
              <a:rPr lang="en-US" altLang="zh-CN" sz="2400"/>
              <a:t> X86</a:t>
            </a:r>
            <a:r>
              <a:rPr lang="zh-CN" altLang="en-US" sz="2400"/>
              <a:t>兼容</a:t>
            </a:r>
            <a:r>
              <a:rPr lang="en-US" altLang="zh-CN" sz="2400"/>
              <a:t> </a:t>
            </a:r>
            <a:r>
              <a:rPr lang="zh-CN" altLang="en-US" sz="2400"/>
              <a:t>方面的进展</a:t>
            </a:r>
            <a:endParaRPr lang="zh-CN" altLang="en-US" sz="2400"/>
          </a:p>
          <a:p>
            <a:r>
              <a:rPr lang="zh-CN" altLang="en-US" sz="2400"/>
              <a:t>建议龙芯不要搞直接的二进制翻译，把虚拟机搞好，运行操作系统，由系统去运行相应的</a:t>
            </a:r>
            <a:r>
              <a:rPr lang="en-US" altLang="zh-CN" sz="2400"/>
              <a:t>app</a:t>
            </a:r>
            <a:endParaRPr lang="en-US" altLang="zh-CN" sz="2400"/>
          </a:p>
          <a:p>
            <a:r>
              <a:rPr lang="zh-CN" altLang="en-US" sz="2400"/>
              <a:t>可能会有龙芯</a:t>
            </a:r>
            <a:r>
              <a:rPr lang="en-US" altLang="zh-CN" sz="2400"/>
              <a:t>VPS</a:t>
            </a:r>
            <a:r>
              <a:rPr lang="zh-CN" altLang="en-US" sz="2400"/>
              <a:t>吗？用来跑编译或者做开发，可以有按小时按天按月付费。</a:t>
            </a:r>
            <a:endParaRPr lang="zh-CN" altLang="en-US" sz="2400"/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预收集提问：软件兼容性相关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4096" y="1383069"/>
            <a:ext cx="10903508" cy="4657501"/>
          </a:xfrm>
        </p:spPr>
        <p:txBody>
          <a:bodyPr/>
          <a:p>
            <a:r>
              <a:rPr lang="zh-CN" altLang="en-US" sz="2400"/>
              <a:t>龙芯浏览器会发布新世界（</a:t>
            </a:r>
            <a:r>
              <a:rPr lang="en-US" altLang="zh-CN" sz="2400"/>
              <a:t>ABI2</a:t>
            </a:r>
            <a:r>
              <a:rPr lang="zh-CN" altLang="en-US" sz="2400"/>
              <a:t>）版本吗？如果有，是否有发布的大致时间？商业系统即将升级</a:t>
            </a:r>
            <a:r>
              <a:rPr lang="en-US" altLang="zh-CN" sz="2400"/>
              <a:t>ABI2</a:t>
            </a:r>
            <a:r>
              <a:rPr lang="zh-CN" altLang="en-US" sz="2400"/>
              <a:t>，建议尽快发布新世界版龙芯浏览器。</a:t>
            </a:r>
            <a:endParaRPr lang="zh-CN" altLang="en-US" sz="2400"/>
          </a:p>
          <a:p>
            <a:r>
              <a:rPr lang="en-US" altLang="zh-CN" sz="2400"/>
              <a:t>loongarch64-unknown-linux-musl</a:t>
            </a:r>
            <a:r>
              <a:rPr lang="zh-CN" altLang="en-US" sz="2400"/>
              <a:t>的研发进行到哪步，什么时候发布是否有计划。</a:t>
            </a:r>
            <a:endParaRPr lang="zh-CN" altLang="en-US" sz="2400"/>
          </a:p>
          <a:p>
            <a:r>
              <a:rPr lang="zh-CN" altLang="en-US" sz="2400"/>
              <a:t>龙芯显卡驱动会做进上游内核吗？像</a:t>
            </a:r>
            <a:r>
              <a:rPr lang="en-US" altLang="zh-CN" sz="2400"/>
              <a:t>AMD</a:t>
            </a:r>
            <a:r>
              <a:rPr lang="zh-CN" altLang="en-US" sz="2400"/>
              <a:t>那样，上游内核配合闭源固件就能驱动显卡。</a:t>
            </a:r>
            <a:endParaRPr lang="zh-CN" altLang="en-US" sz="2400"/>
          </a:p>
          <a:p>
            <a:r>
              <a:rPr lang="zh-CN" altLang="en-US" sz="2400"/>
              <a:t>之前说过“龙芯爱好者社区”会为</a:t>
            </a:r>
            <a:r>
              <a:rPr lang="en-US" altLang="zh-CN" sz="2400"/>
              <a:t>Arch linux</a:t>
            </a:r>
            <a:r>
              <a:rPr lang="zh-CN" altLang="en-US" sz="2400"/>
              <a:t>适配</a:t>
            </a:r>
            <a:r>
              <a:rPr lang="en-US" altLang="zh-CN" sz="2400"/>
              <a:t>ci</a:t>
            </a:r>
            <a:r>
              <a:rPr lang="zh-CN" altLang="en-US" sz="2400"/>
              <a:t>，有无详细计划和工作目标，什么时候可以与我们对接</a:t>
            </a:r>
            <a:endParaRPr lang="zh-CN" altLang="en-US" sz="2400"/>
          </a:p>
          <a:p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请问新世界版本的龙芯应用合作社什么时候上架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Loongnix25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龙芯是否有支持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flutter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或其社区版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flock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的计划（包括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linux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与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OpenHarmony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两个平台）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预收集提问：硬件支持相关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4096" y="1496891"/>
            <a:ext cx="10637923" cy="4657501"/>
          </a:xfrm>
        </p:spPr>
        <p:txBody>
          <a:bodyPr/>
          <a:p>
            <a:r>
              <a:rPr lang="zh-CN" altLang="en-US" sz="2000"/>
              <a:t>目前看到的</a:t>
            </a:r>
            <a:r>
              <a:rPr lang="en-US" altLang="zh-CN" sz="2000"/>
              <a:t>1</a:t>
            </a:r>
            <a:r>
              <a:rPr lang="zh-CN" altLang="en-US" sz="2000"/>
              <a:t>系列</a:t>
            </a:r>
            <a:r>
              <a:rPr lang="en-US" altLang="zh-CN" sz="2000"/>
              <a:t>MCU</a:t>
            </a:r>
            <a:r>
              <a:rPr lang="zh-CN" altLang="en-US" sz="2000"/>
              <a:t>板卡，均未板载下载器，也没有提供</a:t>
            </a:r>
            <a:r>
              <a:rPr lang="en-US" altLang="zh-CN" sz="2000"/>
              <a:t>IAP/ISP</a:t>
            </a:r>
            <a:r>
              <a:rPr lang="zh-CN" altLang="en-US" sz="2000"/>
              <a:t>解决方案，只有通过龙芯</a:t>
            </a:r>
            <a:r>
              <a:rPr lang="en-US" altLang="zh-CN" sz="2000"/>
              <a:t>JTAG</a:t>
            </a:r>
            <a:r>
              <a:rPr lang="zh-CN" altLang="en-US" sz="2000"/>
              <a:t>调试器或者安装卡才能解决程序下载到</a:t>
            </a:r>
            <a:r>
              <a:rPr lang="en-US" altLang="zh-CN" sz="2000"/>
              <a:t>MCU</a:t>
            </a:r>
            <a:r>
              <a:rPr lang="zh-CN" altLang="en-US" sz="2000"/>
              <a:t>内部</a:t>
            </a:r>
            <a:r>
              <a:rPr lang="en-US" altLang="zh-CN" sz="2000"/>
              <a:t>Flash</a:t>
            </a:r>
            <a:r>
              <a:rPr lang="zh-CN" altLang="en-US" sz="2000"/>
              <a:t>的问题，未来有计划实现板载下载器或者提供</a:t>
            </a:r>
            <a:r>
              <a:rPr lang="en-US" altLang="zh-CN" sz="2000"/>
              <a:t>ISP/IAP</a:t>
            </a:r>
            <a:r>
              <a:rPr lang="zh-CN" altLang="en-US" sz="2000"/>
              <a:t>方案吗？</a:t>
            </a:r>
            <a:endParaRPr lang="zh-CN" altLang="en-US" sz="2000"/>
          </a:p>
          <a:p>
            <a:r>
              <a:rPr lang="zh-CN" altLang="en-US" sz="2000"/>
              <a:t>现在</a:t>
            </a:r>
            <a:r>
              <a:rPr lang="en-US" altLang="zh-CN" sz="2000"/>
              <a:t>RDMA</a:t>
            </a:r>
            <a:r>
              <a:rPr lang="zh-CN" altLang="en-US" sz="2000"/>
              <a:t>技术在存储上用的比较多，请问</a:t>
            </a:r>
            <a:r>
              <a:rPr lang="en-US" altLang="zh-CN" sz="2000"/>
              <a:t>3C6000</a:t>
            </a:r>
            <a:r>
              <a:rPr lang="zh-CN" altLang="en-US" sz="2000"/>
              <a:t>作为存储服务器是否支持</a:t>
            </a:r>
            <a:r>
              <a:rPr lang="en-US" altLang="zh-CN" sz="2000"/>
              <a:t>Mellanox</a:t>
            </a:r>
            <a:r>
              <a:rPr lang="zh-CN" altLang="en-US" sz="2000"/>
              <a:t>的</a:t>
            </a:r>
            <a:r>
              <a:rPr lang="en-US" altLang="zh-CN" sz="2000"/>
              <a:t>IB</a:t>
            </a:r>
            <a:r>
              <a:rPr lang="zh-CN" altLang="en-US" sz="2000"/>
              <a:t>网卡或者国产的</a:t>
            </a:r>
            <a:r>
              <a:rPr lang="en-US" altLang="zh-CN" sz="2000"/>
              <a:t>ROCE</a:t>
            </a:r>
            <a:r>
              <a:rPr lang="zh-CN" altLang="en-US" sz="2000"/>
              <a:t>网卡，另外是否支持</a:t>
            </a:r>
            <a:r>
              <a:rPr lang="en-US" altLang="zh-CN" sz="2000"/>
              <a:t>PCIE</a:t>
            </a:r>
            <a:r>
              <a:rPr lang="zh-CN" altLang="en-US" sz="2000"/>
              <a:t>非透明桥技术（</a:t>
            </a:r>
            <a:r>
              <a:rPr lang="en-US" altLang="zh-CN" sz="2000"/>
              <a:t>ntb</a:t>
            </a:r>
            <a:r>
              <a:rPr lang="zh-CN" altLang="en-US" sz="2000"/>
              <a:t>）</a:t>
            </a:r>
            <a:endParaRPr lang="zh-CN" altLang="en-US" sz="2000"/>
          </a:p>
          <a:p>
            <a:r>
              <a:rPr lang="zh-CN" altLang="en-US" sz="2000"/>
              <a:t>什么时候会有和龙梦</a:t>
            </a:r>
            <a:r>
              <a:rPr lang="en-US" altLang="zh-CN" sz="2000"/>
              <a:t>2F</a:t>
            </a:r>
            <a:r>
              <a:rPr lang="zh-CN" altLang="en-US" sz="2000"/>
              <a:t>笔记本一样的</a:t>
            </a:r>
            <a:r>
              <a:rPr lang="en-US" altLang="zh-CN" sz="2000"/>
              <a:t>3A</a:t>
            </a:r>
            <a:r>
              <a:rPr lang="zh-CN" altLang="en-US" sz="2000"/>
              <a:t>芯片产品，比如连固件都开源的主机</a:t>
            </a:r>
            <a:r>
              <a:rPr lang="en-US" altLang="zh-CN" sz="2000"/>
              <a:t>/</a:t>
            </a:r>
            <a:r>
              <a:rPr lang="zh-CN" altLang="en-US" sz="2000"/>
              <a:t>笔记本设备？官方能否维护一个配件（如内存条、显卡、阵列卡等）兼容情况列表，方便开发运维、用户自行升级？如第二点可行，能否更进一步维护一个中文百科，将各类龙芯软硬件问题和解决方案、文档、使用技巧等中文信息实时更新收录？</a:t>
            </a:r>
            <a:endParaRPr lang="zh-CN" altLang="en-US" sz="2000"/>
          </a:p>
          <a:p>
            <a:r>
              <a:rPr lang="zh-CN" altLang="en-US" sz="2000"/>
              <a:t>目前开源的</a:t>
            </a:r>
            <a:r>
              <a:rPr lang="en-US" altLang="zh-CN" sz="2000"/>
              <a:t>OpenLA500</a:t>
            </a:r>
            <a:r>
              <a:rPr lang="zh-CN" altLang="en-US" sz="2000"/>
              <a:t>软核中仍然使用</a:t>
            </a:r>
            <a:r>
              <a:rPr lang="en-US" altLang="zh-CN" sz="2000"/>
              <a:t>AMD-Xilinx</a:t>
            </a:r>
            <a:r>
              <a:rPr lang="zh-CN" altLang="en-US" sz="2000"/>
              <a:t>的</a:t>
            </a:r>
            <a:r>
              <a:rPr lang="en-US" altLang="zh-CN" sz="2000"/>
              <a:t>IP</a:t>
            </a:r>
            <a:r>
              <a:rPr lang="zh-CN" altLang="en-US" sz="2000"/>
              <a:t>核，有计划把这部分去特定厂商</a:t>
            </a:r>
            <a:r>
              <a:rPr lang="en-US" altLang="zh-CN" sz="2000"/>
              <a:t>IP</a:t>
            </a:r>
            <a:r>
              <a:rPr lang="zh-CN" altLang="en-US" sz="2000"/>
              <a:t>化，或者更改为使用国产</a:t>
            </a:r>
            <a:r>
              <a:rPr lang="en-US" altLang="zh-CN" sz="2000"/>
              <a:t>FPGA</a:t>
            </a:r>
            <a:r>
              <a:rPr lang="zh-CN" altLang="en-US" sz="2000"/>
              <a:t>厂商的相关</a:t>
            </a:r>
            <a:r>
              <a:rPr lang="en-US" altLang="zh-CN" sz="2000"/>
              <a:t>IP</a:t>
            </a:r>
            <a:r>
              <a:rPr lang="zh-CN" altLang="en-US" sz="2000"/>
              <a:t>核吗？比如之前某竞赛就支持了高云的</a:t>
            </a:r>
            <a:r>
              <a:rPr lang="en-US" altLang="zh-CN" sz="2000"/>
              <a:t>FPGA</a:t>
            </a:r>
            <a:r>
              <a:rPr lang="zh-CN" altLang="en-US" sz="2000"/>
              <a:t>板卡。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预收集提问：规程相关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3999" y="1259762"/>
            <a:ext cx="10637923" cy="4657501"/>
          </a:xfrm>
        </p:spPr>
        <p:txBody>
          <a:bodyPr/>
          <a:p>
            <a:r>
              <a:rPr lang="zh-CN" altLang="en-US" sz="2400"/>
              <a:t>龙芯</a:t>
            </a:r>
            <a:r>
              <a:rPr lang="zh-CN" altLang="en-US" sz="2400">
                <a:cs typeface="Arial" panose="020B0604020202020204" pitchFamily="34" charset="0"/>
              </a:rPr>
              <a:t>能否接受硬件送测（即社区个人提供硬件送测给龙芯做兼容性测试）？</a:t>
            </a:r>
            <a:endParaRPr lang="zh-CN" altLang="en-US" sz="2400">
              <a:cs typeface="Arial" panose="020B0604020202020204" pitchFamily="34" charset="0"/>
            </a:endParaRPr>
          </a:p>
          <a:p>
            <a:r>
              <a:rPr lang="zh-CN" altLang="en-US" sz="2400">
                <a:cs typeface="Arial" panose="020B0604020202020204" pitchFamily="34" charset="0"/>
              </a:rPr>
              <a:t>需要能让外国人快速了解龙架构的网站资料（如</a:t>
            </a:r>
            <a:r>
              <a:rPr lang="en-US" altLang="zh-CN" sz="2400">
                <a:cs typeface="Arial" panose="020B0604020202020204" pitchFamily="34" charset="0"/>
              </a:rPr>
              <a:t>areweloongyet</a:t>
            </a:r>
            <a:r>
              <a:rPr lang="zh-CN" altLang="en-US" sz="2400">
                <a:cs typeface="Arial" panose="020B0604020202020204" pitchFamily="34" charset="0"/>
              </a:rPr>
              <a:t>国际化），很多时候上游认为龙芯小众，会“继续观望，但是近期不会合并”</a:t>
            </a:r>
            <a:endParaRPr lang="zh-CN" altLang="en-US" sz="2400">
              <a:cs typeface="Arial" panose="020B0604020202020204" pitchFamily="34" charset="0"/>
            </a:endParaRPr>
          </a:p>
          <a:p>
            <a:r>
              <a:rPr lang="zh-CN" altLang="en-US" sz="2400"/>
              <a:t>请问龙芯爱好者社区什么时候支持微信</a:t>
            </a:r>
            <a:r>
              <a:rPr lang="en-US" altLang="zh-CN" sz="2400"/>
              <a:t>QQ</a:t>
            </a:r>
            <a:r>
              <a:rPr lang="zh-CN" altLang="en-US" sz="2400"/>
              <a:t>微博这些第三方账号登录注册？或者短信注册？微信公众号</a:t>
            </a:r>
            <a:r>
              <a:rPr lang="en-US" altLang="zh-CN" sz="2400"/>
              <a:t>/B</a:t>
            </a:r>
            <a:r>
              <a:rPr lang="zh-CN" altLang="en-US" sz="2400"/>
              <a:t>站</a:t>
            </a:r>
            <a:r>
              <a:rPr lang="en-US" altLang="zh-CN" sz="2400"/>
              <a:t>/</a:t>
            </a:r>
            <a:r>
              <a:rPr lang="zh-CN" altLang="en-US" sz="2400"/>
              <a:t>抖音官号申请下来了吗？</a:t>
            </a:r>
            <a:endParaRPr lang="zh-CN" altLang="en-US" sz="2400"/>
          </a:p>
          <a:p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Debian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在接纳龙芯捐赠的构建机的时候，总在考虑空间和能耗，避免产生更多电费。龙芯是否应该考虑每年给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Debian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社区一定的赞助？还有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Linux foundation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05" y="1178560"/>
            <a:ext cx="9884410" cy="2192655"/>
          </a:xfrm>
        </p:spPr>
        <p:txBody>
          <a:bodyPr/>
          <a:p>
            <a:r>
              <a:rPr lang="zh-CN" altLang="en-US" sz="4800">
                <a:latin typeface="微软雅黑" charset="0"/>
                <a:ea typeface="微软雅黑" charset="0"/>
                <a:sym typeface="+mn-ea"/>
              </a:rPr>
              <a:t>龙友会（Loong Meetup）筹办会</a:t>
            </a:r>
            <a:br>
              <a:rPr lang="zh-CN" altLang="en-US" sz="4800">
                <a:latin typeface="微软雅黑" charset="0"/>
                <a:ea typeface="微软雅黑" charset="0"/>
                <a:sym typeface="+mn-ea"/>
              </a:rPr>
            </a:br>
            <a:r>
              <a:rPr lang="zh-CN" altLang="en-US" sz="4800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 sz="4800"/>
              <a:t>双周会</a:t>
            </a:r>
            <a:br>
              <a:rPr lang="zh-CN" altLang="en-US" sz="4800"/>
            </a:br>
            <a:r>
              <a:rPr lang="en-US" altLang="zh-CN" sz="4800"/>
              <a:t>						     --</a:t>
            </a:r>
            <a:r>
              <a:rPr lang="zh-CN" altLang="en-US" sz="4800"/>
              <a:t>联合会议</a:t>
            </a:r>
            <a:endParaRPr lang="zh-CN" altLang="en-US" sz="4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2024 </a:t>
            </a:r>
            <a:r>
              <a:rPr lang="zh-CN" altLang="en-US"/>
              <a:t>年 </a:t>
            </a:r>
            <a:r>
              <a:rPr lang="en-US" altLang="zh-CN"/>
              <a:t>12 </a:t>
            </a:r>
            <a:r>
              <a:rPr lang="zh-CN" altLang="en-US"/>
              <a:t>月 </a:t>
            </a:r>
            <a:r>
              <a:rPr lang="en-US" altLang="zh-CN"/>
              <a:t>21 </a:t>
            </a:r>
            <a:r>
              <a:rPr lang="zh-CN" altLang="en-US"/>
              <a:t>日</a:t>
            </a:r>
            <a:endParaRPr lang="zh-CN" altLang="en-US"/>
          </a:p>
        </p:txBody>
      </p:sp>
      <p:pic>
        <p:nvPicPr>
          <p:cNvPr id="4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64260" y="4007386"/>
            <a:ext cx="1810644" cy="1764240"/>
          </a:xfrm>
          <a:prstGeom prst="rect">
            <a:avLst/>
          </a:prstGeom>
        </p:spPr>
      </p:pic>
      <p:pic>
        <p:nvPicPr>
          <p:cNvPr id="6" name="图片 5" descr="upload_post_object_v2_2432642899"/>
          <p:cNvPicPr>
            <a:picLocks noChangeAspect="1"/>
          </p:cNvPicPr>
          <p:nvPr/>
        </p:nvPicPr>
        <p:blipFill>
          <a:blip r:embed="rId2"/>
          <a:srcRect l="12782" t="32264" r="11225" b="14973"/>
          <a:stretch>
            <a:fillRect/>
          </a:stretch>
        </p:blipFill>
        <p:spPr>
          <a:xfrm>
            <a:off x="4910355" y="4007386"/>
            <a:ext cx="1807235" cy="17642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10337843" cy="1229761"/>
          </a:xfrm>
        </p:spPr>
        <p:txBody>
          <a:bodyPr/>
          <a:p>
            <a:r>
              <a:rPr lang="en-US" altLang="zh-CN"/>
              <a:t>https://www.loongbbs.cn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咱上游见！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latin typeface="微软雅黑" charset="0"/>
                <a:ea typeface="微软雅黑" charset="0"/>
                <a:sym typeface="+mn-ea"/>
              </a:rPr>
              <a:t>龙友会（Loong Meetup）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友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会筹备交流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「龙友会」项目的预期产出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一本</a:t>
            </a:r>
            <a:r>
              <a:rPr lang="zh-CN" altLang="en-US">
                <a:cs typeface="Arial" panose="020B0604020202020204" pitchFamily="34" charset="0"/>
              </a:rPr>
              <a:t>开源</a:t>
            </a:r>
            <a:r>
              <a:rPr lang="zh-CN" altLang="en-US"/>
              <a:t> </a:t>
            </a:r>
            <a:r>
              <a:rPr lang="en-US" altLang="zh-CN"/>
              <a:t>Markdown </a:t>
            </a:r>
            <a:r>
              <a:rPr lang="zh-CN" altLang="en-US"/>
              <a:t>活动策划与会务指南小册子</a:t>
            </a:r>
            <a:endParaRPr lang="zh-CN" altLang="en-US"/>
          </a:p>
          <a:p>
            <a:pPr lvl="1"/>
            <a:r>
              <a:rPr lang="zh-CN" altLang="en-US"/>
              <a:t>主办方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检查单</a:t>
            </a:r>
            <a:r>
              <a:rPr lang="en-US" altLang="zh-CN"/>
              <a:t>: </a:t>
            </a:r>
            <a:r>
              <a:rPr lang="zh-CN" altLang="en-US"/>
              <a:t>为了举办一场技术活动，作为主办方需要具备的条件自查列表</a:t>
            </a:r>
            <a:endParaRPr lang="zh-CN" altLang="en-US"/>
          </a:p>
          <a:p>
            <a:pPr lvl="1"/>
            <a:r>
              <a:rPr lang="zh-CN" altLang="en-US"/>
              <a:t>会务检查单与物料模板</a:t>
            </a:r>
            <a:r>
              <a:rPr lang="en-US" altLang="zh-CN"/>
              <a:t>:</a:t>
            </a:r>
            <a:r>
              <a:rPr lang="zh-CN" altLang="en-US"/>
              <a:t> 对每一场活动，需要准备的事项</a:t>
            </a:r>
            <a:endParaRPr lang="zh-CN" altLang="en-US"/>
          </a:p>
          <a:p>
            <a:pPr lvl="1"/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法律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文书</a:t>
            </a:r>
            <a:r>
              <a:rPr lang="en-US" altLang="zh-CN"/>
              <a:t>: </a:t>
            </a:r>
            <a:r>
              <a:rPr lang="zh-CN" altLang="en-US"/>
              <a:t>隐私政策、内容政策、社区行为准则；各类申请表、预案的模板等</a:t>
            </a:r>
            <a:endParaRPr lang="zh-CN" altLang="en-US"/>
          </a:p>
          <a:p>
            <a:pPr lvl="0"/>
            <a:r>
              <a:rPr lang="zh-CN" altLang="en-US"/>
              <a:t>将上述 </a:t>
            </a:r>
            <a:r>
              <a:rPr lang="en-US" altLang="zh-CN"/>
              <a:t>SOP </a:t>
            </a:r>
            <a:r>
              <a:rPr lang="zh-CN" altLang="en-US"/>
              <a:t>应用在「龙友会」这一具体厂牌的产出</a:t>
            </a:r>
            <a:endParaRPr lang="zh-CN" altLang="en-US"/>
          </a:p>
          <a:p>
            <a:pPr lvl="1"/>
            <a:r>
              <a:rPr lang="zh-CN" altLang="en-US"/>
              <a:t>厂牌 </a:t>
            </a:r>
            <a:r>
              <a:rPr lang="en-US" altLang="zh-CN"/>
              <a:t>logo</a:t>
            </a:r>
            <a:r>
              <a:rPr lang="zh-CN" altLang="en-US"/>
              <a:t>、会务手册</a:t>
            </a:r>
            <a:endParaRPr lang="zh-CN" altLang="en-US"/>
          </a:p>
          <a:p>
            <a:pPr lvl="1"/>
            <a:r>
              <a:rPr lang="zh-CN" altLang="en-US"/>
              <a:t>隐私政策、内容政策、社区行为准则等</a:t>
            </a:r>
            <a:endParaRPr lang="zh-CN" altLang="en-US"/>
          </a:p>
          <a:p>
            <a:pPr lvl="1"/>
            <a:r>
              <a:rPr lang="zh-CN" altLang="en-US"/>
              <a:t>每期活动：策划案；可公开的手续、流程等的相关文档（如有）；成果归档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「龙友会」厂牌的商标政策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37973" cy="4657501"/>
          </a:xfrm>
        </p:spPr>
        <p:txBody>
          <a:bodyPr/>
          <a:p>
            <a:r>
              <a:rPr lang="zh-CN" altLang="en-US"/>
              <a:t>第三方商标</a:t>
            </a:r>
            <a:endParaRPr lang="zh-CN" altLang="en-US"/>
          </a:p>
          <a:p>
            <a:pPr lvl="1"/>
            <a:r>
              <a:rPr lang="zh-CN" altLang="en-US"/>
              <a:t>我们相信在技术话题范畴，所有对第三方商标的引述都属于「合理使用」</a:t>
            </a:r>
            <a:endParaRPr lang="zh-CN" altLang="en-US"/>
          </a:p>
          <a:p>
            <a:r>
              <a:rPr lang="zh-CN" altLang="en-US"/>
              <a:t>「龙友会」品牌本身</a:t>
            </a:r>
            <a:endParaRPr lang="zh-CN" altLang="en-US"/>
          </a:p>
          <a:p>
            <a:pPr lvl="1"/>
            <a:r>
              <a:rPr lang="zh-CN" altLang="en-US"/>
              <a:t>很遗憾，目前组织者（我）没有可以注册商标的法律实体</a:t>
            </a:r>
            <a:endParaRPr lang="zh-CN" altLang="en-US"/>
          </a:p>
          <a:p>
            <a:pPr lvl="1"/>
            <a:r>
              <a:rPr lang="zh-CN" altLang="en-US"/>
              <a:t>基于第三方立场的维系考量，</a:t>
            </a:r>
            <a:r>
              <a:rPr lang="zh-CN" altLang="en-US" b="1"/>
              <a:t>不授权</a:t>
            </a:r>
            <a:r>
              <a:rPr lang="zh-CN" altLang="en-US"/>
              <a:t>任何实体代为注册「龙友会」</a:t>
            </a:r>
            <a:r>
              <a:rPr lang="en-US" altLang="zh-CN"/>
              <a:t>/</a:t>
            </a:r>
            <a:r>
              <a:rPr lang="zh-CN" altLang="en-US"/>
              <a:t>「</a:t>
            </a:r>
            <a:r>
              <a:rPr lang="en-US" altLang="zh-CN"/>
              <a:t>Loong Meetup</a:t>
            </a:r>
            <a:r>
              <a:rPr lang="zh-CN" altLang="en-US"/>
              <a:t>」商标</a:t>
            </a:r>
            <a:endParaRPr lang="zh-CN" altLang="en-US"/>
          </a:p>
          <a:p>
            <a:pPr lvl="2"/>
            <a:r>
              <a:rPr lang="zh-CN" altLang="en-US">
                <a:hlinkClick r:id="rId1"/>
              </a:rPr>
              <a:t>《中华人民共和国商标法》</a:t>
            </a:r>
            <a:r>
              <a:rPr lang="zh-CN" altLang="en-US"/>
              <a:t>第十五条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「龙友会」厂牌的内容政策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默认开源：</a:t>
            </a:r>
            <a:r>
              <a:rPr lang="en-US" altLang="zh-CN">
                <a:hlinkClick r:id="rId1"/>
              </a:rPr>
              <a:t>CC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BY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SA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4.0</a:t>
            </a:r>
            <a:r>
              <a:rPr lang="en-US" altLang="zh-CN"/>
              <a:t> or 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MulanOWL</a:t>
            </a:r>
            <a:r>
              <a:rPr lang="zh-CN" altLang="en-US"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BY</a:t>
            </a:r>
            <a:r>
              <a:rPr lang="zh-CN" altLang="en-US"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PL</a:t>
            </a:r>
            <a:r>
              <a:rPr lang="zh-CN" altLang="en-US"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SA</a:t>
            </a:r>
            <a:r>
              <a:rPr lang="zh-CN" altLang="en-US"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1.0</a:t>
            </a:r>
            <a:endParaRPr lang="en-US" altLang="zh-CN">
              <a:cs typeface="Arial" panose="020B0604020202020204" pitchFamily="34" charset="0"/>
              <a:hlinkClick r:id="rId2"/>
            </a:endParaRPr>
          </a:p>
          <a:p>
            <a:pPr lvl="1"/>
            <a:r>
              <a:rPr lang="zh-CN" altLang="en-US"/>
              <a:t>木兰系列许可证的专利许可条款可能更有些吸引力？</a:t>
            </a:r>
            <a:endParaRPr lang="zh-CN" altLang="en-US"/>
          </a:p>
          <a:p>
            <a:pPr lvl="0"/>
            <a:r>
              <a:rPr lang="zh-CN" altLang="en-US"/>
              <a:t>中立立场：所有单篇内容均应当</a:t>
            </a:r>
            <a:endParaRPr lang="zh-CN" altLang="en-US"/>
          </a:p>
          <a:p>
            <a:pPr lvl="1"/>
            <a:r>
              <a:rPr lang="zh-CN" altLang="en-US"/>
              <a:t>不涉及非技术议题：厂牌的技术调性 &amp; 避免卷入时政</a:t>
            </a:r>
            <a:endParaRPr lang="zh-CN" altLang="en-US"/>
          </a:p>
          <a:p>
            <a:pPr lvl="1"/>
            <a:r>
              <a:rPr lang="zh-CN" altLang="en-US"/>
              <a:t>避免涉及价值判断：「这样做好</a:t>
            </a:r>
            <a:r>
              <a:rPr lang="en-US" altLang="zh-CN"/>
              <a:t>/</a:t>
            </a:r>
            <a:r>
              <a:rPr lang="zh-CN" altLang="en-US"/>
              <a:t>坏</a:t>
            </a:r>
            <a:r>
              <a:rPr lang="en-US" altLang="zh-CN"/>
              <a:t>/</a:t>
            </a:r>
            <a:r>
              <a:rPr lang="zh-CN" altLang="en-US"/>
              <a:t>对</a:t>
            </a:r>
            <a:r>
              <a:rPr lang="en-US" altLang="zh-CN"/>
              <a:t>/</a:t>
            </a:r>
            <a:r>
              <a:rPr lang="zh-CN" altLang="en-US"/>
              <a:t>错」</a:t>
            </a:r>
            <a:endParaRPr lang="zh-CN" altLang="en-US"/>
          </a:p>
          <a:p>
            <a:pPr lvl="1"/>
            <a:r>
              <a:rPr lang="zh-CN" altLang="en-US"/>
              <a:t>以事实说话：「这样做工作量大</a:t>
            </a:r>
            <a:r>
              <a:rPr lang="en-US" altLang="zh-CN"/>
              <a:t>/</a:t>
            </a:r>
            <a:r>
              <a:rPr lang="zh-CN" altLang="en-US"/>
              <a:t>小」「一旦发生</a:t>
            </a:r>
            <a:r>
              <a:rPr lang="en-US" altLang="zh-CN"/>
              <a:t>XX</a:t>
            </a:r>
            <a:r>
              <a:rPr lang="zh-CN" altLang="en-US"/>
              <a:t>情况，对</a:t>
            </a:r>
            <a:r>
              <a:rPr lang="en-US" altLang="zh-CN"/>
              <a:t>XX</a:t>
            </a:r>
            <a:r>
              <a:rPr lang="zh-CN" altLang="en-US"/>
              <a:t>的影响更大</a:t>
            </a:r>
            <a:r>
              <a:rPr lang="en-US" altLang="zh-CN"/>
              <a:t>/</a:t>
            </a:r>
            <a:r>
              <a:rPr lang="zh-CN" altLang="en-US"/>
              <a:t>小」</a:t>
            </a:r>
            <a:endParaRPr lang="zh-CN" altLang="en-US"/>
          </a:p>
          <a:p>
            <a:pPr lvl="1"/>
            <a:r>
              <a:rPr lang="zh-CN" altLang="en-US"/>
              <a:t>对于有争议议题的互斥立场，要么均不涉及，要么均以大致相当篇幅均匀覆盖各自优缺点</a:t>
            </a:r>
            <a:endParaRPr lang="zh-CN" altLang="en-US"/>
          </a:p>
          <a:p>
            <a:pPr lvl="1"/>
            <a:r>
              <a:rPr lang="zh-CN" altLang="en-US"/>
              <a:t>利益无关：要么确实无关，要么披露利益相关方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「龙友会」厂牌的社区行为准则</a:t>
            </a:r>
            <a:r>
              <a:rPr lang="en-US" altLang="zh-CN"/>
              <a:t>(CoC)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参考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AOSC</a:t>
            </a:r>
            <a:r>
              <a:rPr lang="zh-CN" altLang="en-US">
                <a:hlinkClick r:id="rId1"/>
              </a:rPr>
              <a:t> 人际关系准则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Contributor Covenant</a:t>
            </a:r>
            <a:endParaRPr lang="en-US" altLang="zh-CN">
              <a:hlinkClick r:id="rId2"/>
            </a:endParaRPr>
          </a:p>
          <a:p>
            <a:pPr lvl="0"/>
            <a:r>
              <a:rPr lang="zh-CN" altLang="en-US"/>
              <a:t>个人想法：基于 </a:t>
            </a:r>
            <a:r>
              <a:rPr lang="en-US" altLang="zh-CN"/>
              <a:t>AOSC </a:t>
            </a:r>
            <a:r>
              <a:rPr lang="zh-CN" altLang="en-US"/>
              <a:t>人际关系准则，针对线下活动受众特点微调（</a:t>
            </a:r>
            <a:r>
              <a:rPr lang="en-US" altLang="zh-CN"/>
              <a:t>e.g. </a:t>
            </a:r>
            <a:r>
              <a:rPr lang="zh-CN" altLang="en-US"/>
              <a:t>参考内容政策关于中立立场的描述）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「龙友会」厂牌的策划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变数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: AIGC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41491" cy="4657501"/>
          </a:xfrm>
        </p:spPr>
        <p:txBody>
          <a:bodyPr/>
          <a:p>
            <a:r>
              <a:rPr lang="zh-CN" altLang="en-US"/>
              <a:t>我在 </a:t>
            </a:r>
            <a:r>
              <a:rPr lang="en-US" altLang="zh-CN">
                <a:hlinkClick r:id="rId1"/>
              </a:rPr>
              <a:t>.NET </a:t>
            </a:r>
            <a:r>
              <a:rPr lang="zh-CN" altLang="en-US">
                <a:hlinkClick r:id="rId1"/>
              </a:rPr>
              <a:t>中国开发者大会 </a:t>
            </a:r>
            <a:r>
              <a:rPr lang="en-US" altLang="zh-CN">
                <a:hlinkClick r:id="rId1"/>
              </a:rPr>
              <a:t>2024</a:t>
            </a:r>
            <a:r>
              <a:rPr lang="en-US" altLang="zh-CN"/>
              <a:t> </a:t>
            </a:r>
            <a:r>
              <a:rPr lang="zh-CN" altLang="en-US"/>
              <a:t>与 </a:t>
            </a:r>
            <a:r>
              <a:rPr lang="en-US" altLang="zh-CN"/>
              <a:t>Microsoft Reactor </a:t>
            </a:r>
            <a:r>
              <a:rPr lang="zh-CN" altLang="en-US"/>
              <a:t>的一位活动策划交流，对方对开源会务策划材料的价值表示质疑</a:t>
            </a:r>
            <a:endParaRPr lang="zh-CN" altLang="en-US"/>
          </a:p>
          <a:p>
            <a:pPr lvl="1"/>
            <a:r>
              <a:rPr lang="zh-CN" altLang="en-US"/>
              <a:t>有预算：直接外包给专业会务机构，业内早有整套成熟方案</a:t>
            </a:r>
            <a:endParaRPr lang="zh-CN" altLang="en-US"/>
          </a:p>
          <a:p>
            <a:pPr lvl="2"/>
            <a:r>
              <a:rPr lang="en-US" altLang="zh-CN"/>
              <a:t>e.g.</a:t>
            </a:r>
            <a:r>
              <a:rPr lang="zh-CN" altLang="en-US"/>
              <a:t> 照片直播，线下活动标配，几无开源方案，</a:t>
            </a:r>
            <a:r>
              <a:rPr lang="en-US" altLang="zh-CN"/>
              <a:t>SaaS </a:t>
            </a:r>
            <a:r>
              <a:rPr lang="zh-CN" altLang="en-US"/>
              <a:t>一堆</a:t>
            </a:r>
            <a:endParaRPr lang="zh-CN" altLang="en-US"/>
          </a:p>
          <a:p>
            <a:pPr lvl="1"/>
            <a:r>
              <a:rPr lang="zh-CN" altLang="en-US"/>
              <a:t>无预算</a:t>
            </a:r>
            <a:endParaRPr lang="zh-CN" altLang="en-US"/>
          </a:p>
          <a:p>
            <a:pPr lvl="2"/>
            <a:r>
              <a:rPr lang="zh-CN" altLang="en-US"/>
              <a:t>不使用 </a:t>
            </a:r>
            <a:r>
              <a:rPr lang="en-US" altLang="zh-CN"/>
              <a:t>AI</a:t>
            </a:r>
            <a:r>
              <a:rPr lang="zh-CN" altLang="en-US"/>
              <a:t>：「几十人的活动，有经验的策划一张 </a:t>
            </a:r>
            <a:r>
              <a:rPr lang="en-US" altLang="zh-CN"/>
              <a:t>Excel </a:t>
            </a:r>
            <a:r>
              <a:rPr lang="zh-CN" altLang="en-US"/>
              <a:t>表就搞定了」</a:t>
            </a:r>
            <a:endParaRPr lang="zh-CN" altLang="en-US"/>
          </a:p>
          <a:p>
            <a:pPr lvl="3"/>
            <a:r>
              <a:rPr lang="zh-CN" altLang="en-US"/>
              <a:t>没经验怎么办？问 </a:t>
            </a:r>
            <a:r>
              <a:rPr lang="en-US" altLang="zh-CN"/>
              <a:t>AI</a:t>
            </a:r>
            <a:endParaRPr lang="zh-CN" altLang="en-US"/>
          </a:p>
          <a:p>
            <a:pPr lvl="2"/>
            <a:r>
              <a:rPr lang="zh-CN" altLang="en-US"/>
              <a:t>使用 </a:t>
            </a:r>
            <a:r>
              <a:rPr lang="en-US" altLang="zh-CN"/>
              <a:t>AI</a:t>
            </a:r>
            <a:r>
              <a:rPr lang="zh-CN" altLang="en-US"/>
              <a:t>：对活动策划领域已经足够专业，个别细节能够做到超越，亲测</a:t>
            </a:r>
            <a:endParaRPr lang="zh-CN" altLang="en-US"/>
          </a:p>
          <a:p>
            <a:pPr lvl="1"/>
            <a:r>
              <a:rPr lang="zh-CN" altLang="en-US"/>
              <a:t> 结论：「为啥要买</a:t>
            </a:r>
            <a:r>
              <a:rPr lang="en-US" altLang="zh-CN"/>
              <a:t>/</a:t>
            </a:r>
            <a:r>
              <a:rPr lang="zh-CN" altLang="en-US"/>
              <a:t>学你这套东西，自己去问 </a:t>
            </a:r>
            <a:r>
              <a:rPr lang="en-US" altLang="zh-CN"/>
              <a:t>AI </a:t>
            </a:r>
            <a:r>
              <a:rPr lang="zh-CN" altLang="en-US"/>
              <a:t>效率更高」</a:t>
            </a:r>
            <a:endParaRPr lang="zh-CN" altLang="en-US"/>
          </a:p>
          <a:p>
            <a:pPr lvl="0"/>
            <a:r>
              <a:rPr lang="zh-CN" altLang="en-US"/>
              <a:t>我用 </a:t>
            </a:r>
            <a:r>
              <a:rPr lang="en-US" altLang="zh-CN">
                <a:hlinkClick r:id="rId2"/>
              </a:rPr>
              <a:t>ollama</a:t>
            </a:r>
            <a:r>
              <a:rPr lang="en-US" altLang="zh-CN"/>
              <a:t> </a:t>
            </a:r>
            <a:r>
              <a:rPr lang="zh-CN" altLang="en-US"/>
              <a:t>向通义千问 </a:t>
            </a:r>
            <a:r>
              <a:rPr lang="en-US" altLang="zh-CN"/>
              <a:t>2 7b</a:t>
            </a:r>
            <a:r>
              <a:rPr lang="zh-CN" altLang="en-US"/>
              <a:t>（公开模型）询问本次活动的若干细节</a:t>
            </a:r>
            <a:endParaRPr lang="zh-CN" altLang="en-US"/>
          </a:p>
          <a:p>
            <a:pPr lvl="1"/>
            <a:r>
              <a:rPr lang="zh-CN" altLang="en-US"/>
              <a:t>复现了 </a:t>
            </a:r>
            <a:r>
              <a:rPr lang="en-US" altLang="zh-CN"/>
              <a:t>(!!) </a:t>
            </a:r>
            <a:r>
              <a:rPr lang="zh-CN" altLang="en-US"/>
              <a:t>对方的观测结论：根据我的理解，确实堪用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6136</Words>
  <Application>WPS Office WWO_wpscloud_20250206155222-5ccb823cdd</Application>
  <PresentationFormat>宽屏</PresentationFormat>
  <Paragraphs>299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汉仪旗黑KW 55S</vt:lpstr>
      <vt:lpstr>微软雅黑</vt:lpstr>
      <vt:lpstr>MiSans</vt:lpstr>
      <vt:lpstr>Fira Code</vt:lpstr>
      <vt:lpstr>华文中宋</vt:lpstr>
      <vt:lpstr>汉仪书宋二KW</vt:lpstr>
      <vt:lpstr>Kingsoft Confetti</vt:lpstr>
      <vt:lpstr>Office 主题</vt:lpstr>
      <vt:lpstr>龙友会（Loong Meetup）</vt:lpstr>
      <vt:lpstr>欢迎参加龙架构双周会</vt:lpstr>
      <vt:lpstr>龙友会（Loong Meetup）筹办会 龙架构双周会 						     --联合会议</vt:lpstr>
      <vt:lpstr>龙友会（Loong Meetup）</vt:lpstr>
      <vt:lpstr>「龙友会」项目的预期产出</vt:lpstr>
      <vt:lpstr>「龙友会」厂牌的商标政策</vt:lpstr>
      <vt:lpstr>「龙友会」厂牌的内容政策</vt:lpstr>
      <vt:lpstr>「龙友会」厂牌的社区行为准则(CoC)</vt:lpstr>
      <vt:lpstr>「龙友会」厂牌的策划变数: AIGC</vt:lpstr>
      <vt:lpstr>是否要向龙友会项目引入 AI 要素？</vt:lpstr>
      <vt:lpstr>第一期龙友会的议题想法</vt:lpstr>
      <vt:lpstr>PowerPoint 演示文稿</vt:lpstr>
      <vt:lpstr>双周会报告</vt:lpstr>
      <vt:lpstr>龙芯俱乐部-优利龙 多系统PC工作站</vt:lpstr>
      <vt:lpstr>双周会报告</vt:lpstr>
      <vt:lpstr>Gentoo/LoongArch 进展同步</vt:lpstr>
      <vt:lpstr>Loong Arch Linux</vt:lpstr>
      <vt:lpstr>双周会报告</vt:lpstr>
      <vt:lpstr>社区身份认证-规则细化说明</vt:lpstr>
      <vt:lpstr>社区身份认证-申请流程</vt:lpstr>
      <vt:lpstr>社区身份认证-公示名单</vt:lpstr>
      <vt:lpstr>涉及龙芯主体的议题</vt:lpstr>
      <vt:lpstr>龙芯公司控制的「社区」品牌梳理</vt:lpstr>
      <vt:lpstr>对龙芯「社区」品牌的建议</vt:lpstr>
      <vt:lpstr>问答环节</vt:lpstr>
      <vt:lpstr>预收集提问：软件兼容性相关</vt:lpstr>
      <vt:lpstr>预收集提问：软件兼容性相关</vt:lpstr>
      <vt:lpstr>预收集提问：硬件支持相关</vt:lpstr>
      <vt:lpstr>预收集提问：规程相关</vt:lpstr>
      <vt:lpstr>https://www.loongbbs.cn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龙友会（Loong Meetup）</dc:title>
  <dc:creator/>
  <cp:lastModifiedBy>寻觅</cp:lastModifiedBy>
  <dcterms:created xsi:type="dcterms:W3CDTF">2025-02-12T14:09:59Z</dcterms:created>
  <dcterms:modified xsi:type="dcterms:W3CDTF">2025-02-12T14:09:59Z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2052-12.9.0.20271</vt:lpwstr>
  </property>
  <property fmtid="{D5CDD505-2E9C-101B-9397-08002B2CF9AE}" pid="3" name="ICV">
    <vt:lpwstr>B75C98F4C40948689CB49D1002CA5FAC</vt:lpwstr>
  </property>
</Properties>
</file>