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9"/>
  </p:handoutMasterIdLst>
  <p:sldIdLst>
    <p:sldId id="257" r:id="rId3"/>
    <p:sldId id="258" r:id="rId4"/>
    <p:sldId id="364" r:id="rId5"/>
    <p:sldId id="349" r:id="rId6"/>
    <p:sldId id="363" r:id="rId8"/>
    <p:sldId id="352" r:id="rId9"/>
    <p:sldId id="353" r:id="rId10"/>
    <p:sldId id="360" r:id="rId11"/>
    <p:sldId id="361" r:id="rId12"/>
    <p:sldId id="354" r:id="rId13"/>
    <p:sldId id="362" r:id="rId14"/>
    <p:sldId id="359" r:id="rId15"/>
    <p:sldId id="366" r:id="rId16"/>
    <p:sldId id="369" r:id="rId17"/>
    <p:sldId id="370" r:id="rId18"/>
    <p:sldId id="365" r:id="rId19"/>
    <p:sldId id="355" r:id="rId20"/>
    <p:sldId id="356" r:id="rId21"/>
    <p:sldId id="357" r:id="rId22"/>
    <p:sldId id="358" r:id="rId23"/>
    <p:sldId id="371" r:id="rId24"/>
    <p:sldId id="373" r:id="rId25"/>
    <p:sldId id="374" r:id="rId26"/>
    <p:sldId id="368" r:id="rId27"/>
    <p:sldId id="275" r:id="rId28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lore.kernel.org/loongarch/20250826113225.406238-1-guanwentao@uniontech.com/" TargetMode="External"/><Relationship Id="rId5" Type="http://schemas.openxmlformats.org/officeDocument/2006/relationships/hyperlink" Target="https://lore.kernel.org/loongarch/20250820032229.913361-1-gaosong@loongson.cn/" TargetMode="External"/><Relationship Id="rId4" Type="http://schemas.openxmlformats.org/officeDocument/2006/relationships/hyperlink" Target="https://lore.kernel.org/loongarch/20250819111953.3197428-1-chenhuacai@loongson.cn/" TargetMode="External"/><Relationship Id="rId3" Type="http://schemas.openxmlformats.org/officeDocument/2006/relationships/hyperlink" Target="https://lore.kernel.org/loongarch/20250827094733.426839-1-hengqi.chen@gmail.com/" TargetMode="External"/><Relationship Id="rId2" Type="http://schemas.openxmlformats.org/officeDocument/2006/relationships/hyperlink" Target="https://lore.kernel.org/loongarch/20250820103956.394955-1-hengqi.chen@gmail.com/" TargetMode="External"/><Relationship Id="rId1" Type="http://schemas.openxmlformats.org/officeDocument/2006/relationships/hyperlink" Target="https://lore.kernel.org/loongarch/" TargetMode="Externa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lore.kernel.org/loongarch/20250820055700.24344-1-youling.tang@linux.dev/" TargetMode="External"/><Relationship Id="rId4" Type="http://schemas.openxmlformats.org/officeDocument/2006/relationships/hyperlink" Target="https://lore.kernel.org/loongarch/20250819121725.2423941-1-maobibo@loongson.cn/" TargetMode="External"/><Relationship Id="rId3" Type="http://schemas.openxmlformats.org/officeDocument/2006/relationships/hyperlink" Target="https://lore.kernel.org/loongarch/20250822-loongson-pci1-v1-1-39aabbd11fbd@uniontech.com/" TargetMode="External"/><Relationship Id="rId2" Type="http://schemas.openxmlformats.org/officeDocument/2006/relationships/hyperlink" Target="https://lore.kernel.org/loongarch/20250820021551.911917-1-lixianglai@loongson.cn/" TargetMode="External"/><Relationship Id="rId1" Type="http://schemas.openxmlformats.org/officeDocument/2006/relationships/hyperlink" Target="https://lore.kernel.org/loongarch/" TargetMode="Externa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lore.kernel.org/loongarch/cover.1755853480.git.zhoubinbin@loongson.cn/" TargetMode="External"/><Relationship Id="rId7" Type="http://schemas.openxmlformats.org/officeDocument/2006/relationships/hyperlink" Target="https://lore.kernel.org/loongarch/cover.1755757841.git.zhoubinbin@loongson.cn/" TargetMode="External"/><Relationship Id="rId6" Type="http://schemas.openxmlformats.org/officeDocument/2006/relationships/hyperlink" Target="https://lore.kernel.org/loongarch/20250826064631.9617-1-yangtiezhu@loongson.cn/" TargetMode="External"/><Relationship Id="rId5" Type="http://schemas.openxmlformats.org/officeDocument/2006/relationships/hyperlink" Target="https://lore.kernel.org/loongarch/20250826063956.6950-1-yangtiezhu@loongson.cn/" TargetMode="External"/><Relationship Id="rId4" Type="http://schemas.openxmlformats.org/officeDocument/2006/relationships/hyperlink" Target="https://lore.kernel.org/loongarch/20250826063908.6615-1-yangtiezhu@loongson.cn/" TargetMode="External"/><Relationship Id="rId3" Type="http://schemas.openxmlformats.org/officeDocument/2006/relationships/hyperlink" Target="https://lore.kernel.org/loongarch/20250821140122.29752-1-yangtiezhu@loongson.cn/" TargetMode="External"/><Relationship Id="rId2" Type="http://schemas.openxmlformats.org/officeDocument/2006/relationships/hyperlink" Target="https://lore.kernel.org/loongarch/20250825085211.34396-1-xry111@xry111.site/" TargetMode="External"/><Relationship Id="rId1" Type="http://schemas.openxmlformats.org/officeDocument/2006/relationships/hyperlink" Target="https://lore.kernel.org/loongarch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commit/b6647aa66333275df2a44054a5ac6c1952094ec4" TargetMode="External"/><Relationship Id="rId2" Type="http://schemas.openxmlformats.org/officeDocument/2006/relationships/hyperlink" Target="https://github.com/lcpu-club/loongarch-packages/pull/698" TargetMode="External"/><Relationship Id="rId1" Type="http://schemas.openxmlformats.org/officeDocument/2006/relationships/hyperlink" Target="https://github.com/lcpu-club/loongarch-packages/pull/700" TargetMode="Externa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cc.gnu.org/pipermail/gcc-patches/2025-August/693163.html" TargetMode="External"/><Relationship Id="rId2" Type="http://schemas.openxmlformats.org/officeDocument/2006/relationships/hyperlink" Target="https://github.com/lcpu-club/loongarch-packages/pull/696" TargetMode="External"/><Relationship Id="rId1" Type="http://schemas.openxmlformats.org/officeDocument/2006/relationships/hyperlink" Target="https://github.com/lcpu-club/loongarch-packages/pull/69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google/highway/issues/2683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loongbbs.cn/d/314-arch-linux-for-loong64-%E6%9B%B4%E6%96%B0%E6%97%A5%E5%BF%9720250816-2025083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Linux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内核：</a:t>
            </a:r>
            <a:r>
              <a:rPr lang="en-US" altLang="zh-CN">
                <a:cs typeface="Arial" panose="020B0604020202020204" pitchFamily="34" charset="0"/>
              </a:rPr>
              <a:t>AMDGPU </a:t>
            </a:r>
            <a:r>
              <a:rPr lang="zh-CN" altLang="en-US">
                <a:cs typeface="Arial" panose="020B0604020202020204" pitchFamily="34" charset="0"/>
              </a:rPr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31109"/>
            <a:ext cx="10668951" cy="4657501"/>
          </a:xfrm>
        </p:spPr>
        <p:txBody>
          <a:bodyPr/>
          <a:p>
            <a:r>
              <a:rPr lang="en-US" altLang="zh-CN" sz="2600"/>
              <a:t>AMDGPU </a:t>
            </a:r>
            <a:r>
              <a:rPr lang="zh-CN" altLang="en-US" sz="2600"/>
              <a:t>中，</a:t>
            </a:r>
            <a:r>
              <a:rPr lang="en-US" altLang="zh-CN" sz="2600"/>
              <a:t>RDNA4 </a:t>
            </a:r>
            <a:r>
              <a:rPr lang="zh-CN" altLang="en-US" sz="2600"/>
              <a:t>显卡驱动存在未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初始化</a:t>
            </a:r>
            <a:r>
              <a:rPr lang="zh-CN" altLang="en-US" sz="2600"/>
              <a:t>内核态浮点上下文就直接进行浮点运算的问题，在龙架构会触发内核态 </a:t>
            </a:r>
            <a:r>
              <a:rPr lang="en-US" altLang="zh-CN" sz="2600"/>
              <a:t>FPU </a:t>
            </a:r>
            <a:r>
              <a:rPr lang="zh-CN" altLang="en-US" sz="2600"/>
              <a:t>未启用例外，导致显卡无法工作</a:t>
            </a:r>
            <a:endParaRPr lang="zh-CN" altLang="en-US" sz="2600"/>
          </a:p>
          <a:p>
            <a:r>
              <a:rPr lang="zh-CN" altLang="en-US" sz="2600"/>
              <a:t>这并不是龙架构特有问题：</a:t>
            </a:r>
            <a:r>
              <a:rPr lang="en-US" altLang="zh-CN" sz="2600"/>
              <a:t>x86_64 </a:t>
            </a:r>
            <a:r>
              <a:rPr lang="zh-CN" altLang="en-US" sz="2600"/>
              <a:t>上看似能用只是因为在 </a:t>
            </a:r>
            <a:r>
              <a:rPr lang="en-US" altLang="zh-CN" sz="2600"/>
              <a:t>2016 </a:t>
            </a:r>
            <a:r>
              <a:rPr lang="zh-CN" altLang="en-US" sz="2600"/>
              <a:t>年后 </a:t>
            </a:r>
            <a:r>
              <a:rPr lang="en-US" altLang="zh-CN" sz="2600"/>
              <a:t>x86_64 </a:t>
            </a:r>
            <a:r>
              <a:rPr lang="zh-CN" altLang="en-US" sz="2600"/>
              <a:t>内核不再使用 </a:t>
            </a:r>
            <a:r>
              <a:rPr lang="en-US" altLang="zh-CN" sz="2600"/>
              <a:t>CR0.TS </a:t>
            </a:r>
            <a:r>
              <a:rPr lang="zh-CN" altLang="en-US" sz="2600"/>
              <a:t>禁用 </a:t>
            </a:r>
            <a:r>
              <a:rPr lang="en-US" altLang="zh-CN" sz="2600"/>
              <a:t>FPU</a:t>
            </a:r>
            <a:r>
              <a:rPr lang="zh-CN" altLang="en-US" sz="2600"/>
              <a:t>，所以不会触发内核态例外。但如果内核在未初始化自身的浮点上下文时就直接进行浮点运算，会冲掉用户态在浮点寄存器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暂存</a:t>
            </a:r>
            <a:r>
              <a:rPr lang="zh-CN" altLang="en-US" sz="2600"/>
              <a:t>的数值</a:t>
            </a:r>
            <a:endParaRPr lang="zh-CN" altLang="en-US" sz="26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Linux </a:t>
            </a:r>
            <a:r>
              <a:rPr lang="zh-CN" altLang="en-US"/>
              <a:t>内核：</a:t>
            </a:r>
            <a:r>
              <a:rPr lang="en-US" altLang="zh-CN"/>
              <a:t>AMDGPU 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795178" cy="4657501"/>
          </a:xfrm>
        </p:spPr>
        <p:txBody>
          <a:bodyPr/>
          <a:p>
            <a:r>
              <a:rPr lang="zh-CN" altLang="en-US" sz="2600"/>
              <a:t>因此，如果在用户态运行 </a:t>
            </a:r>
            <a:r>
              <a:rPr lang="en-US" altLang="zh-CN" sz="2600"/>
              <a:t>mprime </a:t>
            </a:r>
            <a:r>
              <a:rPr lang="zh-CN" altLang="en-US" sz="2600"/>
              <a:t>或者 </a:t>
            </a:r>
            <a:r>
              <a:rPr lang="en-US" altLang="zh-CN" sz="2600"/>
              <a:t>SPEC CPU 2017 FPrate </a:t>
            </a:r>
            <a:r>
              <a:rPr lang="zh-CN" altLang="en-US" sz="2600"/>
              <a:t>之类的负载，同时设法触发执行内核中有问题的代码路径，用户态应该就能观测到计算错误</a:t>
            </a:r>
            <a:endParaRPr lang="zh-CN" altLang="en-US" sz="2600"/>
          </a:p>
          <a:p>
            <a:r>
              <a:rPr lang="zh-CN" altLang="en-US" sz="2600"/>
              <a:t>另外，如果用户态把舍入模式和例外控制之类的东西乱改一通，或许能触发内核崩溃或者跑出一些“有趣”的行为（呼叫 </a:t>
            </a:r>
            <a:r>
              <a:rPr lang="en-US" altLang="zh-CN" sz="2600"/>
              <a:t>CTF </a:t>
            </a:r>
            <a:r>
              <a:rPr lang="zh-CN" altLang="en-US" sz="2600"/>
              <a:t>选手）</a:t>
            </a:r>
            <a:endParaRPr lang="zh-CN" altLang="en-US" sz="26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Linux </a:t>
            </a:r>
            <a:r>
              <a:rPr lang="zh-CN" altLang="en-US"/>
              <a:t>内核：</a:t>
            </a:r>
            <a:r>
              <a:rPr lang="en-US" altLang="zh-CN"/>
              <a:t>AMDGPU 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786241" cy="4657501"/>
          </a:xfrm>
        </p:spPr>
        <p:txBody>
          <a:bodyPr/>
          <a:p>
            <a:r>
              <a:rPr lang="zh-CN" altLang="en-US" sz="2600"/>
              <a:t>进一步审查代码发现 </a:t>
            </a:r>
            <a:r>
              <a:rPr lang="en-US" altLang="zh-CN" sz="2600"/>
              <a:t>AMDGPU </a:t>
            </a:r>
            <a:r>
              <a:rPr lang="zh-CN" altLang="en-US" sz="2600"/>
              <a:t>中较新型号的显卡驱动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存在若干</a:t>
            </a:r>
            <a:r>
              <a:rPr lang="zh-CN" altLang="en-US" sz="2600"/>
              <a:t>荒谬逻辑：在编译负责准备内核态浮点上下文的代码本身时，竟然向编译器传递了允许使用浮点操作的选项！</a:t>
            </a:r>
            <a:endParaRPr lang="zh-CN" altLang="en-US" sz="2600"/>
          </a:p>
          <a:p>
            <a:r>
              <a:rPr lang="zh-CN" altLang="en-US" sz="2600"/>
              <a:t>此时，原则上，编译器可以在准备好浮点上下文之前就生成浮点操作，结果还是会导致内核态例外或者用户态的上下文被冲掉</a:t>
            </a:r>
            <a:endParaRPr lang="zh-CN" altLang="en-US" sz="2600"/>
          </a:p>
          <a:p>
            <a:r>
              <a:rPr lang="zh-CN" altLang="en-US" sz="2600"/>
              <a:t>因此简单地“打地鼠”是不够的，需要大规模重构才能彻底解决</a:t>
            </a:r>
            <a:endParaRPr lang="zh-CN" altLang="en-US" sz="2600"/>
          </a:p>
          <a:p>
            <a:r>
              <a:rPr lang="zh-CN" altLang="en-US" sz="2600"/>
              <a:t>比较旧的显卡驱动的浮点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上下文初始化</a:t>
            </a:r>
            <a:r>
              <a:rPr lang="zh-CN" altLang="en-US" sz="2600"/>
              <a:t>逻辑反而至少看上去是合理的</a:t>
            </a:r>
            <a:endParaRPr lang="zh-CN" altLang="en-US" sz="26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Linux </a:t>
            </a:r>
            <a:r>
              <a:rPr lang="zh-CN" altLang="en-US"/>
              <a:t>内核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（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786241" cy="4657501"/>
          </a:xfrm>
        </p:spPr>
        <p:txBody>
          <a:bodyPr/>
          <a:p>
            <a:r>
              <a:rPr lang="en-US" altLang="zh-CN" sz="2600"/>
              <a:t>Hengqi Chen</a:t>
            </a:r>
            <a:endParaRPr lang="en-US" altLang="zh-CN" sz="2600"/>
          </a:p>
          <a:p>
            <a:pPr lvl="1"/>
            <a:r>
              <a:rPr lang="zh-CN" altLang="en-US" sz="2225"/>
              <a:t>修复 </a:t>
            </a:r>
            <a:r>
              <a:rPr lang="en-US" altLang="zh-CN" sz="2225"/>
              <a:t>BPF </a:t>
            </a:r>
            <a:r>
              <a:rPr lang="zh-CN" altLang="en-US" sz="2225"/>
              <a:t>子系统中针对结构体操作返回值的符号扩展行为（</a:t>
            </a:r>
            <a:r>
              <a:rPr lang="zh-CN" altLang="en-US" sz="2225">
                <a:hlinkClick r:id="rId2"/>
              </a:rPr>
              <a:t>第 </a:t>
            </a:r>
            <a:r>
              <a:rPr lang="en-US" altLang="zh-CN" sz="2225">
                <a:hlinkClick r:id="rId2"/>
              </a:rPr>
              <a:t>1 </a:t>
            </a:r>
            <a:r>
              <a:rPr lang="zh-CN" altLang="en-US" sz="2225">
                <a:hlinkClick r:id="rId2"/>
              </a:rPr>
              <a:t>版</a:t>
            </a:r>
            <a:r>
              <a:rPr lang="zh-CN" altLang="en-US" sz="2225"/>
              <a:t>）</a:t>
            </a:r>
            <a:endParaRPr lang="zh-CN" altLang="en-US" sz="2225"/>
          </a:p>
          <a:p>
            <a:pPr lvl="1"/>
            <a:r>
              <a:rPr lang="zh-CN" altLang="en-US" sz="2225"/>
              <a:t>修复 </a:t>
            </a:r>
            <a:r>
              <a:rPr lang="en-US" altLang="zh-CN" sz="2225"/>
              <a:t>BPF</a:t>
            </a:r>
            <a:r>
              <a:rPr lang="zh-CN" altLang="en-US" sz="2225"/>
              <a:t> </a:t>
            </a:r>
            <a:r>
              <a:rPr lang="en-US" altLang="zh-CN" sz="2225"/>
              <a:t>Trampoline </a:t>
            </a:r>
            <a:r>
              <a:rPr lang="zh-CN" altLang="en-US" sz="2225"/>
              <a:t>相关问题（</a:t>
            </a:r>
            <a:r>
              <a:rPr lang="zh-CN" altLang="en-US" sz="2225">
                <a:hlinkClick r:id="rId3"/>
              </a:rPr>
              <a:t>第 </a:t>
            </a:r>
            <a:r>
              <a:rPr lang="en-US" altLang="zh-CN" sz="2225">
                <a:hlinkClick r:id="rId3"/>
              </a:rPr>
              <a:t>2 </a:t>
            </a:r>
            <a:r>
              <a:rPr lang="zh-CN" altLang="en-US" sz="2225">
                <a:hlinkClick r:id="rId3"/>
              </a:rPr>
              <a:t>版</a:t>
            </a:r>
            <a:r>
              <a:rPr lang="zh-CN" altLang="en-US" sz="2225"/>
              <a:t>）</a:t>
            </a:r>
            <a:endParaRPr lang="en-US" altLang="zh-CN" sz="2225"/>
          </a:p>
          <a:p>
            <a:r>
              <a:rPr lang="en-US" altLang="zh-CN" sz="2600"/>
              <a:t>Huacai Chen</a:t>
            </a:r>
            <a:endParaRPr lang="en-US" altLang="zh-CN" sz="2600"/>
          </a:p>
          <a:p>
            <a:pPr lvl="1"/>
            <a:r>
              <a:rPr lang="zh-CN" altLang="en-US" sz="2200"/>
              <a:t>修复</a:t>
            </a:r>
            <a:r>
              <a:rPr lang="en-US" altLang="zh-CN" sz="2200"/>
              <a:t> bpf_jit.c </a:t>
            </a:r>
            <a:r>
              <a:rPr lang="zh-CN" altLang="en-US" sz="2200"/>
              <a:t>中未初始化符号 </a:t>
            </a:r>
            <a:r>
              <a:rPr lang="en-US" altLang="zh-CN" sz="2200"/>
              <a:t>(retval_off) </a:t>
            </a:r>
            <a:r>
              <a:rPr lang="zh-CN" altLang="en-US" sz="2200"/>
              <a:t>错误（</a:t>
            </a:r>
            <a:r>
              <a:rPr lang="zh-CN" altLang="en-US" sz="2200">
                <a:hlinkClick r:id="rId4"/>
              </a:rPr>
              <a:t>第 </a:t>
            </a:r>
            <a:r>
              <a:rPr lang="en-US" altLang="zh-CN" sz="2200">
                <a:hlinkClick r:id="rId4"/>
              </a:rPr>
              <a:t>1 </a:t>
            </a:r>
            <a:r>
              <a:rPr lang="zh-CN" altLang="en-US" sz="2200">
                <a:hlinkClick r:id="rId4"/>
              </a:rPr>
              <a:t>版</a:t>
            </a:r>
            <a:r>
              <a:rPr lang="zh-CN" altLang="en-US" sz="2200"/>
              <a:t>）</a:t>
            </a:r>
            <a:endParaRPr lang="en-US" altLang="zh-CN" sz="2200"/>
          </a:p>
          <a:p>
            <a:r>
              <a:rPr lang="en-US" altLang="zh-CN" sz="2600"/>
              <a:t>Song Gao</a:t>
            </a:r>
            <a:endParaRPr lang="en-US" altLang="zh-CN" sz="2600"/>
          </a:p>
          <a:p>
            <a:pPr lvl="1"/>
            <a:r>
              <a:rPr lang="zh-CN" altLang="en-US" sz="2225"/>
              <a:t>使用</a:t>
            </a:r>
            <a:r>
              <a:rPr lang="en-US" altLang="zh-CN" sz="2225"/>
              <a:t> kvm_get_vcpu_by_id() </a:t>
            </a:r>
            <a:r>
              <a:rPr lang="zh-CN" altLang="en-US" sz="2225"/>
              <a:t>替换</a:t>
            </a:r>
            <a:r>
              <a:rPr lang="en-US" altLang="zh-CN" sz="2225"/>
              <a:t> kvm_get_vcpu()</a:t>
            </a:r>
            <a:r>
              <a:rPr lang="zh-CN" altLang="en-US" sz="2225"/>
              <a:t>（</a:t>
            </a:r>
            <a:r>
              <a:rPr lang="zh-CN" altLang="en-US" sz="2225">
                <a:hlinkClick r:id="rId5"/>
              </a:rPr>
              <a:t>第</a:t>
            </a:r>
            <a:r>
              <a:rPr lang="en-US" altLang="zh-CN" sz="2225">
                <a:hlinkClick r:id="rId5"/>
              </a:rPr>
              <a:t> 2 </a:t>
            </a:r>
            <a:r>
              <a:rPr lang="zh-CN" altLang="en-US" sz="2225">
                <a:hlinkClick r:id="rId5"/>
              </a:rPr>
              <a:t>版</a:t>
            </a:r>
            <a:r>
              <a:rPr lang="zh-CN" altLang="en-US" sz="2225"/>
              <a:t>）</a:t>
            </a:r>
            <a:endParaRPr lang="en-US" altLang="zh-CN" sz="2225"/>
          </a:p>
          <a:p>
            <a:r>
              <a:rPr lang="en-US" altLang="zh-CN" sz="2600"/>
              <a:t>Wentao Guan</a:t>
            </a:r>
            <a:endParaRPr lang="en-US" altLang="zh-CN" sz="2600"/>
          </a:p>
          <a:p>
            <a:pPr lvl="1"/>
            <a:r>
              <a:rPr lang="zh-CN" altLang="en-US" sz="2200"/>
              <a:t>手动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复制</a:t>
            </a:r>
            <a:r>
              <a:rPr lang="zh-CN" altLang="en-US" sz="2200"/>
              <a:t>参数到寄存器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并避免使用 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memcpy()</a:t>
            </a:r>
            <a:r>
              <a:rPr lang="zh-CN" altLang="en-US" sz="2200"/>
              <a:t>，优化</a:t>
            </a:r>
            <a:r>
              <a:rPr lang="en-US" altLang="zh-CN" sz="2200"/>
              <a:t> syscall_get_arguments() </a:t>
            </a:r>
            <a:r>
              <a:rPr lang="zh-CN" altLang="en-US" sz="2200"/>
              <a:t>性能（</a:t>
            </a:r>
            <a:r>
              <a:rPr lang="zh-CN" altLang="en-US" sz="2200">
                <a:hlinkClick r:id="rId6"/>
              </a:rPr>
              <a:t>第 </a:t>
            </a:r>
            <a:r>
              <a:rPr lang="en-US" altLang="zh-CN" sz="2200">
                <a:hlinkClick r:id="rId6"/>
              </a:rPr>
              <a:t>1 </a:t>
            </a:r>
            <a:r>
              <a:rPr lang="zh-CN" altLang="en-US" sz="2200">
                <a:hlinkClick r:id="rId6"/>
              </a:rPr>
              <a:t>版</a:t>
            </a:r>
            <a:r>
              <a:rPr lang="zh-CN" altLang="en-US" sz="2200"/>
              <a:t>）</a:t>
            </a:r>
            <a:endParaRPr lang="en-US" altLang="zh-CN" sz="2195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Linux </a:t>
            </a:r>
            <a:r>
              <a:rPr lang="zh-CN" altLang="en-US"/>
              <a:t>内核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（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786241" cy="4657501"/>
          </a:xfrm>
        </p:spPr>
        <p:txBody>
          <a:bodyPr/>
          <a:p>
            <a:r>
              <a:rPr lang="en-US" altLang="zh-CN" sz="2600"/>
              <a:t>Xianglai Li</a:t>
            </a:r>
            <a:endParaRPr lang="en-US" altLang="zh-CN" sz="2600"/>
          </a:p>
          <a:p>
            <a:pPr lvl="1"/>
            <a:r>
              <a:rPr lang="zh-CN" altLang="en-US" sz="2225"/>
              <a:t>修复虚拟处理器</a:t>
            </a:r>
            <a:r>
              <a:rPr lang="en-US" altLang="zh-CN" sz="2225"/>
              <a:t> (vCPU) </a:t>
            </a:r>
            <a:r>
              <a:rPr lang="zh-CN" altLang="en-US" sz="2225"/>
              <a:t>在未启用</a:t>
            </a:r>
            <a:r>
              <a:rPr lang="en-US" altLang="zh-CN" sz="2225"/>
              <a:t> (Offline) </a:t>
            </a:r>
            <a:r>
              <a:rPr lang="zh-CN" altLang="en-US" sz="2225"/>
              <a:t>的情况下占用极高的问题（</a:t>
            </a:r>
            <a:r>
              <a:rPr lang="zh-CN" altLang="en-US" sz="2225">
                <a:hlinkClick r:id="rId2"/>
              </a:rPr>
              <a:t>第</a:t>
            </a:r>
            <a:r>
              <a:rPr lang="en-US" altLang="zh-CN" sz="2225">
                <a:hlinkClick r:id="rId2"/>
              </a:rPr>
              <a:t> 2 </a:t>
            </a:r>
            <a:r>
              <a:rPr lang="zh-CN" altLang="en-US" sz="2225">
                <a:hlinkClick r:id="rId2"/>
              </a:rPr>
              <a:t>版</a:t>
            </a:r>
            <a:r>
              <a:rPr lang="zh-CN" altLang="en-US" sz="2225"/>
              <a:t>）</a:t>
            </a:r>
            <a:endParaRPr lang="en-US" altLang="zh-CN" sz="2225"/>
          </a:p>
          <a:p>
            <a:r>
              <a:rPr lang="en-US" altLang="zh-CN" sz="2600"/>
              <a:t>Ziyao Li</a:t>
            </a:r>
            <a:endParaRPr lang="en-US" altLang="zh-CN" sz="2600"/>
          </a:p>
          <a:p>
            <a:pPr lvl="1"/>
            <a:r>
              <a:rPr lang="zh-CN" altLang="en-US" sz="2200"/>
              <a:t>修复早期 </a:t>
            </a:r>
            <a:r>
              <a:rPr lang="en-US" altLang="zh-CN" sz="2200"/>
              <a:t>3C6000 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步进</a:t>
            </a:r>
            <a:r>
              <a:rPr lang="zh-CN" altLang="en-US" sz="2200"/>
              <a:t> </a:t>
            </a:r>
            <a:r>
              <a:rPr lang="en-US" altLang="zh-CN" sz="2200"/>
              <a:t>3c19/3c29 PCIe </a:t>
            </a:r>
            <a:r>
              <a:rPr lang="zh-CN" altLang="en-US" sz="2200"/>
              <a:t>桥速率设置不正确的问题（</a:t>
            </a:r>
            <a:r>
              <a:rPr lang="zh-CN" altLang="en-US" sz="2200">
                <a:hlinkClick r:id="rId3"/>
              </a:rPr>
              <a:t>第 </a:t>
            </a:r>
            <a:r>
              <a:rPr lang="en-US" altLang="zh-CN" sz="2200">
                <a:hlinkClick r:id="rId3"/>
              </a:rPr>
              <a:t>1 </a:t>
            </a:r>
            <a:r>
              <a:rPr lang="zh-CN" altLang="en-US" sz="2200">
                <a:hlinkClick r:id="rId3"/>
              </a:rPr>
              <a:t>版</a:t>
            </a:r>
            <a:r>
              <a:rPr lang="zh-CN" altLang="en-US" sz="2200"/>
              <a:t>）</a:t>
            </a:r>
            <a:endParaRPr lang="en-US" altLang="zh-CN" sz="2200"/>
          </a:p>
          <a:p>
            <a:r>
              <a:rPr lang="en-US" altLang="zh-CN" sz="2600"/>
              <a:t>Bibo Mao</a:t>
            </a:r>
            <a:endParaRPr lang="en-US" altLang="zh-CN" sz="2600"/>
          </a:p>
          <a:p>
            <a:pPr lvl="1"/>
            <a:r>
              <a:rPr lang="zh-CN" altLang="en-US" sz="2600"/>
              <a:t>为</a:t>
            </a:r>
            <a:r>
              <a:rPr lang="en-US" altLang="zh-CN" sz="2600"/>
              <a:t> </a:t>
            </a:r>
            <a:r>
              <a:rPr lang="en-US" altLang="zh-CN" sz="2225"/>
              <a:t>MMIO/IOCSR </a:t>
            </a:r>
            <a:r>
              <a:rPr lang="zh-CN" altLang="en-US" sz="2225"/>
              <a:t>读取模拟添加符号扩展支持（</a:t>
            </a:r>
            <a:r>
              <a:rPr lang="zh-CN" altLang="en-US" sz="2225">
                <a:hlinkClick r:id="rId4"/>
              </a:rPr>
              <a:t>第 </a:t>
            </a:r>
            <a:r>
              <a:rPr lang="en-US" altLang="zh-CN" sz="2225">
                <a:hlinkClick r:id="rId4"/>
              </a:rPr>
              <a:t>1 </a:t>
            </a:r>
            <a:r>
              <a:rPr lang="zh-CN" altLang="en-US" sz="2225">
                <a:hlinkClick r:id="rId4"/>
              </a:rPr>
              <a:t>版</a:t>
            </a:r>
            <a:r>
              <a:rPr lang="zh-CN" altLang="en-US" sz="2225"/>
              <a:t>）</a:t>
            </a:r>
            <a:endParaRPr lang="zh-CN" altLang="en-US" sz="2225"/>
          </a:p>
          <a:p>
            <a:pPr lvl="0"/>
            <a:r>
              <a:rPr lang="en-US" altLang="zh-CN" sz="2600"/>
              <a:t>Youling Tang</a:t>
            </a:r>
            <a:endParaRPr lang="en-US" altLang="zh-CN" sz="2600"/>
          </a:p>
          <a:p>
            <a:pPr lvl="1"/>
            <a:r>
              <a:rPr lang="zh-CN" altLang="en-US" sz="2225"/>
              <a:t>新增</a:t>
            </a:r>
            <a:r>
              <a:rPr lang="en-US" altLang="zh-CN" sz="2225"/>
              <a:t> kexec_file_load() </a:t>
            </a:r>
            <a:r>
              <a:rPr lang="zh-CN" altLang="en-US" sz="2225"/>
              <a:t>支持（</a:t>
            </a:r>
            <a:r>
              <a:rPr lang="zh-CN" altLang="en-US" sz="2225">
                <a:hlinkClick r:id="rId5"/>
              </a:rPr>
              <a:t>第 </a:t>
            </a:r>
            <a:r>
              <a:rPr lang="en-US" altLang="zh-CN" sz="2225">
                <a:hlinkClick r:id="rId5"/>
              </a:rPr>
              <a:t>1 </a:t>
            </a:r>
            <a:r>
              <a:rPr lang="zh-CN" altLang="en-US" sz="2225">
                <a:hlinkClick r:id="rId5"/>
              </a:rPr>
              <a:t>版</a:t>
            </a:r>
            <a:r>
              <a:rPr lang="zh-CN" altLang="en-US" sz="2225"/>
              <a:t>）</a:t>
            </a:r>
            <a:endParaRPr lang="en-US" altLang="zh-CN" sz="2195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Linux </a:t>
            </a:r>
            <a:r>
              <a:rPr lang="zh-CN" altLang="en-US"/>
              <a:t>内核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（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786241" cy="4657501"/>
          </a:xfrm>
        </p:spPr>
        <p:txBody>
          <a:bodyPr/>
          <a:p>
            <a:pPr lvl="0"/>
            <a:r>
              <a:rPr lang="en-US" altLang="zh-CN" sz="2600"/>
              <a:t>Ruoyao</a:t>
            </a:r>
            <a:r>
              <a:rPr lang="zh-CN" altLang="en-US" sz="2600"/>
              <a:t> </a:t>
            </a:r>
            <a:r>
              <a:rPr lang="en-US" altLang="zh-CN" sz="2600"/>
              <a:t>Xi</a:t>
            </a:r>
            <a:endParaRPr lang="en-US" altLang="zh-CN" sz="2600"/>
          </a:p>
          <a:p>
            <a:pPr lvl="1" algn="just"/>
            <a:r>
              <a:rPr lang="zh-CN" altLang="en-US" sz="2220"/>
              <a:t>规避</a:t>
            </a:r>
            <a:r>
              <a:rPr lang="en-US" altLang="zh-CN" sz="2220"/>
              <a:t> AMDGPU </a:t>
            </a:r>
            <a:r>
              <a:rPr lang="zh-CN" altLang="en-US" sz="2220"/>
              <a:t>驱动中未正确标记 </a:t>
            </a:r>
            <a:r>
              <a:rPr lang="en-US" altLang="zh-CN" sz="2220"/>
              <a:t>FPU </a:t>
            </a:r>
            <a:r>
              <a:rPr lang="zh-CN" altLang="en-US" sz="2220"/>
              <a:t>上下文，导致 </a:t>
            </a:r>
            <a:r>
              <a:rPr lang="en-US" altLang="zh-CN" sz="2220"/>
              <a:t>Radeon RX 9000 </a:t>
            </a:r>
            <a:r>
              <a:rPr lang="zh-CN" altLang="en-US" sz="2220"/>
              <a:t>系列显卡无法使用的问题（</a:t>
            </a:r>
            <a:r>
              <a:rPr lang="zh-CN" altLang="en-US" sz="2220">
                <a:hlinkClick r:id="rId2"/>
              </a:rPr>
              <a:t>第 </a:t>
            </a:r>
            <a:r>
              <a:rPr lang="en-US" altLang="zh-CN" sz="2220">
                <a:hlinkClick r:id="rId2"/>
              </a:rPr>
              <a:t>1 </a:t>
            </a:r>
            <a:r>
              <a:rPr lang="zh-CN" altLang="en-US" sz="2220">
                <a:hlinkClick r:id="rId2"/>
              </a:rPr>
              <a:t>版</a:t>
            </a:r>
            <a:r>
              <a:rPr lang="zh-CN" altLang="en-US" sz="2220"/>
              <a:t>）</a:t>
            </a:r>
            <a:endParaRPr lang="zh-CN" altLang="en-US" sz="2220"/>
          </a:p>
          <a:p>
            <a:pPr lvl="0"/>
            <a:r>
              <a:rPr lang="en-US" altLang="zh-CN" sz="2600"/>
              <a:t>Tiezhu Yang</a:t>
            </a:r>
            <a:endParaRPr lang="en-US" altLang="zh-CN" sz="2600"/>
          </a:p>
          <a:p>
            <a:pPr lvl="1"/>
            <a:r>
              <a:rPr lang="zh-CN" altLang="en-US" sz="2200"/>
              <a:t>为 </a:t>
            </a:r>
            <a:r>
              <a:rPr lang="en-US" altLang="zh-CN" sz="2200"/>
              <a:t>BPF</a:t>
            </a:r>
            <a:r>
              <a:rPr lang="zh-CN" altLang="en-US" sz="2200"/>
              <a:t> </a:t>
            </a:r>
            <a:r>
              <a:rPr lang="en-US" altLang="zh-CN" sz="2200"/>
              <a:t>Trampoline</a:t>
            </a:r>
            <a:r>
              <a:rPr lang="zh-CN" altLang="en-US" sz="2200"/>
              <a:t> 添加更多特性（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  <a:hlinkClick r:id="rId3"/>
              </a:rPr>
              <a:t>征求意见，</a:t>
            </a:r>
            <a:r>
              <a:rPr lang="zh-CN" altLang="en-US" sz="2200">
                <a:hlinkClick r:id="rId3"/>
              </a:rPr>
              <a:t>第 </a:t>
            </a:r>
            <a:r>
              <a:rPr lang="en-US" altLang="zh-CN" sz="2200">
                <a:hlinkClick r:id="rId3"/>
              </a:rPr>
              <a:t>1 </a:t>
            </a:r>
            <a:r>
              <a:rPr lang="zh-CN" altLang="en-US" sz="2200">
                <a:hlinkClick r:id="rId3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1"/>
            <a:r>
              <a:rPr lang="zh-CN" altLang="en-US" sz="2200"/>
              <a:t>更新 </a:t>
            </a:r>
            <a:r>
              <a:rPr lang="en-US" altLang="zh-CN" sz="2200"/>
              <a:t>ARCH_STRICT_ALIGN </a:t>
            </a:r>
            <a:r>
              <a:rPr lang="zh-CN" altLang="en-US" sz="2200"/>
              <a:t>说明（龙芯 </a:t>
            </a:r>
            <a:r>
              <a:rPr lang="en-US" altLang="zh-CN" sz="2200"/>
              <a:t>3 </a:t>
            </a:r>
            <a:r>
              <a:rPr lang="zh-CN" altLang="en-US" sz="2200"/>
              <a:t>号全系列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均</a:t>
            </a:r>
            <a:r>
              <a:rPr lang="zh-CN" altLang="en-US" sz="2200"/>
              <a:t>支持）（</a:t>
            </a:r>
            <a:r>
              <a:rPr lang="zh-CN" altLang="en-US" sz="2200">
                <a:hlinkClick r:id="rId4"/>
              </a:rPr>
              <a:t>第 </a:t>
            </a:r>
            <a:r>
              <a:rPr lang="en-US" altLang="zh-CN" sz="2200">
                <a:hlinkClick r:id="rId4"/>
              </a:rPr>
              <a:t>1 </a:t>
            </a:r>
            <a:r>
              <a:rPr lang="zh-CN" altLang="en-US" sz="2200">
                <a:hlinkClick r:id="rId4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1"/>
            <a:r>
              <a:rPr lang="zh-CN" altLang="en-US" sz="2200"/>
              <a:t>将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la64</a:t>
            </a:r>
            <a:r>
              <a:rPr lang="en-US" altLang="zh-CN" sz="2200"/>
              <a:t>v1.1 </a:t>
            </a:r>
            <a:r>
              <a:rPr lang="zh-CN" altLang="en-US" sz="2200"/>
              <a:t>中新增的 </a:t>
            </a:r>
            <a:r>
              <a:rPr lang="en-US" altLang="zh-CN" sz="2200"/>
              <a:t>ll/sc </a:t>
            </a:r>
            <a:r>
              <a:rPr lang="zh-CN" altLang="en-US" sz="2200"/>
              <a:t>相关指令添加到“不受内核支持的指令”列表中（</a:t>
            </a:r>
            <a:r>
              <a:rPr lang="zh-CN" altLang="en-US" sz="2200">
                <a:hlinkClick r:id="rId5"/>
              </a:rPr>
              <a:t>第 </a:t>
            </a:r>
            <a:r>
              <a:rPr lang="en-US" altLang="zh-CN" sz="2200">
                <a:hlinkClick r:id="rId5"/>
              </a:rPr>
              <a:t>1 </a:t>
            </a:r>
            <a:r>
              <a:rPr lang="zh-CN" altLang="en-US" sz="2200">
                <a:hlinkClick r:id="rId5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1"/>
            <a:r>
              <a:rPr lang="zh-CN" altLang="en-US" sz="2200"/>
              <a:t>修复</a:t>
            </a:r>
            <a:r>
              <a:rPr lang="en-US" altLang="zh-CN" sz="2200"/>
              <a:t> objtool </a:t>
            </a:r>
            <a:r>
              <a:rPr lang="zh-CN" altLang="en-US" sz="2200"/>
              <a:t>在启用</a:t>
            </a:r>
            <a:r>
              <a:rPr lang="en-US" altLang="zh-CN" sz="2200"/>
              <a:t> LTO </a:t>
            </a:r>
            <a:r>
              <a:rPr lang="zh-CN" altLang="en-US" sz="2200"/>
              <a:t>时的警告（第二部分，征求意见，</a:t>
            </a:r>
            <a:r>
              <a:rPr lang="zh-CN" altLang="en-US" sz="2200">
                <a:hlinkClick r:id="rId6"/>
              </a:rPr>
              <a:t>第</a:t>
            </a:r>
            <a:r>
              <a:rPr lang="en-US" altLang="zh-CN" sz="2200">
                <a:hlinkClick r:id="rId6"/>
              </a:rPr>
              <a:t> 1 </a:t>
            </a:r>
            <a:r>
              <a:rPr lang="zh-CN" altLang="en-US" sz="2200">
                <a:hlinkClick r:id="rId6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0"/>
            <a:r>
              <a:rPr lang="en-US" altLang="zh-CN" sz="2600"/>
              <a:t>Binbin</a:t>
            </a:r>
            <a:r>
              <a:rPr lang="zh-CN" altLang="en-US" sz="2600"/>
              <a:t> </a:t>
            </a:r>
            <a:r>
              <a:rPr lang="en-US" altLang="zh-CN" sz="2600"/>
              <a:t>Zhou</a:t>
            </a:r>
            <a:endParaRPr lang="en-US" altLang="zh-CN" sz="2600"/>
          </a:p>
          <a:p>
            <a:pPr lvl="1"/>
            <a:r>
              <a:rPr lang="en-US" altLang="zh-CN" sz="2195"/>
              <a:t>2K0500/2K1000 NAND </a:t>
            </a:r>
            <a:r>
              <a:rPr lang="zh-CN" altLang="en-US" sz="2195"/>
              <a:t>控制器支持（</a:t>
            </a:r>
            <a:r>
              <a:rPr lang="zh-CN" altLang="en-US" sz="2195">
                <a:hlinkClick r:id="rId7"/>
              </a:rPr>
              <a:t>第</a:t>
            </a:r>
            <a:r>
              <a:rPr lang="en-US" altLang="zh-CN" sz="2195">
                <a:hlinkClick r:id="rId7"/>
              </a:rPr>
              <a:t> 3 </a:t>
            </a:r>
            <a:r>
              <a:rPr lang="zh-CN" altLang="en-US" sz="2195">
                <a:hlinkClick r:id="rId7"/>
              </a:rPr>
              <a:t>版</a:t>
            </a:r>
            <a:r>
              <a:rPr lang="zh-CN" altLang="en-US" sz="2195"/>
              <a:t>）</a:t>
            </a:r>
            <a:endParaRPr lang="zh-CN" altLang="en-US" sz="2195"/>
          </a:p>
          <a:p>
            <a:pPr lvl="1"/>
            <a:r>
              <a:rPr lang="zh-CN" altLang="en-US" sz="2195"/>
              <a:t>龙芯</a:t>
            </a:r>
            <a:r>
              <a:rPr lang="en-US" altLang="zh-CN" sz="2195"/>
              <a:t> 2K0500 BMC </a:t>
            </a:r>
            <a:r>
              <a:rPr lang="zh-CN" altLang="en-US" sz="2195"/>
              <a:t>支持（</a:t>
            </a:r>
            <a:r>
              <a:rPr lang="zh-CN" altLang="en-US" sz="2195">
                <a:hlinkClick r:id="rId8"/>
              </a:rPr>
              <a:t>第</a:t>
            </a:r>
            <a:r>
              <a:rPr lang="en-US" altLang="zh-CN" sz="2195">
                <a:hlinkClick r:id="rId8"/>
              </a:rPr>
              <a:t> 10 </a:t>
            </a:r>
            <a:r>
              <a:rPr lang="zh-CN" altLang="en-US" sz="2195">
                <a:hlinkClick r:id="rId8"/>
              </a:rPr>
              <a:t>版</a:t>
            </a:r>
            <a:r>
              <a:rPr lang="zh-CN" altLang="en-US" sz="2195"/>
              <a:t>）</a:t>
            </a:r>
            <a:endParaRPr lang="en-US" altLang="zh-CN" sz="2195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龙架构发行版变动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651416" cy="4657501"/>
          </a:xfrm>
        </p:spPr>
        <p:txBody>
          <a:bodyPr/>
          <a:p>
            <a:r>
              <a:rPr lang="en-US" altLang="zh-CN" sz="2600"/>
              <a:t>Chromium 139</a:t>
            </a:r>
            <a:r>
              <a:rPr lang="zh-CN" altLang="en-US" sz="2600"/>
              <a:t>构建流程适配 </a:t>
            </a:r>
            <a:r>
              <a:rPr lang="en-US" altLang="zh-CN" sz="2600">
                <a:solidFill>
                  <a:srgbClr val="00B0F0"/>
                </a:solidFill>
              </a:rPr>
              <a:t>(by wszqkzqk)</a:t>
            </a:r>
            <a:endParaRPr lang="zh-CN" altLang="en-US" sz="2600">
              <a:solidFill>
                <a:srgbClr val="00B0F0"/>
              </a:solidFill>
            </a:endParaRPr>
          </a:p>
          <a:p>
            <a:pPr lvl="1"/>
            <a:r>
              <a:rPr lang="en-US" altLang="zh-CN" sz="2200"/>
              <a:t>Arch Linux</a:t>
            </a:r>
            <a:r>
              <a:rPr lang="zh-CN" altLang="en-US" sz="2200"/>
              <a:t>上游反复横跳，再次切换到了从</a:t>
            </a:r>
            <a:r>
              <a:rPr lang="en-US" altLang="zh-CN" sz="2200"/>
              <a:t>git clone</a:t>
            </a:r>
            <a:r>
              <a:rPr lang="zh-CN" altLang="en-US" sz="2200"/>
              <a:t>并处理的构建</a:t>
            </a:r>
            <a:endParaRPr lang="zh-CN" altLang="en-US" sz="2200"/>
          </a:p>
          <a:p>
            <a:pPr lvl="1"/>
            <a:r>
              <a:rPr lang="zh-CN" altLang="en-US" sz="2200"/>
              <a:t>不适用</a:t>
            </a:r>
            <a:r>
              <a:rPr lang="en-US" altLang="zh-CN" sz="2200"/>
              <a:t>loong64</a:t>
            </a:r>
            <a:endParaRPr lang="en-US" altLang="zh-CN" sz="2200"/>
          </a:p>
          <a:p>
            <a:pPr lvl="1"/>
            <a:r>
              <a:rPr lang="zh-CN" altLang="en-US" sz="2200"/>
              <a:t>保证仍从</a:t>
            </a:r>
            <a:r>
              <a:rPr lang="en-US" altLang="zh-CN" sz="2200"/>
              <a:t>tarball</a:t>
            </a:r>
            <a:r>
              <a:rPr lang="zh-CN" altLang="en-US" sz="2200"/>
              <a:t>构建</a:t>
            </a:r>
            <a:endParaRPr lang="zh-CN" altLang="en-US" sz="2200"/>
          </a:p>
          <a:p>
            <a:pPr lvl="1"/>
            <a:r>
              <a:rPr lang="en-US" altLang="zh-CN" sz="2200">
                <a:hlinkClick r:id="rId1"/>
              </a:rPr>
              <a:t>https://github.com/lcpu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club/loongarch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packages/pull/700</a:t>
            </a:r>
            <a:endParaRPr lang="en-US" altLang="zh-CN" sz="2200">
              <a:hlinkClick r:id="rId1"/>
            </a:endParaRPr>
          </a:p>
          <a:p>
            <a:pPr lvl="0"/>
            <a:r>
              <a:rPr lang="en-US" altLang="zh-CN" sz="2600"/>
              <a:t>x86 </a:t>
            </a:r>
            <a:r>
              <a:rPr lang="zh-CN" altLang="en-US" sz="2600"/>
              <a:t>交叉编译工具链 </a:t>
            </a:r>
            <a:r>
              <a:rPr lang="en-US" altLang="zh-CN" sz="2600">
                <a:solidFill>
                  <a:srgbClr val="00B0F0"/>
                </a:solidFill>
              </a:rPr>
              <a:t>(by Pluto Yang, wszqkzqk)</a:t>
            </a:r>
            <a:endParaRPr lang="zh-CN" altLang="en-US" sz="2600">
              <a:solidFill>
                <a:srgbClr val="00B0F0"/>
              </a:solidFill>
            </a:endParaRPr>
          </a:p>
          <a:p>
            <a:pPr lvl="1"/>
            <a:r>
              <a:rPr lang="zh-CN" altLang="en-US" sz="2200"/>
              <a:t>应</a:t>
            </a:r>
            <a:r>
              <a:rPr lang="en-US" altLang="zh-CN" sz="2200"/>
              <a:t>edk2</a:t>
            </a:r>
            <a:r>
              <a:rPr lang="zh-CN" altLang="en-US" sz="2200"/>
              <a:t>要求升级到</a:t>
            </a:r>
            <a:r>
              <a:rPr lang="en-US" altLang="zh-CN" sz="2200"/>
              <a:t>gcc 15</a:t>
            </a:r>
            <a:r>
              <a:rPr lang="zh-CN" altLang="en-US" sz="2200"/>
              <a:t>，解决</a:t>
            </a:r>
            <a:r>
              <a:rPr lang="en-US" altLang="zh-CN" sz="2200"/>
              <a:t>fortran</a:t>
            </a:r>
            <a:r>
              <a:rPr lang="zh-CN" altLang="en-US" sz="2200"/>
              <a:t>构建问题</a:t>
            </a:r>
            <a:endParaRPr lang="en-US" altLang="zh-CN" sz="2200"/>
          </a:p>
          <a:p>
            <a:pPr lvl="1"/>
            <a:r>
              <a:rPr lang="en-US" altLang="zh-CN" sz="2200">
                <a:hlinkClick r:id="rId2"/>
              </a:rPr>
              <a:t>https://github.com/lcpu</a:t>
            </a:r>
            <a:r>
              <a:rPr lang="zh-CN" altLang="en-US" sz="2200">
                <a:hlinkClick r:id="rId2"/>
              </a:rPr>
              <a:t>-</a:t>
            </a:r>
            <a:r>
              <a:rPr lang="en-US" altLang="zh-CN" sz="2200">
                <a:hlinkClick r:id="rId2"/>
              </a:rPr>
              <a:t>club/loongarch</a:t>
            </a:r>
            <a:r>
              <a:rPr lang="zh-CN" altLang="en-US" sz="2200">
                <a:hlinkClick r:id="rId2"/>
              </a:rPr>
              <a:t>-</a:t>
            </a:r>
            <a:r>
              <a:rPr lang="en-US" altLang="zh-CN" sz="2200">
                <a:hlinkClick r:id="rId2"/>
              </a:rPr>
              <a:t>packages/pull/698</a:t>
            </a:r>
            <a:endParaRPr lang="en-US" altLang="zh-CN" sz="2200">
              <a:hlinkClick r:id="rId2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charset="0"/>
                <a:hlinkClick r:id="rId3"/>
              </a:rPr>
              <a:t>https://github.com/lcpu-club/loongarch-packages/commit/b6647aa66333275df2a44054a5ac6c1952094ec4</a:t>
            </a:r>
            <a:endParaRPr lang="zh-CN" altLang="en-US" sz="2200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651416" cy="4657501"/>
          </a:xfrm>
        </p:spPr>
        <p:txBody>
          <a:bodyPr/>
          <a:p>
            <a:r>
              <a:rPr lang="zh-CN" altLang="en-US" sz="2600"/>
              <a:t>为</a:t>
            </a:r>
            <a:r>
              <a:rPr lang="en-US" altLang="zh-CN" sz="2600"/>
              <a:t>OpenMPI ROCm</a:t>
            </a:r>
            <a:r>
              <a:rPr lang="zh-CN" altLang="en-US" sz="2600"/>
              <a:t>启用支持 </a:t>
            </a:r>
            <a:r>
              <a:rPr lang="en-US" altLang="zh-CN" sz="2600">
                <a:solidFill>
                  <a:srgbClr val="00B0F0"/>
                </a:solidFill>
              </a:rPr>
              <a:t>(by wszqkzqk)</a:t>
            </a:r>
            <a:endParaRPr lang="en-US" altLang="zh-CN" sz="2600">
              <a:solidFill>
                <a:srgbClr val="00B0F0"/>
              </a:solidFill>
            </a:endParaRPr>
          </a:p>
          <a:p>
            <a:pPr lvl="1"/>
            <a:r>
              <a:rPr lang="en-US" altLang="zh-CN" sz="2200">
                <a:hlinkClick r:id="rId1"/>
              </a:rPr>
              <a:t>https://github.com/lcpu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club/loongarch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packages/pull/697</a:t>
            </a:r>
            <a:endParaRPr lang="en-US" altLang="zh-CN" sz="2200">
              <a:hlinkClick r:id="rId1"/>
            </a:endParaRPr>
          </a:p>
          <a:p>
            <a:pPr lvl="1"/>
            <a:r>
              <a:rPr lang="zh-CN" altLang="en-US" sz="2200"/>
              <a:t>暂禁用未适配良好的</a:t>
            </a:r>
            <a:r>
              <a:rPr lang="en-US" altLang="zh-CN" sz="2200"/>
              <a:t>openucx</a:t>
            </a:r>
            <a:endParaRPr lang="en-US" altLang="zh-CN" sz="2200"/>
          </a:p>
          <a:p>
            <a:pPr lvl="1"/>
            <a:r>
              <a:rPr lang="en-US" altLang="zh-CN" sz="2200">
                <a:hlinkClick r:id="rId2"/>
              </a:rPr>
              <a:t>https://github.com/lcpu</a:t>
            </a:r>
            <a:r>
              <a:rPr lang="zh-CN" altLang="en-US" sz="2200">
                <a:hlinkClick r:id="rId2"/>
              </a:rPr>
              <a:t>-</a:t>
            </a:r>
            <a:r>
              <a:rPr lang="en-US" altLang="zh-CN" sz="2200">
                <a:hlinkClick r:id="rId2"/>
              </a:rPr>
              <a:t>club/loongarch</a:t>
            </a:r>
            <a:r>
              <a:rPr lang="zh-CN" altLang="en-US" sz="2200">
                <a:hlinkClick r:id="rId2"/>
              </a:rPr>
              <a:t>-</a:t>
            </a:r>
            <a:r>
              <a:rPr lang="en-US" altLang="zh-CN" sz="2200">
                <a:hlinkClick r:id="rId2"/>
              </a:rPr>
              <a:t>packages/pull/696</a:t>
            </a:r>
            <a:endParaRPr lang="zh-CN" altLang="en-US" sz="2200"/>
          </a:p>
          <a:p>
            <a:r>
              <a:rPr lang="en-US" altLang="zh-CN" sz="2600"/>
              <a:t>Highway</a:t>
            </a:r>
            <a:r>
              <a:rPr lang="zh-CN" altLang="en-US" sz="2600"/>
              <a:t>构建</a:t>
            </a:r>
            <a:r>
              <a:rPr lang="en-US" altLang="zh-CN" sz="2600"/>
              <a:t>GCC ICE</a:t>
            </a:r>
            <a:r>
              <a:rPr lang="zh-CN" altLang="en-US" sz="2600"/>
              <a:t>问题与替代方案 </a:t>
            </a:r>
            <a:r>
              <a:rPr lang="en-US" altLang="zh-CN" sz="2600">
                <a:solidFill>
                  <a:srgbClr val="00B0F0"/>
                </a:solidFill>
              </a:rPr>
              <a:t>(by wszqkzqk)</a:t>
            </a:r>
            <a:endParaRPr lang="zh-CN" altLang="en-US" sz="2600">
              <a:solidFill>
                <a:srgbClr val="00B0F0"/>
              </a:solidFill>
            </a:endParaRPr>
          </a:p>
          <a:p>
            <a:pPr lvl="1"/>
            <a:r>
              <a:rPr lang="zh-CN" altLang="en-US" sz="2200"/>
              <a:t>在构建</a:t>
            </a:r>
            <a:r>
              <a:rPr lang="en-US" altLang="zh-CN" sz="2200"/>
              <a:t>highway</a:t>
            </a:r>
            <a:r>
              <a:rPr lang="zh-CN" altLang="en-US" sz="2200"/>
              <a:t>包时触发</a:t>
            </a:r>
            <a:endParaRPr lang="zh-CN" altLang="en-US" sz="2200"/>
          </a:p>
          <a:p>
            <a:pPr lvl="1"/>
            <a:r>
              <a:rPr lang="zh-CN" altLang="en-US" sz="2200"/>
              <a:t>暂切换</a:t>
            </a:r>
            <a:r>
              <a:rPr lang="en-US" altLang="zh-CN" sz="2200"/>
              <a:t>clang</a:t>
            </a:r>
            <a:r>
              <a:rPr lang="zh-CN" altLang="en-US" sz="2200"/>
              <a:t>构建</a:t>
            </a:r>
            <a:endParaRPr lang="zh-CN" altLang="en-US" sz="2200"/>
          </a:p>
          <a:p>
            <a:pPr lvl="1"/>
            <a:r>
              <a:rPr lang="en-US" altLang="zh-CN" sz="2200"/>
              <a:t>xry111</a:t>
            </a:r>
            <a:r>
              <a:rPr lang="zh-CN" altLang="en-US" sz="2200"/>
              <a:t>已修复：</a:t>
            </a:r>
            <a:r>
              <a:rPr lang="en-US" altLang="zh-CN" sz="2200">
                <a:hlinkClick r:id="rId3"/>
              </a:rPr>
              <a:t>https://gcc.gnu.org/pipermail/gcc</a:t>
            </a:r>
            <a:r>
              <a:rPr lang="zh-CN" altLang="en-US" sz="2200">
                <a:hlinkClick r:id="rId3"/>
              </a:rPr>
              <a:t>-</a:t>
            </a:r>
            <a:r>
              <a:rPr lang="en-US" altLang="zh-CN" sz="2200">
                <a:hlinkClick r:id="rId3"/>
              </a:rPr>
              <a:t>patches/2025</a:t>
            </a:r>
            <a:r>
              <a:rPr lang="zh-CN" altLang="en-US" sz="2200">
                <a:hlinkClick r:id="rId3"/>
              </a:rPr>
              <a:t>-</a:t>
            </a:r>
            <a:r>
              <a:rPr lang="en-US" altLang="zh-CN" sz="2200">
                <a:hlinkClick r:id="rId3"/>
              </a:rPr>
              <a:t>August/693163.html</a:t>
            </a:r>
            <a:endParaRPr lang="en-US" altLang="zh-CN" sz="2200">
              <a:hlinkClick r:id="rId3"/>
            </a:endParaRPr>
          </a:p>
          <a:p>
            <a:pPr lvl="1"/>
            <a:r>
              <a:rPr lang="en-US" altLang="zh-CN" sz="2200"/>
              <a:t>Arch Linux for Loong64</a:t>
            </a:r>
            <a:r>
              <a:rPr lang="zh-CN" altLang="en-US" sz="2200"/>
              <a:t>发行版尚未向后移植</a:t>
            </a:r>
            <a:endParaRPr lang="zh-CN" altLang="en-US" sz="2200"/>
          </a:p>
          <a:p>
            <a:endParaRPr lang="zh-CN" altLang="en-US" sz="2600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en-US" altLang="zh-CN" sz="2600"/>
              <a:t>Highway</a:t>
            </a:r>
            <a:r>
              <a:rPr lang="zh-CN" altLang="en-US" sz="2600"/>
              <a:t>构建存在少数失败测试 </a:t>
            </a:r>
            <a:r>
              <a:rPr lang="en-US" altLang="zh-CN" sz="2600">
                <a:solidFill>
                  <a:srgbClr val="00B0F0"/>
                </a:solidFill>
              </a:rPr>
              <a:t>(by wszqkzqk)</a:t>
            </a:r>
            <a:endParaRPr lang="en-US" altLang="zh-CN" sz="2600">
              <a:solidFill>
                <a:srgbClr val="00B0F0"/>
              </a:solidFill>
            </a:endParaRPr>
          </a:p>
          <a:p>
            <a:pPr lvl="1"/>
            <a:r>
              <a:rPr lang="zh-CN" altLang="en-US" sz="2200"/>
              <a:t>有关整数-浮点转化的测试</a:t>
            </a:r>
            <a:endParaRPr lang="zh-CN" altLang="en-US" sz="2200"/>
          </a:p>
          <a:p>
            <a:pPr lvl="1"/>
            <a:r>
              <a:rPr lang="zh-CN" altLang="en-US" sz="2200"/>
              <a:t>暂未探明原因，先行忽略</a:t>
            </a:r>
            <a:endParaRPr lang="zh-CN" altLang="en-US" sz="2200"/>
          </a:p>
          <a:p>
            <a:pPr lvl="1"/>
            <a:r>
              <a:rPr lang="en-US" altLang="zh-CN" sz="2200">
                <a:hlinkClick r:id="rId1"/>
              </a:rPr>
              <a:t>https://github.com/google/highway/issues/2683</a:t>
            </a:r>
            <a:endParaRPr lang="zh-CN" altLang="en-US" sz="2200"/>
          </a:p>
          <a:p>
            <a:r>
              <a:rPr lang="zh-CN" altLang="en-US" sz="2600"/>
              <a:t>补丁集清理 </a:t>
            </a:r>
            <a:r>
              <a:rPr lang="en-US" altLang="zh-CN" sz="2600">
                <a:solidFill>
                  <a:srgbClr val="00B0F0"/>
                </a:solidFill>
              </a:rPr>
              <a:t>(by Pluto Yang)</a:t>
            </a:r>
            <a:endParaRPr lang="zh-CN" altLang="en-US" sz="2600">
              <a:solidFill>
                <a:srgbClr val="00B0F0"/>
              </a:solidFill>
            </a:endParaRPr>
          </a:p>
          <a:p>
            <a:r>
              <a:rPr lang="zh-CN" altLang="en-US" sz="2600"/>
              <a:t>内核</a:t>
            </a:r>
            <a:r>
              <a:rPr lang="en-US" altLang="zh-CN" sz="2600"/>
              <a:t>RDNA4</a:t>
            </a:r>
            <a:r>
              <a:rPr lang="zh-CN" altLang="en-US" sz="2600"/>
              <a:t>系列显卡支持</a:t>
            </a:r>
            <a:endParaRPr lang="zh-CN" altLang="en-US" sz="2600"/>
          </a:p>
          <a:p>
            <a:pPr lvl="1"/>
            <a:r>
              <a:rPr lang="zh-CN" altLang="en-US" sz="2200"/>
              <a:t>据报告目前无法正常进入</a:t>
            </a:r>
            <a:r>
              <a:rPr lang="en-US" altLang="zh-CN" sz="2200"/>
              <a:t>GUI</a:t>
            </a:r>
            <a:endParaRPr lang="zh-CN" altLang="en-US" sz="2200"/>
          </a:p>
          <a:p>
            <a:pPr lvl="1"/>
            <a:r>
              <a:rPr lang="zh-CN" altLang="en-US" sz="2200"/>
              <a:t>是否应用临时修复补丁仍在讨论中</a:t>
            </a:r>
            <a:endParaRPr lang="zh-CN" altLang="en-US" sz="2200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298" y="3642820"/>
            <a:ext cx="7656626" cy="955123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2025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8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月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31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日</a:t>
            </a:r>
            <a:r>
              <a:rPr lang="ja-JP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第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19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次</a:t>
            </a:r>
            <a:endParaRPr lang="zh-CN" altLang="en-US" sz="4400" b="1">
              <a:solidFill>
                <a:schemeClr val="bg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600"/>
              <a:t>设施问题</a:t>
            </a:r>
            <a:endParaRPr lang="en-US" altLang="zh-CN" sz="2600"/>
          </a:p>
          <a:p>
            <a:pPr lvl="1"/>
            <a:r>
              <a:rPr lang="en-US" altLang="zh-CN" sz="2200">
                <a:cs typeface="Arial" panose="020B0604020202020204" pitchFamily="34" charset="0"/>
              </a:rPr>
              <a:t>python</a:t>
            </a:r>
            <a:r>
              <a:rPr lang="zh-CN" altLang="en-US" sz="2200">
                <a:cs typeface="Arial" panose="020B0604020202020204" pitchFamily="34" charset="0"/>
              </a:rPr>
              <a:t>-</a:t>
            </a:r>
            <a:r>
              <a:rPr lang="en-US" altLang="zh-CN" sz="2200">
                <a:cs typeface="Arial" panose="020B0604020202020204" pitchFamily="34" charset="0"/>
              </a:rPr>
              <a:t>triton</a:t>
            </a:r>
            <a:r>
              <a:rPr lang="zh-CN" altLang="en-US" sz="2200">
                <a:cs typeface="Arial" panose="020B0604020202020204" pitchFamily="34" charset="0"/>
              </a:rPr>
              <a:t>构建内存不足，加</a:t>
            </a:r>
            <a:r>
              <a:rPr lang="en-US" altLang="zh-CN" sz="2200">
                <a:cs typeface="Arial" panose="020B0604020202020204" pitchFamily="34" charset="0"/>
              </a:rPr>
              <a:t>64 GiB swap</a:t>
            </a:r>
            <a:r>
              <a:rPr lang="zh-CN" altLang="en-US" sz="2200">
                <a:cs typeface="Arial" panose="020B0604020202020204" pitchFamily="34" charset="0"/>
              </a:rPr>
              <a:t>后仍然不足，停滞</a:t>
            </a:r>
            <a:endParaRPr lang="en-US" altLang="zh-CN" sz="2200"/>
          </a:p>
          <a:p>
            <a:pPr lvl="1"/>
            <a:r>
              <a:rPr lang="en-US" altLang="zh-CN" sz="2200"/>
              <a:t>3C6000</a:t>
            </a:r>
            <a:r>
              <a:rPr lang="zh-CN" altLang="en-US" sz="2200"/>
              <a:t>编译机</a:t>
            </a:r>
            <a:r>
              <a:rPr lang="en-US" altLang="zh-CN" sz="2200"/>
              <a:t>NVMe</a:t>
            </a:r>
            <a:r>
              <a:rPr lang="zh-CN" altLang="en-US" sz="2200"/>
              <a:t>数据静默损坏</a:t>
            </a:r>
            <a:endParaRPr lang="zh-CN" altLang="en-US" sz="2200"/>
          </a:p>
          <a:p>
            <a:pPr lvl="1"/>
            <a:r>
              <a:rPr lang="zh-CN" altLang="en-US" sz="2200"/>
              <a:t>待排查</a:t>
            </a:r>
            <a:endParaRPr lang="zh-CN" altLang="en-US" sz="2200"/>
          </a:p>
          <a:p>
            <a:r>
              <a:rPr lang="zh-CN" altLang="en-US" sz="2600"/>
              <a:t>跟进</a:t>
            </a:r>
            <a:r>
              <a:rPr lang="zh-CN" altLang="en-US" sz="2600">
                <a:cs typeface="Arial" panose="020B0604020202020204" pitchFamily="34" charset="0"/>
              </a:rPr>
              <a:t>上游更新等</a:t>
            </a:r>
            <a:endParaRPr lang="zh-CN" altLang="en-US" sz="2600"/>
          </a:p>
          <a:p>
            <a:pPr lvl="1"/>
            <a:r>
              <a:rPr lang="zh-CN" altLang="en-US" sz="2200"/>
              <a:t>对用户</a:t>
            </a:r>
            <a:r>
              <a:rPr lang="zh-CN" altLang="en-US" sz="2200">
                <a:cs typeface="Arial" panose="020B0604020202020204" pitchFamily="34" charset="0"/>
              </a:rPr>
              <a:t>重要的架构无关的功能更新、安全更新、</a:t>
            </a:r>
            <a:r>
              <a:rPr lang="en-US" altLang="zh-CN" sz="2200">
                <a:cs typeface="Arial" panose="020B0604020202020204" pitchFamily="34" charset="0"/>
              </a:rPr>
              <a:t>Bug</a:t>
            </a:r>
            <a:r>
              <a:rPr lang="zh-CN" altLang="en-US" sz="2200">
                <a:cs typeface="Arial" panose="020B0604020202020204" pitchFamily="34" charset="0"/>
              </a:rPr>
              <a:t>修复等</a:t>
            </a:r>
            <a:endParaRPr lang="zh-CN" altLang="en-US" sz="2200">
              <a:cs typeface="Arial" panose="020B0604020202020204" pitchFamily="34" charset="0"/>
            </a:endParaRPr>
          </a:p>
          <a:p>
            <a:pPr lvl="1"/>
            <a:r>
              <a:rPr lang="zh-CN" altLang="en-US" sz="2225">
                <a:cs typeface="Arial" panose="020B0604020202020204" pitchFamily="34" charset="0"/>
              </a:rPr>
              <a:t>内容详见 </a:t>
            </a:r>
            <a:r>
              <a:rPr lang="en-US" altLang="zh-CN" sz="2225">
                <a:cs typeface="Arial" panose="020B0604020202020204" pitchFamily="34" charset="0"/>
                <a:hlinkClick r:id="rId1"/>
              </a:rPr>
              <a:t>Arch Linux for Loong64 </a:t>
            </a:r>
            <a:r>
              <a:rPr lang="zh-CN" altLang="en-US" sz="2225">
                <a:cs typeface="Arial" panose="020B0604020202020204" pitchFamily="34" charset="0"/>
                <a:hlinkClick r:id="rId1"/>
              </a:rPr>
              <a:t>更新日志（</a:t>
            </a:r>
            <a:r>
              <a:rPr lang="en-US" altLang="zh-CN" sz="2225">
                <a:cs typeface="Arial" panose="020B0604020202020204" pitchFamily="34" charset="0"/>
                <a:hlinkClick r:id="rId1"/>
              </a:rPr>
              <a:t>2025.08.16-2025.08.30</a:t>
            </a:r>
            <a:r>
              <a:rPr lang="zh-CN" altLang="en-US" sz="2225">
                <a:cs typeface="Arial" panose="020B0604020202020204" pitchFamily="34" charset="0"/>
                <a:hlinkClick r:id="rId1"/>
              </a:rPr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安同 OS (AOSC OS)</a:t>
            </a:r>
            <a:endParaRPr lang="en-US" altLang="zh-CN">
              <a:ea typeface="Source Han Sans C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1223928" cy="4657501"/>
          </a:xfrm>
        </p:spPr>
        <p:txBody>
          <a:bodyPr/>
          <a:p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Linux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6.16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（主线内核）</a:t>
            </a:r>
            <a:br>
              <a:rPr lang="zh-CN" altLang="en-US" sz="2400">
                <a:solidFill>
                  <a:schemeClr val="tx1"/>
                </a:solidFill>
                <a:ea typeface="Source Han Sans CN" charset="0"/>
              </a:rPr>
            </a:b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	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oma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topics 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opt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in linux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kernel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6.16.0</a:t>
            </a:r>
            <a:endParaRPr lang="en-US" altLang="zh-CN" sz="2200" b="1">
              <a:solidFill>
                <a:srgbClr val="E60013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Linux 6.17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-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rc3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（预发布内核）</a:t>
            </a:r>
            <a:br>
              <a:rPr lang="zh-CN" altLang="en-US" sz="2400">
                <a:solidFill>
                  <a:schemeClr val="tx1"/>
                </a:solidFill>
                <a:ea typeface="Source Han Sans CN" charset="0"/>
              </a:rPr>
            </a:b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	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oma topics 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opt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in linux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kernel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6.17.0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rc3</a:t>
            </a:r>
            <a:endParaRPr lang="en-US" altLang="zh-CN" sz="2200" b="1">
              <a:solidFill>
                <a:srgbClr val="E60013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Linux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设备固件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(20250830)</a:t>
            </a:r>
            <a:br>
              <a:rPr lang="en-US" altLang="zh-CN" sz="2400">
                <a:solidFill>
                  <a:schemeClr val="tx1"/>
                </a:solidFill>
                <a:ea typeface="Source Han Sans CN" charset="0"/>
              </a:rPr>
            </a:b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	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oma topics 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opt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in firmware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survey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20250830</a:t>
            </a:r>
            <a:endParaRPr lang="en-US" altLang="zh-CN" sz="2200" b="1">
              <a:solidFill>
                <a:srgbClr val="E60013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zh-CN" altLang="en-US" sz="2400">
                <a:solidFill>
                  <a:srgbClr val="000000"/>
                </a:solidFill>
                <a:ea typeface="Source Sans 3" panose="020B0503030403020204" charset="0"/>
              </a:rPr>
              <a:t>除上游更动外，</a:t>
            </a:r>
            <a:r>
              <a:rPr lang="en-US" altLang="zh-CN" sz="2400">
                <a:solidFill>
                  <a:srgbClr val="000000"/>
                </a:solidFill>
                <a:ea typeface="Source Sans 3" panose="020B0503030403020204" charset="0"/>
              </a:rPr>
              <a:t>6.16/6.17</a:t>
            </a:r>
            <a:r>
              <a:rPr lang="en-US" altLang="zh-CN" sz="24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内核包含如下主要特性与修复</a:t>
            </a:r>
            <a:endParaRPr lang="zh-CN" altLang="en-US" sz="24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/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提供 </a:t>
            </a:r>
            <a:r>
              <a:rPr lang="en-US" altLang="zh-CN" sz="2200">
                <a:solidFill>
                  <a:srgbClr val="000000"/>
                </a:solidFill>
                <a:ea typeface="Source Sans 3" panose="020B0503030403020204" charset="0"/>
              </a:rPr>
              <a:t>16KiB</a:t>
            </a:r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（默认）+</a:t>
            </a:r>
            <a:r>
              <a:rPr lang="zh-CN" altLang="en-US" sz="2200">
                <a:solidFill>
                  <a:srgbClr val="000000"/>
                </a:solidFill>
                <a:ea typeface="Source Sans 3" panose="020B0503030403020204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ea typeface="Source Sans 3" panose="020B0503030403020204" charset="0"/>
              </a:rPr>
              <a:t>4KiB</a:t>
            </a:r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（</a:t>
            </a:r>
            <a:r>
              <a:rPr lang="en-US" altLang="zh-CN" sz="2200">
                <a:solidFill>
                  <a:srgbClr val="000000"/>
                </a:solidFill>
                <a:ea typeface="Source Sans 3" panose="020B0503030403020204" charset="0"/>
              </a:rPr>
              <a:t>x86</a:t>
            </a:r>
            <a:r>
              <a:rPr lang="en-US" altLang="zh-CN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模拟及</a:t>
            </a:r>
            <a:r>
              <a:rPr lang="zh-CN" altLang="en-US" sz="2200">
                <a:solidFill>
                  <a:srgbClr val="000000"/>
                </a:solidFill>
                <a:ea typeface="Source Sans 3" panose="020B0503030403020204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ea typeface="Source Sans 3" panose="020B0503030403020204" charset="0"/>
              </a:rPr>
              <a:t>GPGPU </a:t>
            </a:r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计算）双内核</a:t>
            </a:r>
            <a:endParaRPr lang="zh-CN" altLang="en-US" sz="22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2"/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支持 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</a:rPr>
              <a:t>AMD KFD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，</a:t>
            </a:r>
            <a:r>
              <a:rPr lang="zh-CN" altLang="en-US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已测试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</a:rPr>
              <a:t> ROCm</a:t>
            </a:r>
            <a:r>
              <a:rPr lang="zh-CN" altLang="en-US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</a:rPr>
              <a:t>Intel Compute Runtime</a:t>
            </a:r>
            <a:r>
              <a:rPr lang="en-US" altLang="zh-CN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功能（</a:t>
            </a:r>
            <a:r>
              <a:rPr lang="en-US" altLang="zh-CN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4KiB </a:t>
            </a:r>
            <a:r>
              <a:rPr lang="zh-CN" altLang="en-US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分页）</a:t>
            </a:r>
            <a:endParaRPr lang="zh-CN" altLang="en-US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/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修复 </a:t>
            </a:r>
            <a:r>
              <a:rPr lang="en-US" altLang="zh-CN" sz="2200">
                <a:solidFill>
                  <a:srgbClr val="000000"/>
                </a:solidFill>
                <a:ea typeface="Source Sans 3" panose="020B0503030403020204" charset="0"/>
              </a:rPr>
              <a:t>3B6000/3C6000</a:t>
            </a:r>
            <a:r>
              <a:rPr lang="zh-CN" altLang="en-US" sz="2200">
                <a:solidFill>
                  <a:srgbClr val="000000"/>
                </a:solidFill>
                <a:ea typeface="Source Sans 3" panose="020B0503030403020204" charset="0"/>
              </a:rPr>
              <a:t> </a:t>
            </a:r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家族 </a:t>
            </a:r>
            <a:r>
              <a:rPr lang="en-US" altLang="zh-CN" sz="2200">
                <a:solidFill>
                  <a:srgbClr val="000000"/>
                </a:solidFill>
                <a:ea typeface="Source Sans 3" panose="020B0503030403020204" charset="0"/>
              </a:rPr>
              <a:t>KVM</a:t>
            </a:r>
            <a:r>
              <a:rPr lang="en-US" altLang="zh-CN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客户机稳定性问题</a:t>
            </a:r>
            <a:endParaRPr lang="zh-CN" altLang="en-US" sz="22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/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修复 </a:t>
            </a:r>
            <a:r>
              <a:rPr lang="en-US" altLang="zh-CN" sz="2200">
                <a:solidFill>
                  <a:srgbClr val="000000"/>
                </a:solidFill>
                <a:ea typeface="Source Sans 3" panose="020B0503030403020204" charset="0"/>
              </a:rPr>
              <a:t>3A5000/3A6000</a:t>
            </a:r>
            <a:r>
              <a:rPr lang="en-US" altLang="zh-CN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 sz="22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笔记本电脑屏幕背光调整功能</a:t>
            </a:r>
            <a:endParaRPr lang="zh-CN" altLang="en-US" sz="2200">
              <a:solidFill>
                <a:srgbClr val="E60013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网管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安同 OS (AOSC OS)</a:t>
            </a:r>
            <a:endParaRPr lang="en-US" altLang="zh-CN">
              <a:ea typeface="Source Han Sans C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1223928" cy="4657501"/>
          </a:xfrm>
        </p:spPr>
        <p:txBody>
          <a:bodyPr/>
          <a:p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Linux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&gt;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=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6.16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在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2K3000/3B6000M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平台上的已知问题如下</a:t>
            </a:r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Sans 3" panose="020B0503030403020204" charset="0"/>
              </a:rPr>
              <a:t>LG200 </a:t>
            </a:r>
            <a:r>
              <a:rPr lang="zh-CN" altLang="en-US" sz="2200">
                <a:solidFill>
                  <a:schemeClr val="tx1"/>
                </a:solidFill>
                <a:ea typeface="Source Sans 3" panose="020B0503030403020204" charset="0"/>
              </a:rPr>
              <a:t>显卡、</a:t>
            </a:r>
            <a:r>
              <a:rPr lang="en-US" altLang="zh-CN" sz="2200">
                <a:solidFill>
                  <a:schemeClr val="tx1"/>
                </a:solidFill>
                <a:ea typeface="Source Sans 3" panose="020B0503030403020204" charset="0"/>
              </a:rPr>
              <a:t>Hantro VPU </a:t>
            </a:r>
            <a:r>
              <a:rPr lang="zh-CN" altLang="en-US" sz="2200">
                <a:solidFill>
                  <a:schemeClr val="tx1"/>
                </a:solidFill>
                <a:ea typeface="Source Sans 3" panose="020B0503030403020204" charset="0"/>
              </a:rPr>
              <a:t>暂无无驱动，须使用 </a:t>
            </a:r>
            <a:r>
              <a:rPr lang="en-US" altLang="zh-CN" sz="2200">
                <a:solidFill>
                  <a:schemeClr val="tx1"/>
                </a:solidFill>
                <a:ea typeface="Source Sans 3" panose="020B0503030403020204" charset="0"/>
              </a:rPr>
              <a:t>llvmpipe </a:t>
            </a:r>
            <a:r>
              <a:rPr lang="zh-CN" altLang="en-US" sz="2200">
                <a:solidFill>
                  <a:schemeClr val="tx1"/>
                </a:solidFill>
                <a:ea typeface="Source Sans 3" panose="020B0503030403020204" charset="0"/>
              </a:rPr>
              <a:t>启动</a:t>
            </a:r>
            <a:endParaRPr lang="zh-CN" altLang="en-US" sz="2200">
              <a:solidFill>
                <a:schemeClr val="tx1"/>
              </a:solidFill>
              <a:ea typeface="Source Sans 3" panose="020B0503030403020204" charset="0"/>
            </a:endParaRPr>
          </a:p>
          <a:p>
            <a:pPr lvl="2"/>
            <a: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  <a:t>在未删除 </a:t>
            </a:r>
            <a:r>
              <a:rPr lang="en-US" altLang="zh-CN">
                <a:solidFill>
                  <a:schemeClr val="tx1"/>
                </a:solidFill>
                <a:ea typeface="Source Sans 3" panose="020B0503030403020204" charset="0"/>
              </a:rPr>
              <a:t>loonggpu</a:t>
            </a:r>
            <a: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  <a:t>-</a:t>
            </a:r>
            <a:r>
              <a:rPr lang="en-US" altLang="zh-CN">
                <a:solidFill>
                  <a:schemeClr val="tx1"/>
                </a:solidFill>
                <a:ea typeface="Source Sans 3" panose="020B0503030403020204" charset="0"/>
              </a:rPr>
              <a:t>driver </a:t>
            </a:r>
            <a: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  <a:t>驱动的情况下，</a:t>
            </a:r>
            <a:r>
              <a:rPr lang="en-US" altLang="zh-CN">
                <a:solidFill>
                  <a:schemeClr val="tx1"/>
                </a:solidFill>
                <a:ea typeface="Source Sans 3" panose="020B0503030403020204" charset="0"/>
              </a:rPr>
              <a:t>LoongGPU </a:t>
            </a:r>
            <a: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  <a:t>驱动可能</a:t>
            </a:r>
            <a:b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</a:br>
            <a: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  <a:t>无法正确将 </a:t>
            </a:r>
            <a:r>
              <a:rPr lang="en-US" altLang="zh-CN">
                <a:solidFill>
                  <a:schemeClr val="tx1"/>
                </a:solidFill>
                <a:ea typeface="Source Sans 3" panose="020B0503030403020204" charset="0"/>
              </a:rPr>
              <a:t>OpenGL </a:t>
            </a:r>
            <a: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  <a:t>配置交予 </a:t>
            </a:r>
            <a:r>
              <a:rPr lang="en-US" altLang="zh-CN">
                <a:solidFill>
                  <a:schemeClr val="tx1"/>
                </a:solidFill>
                <a:ea typeface="Source Sans 3" panose="020B0503030403020204" charset="0"/>
              </a:rPr>
              <a:t>Mesa </a:t>
            </a:r>
            <a: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  <a:t>提供的 </a:t>
            </a:r>
            <a:r>
              <a:rPr lang="en-US" altLang="zh-CN">
                <a:solidFill>
                  <a:schemeClr val="tx1"/>
                </a:solidFill>
                <a:ea typeface="Source Sans 3" panose="020B0503030403020204" charset="0"/>
              </a:rPr>
              <a:t>EGL </a:t>
            </a:r>
            <a: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  <a:t>平台运行时，</a:t>
            </a:r>
            <a:b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</a:br>
            <a:r>
              <a:rPr lang="zh-CN" altLang="en-US">
                <a:solidFill>
                  <a:schemeClr val="tx1"/>
                </a:solidFill>
                <a:ea typeface="Source Sans 3" panose="020B0503030403020204" charset="0"/>
              </a:rPr>
              <a:t>导致桌面启动失败</a:t>
            </a:r>
            <a:endParaRPr lang="en-US" altLang="zh-CN">
              <a:solidFill>
                <a:schemeClr val="tx1"/>
              </a:solidFill>
              <a:ea typeface="Source Sans 3" panose="020B0503030403020204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Sans 3" panose="020B0503030403020204" charset="0"/>
              </a:rPr>
              <a:t>YT8531 PHY </a:t>
            </a:r>
            <a:r>
              <a:rPr lang="zh-CN" altLang="en-US" sz="2200">
                <a:solidFill>
                  <a:schemeClr val="tx1"/>
                </a:solidFill>
                <a:latin typeface="Fira Code" charset="0"/>
                <a:ea typeface="Source Han Sans CN" charset="0"/>
                <a:cs typeface="Fira Code" charset="0"/>
              </a:rPr>
              <a:t>以太网卡接口不可用</a:t>
            </a:r>
            <a:endParaRPr lang="zh-CN" altLang="en-US" sz="2200">
              <a:solidFill>
                <a:schemeClr val="tx1"/>
              </a:solidFill>
              <a:latin typeface="Fira Code" charset="0"/>
              <a:ea typeface="Source Han Sans CN" charset="0"/>
              <a:cs typeface="Fira Code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Sans 3" panose="020B0503030403020204" charset="0"/>
              </a:rPr>
              <a:t>CPU</a:t>
            </a:r>
            <a:r>
              <a:rPr lang="zh-CN" altLang="en-US" sz="2200">
                <a:solidFill>
                  <a:schemeClr val="tx1"/>
                </a:solidFill>
                <a:latin typeface="Fira Code" charset="0"/>
                <a:ea typeface="Source Han Sans CN" charset="0"/>
                <a:cs typeface="Fira Code" charset="0"/>
              </a:rPr>
              <a:t> 调频调压</a:t>
            </a:r>
            <a:r>
              <a:rPr lang="zh-CN" altLang="en-US" sz="2200">
                <a:solidFill>
                  <a:schemeClr val="tx1"/>
                </a:solidFill>
                <a:ea typeface="Source Sans 3" panose="020B0503030403020204" charset="0"/>
              </a:rPr>
              <a:t> </a:t>
            </a:r>
            <a:r>
              <a:rPr lang="en-US" altLang="zh-CN" sz="2200">
                <a:solidFill>
                  <a:schemeClr val="tx1"/>
                </a:solidFill>
                <a:ea typeface="Source Sans 3" panose="020B0503030403020204" charset="0"/>
              </a:rPr>
              <a:t>(cpufreq)</a:t>
            </a:r>
            <a:r>
              <a:rPr lang="zh-CN" altLang="en-US" sz="2200">
                <a:solidFill>
                  <a:schemeClr val="tx1"/>
                </a:solidFill>
                <a:ea typeface="Source Sans 3" panose="020B0503030403020204" charset="0"/>
              </a:rPr>
              <a:t> </a:t>
            </a:r>
            <a:r>
              <a:rPr lang="zh-CN" altLang="en-US" sz="2200">
                <a:solidFill>
                  <a:schemeClr val="tx1"/>
                </a:solidFill>
                <a:latin typeface="Fira Code" charset="0"/>
                <a:ea typeface="Source Han Sans CN" charset="0"/>
                <a:cs typeface="Fira Code" charset="0"/>
              </a:rPr>
              <a:t>不可用</a:t>
            </a:r>
            <a:endParaRPr lang="zh-CN" altLang="en-US" sz="2200">
              <a:solidFill>
                <a:schemeClr val="tx1"/>
              </a:solidFill>
              <a:latin typeface="Fira Code" charset="0"/>
              <a:ea typeface="Source Han Sans CN" charset="0"/>
              <a:cs typeface="Fira Code" charset="0"/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  <a:ea typeface="Source Sans 3" panose="020B0503030403020204" charset="0"/>
              </a:rPr>
              <a:t>Intel Compute Runtime </a:t>
            </a:r>
            <a:r>
              <a:rPr lang="zh-CN" altLang="en-US" sz="2400">
                <a:solidFill>
                  <a:schemeClr val="tx1"/>
                </a:solidFill>
                <a:ea typeface="Source Sans 3" panose="020B0503030403020204" charset="0"/>
              </a:rPr>
              <a:t>计算栈已推送龙架构支持</a:t>
            </a:r>
            <a:endParaRPr lang="zh-CN" altLang="en-US" sz="2400">
              <a:solidFill>
                <a:schemeClr val="tx1"/>
              </a:solidFill>
              <a:ea typeface="Source Sans 3" panose="020B050303040302020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Sans 3" panose="020B0503030403020204" charset="0"/>
              </a:rPr>
              <a:t>后续将扩展其他软件包的相关支持</a:t>
            </a:r>
            <a:endParaRPr lang="en-US" altLang="zh-CN" sz="2200">
              <a:solidFill>
                <a:schemeClr val="tx1"/>
              </a:solidFill>
              <a:ea typeface="Source Sans 3" panose="020B0503030403020204" charset="0"/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  <a:ea typeface="Source Sans 3" panose="020B0503030403020204" charset="0"/>
              </a:rPr>
              <a:t>Mesa</a:t>
            </a:r>
            <a:r>
              <a:rPr lang="zh-CN" altLang="en-US" sz="2400">
                <a:solidFill>
                  <a:schemeClr val="tx1"/>
                </a:solidFill>
                <a:ea typeface="Source Sans 3" panose="020B0503030403020204" charset="0"/>
              </a:rPr>
              <a:t> </a:t>
            </a:r>
            <a:r>
              <a:rPr lang="en-US" altLang="zh-CN" sz="2400">
                <a:solidFill>
                  <a:schemeClr val="tx1"/>
                </a:solidFill>
                <a:ea typeface="Source Sans 3" panose="020B0503030403020204" charset="0"/>
              </a:rPr>
              <a:t>25.2.1</a:t>
            </a:r>
            <a:r>
              <a:rPr lang="zh-CN" altLang="en-US" sz="24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可供测试，多款显卡均有显著性能优化</a:t>
            </a:r>
            <a:br>
              <a:rPr lang="zh-CN" altLang="en-US" sz="22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</a:b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	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oma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topics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 --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opt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in mesa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25.2.0</a:t>
            </a:r>
            <a:endParaRPr lang="zh-CN" altLang="en-US" sz="2195" b="1">
              <a:solidFill>
                <a:srgbClr val="E60013"/>
              </a:solidFill>
              <a:latin typeface="Fira Code" charset="0"/>
              <a:ea typeface="Fira Code" charset="0"/>
              <a:cs typeface="Fira Code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网管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安同 OS (AOSC OS)</a:t>
            </a:r>
            <a:endParaRPr lang="en-US" altLang="zh-CN">
              <a:ea typeface="Source Han Sans C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1223928" cy="4657501"/>
          </a:xfrm>
        </p:spPr>
        <p:txBody>
          <a:bodyPr/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ea typeface="Source Sans 3" panose="020B0503030403020204" charset="0"/>
              </a:rPr>
              <a:t>本期安全更新</a:t>
            </a:r>
            <a:endParaRPr lang="zh-CN" altLang="en-US" sz="2400" b="1">
              <a:solidFill>
                <a:srgbClr val="000000"/>
              </a:solidFill>
              <a:ea typeface="Source Sans 3" panose="020B0503030403020204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b="1">
                <a:solidFill>
                  <a:srgbClr val="E60013"/>
                </a:solidFill>
                <a:ea typeface="Source Sans 3" panose="020B0503030403020204" charset="0"/>
                <a:cs typeface="Arial" panose="020B0604020202020204" pitchFamily="34" charset="0"/>
              </a:rPr>
              <a:t>Firefox 142.0</a:t>
            </a:r>
            <a:endParaRPr lang="en-US" altLang="zh-CN" b="1">
              <a:solidFill>
                <a:srgbClr val="E60013"/>
              </a:solidFill>
              <a:ea typeface="Source Sans 3" panose="020B050303040302020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修复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 Mozilla 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基金会第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 2025-64 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号安全公告中披露的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 8 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个</a:t>
            </a:r>
            <a:br>
              <a:rPr lang="zh-CN" altLang="en-US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</a:b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安全漏洞（含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 5 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  <a:cs typeface="Arial" panose="020B0604020202020204" pitchFamily="34" charset="0"/>
              </a:rPr>
              <a:t>个高危漏洞）</a:t>
            </a:r>
            <a:endParaRPr lang="en-US" altLang="zh-CN">
              <a:solidFill>
                <a:srgbClr val="000000"/>
              </a:solidFill>
              <a:ea typeface="Source Sans 3" panose="020B050303040302020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b="1">
                <a:solidFill>
                  <a:srgbClr val="E60013"/>
                </a:solidFill>
                <a:ea typeface="Source Sans 3" panose="020B0503030403020204" charset="0"/>
              </a:rPr>
              <a:t>Thunderbird 142.0</a:t>
            </a:r>
            <a:endParaRPr lang="en-US" altLang="zh-CN" b="1">
              <a:solidFill>
                <a:srgbClr val="E60013"/>
              </a:solidFill>
              <a:ea typeface="Source Sans 3" panose="020B0503030403020204" charset="0"/>
            </a:endParaRPr>
          </a:p>
          <a:p>
            <a:pPr lvl="2">
              <a:lnSpc>
                <a:spcPct val="100000"/>
              </a:lnSpc>
            </a:pP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修复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</a:rPr>
              <a:t> Mozilla 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基金会第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</a:rPr>
              <a:t> 2025-70 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号安全公告中披露的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</a:rPr>
              <a:t> 6 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个</a:t>
            </a:r>
            <a:b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</a:b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安全漏洞（含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</a:rPr>
              <a:t> 5 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个高危漏洞）</a:t>
            </a:r>
            <a:endParaRPr lang="zh-CN" altLang="en-US">
              <a:solidFill>
                <a:srgbClr val="000000"/>
              </a:solidFill>
              <a:ea typeface="Source Sans 3" panose="020B0503030403020204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b="1">
                <a:solidFill>
                  <a:srgbClr val="E60013"/>
                </a:solidFill>
                <a:ea typeface="Source Sans 3" panose="020B0503030403020204" charset="0"/>
              </a:rPr>
              <a:t>UDisks 2.10.2</a:t>
            </a:r>
            <a:endParaRPr lang="en-US" altLang="zh-CN" b="1">
              <a:solidFill>
                <a:srgbClr val="E60013"/>
              </a:solidFill>
              <a:ea typeface="Source Sans 3" panose="020B0503030403020204" charset="0"/>
            </a:endParaRPr>
          </a:p>
          <a:p>
            <a:pPr lvl="2">
              <a:lnSpc>
                <a:spcPct val="100000"/>
              </a:lnSpc>
            </a:pP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修复一处越界读取</a:t>
            </a: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</a:rPr>
              <a:t> (out-of-bounds read) 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漏洞，漏洞编号</a:t>
            </a:r>
            <a:b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</a:br>
            <a:r>
              <a:rPr lang="en-US" altLang="zh-CN">
                <a:solidFill>
                  <a:srgbClr val="000000"/>
                </a:solidFill>
                <a:ea typeface="Source Sans 3" panose="020B0503030403020204" charset="0"/>
              </a:rPr>
              <a:t>CVE-2025-8067</a:t>
            </a:r>
            <a:r>
              <a:rPr lang="zh-CN" altLang="en-US">
                <a:solidFill>
                  <a:srgbClr val="000000"/>
                </a:solidFill>
                <a:ea typeface="Source Sans 3" panose="020B0503030403020204" charset="0"/>
              </a:rPr>
              <a:t>（严重性：高）</a:t>
            </a:r>
            <a:endParaRPr lang="en-US" altLang="zh-CN">
              <a:solidFill>
                <a:srgbClr val="000000"/>
              </a:solidFill>
              <a:ea typeface="Source Sans 3" panose="020B050303040302020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ea typeface="Source Sans 3" panose="020B0503030403020204" charset="0"/>
              </a:rPr>
              <a:t>建议关注公众号</a:t>
            </a:r>
            <a:r>
              <a:rPr lang="en-US" altLang="zh-CN" sz="2400" b="1">
                <a:solidFill>
                  <a:srgbClr val="000000"/>
                </a:solidFill>
                <a:ea typeface="Source Sans 3" panose="020B0503030403020204" charset="0"/>
              </a:rPr>
              <a:t>“</a:t>
            </a:r>
            <a:r>
              <a:rPr lang="zh-CN" altLang="en-US" sz="2400" b="1">
                <a:solidFill>
                  <a:srgbClr val="000000"/>
                </a:solidFill>
                <a:ea typeface="Source Sans 3" panose="020B0503030403020204" charset="0"/>
              </a:rPr>
              <a:t>安同开源</a:t>
            </a:r>
            <a:r>
              <a:rPr lang="en-US" altLang="zh-CN" sz="2400" b="1">
                <a:solidFill>
                  <a:srgbClr val="000000"/>
                </a:solidFill>
                <a:ea typeface="Source Sans 3" panose="020B0503030403020204" charset="0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ea typeface="Source Sans 3" panose="020B0503030403020204" charset="0"/>
              </a:rPr>
              <a:t>或社区主页</a:t>
            </a:r>
            <a:r>
              <a:rPr lang="en-US" altLang="zh-CN" sz="2400" b="1">
                <a:solidFill>
                  <a:srgbClr val="000000"/>
                </a:solidFill>
                <a:ea typeface="Source Sans 3" panose="020B0503030403020204" charset="0"/>
              </a:rPr>
              <a:t> (aosc.io) </a:t>
            </a:r>
            <a:r>
              <a:rPr lang="zh-CN" altLang="en-US" sz="2400" b="1">
                <a:solidFill>
                  <a:srgbClr val="000000"/>
                </a:solidFill>
                <a:ea typeface="Source Sans 3" panose="020B0503030403020204" charset="0"/>
              </a:rPr>
              <a:t>新闻</a:t>
            </a:r>
            <a:endParaRPr lang="zh-CN" altLang="en-US" sz="2400" b="1">
              <a:solidFill>
                <a:srgbClr val="000000"/>
              </a:solidFill>
              <a:ea typeface="Source Sans 3" panose="020B050303040302020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网管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问答环节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社区问答及意见反馈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/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8997890" y="2529078"/>
            <a:ext cx="1847344" cy="1800000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0" y="2529000"/>
            <a:ext cx="19323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会前注意事项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endParaRPr lang="zh-CN" altLang="en-US" sz="36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，除官方层面已解禁的消息及本文档内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可公开的消息外，</a:t>
            </a:r>
            <a:r>
              <a:rPr lang="zh-CN" altLang="en-US" b="1" u="sng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其他均不作任何回应</a:t>
            </a:r>
            <a:endParaRPr lang="zh-CN" altLang="en-US" b="1" u="sng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本次会议</a:t>
            </a:r>
            <a:r>
              <a:rPr lang="zh-CN" altLang="en-US" b="1" u="sng"/>
              <a:t>与股市无关</a:t>
            </a:r>
            <a:r>
              <a:rPr lang="zh-CN" altLang="en-US"/>
              <a:t>，不构成任何投资建议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龙架构上游动向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526575" cy="4657501"/>
          </a:xfrm>
        </p:spPr>
        <p:txBody>
          <a:bodyPr>
            <a:noAutofit/>
          </a:bodyPr>
          <a:p>
            <a:r>
              <a:rPr lang="en-US" altLang="zh-CN" sz="2600"/>
              <a:t>Yang Yujie </a:t>
            </a:r>
            <a:r>
              <a:rPr lang="zh-CN" altLang="en-US" sz="2600"/>
              <a:t>提交了 </a:t>
            </a:r>
            <a:r>
              <a:rPr lang="en-US" altLang="zh-CN" sz="2600"/>
              <a:t>_BitInt </a:t>
            </a:r>
            <a:r>
              <a:rPr lang="zh-CN" altLang="en-US" sz="2600"/>
              <a:t>操作被展开成非法 </a:t>
            </a:r>
            <a:r>
              <a:rPr lang="en-US" altLang="zh-CN" sz="2600"/>
              <a:t>GIMPLE</a:t>
            </a:r>
            <a:r>
              <a:rPr lang="zh-CN" altLang="en-US" sz="2600"/>
              <a:t>，触发编译器内部错误 </a:t>
            </a:r>
            <a:r>
              <a:rPr lang="en-US" altLang="zh-CN" sz="2600"/>
              <a:t>(ICE) </a:t>
            </a:r>
            <a:r>
              <a:rPr lang="zh-CN" altLang="en-US" sz="2600"/>
              <a:t>的修复</a:t>
            </a:r>
            <a:endParaRPr lang="zh-CN" altLang="en-US" sz="2600"/>
          </a:p>
          <a:p>
            <a:r>
              <a:rPr lang="en-US" altLang="zh-CN" sz="2600"/>
              <a:t>xry111 </a:t>
            </a:r>
            <a:r>
              <a:rPr lang="zh-CN" altLang="en-US" sz="2600"/>
              <a:t>提交了 </a:t>
            </a:r>
            <a:r>
              <a:rPr lang="en-US" altLang="zh-CN" sz="2600"/>
              <a:t>16 </a:t>
            </a:r>
            <a:r>
              <a:rPr lang="zh-CN" altLang="en-US" sz="2600"/>
              <a:t>字节 </a:t>
            </a:r>
            <a:r>
              <a:rPr lang="en-US" altLang="zh-CN" sz="2600"/>
              <a:t>CAS </a:t>
            </a:r>
            <a:r>
              <a:rPr lang="zh-CN" altLang="en-US" sz="2600"/>
              <a:t>操作在未能成功写入内存时语义错误修复，以及 </a:t>
            </a:r>
            <a:r>
              <a:rPr lang="en-US" altLang="zh-CN" sz="2600"/>
              <a:t>16 </a:t>
            </a:r>
            <a:r>
              <a:rPr lang="zh-CN" altLang="en-US" sz="2600"/>
              <a:t>字节 </a:t>
            </a:r>
            <a:r>
              <a:rPr lang="en-US" altLang="zh-CN" sz="2600"/>
              <a:t>CAS </a:t>
            </a:r>
            <a:r>
              <a:rPr lang="zh-CN" altLang="en-US" sz="2600"/>
              <a:t>操作写入 </a:t>
            </a:r>
            <a:r>
              <a:rPr lang="en-US" altLang="zh-CN" sz="2600"/>
              <a:t>0 </a:t>
            </a:r>
            <a:r>
              <a:rPr lang="zh-CN" altLang="en-US" sz="2600"/>
              <a:t>时触发 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I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CE </a:t>
            </a:r>
            <a:r>
              <a:rPr lang="zh-CN" altLang="en-US" sz="2600"/>
              <a:t>的修复</a:t>
            </a:r>
            <a:endParaRPr lang="zh-CN" altLang="en-US" sz="2600"/>
          </a:p>
          <a:p>
            <a:r>
              <a:rPr lang="en-US" altLang="zh-CN" sz="2600"/>
              <a:t>xry111</a:t>
            </a:r>
            <a:r>
              <a:rPr lang="zh-CN" altLang="en-US" sz="2600"/>
              <a:t> 修复了描述 </a:t>
            </a:r>
            <a:r>
              <a:rPr lang="en-US" altLang="zh-CN" sz="2600"/>
              <a:t>[x]vaddw{ev/od}.* </a:t>
            </a:r>
            <a:r>
              <a:rPr lang="zh-CN" altLang="en-US" sz="2600"/>
              <a:t>家族指令时搞错操作数模式 </a:t>
            </a:r>
            <a:r>
              <a:rPr lang="en-US" altLang="zh-CN" sz="2600"/>
              <a:t>(mode)</a:t>
            </a:r>
            <a:r>
              <a:rPr lang="zh-CN" altLang="en-US" sz="2600"/>
              <a:t>，</a:t>
            </a:r>
            <a:r>
              <a:rPr lang="en-US" altLang="zh-CN" sz="2600"/>
              <a:t> </a:t>
            </a:r>
            <a:r>
              <a:rPr lang="zh-CN" altLang="en-US" sz="2600"/>
              <a:t>导致 </a:t>
            </a:r>
            <a:r>
              <a:rPr lang="en-US" altLang="zh-CN" sz="2600"/>
              <a:t>highway </a:t>
            </a:r>
            <a:r>
              <a:rPr lang="zh-CN" altLang="en-US" sz="2600"/>
              <a:t>测试集触发 </a:t>
            </a:r>
            <a:r>
              <a:rPr lang="en-US" altLang="zh-CN" sz="2600"/>
              <a:t>ICE </a:t>
            </a:r>
            <a:r>
              <a:rPr lang="zh-CN" altLang="en-US" sz="2600"/>
              <a:t>的问题</a:t>
            </a:r>
            <a:endParaRPr lang="zh-CN" altLang="en-US" sz="2600"/>
          </a:p>
          <a:p>
            <a:r>
              <a:rPr lang="en-US" altLang="zh-CN" sz="2600"/>
              <a:t>Zhou Zhao </a:t>
            </a:r>
            <a:r>
              <a:rPr lang="zh-CN" altLang="en-US" sz="2600"/>
              <a:t>加入了一项优化：在 -</a:t>
            </a:r>
            <a:r>
              <a:rPr lang="en-US" altLang="zh-CN" sz="2600"/>
              <a:t>fno</a:t>
            </a:r>
            <a:r>
              <a:rPr lang="zh-CN" altLang="en-US" sz="2600"/>
              <a:t>-</a:t>
            </a:r>
            <a:r>
              <a:rPr lang="en-US" altLang="zh-CN" sz="2600"/>
              <a:t>signed</a:t>
            </a:r>
            <a:r>
              <a:rPr lang="zh-CN" altLang="en-US" sz="2600"/>
              <a:t>-</a:t>
            </a:r>
            <a:r>
              <a:rPr lang="en-US" altLang="zh-CN" sz="2600"/>
              <a:t>zero </a:t>
            </a:r>
            <a:r>
              <a:rPr lang="zh-CN" altLang="en-US" sz="2600"/>
              <a:t>时把 </a:t>
            </a:r>
            <a:r>
              <a:rPr lang="en-US" altLang="zh-CN" sz="2600"/>
              <a:t>(x </a:t>
            </a:r>
            <a:r>
              <a:rPr lang="zh-CN" altLang="en-US" sz="2600"/>
              <a:t>- </a:t>
            </a:r>
            <a:r>
              <a:rPr lang="en-US" altLang="zh-CN" sz="2600"/>
              <a:t>floor(x)) &lt; (ceil(x) </a:t>
            </a:r>
            <a:r>
              <a:rPr lang="zh-CN" altLang="en-US" sz="2600"/>
              <a:t>- </a:t>
            </a:r>
            <a:r>
              <a:rPr lang="en-US" altLang="zh-CN" sz="2600"/>
              <a:t>x) ? floor(x) : ceil(x) </a:t>
            </a:r>
            <a:r>
              <a:rPr lang="zh-CN" altLang="en-US" sz="2600"/>
              <a:t>等“四舍五入”操作改写成 </a:t>
            </a:r>
            <a:r>
              <a:rPr lang="en-US" altLang="zh-CN" sz="2600"/>
              <a:t>floor(x </a:t>
            </a:r>
            <a:r>
              <a:rPr lang="zh-CN" altLang="en-US" sz="2600"/>
              <a:t>+ </a:t>
            </a:r>
            <a:r>
              <a:rPr lang="en-US" altLang="zh-CN" sz="2600"/>
              <a:t>0.5)</a:t>
            </a:r>
            <a:endParaRPr lang="en-US" altLang="zh-CN" sz="2600"/>
          </a:p>
          <a:p>
            <a:pPr lvl="1"/>
            <a:r>
              <a:rPr lang="zh-CN" altLang="en-US" sz="2200"/>
              <a:t>注意语义和 </a:t>
            </a:r>
            <a:r>
              <a:rPr lang="en-US" altLang="zh-CN" sz="2200"/>
              <a:t>round</a:t>
            </a:r>
            <a:r>
              <a:rPr lang="zh-CN" altLang="en-US" sz="2200"/>
              <a:t>（“四舍六入五成双”）存在区别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Glibc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en-US" altLang="zh-CN" sz="2600"/>
              <a:t>xry111</a:t>
            </a:r>
            <a:r>
              <a:rPr lang="zh-CN" altLang="en-US" sz="2600"/>
              <a:t> 修复 </a:t>
            </a:r>
            <a:r>
              <a:rPr lang="en-US" altLang="zh-CN" sz="2600"/>
              <a:t>2.43</a:t>
            </a:r>
            <a:r>
              <a:rPr lang="zh-CN" altLang="en-US" sz="2600"/>
              <a:t> 开发周期中龙架构和 </a:t>
            </a:r>
            <a:r>
              <a:rPr lang="en-US" altLang="zh-CN" sz="2600"/>
              <a:t>OpenRISC </a:t>
            </a:r>
            <a:r>
              <a:rPr lang="zh-CN" altLang="en-US" sz="2600"/>
              <a:t>架构出现的 </a:t>
            </a:r>
            <a:r>
              <a:rPr lang="en-US" altLang="zh-CN" sz="2600"/>
              <a:t>ABI break</a:t>
            </a:r>
            <a:endParaRPr lang="en-US" altLang="zh-CN" sz="2600"/>
          </a:p>
          <a:p>
            <a:pPr lvl="1"/>
            <a:r>
              <a:rPr lang="en-US" altLang="zh-CN" sz="2200"/>
              <a:t>__pthread_rwlock_unlock </a:t>
            </a:r>
            <a:r>
              <a:rPr lang="zh-CN" altLang="en-US" sz="2200"/>
              <a:t>这个符号在 </a:t>
            </a:r>
            <a:r>
              <a:rPr lang="en-US" altLang="zh-CN" sz="2200"/>
              <a:t>Glibc</a:t>
            </a:r>
            <a:r>
              <a:rPr lang="zh-CN" altLang="en-US" sz="2200"/>
              <a:t>-</a:t>
            </a:r>
            <a:r>
              <a:rPr lang="en-US" altLang="zh-CN" sz="2200"/>
              <a:t>2.34 </a:t>
            </a:r>
            <a:r>
              <a:rPr lang="zh-CN" altLang="en-US" sz="2200"/>
              <a:t>就已经弃用，后续版本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引入 Glibc </a:t>
            </a:r>
            <a:r>
              <a:rPr lang="zh-CN" altLang="en-US" sz="2200"/>
              <a:t>的新架构根本不该导出该符号</a:t>
            </a:r>
            <a:endParaRPr lang="zh-CN" altLang="en-US" sz="2200"/>
          </a:p>
          <a:p>
            <a:pPr lvl="1"/>
            <a:r>
              <a:rPr lang="zh-CN" altLang="en-US" sz="2200"/>
              <a:t>但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当时的开发者不慎</a:t>
            </a:r>
            <a:r>
              <a:rPr lang="zh-CN" altLang="en-US" sz="2200"/>
              <a:t>在某头文件漏写了隐藏该符号的逻辑，结果在传统架构上如同预期的那样将该符号降级成了 </a:t>
            </a:r>
            <a:r>
              <a:rPr lang="en-US" altLang="zh-CN" sz="2200"/>
              <a:t>compat symbol </a:t>
            </a:r>
            <a:r>
              <a:rPr lang="zh-CN" altLang="en-US" sz="2200"/>
              <a:t>，反而在新架构上把它完全暴露了出来</a:t>
            </a:r>
            <a:endParaRPr lang="zh-CN" altLang="en-US" sz="2200"/>
          </a:p>
          <a:p>
            <a:pPr lvl="1"/>
            <a:r>
              <a:rPr lang="zh-CN" altLang="en-US" sz="2200"/>
              <a:t>在 </a:t>
            </a:r>
            <a:r>
              <a:rPr lang="en-US" altLang="zh-CN" sz="2200"/>
              <a:t>2.43 </a:t>
            </a:r>
            <a:r>
              <a:rPr lang="zh-CN" altLang="en-US" sz="2200"/>
              <a:t>开发周期，由于头文件依赖关系的变化，提供该符号的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代码</a:t>
            </a:r>
            <a:r>
              <a:rPr lang="zh-CN" altLang="en-US" sz="2200"/>
              <a:t>恰好从另一头文件引入了隐藏该符号的逻辑，于是该符号像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早</a:t>
            </a:r>
            <a:r>
              <a:rPr lang="zh-CN" altLang="en-US" sz="2200"/>
              <a:t>该发生的那样不见了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46881"/>
            <a:ext cx="9452278" cy="758458"/>
          </a:xfrm>
        </p:spPr>
        <p:txBody>
          <a:bodyPr/>
          <a:p>
            <a:r>
              <a:rPr lang="en-US" altLang="zh-CN"/>
              <a:t>Rust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64562"/>
            <a:ext cx="10202991" cy="4657501"/>
          </a:xfrm>
        </p:spPr>
        <p:txBody>
          <a:bodyPr/>
          <a:p>
            <a:r>
              <a:rPr lang="zh-CN" altLang="en-US" sz="2600"/>
              <a:t>为安同 </a:t>
            </a:r>
            <a:r>
              <a:rPr lang="en-US" altLang="zh-CN" sz="2600"/>
              <a:t>OS </a:t>
            </a:r>
            <a:r>
              <a:rPr lang="zh-CN" altLang="en-US" sz="2600"/>
              <a:t>的</a:t>
            </a:r>
            <a:r>
              <a:rPr lang="zh-CN" altLang="en-US" sz="2600">
                <a:cs typeface="Arial" panose="020B0604020202020204" pitchFamily="34" charset="0"/>
              </a:rPr>
              <a:t>无 </a:t>
            </a:r>
            <a:r>
              <a:rPr lang="en-US" altLang="zh-CN" sz="2600">
                <a:cs typeface="Arial" panose="020B0604020202020204" pitchFamily="34" charset="0"/>
              </a:rPr>
              <a:t>LSX </a:t>
            </a:r>
            <a:r>
              <a:rPr lang="zh-CN" altLang="en-US" sz="2600">
                <a:cs typeface="Arial" panose="020B0604020202020204" pitchFamily="34" charset="0"/>
              </a:rPr>
              <a:t>移植编译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 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oma 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等 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Rust 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软件</a:t>
            </a:r>
            <a:r>
              <a:rPr lang="zh-CN" altLang="en-US" sz="2600">
                <a:cs typeface="Arial" panose="020B0604020202020204" pitchFamily="34" charset="0"/>
              </a:rPr>
              <a:t>时，尽管已经在 </a:t>
            </a:r>
            <a:r>
              <a:rPr lang="en-US" altLang="zh-CN" sz="2600">
                <a:cs typeface="Arial" panose="020B0604020202020204" pitchFamily="34" charset="0"/>
              </a:rPr>
              <a:t>RUSTFLAGS </a:t>
            </a:r>
            <a:r>
              <a:rPr lang="zh-CN" altLang="en-US" sz="2600">
                <a:cs typeface="Arial" panose="020B0604020202020204" pitchFamily="34" charset="0"/>
              </a:rPr>
              <a:t>加入了 -</a:t>
            </a:r>
            <a:r>
              <a:rPr lang="en-US" altLang="zh-CN" sz="2600">
                <a:cs typeface="Arial" panose="020B0604020202020204" pitchFamily="34" charset="0"/>
              </a:rPr>
              <a:t>Ctarget</a:t>
            </a:r>
            <a:r>
              <a:rPr lang="zh-CN" altLang="en-US" sz="2600">
                <a:cs typeface="Arial" panose="020B0604020202020204" pitchFamily="34" charset="0"/>
              </a:rPr>
              <a:t>-</a:t>
            </a:r>
            <a:r>
              <a:rPr lang="en-US" altLang="zh-CN" sz="2600">
                <a:cs typeface="Arial" panose="020B0604020202020204" pitchFamily="34" charset="0"/>
              </a:rPr>
              <a:t>feature</a:t>
            </a:r>
            <a:r>
              <a:rPr lang="zh-CN" altLang="en-US" sz="2600">
                <a:cs typeface="Arial" panose="020B0604020202020204" pitchFamily="34" charset="0"/>
              </a:rPr>
              <a:t>=-</a:t>
            </a:r>
            <a:r>
              <a:rPr lang="en-US" altLang="zh-CN" sz="2600">
                <a:cs typeface="Arial" panose="020B0604020202020204" pitchFamily="34" charset="0"/>
              </a:rPr>
              <a:t>lsx </a:t>
            </a:r>
            <a:r>
              <a:rPr lang="zh-CN" altLang="en-US" sz="2600">
                <a:cs typeface="Arial" panose="020B0604020202020204" pitchFamily="34" charset="0"/>
              </a:rPr>
              <a:t>以禁用 </a:t>
            </a:r>
            <a:r>
              <a:rPr lang="en-US" altLang="zh-CN" sz="2600">
                <a:cs typeface="Arial" panose="020B0604020202020204" pitchFamily="34" charset="0"/>
              </a:rPr>
              <a:t>LSX</a:t>
            </a:r>
            <a:r>
              <a:rPr lang="zh-CN" altLang="en-US" sz="2600">
                <a:cs typeface="Arial" panose="020B0604020202020204" pitchFamily="34" charset="0"/>
              </a:rPr>
              <a:t>，</a:t>
            </a:r>
            <a:r>
              <a:rPr lang="en-US" altLang="zh-CN" sz="2600">
                <a:cs typeface="Arial" panose="020B0604020202020204" pitchFamily="34" charset="0"/>
              </a:rPr>
              <a:t>main </a:t>
            </a:r>
            <a:r>
              <a:rPr lang="zh-CN" altLang="en-US" sz="2600">
                <a:cs typeface="Arial" panose="020B0604020202020204" pitchFamily="34" charset="0"/>
              </a:rPr>
              <a:t>函数（是 </a:t>
            </a:r>
            <a:r>
              <a:rPr lang="en-US" altLang="zh-CN" sz="2600">
                <a:cs typeface="Arial" panose="020B0604020202020204" pitchFamily="34" charset="0"/>
              </a:rPr>
              <a:t>Rust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c </a:t>
            </a:r>
            <a:r>
              <a:rPr lang="zh-CN" altLang="en-US" sz="2600">
                <a:cs typeface="Arial" panose="020B0604020202020204" pitchFamily="34" charset="0"/>
              </a:rPr>
              <a:t>生成的供 </a:t>
            </a:r>
            <a:r>
              <a:rPr lang="en-US" altLang="zh-CN" sz="2600">
                <a:cs typeface="Arial" panose="020B0604020202020204" pitchFamily="34" charset="0"/>
              </a:rPr>
              <a:t>libc </a:t>
            </a:r>
            <a:r>
              <a:rPr lang="zh-CN" altLang="en-US" sz="2600">
                <a:cs typeface="Arial" panose="020B0604020202020204" pitchFamily="34" charset="0"/>
              </a:rPr>
              <a:t>调用的入口点，而不是 </a:t>
            </a:r>
            <a:r>
              <a:rPr lang="en-US" altLang="zh-CN" sz="2600">
                <a:cs typeface="Arial" panose="020B0604020202020204" pitchFamily="34" charset="0"/>
              </a:rPr>
              <a:t>Rust </a:t>
            </a:r>
            <a:r>
              <a:rPr lang="zh-CN" altLang="en-US" sz="2600">
                <a:cs typeface="Arial" panose="020B0604020202020204" pitchFamily="34" charset="0"/>
              </a:rPr>
              <a:t>代码中的 </a:t>
            </a:r>
            <a:r>
              <a:rPr lang="en-US" altLang="zh-CN" sz="2600">
                <a:cs typeface="Arial" panose="020B0604020202020204" pitchFamily="34" charset="0"/>
              </a:rPr>
              <a:t>crate::main</a:t>
            </a:r>
            <a:r>
              <a:rPr lang="zh-CN" altLang="en-US" sz="2600">
                <a:cs typeface="Arial" panose="020B0604020202020204" pitchFamily="34" charset="0"/>
              </a:rPr>
              <a:t>）中还是神秘地出现了 </a:t>
            </a:r>
            <a:r>
              <a:rPr lang="en-US" altLang="zh-CN" sz="2600">
                <a:cs typeface="Arial" panose="020B0604020202020204" pitchFamily="34" charset="0"/>
              </a:rPr>
              <a:t>LSX </a:t>
            </a:r>
            <a:r>
              <a:rPr lang="zh-CN" altLang="en-US" sz="2600">
                <a:cs typeface="Arial" panose="020B0604020202020204" pitchFamily="34" charset="0"/>
              </a:rPr>
              <a:t>指令</a:t>
            </a:r>
            <a:endParaRPr lang="zh-CN" altLang="en-US" sz="2600">
              <a:cs typeface="Arial" panose="020B0604020202020204" pitchFamily="34" charset="0"/>
            </a:endParaRPr>
          </a:p>
          <a:p>
            <a:r>
              <a:rPr lang="zh-CN" altLang="en-US" sz="2600"/>
              <a:t>初步排查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发现</a:t>
            </a:r>
            <a:r>
              <a:rPr lang="zh-CN" altLang="en-US" sz="2600"/>
              <a:t> </a:t>
            </a:r>
            <a:r>
              <a:rPr lang="en-US" altLang="zh-CN" sz="2600"/>
              <a:t>Rust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c </a:t>
            </a:r>
            <a:r>
              <a:rPr lang="zh-CN" altLang="en-US" sz="2600"/>
              <a:t>生成的 </a:t>
            </a:r>
            <a:r>
              <a:rPr lang="en-US" altLang="zh-CN" sz="2600"/>
              <a:t>LLVM IR </a:t>
            </a:r>
            <a:r>
              <a:rPr lang="zh-CN" altLang="en-US" sz="2600"/>
              <a:t>中，</a:t>
            </a:r>
            <a:r>
              <a:rPr lang="en-US" altLang="zh-CN" sz="2600"/>
              <a:t>main </a:t>
            </a:r>
            <a:r>
              <a:rPr lang="zh-CN" altLang="en-US" sz="2600"/>
              <a:t>函数的 </a:t>
            </a:r>
            <a:r>
              <a:rPr lang="en-US" altLang="zh-CN" sz="2600"/>
              <a:t>attribute </a:t>
            </a:r>
            <a:r>
              <a:rPr lang="zh-CN" altLang="en-US" sz="2600"/>
              <a:t>缺失 </a:t>
            </a:r>
            <a:r>
              <a:rPr lang="en-US" altLang="zh-CN" sz="2600"/>
              <a:t>target</a:t>
            </a:r>
            <a:r>
              <a:rPr lang="zh-CN" altLang="en-US" sz="2600"/>
              <a:t>-</a:t>
            </a:r>
            <a:r>
              <a:rPr lang="en-US" altLang="zh-CN" sz="2600"/>
              <a:t>feature </a:t>
            </a:r>
            <a:r>
              <a:rPr lang="zh-CN" altLang="en-US" sz="2600"/>
              <a:t>信息。我们猜测后续如果 </a:t>
            </a:r>
            <a:r>
              <a:rPr lang="en-US" altLang="zh-CN" sz="2600"/>
              <a:t>LLVM </a:t>
            </a:r>
            <a:r>
              <a:rPr lang="zh-CN" altLang="en-US" sz="2600"/>
              <a:t>决定将一些代码内联到 </a:t>
            </a:r>
            <a:r>
              <a:rPr lang="en-US" altLang="zh-CN" sz="2600"/>
              <a:t>main </a:t>
            </a:r>
            <a:r>
              <a:rPr lang="zh-CN" altLang="en-US" sz="2600"/>
              <a:t>中，这些代码就可能被向量化</a:t>
            </a:r>
            <a:endParaRPr lang="zh-CN" altLang="en-US" sz="2600"/>
          </a:p>
          <a:p>
            <a:r>
              <a:rPr lang="zh-CN" altLang="en-US" sz="2600"/>
              <a:t>目前发现去掉安同 </a:t>
            </a:r>
            <a:r>
              <a:rPr lang="en-US" altLang="zh-CN" sz="2600"/>
              <a:t>OS </a:t>
            </a:r>
            <a:r>
              <a:rPr lang="zh-CN" altLang="en-US" sz="2600"/>
              <a:t>构建系统默认传递的 -</a:t>
            </a:r>
            <a:r>
              <a:rPr lang="en-US" altLang="zh-CN" sz="2600"/>
              <a:t>Clinker</a:t>
            </a:r>
            <a:r>
              <a:rPr lang="zh-CN" altLang="en-US" sz="2600"/>
              <a:t>-</a:t>
            </a:r>
            <a:r>
              <a:rPr lang="en-US" altLang="zh-CN" sz="2600"/>
              <a:t>plugin</a:t>
            </a:r>
            <a:r>
              <a:rPr lang="zh-CN" altLang="en-US" sz="2600"/>
              <a:t>-</a:t>
            </a:r>
            <a:r>
              <a:rPr lang="en-US" altLang="zh-CN" sz="2600"/>
              <a:t>lto </a:t>
            </a:r>
            <a:r>
              <a:rPr lang="zh-CN" altLang="en-US" sz="2600"/>
              <a:t>即可阻止将代码内联到 </a:t>
            </a:r>
            <a:r>
              <a:rPr lang="en-US" altLang="zh-CN" sz="2600"/>
              <a:t>main </a:t>
            </a:r>
            <a:r>
              <a:rPr lang="zh-CN" altLang="en-US" sz="2600"/>
              <a:t>中，从而避开该问题</a:t>
            </a:r>
            <a:endParaRPr lang="zh-CN" altLang="en-US" sz="2600"/>
          </a:p>
          <a:p>
            <a:r>
              <a:rPr lang="zh-CN" altLang="en-US" sz="2600"/>
              <a:t>但是尚无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决定性证据支持该假说，需进一步研究</a:t>
            </a:r>
            <a:endParaRPr lang="zh-CN" altLang="en-US" sz="2600"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/>
              <a:t>Rust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600"/>
              <a:t>长远来看，需要为 </a:t>
            </a:r>
            <a:r>
              <a:rPr lang="en-US" altLang="zh-CN" sz="2600"/>
              <a:t>Rustc </a:t>
            </a:r>
            <a:r>
              <a:rPr lang="zh-CN" altLang="en-US" sz="2600"/>
              <a:t>引入表示无 </a:t>
            </a:r>
            <a:r>
              <a:rPr lang="en-US" altLang="zh-CN" sz="2600"/>
              <a:t>LSX </a:t>
            </a:r>
            <a:r>
              <a:rPr lang="zh-CN" altLang="en-US" sz="2600"/>
              <a:t>龙架构的 </a:t>
            </a:r>
            <a:r>
              <a:rPr lang="en-US" altLang="zh-CN" sz="2600"/>
              <a:t>triple</a:t>
            </a:r>
            <a:endParaRPr lang="en-US" altLang="zh-CN" sz="2600"/>
          </a:p>
          <a:p>
            <a:r>
              <a:rPr lang="zh-CN" altLang="en-US" sz="2600"/>
              <a:t>目前</a:t>
            </a:r>
            <a:r>
              <a:rPr lang="en-US" altLang="zh-CN" sz="2600"/>
              <a:t> xry111 </a:t>
            </a:r>
            <a:r>
              <a:rPr lang="zh-CN" altLang="en-US" sz="2600"/>
              <a:t>和 </a:t>
            </a:r>
            <a:r>
              <a:rPr lang="en-US" altLang="zh-CN" sz="2600"/>
              <a:t>xen0n 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想到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的是</a:t>
            </a:r>
            <a:r>
              <a:rPr lang="zh-CN" altLang="en-US" sz="2600"/>
              <a:t> </a:t>
            </a:r>
            <a:r>
              <a:rPr lang="en-US" altLang="zh-CN" sz="2600"/>
              <a:t>loongarch64</a:t>
            </a:r>
            <a:r>
              <a:rPr lang="en-US" altLang="zh-CN" sz="2600">
                <a:solidFill>
                  <a:srgbClr val="FF0000"/>
                </a:solidFill>
              </a:rPr>
              <a:t>base</a:t>
            </a:r>
            <a:r>
              <a:rPr lang="zh-CN" altLang="en-US" sz="2600"/>
              <a:t>-</a:t>
            </a:r>
            <a:r>
              <a:rPr lang="en-US" altLang="zh-CN" sz="2600"/>
              <a:t>unknown</a:t>
            </a:r>
            <a:r>
              <a:rPr lang="zh-CN" altLang="en-US" sz="2600"/>
              <a:t>-</a:t>
            </a:r>
            <a:r>
              <a:rPr lang="en-US" altLang="zh-CN" sz="2600"/>
              <a:t>linux</a:t>
            </a:r>
            <a:r>
              <a:rPr lang="zh-CN" altLang="en-US" sz="2600"/>
              <a:t>-</a:t>
            </a:r>
            <a:r>
              <a:rPr lang="en-US" altLang="zh-CN" sz="2600"/>
              <a:t>{gnu,musl}</a:t>
            </a:r>
            <a:endParaRPr lang="zh-CN" altLang="en-US" sz="26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5076</Words>
  <Application>WPS Office WWO_wpscloud_20250904173343-5eb13ec068</Application>
  <PresentationFormat/>
  <Paragraphs>226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宋体</vt:lpstr>
      <vt:lpstr>汉仪书宋二KW</vt:lpstr>
      <vt:lpstr>MS PGothic</vt:lpstr>
      <vt:lpstr>Kingsoft Confetti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GCC</vt:lpstr>
      <vt:lpstr>Glibc</vt:lpstr>
      <vt:lpstr>Rust</vt:lpstr>
      <vt:lpstr>Rust</vt:lpstr>
      <vt:lpstr>Linux 内核：AMDGPU 问题</vt:lpstr>
      <vt:lpstr>Linux 内核：AMDGPU 问题</vt:lpstr>
      <vt:lpstr>Linux 内核：AMDGPU 问题</vt:lpstr>
      <vt:lpstr>Linux 内核（loongarch 列表）</vt:lpstr>
      <vt:lpstr>Linux 内核（loongarch 列表）</vt:lpstr>
      <vt:lpstr>Linux 内核（loongarch 列表）</vt:lpstr>
      <vt:lpstr>快速报告</vt:lpstr>
      <vt:lpstr>Arch Linux for Loong64</vt:lpstr>
      <vt:lpstr>Arch Linux for Loong64</vt:lpstr>
      <vt:lpstr>Arch Linux for Loong64</vt:lpstr>
      <vt:lpstr>Arch Linux for Loong64</vt:lpstr>
      <vt:lpstr>安同 OS (AOSC OS)</vt:lpstr>
      <vt:lpstr>安同 OS (AOSC OS)</vt:lpstr>
      <vt:lpstr>安同 OS (AOSC OS)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2025-09-13T10:18:23Z</dcterms:created>
  <dcterms:modified xsi:type="dcterms:W3CDTF">2025-09-13T10:18:23Z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2052-12.9.0.22637</vt:lpwstr>
  </property>
  <property fmtid="{D5CDD505-2E9C-101B-9397-08002B2CF9AE}" pid="3" name="ICV">
    <vt:lpwstr>47B5133B91E7D92B8904E1676A1AE32D_43</vt:lpwstr>
  </property>
</Properties>
</file>