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41"/>
  </p:handoutMasterIdLst>
  <p:sldIdLst>
    <p:sldId id="257" r:id="rId3"/>
    <p:sldId id="258" r:id="rId4"/>
    <p:sldId id="261" r:id="rId5"/>
    <p:sldId id="349" r:id="rId6"/>
    <p:sldId id="348" r:id="rId8"/>
    <p:sldId id="364" r:id="rId9"/>
    <p:sldId id="366" r:id="rId10"/>
    <p:sldId id="367" r:id="rId11"/>
    <p:sldId id="394" r:id="rId12"/>
    <p:sldId id="393" r:id="rId13"/>
    <p:sldId id="395" r:id="rId14"/>
    <p:sldId id="265" r:id="rId15"/>
    <p:sldId id="371" r:id="rId16"/>
    <p:sldId id="391" r:id="rId17"/>
    <p:sldId id="390" r:id="rId18"/>
    <p:sldId id="372" r:id="rId19"/>
    <p:sldId id="373" r:id="rId20"/>
    <p:sldId id="375" r:id="rId21"/>
    <p:sldId id="376" r:id="rId22"/>
    <p:sldId id="378" r:id="rId23"/>
    <p:sldId id="385" r:id="rId24"/>
    <p:sldId id="386" r:id="rId25"/>
    <p:sldId id="387" r:id="rId26"/>
    <p:sldId id="388" r:id="rId27"/>
    <p:sldId id="389" r:id="rId28"/>
    <p:sldId id="381" r:id="rId29"/>
    <p:sldId id="382" r:id="rId30"/>
    <p:sldId id="383" r:id="rId31"/>
    <p:sldId id="384" r:id="rId32"/>
    <p:sldId id="269" r:id="rId33"/>
    <p:sldId id="352" r:id="rId34"/>
    <p:sldId id="353" r:id="rId35"/>
    <p:sldId id="379" r:id="rId36"/>
    <p:sldId id="392" r:id="rId37"/>
    <p:sldId id="396" r:id="rId38"/>
    <p:sldId id="303" r:id="rId39"/>
    <p:sldId id="275" r:id="rId40"/>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loongarch@whlug.cn" TargetMode="Externa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lore.kernel.org/loongarch/cover.1754999365.git.zhoubinbin@loongson.cn/" TargetMode="External"/><Relationship Id="rId5" Type="http://schemas.openxmlformats.org/officeDocument/2006/relationships/hyperlink" Target="https://lore.kernel.org/loongarch/cover.1754890670.git.zhoubinbin@loongson.cn/" TargetMode="External"/><Relationship Id="rId4" Type="http://schemas.openxmlformats.org/officeDocument/2006/relationships/hyperlink" Target="https://lore.kernel.org/loongarch/20250812132716.1465-1-yangtiezhu@loongson.cn/" TargetMode="External"/><Relationship Id="rId3" Type="http://schemas.openxmlformats.org/officeDocument/2006/relationships/hyperlink" Target="https://lore.kernel.org/loongarch/20250816104904.4779-2-xry111@xry111.site/" TargetMode="External"/><Relationship Id="rId2" Type="http://schemas.openxmlformats.org/officeDocument/2006/relationships/hyperlink" Target="https://lore.kernel.org/loongarch/20250812122043.2462836-1-wangming01@loongson.cn/" TargetMode="External"/><Relationship Id="rId1" Type="http://schemas.openxmlformats.org/officeDocument/2006/relationships/hyperlink" Target="https://lore.kernel.org/loongarch/20250814022810.2917-1-wangkanglong@loongson.cn/" TargetMode="Externa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lore.kernel.org/loongarch/20250816035027.11727-2-ziyao@disroot.org/" TargetMode="External"/><Relationship Id="rId3" Type="http://schemas.openxmlformats.org/officeDocument/2006/relationships/hyperlink" Target="https://lore.kernel.org/loongarch/20250816033327.11359-2-ziyao@disroot.org/" TargetMode="External"/><Relationship Id="rId2" Type="http://schemas.openxmlformats.org/officeDocument/2006/relationships/hyperlink" Target="https://lore.kernel.org/loongarch/20250811163749.47028-2-ziyao@disroot.org/" TargetMode="External"/><Relationship Id="rId1" Type="http://schemas.openxmlformats.org/officeDocument/2006/relationships/hyperlink" Target="https://lore.kernel.org/loongarch/20250805150147.25909-1-ziyao@disroot.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git.kernel.org/torvalds/c/0af4d704ba8e" TargetMode="External"/><Relationship Id="rId1" Type="http://schemas.openxmlformats.org/officeDocument/2006/relationships/hyperlink" Target="https://git.kernel.org/torvalds/c/8138d2ddbcca"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github.com/lcpu-club/loongarch-packages/pull/693" TargetMode="External"/><Relationship Id="rId1" Type="http://schemas.openxmlformats.org/officeDocument/2006/relationships/hyperlink" Target="https://github.com/lcpu-club/loongarch-packages/pull/685" TargetMode="Externa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github.com/lcpu-club/loongarch-packages/pull/690" TargetMode="External"/><Relationship Id="rId2" Type="http://schemas.openxmlformats.org/officeDocument/2006/relationships/hyperlink" Target="https://github.com/lcpu-club/loongarch-packages/pull/689" TargetMode="External"/><Relationship Id="rId1" Type="http://schemas.openxmlformats.org/officeDocument/2006/relationships/hyperlink" Target="https://github.com/lcpu-club/loongarch-packages/pull/688"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issues.chromium.org/issues/429974680" TargetMode="External"/><Relationship Id="rId1" Type="http://schemas.openxmlformats.org/officeDocument/2006/relationships/hyperlink" Target="https://github.com/lcpu-club/loongarch-packages/pull/687"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hyperlink" Target="https://github.com/mamba-org/mamba/pull/4019" TargetMode="External"/><Relationship Id="rId2" Type="http://schemas.openxmlformats.org/officeDocument/2006/relationships/hyperlink" Target="https://groups.google.com/g/conda-forge/c/g4lXIjw_xIg" TargetMode="External"/><Relationship Id="rId1" Type="http://schemas.openxmlformats.org/officeDocument/2006/relationships/hyperlink" Target="https://bbs.loongarch.org/d/60-loongarch"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ee.com/open-loongarch/u-boo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cc.gnu.org/PR120476"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cc.gnu.org/PR117599"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gcc.gnu.org/PR120242" TargetMode="External"/><Relationship Id="rId1" Type="http://schemas.openxmlformats.org/officeDocument/2006/relationships/hyperlink" Target="https://gcc.gnu.org/PR120983" TargetMode="Externa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s://lore.kernel.org/loongarch/20250805150147.25909-1-ziyao@disroot.org/" TargetMode="External"/><Relationship Id="rId7" Type="http://schemas.openxmlformats.org/officeDocument/2006/relationships/hyperlink" Target="https://lore.kernel.org/loongarch/20250815022621.508174-1-maobibo@loongson.cn/" TargetMode="External"/><Relationship Id="rId6" Type="http://schemas.openxmlformats.org/officeDocument/2006/relationships/hyperlink" Target="https://lore.kernel.org/loongarch/20250804081946.1456573-1-maobibo@loongson.cn/" TargetMode="External"/><Relationship Id="rId5" Type="http://schemas.openxmlformats.org/officeDocument/2006/relationships/hyperlink" Target="https://lore.kernel.org/loongarch/20250812090056.771379-1-lixianglai@loongson.cn/" TargetMode="External"/><Relationship Id="rId4" Type="http://schemas.openxmlformats.org/officeDocument/2006/relationships/hyperlink" Target="https://lore.kernel.org/loongarch/20250814013412.108668-1-jianghaoran@kylinos.cn/" TargetMode="External"/><Relationship Id="rId3" Type="http://schemas.openxmlformats.org/officeDocument/2006/relationships/hyperlink" Target="https://lore.kernel.org/loongarch/20250811025544.458422-1-gaosong@loongson.cn/" TargetMode="External"/><Relationship Id="rId2" Type="http://schemas.openxmlformats.org/officeDocument/2006/relationships/hyperlink" Target="https://lore.kernel.org/loongarch/20250815090902.1587392-1-chenhuacai@loongson.cn/" TargetMode="External"/><Relationship Id="rId1" Type="http://schemas.openxmlformats.org/officeDocument/2006/relationships/hyperlink" Target="https://lore.kernel.org/loongarch/20250805110754.3243432-1-chenhuacai@loongson.c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p:sp>
        <p:nvSpPr>
          <p:cNvPr id="1048586" name="标题 1"/>
          <p:cNvSpPr>
            <a:spLocks noGrp="1"/>
          </p:cNvSpPr>
          <p:nvPr>
            <p:ph type="title"/>
          </p:nvPr>
        </p:nvSpPr>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1"/>
              </a:rPr>
              <a:t>loongarch</a:t>
            </a:r>
            <a:r>
              <a:rPr lang="zh-CN" altLang="en-US" sz="1800">
                <a:latin typeface="Fira Code" charset="0"/>
                <a:ea typeface="Fira Code" charset="0"/>
                <a:cs typeface="Fira Code" charset="0"/>
                <a:hlinkClick r:id="rId1"/>
              </a:rPr>
              <a:t>@</a:t>
            </a:r>
            <a:r>
              <a:rPr lang="en-US" altLang="zh-CN" sz="1800">
                <a:latin typeface="Fira Code" charset="0"/>
                <a:ea typeface="Fira Code" charset="0"/>
                <a:cs typeface="Fira Code" charset="0"/>
                <a:hlinkClick r:id="rId1"/>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Linux 内核（</a:t>
            </a:r>
            <a:r>
              <a:rPr lang="en-US" altLang="zh-CN">
                <a:solidFill>
                  <a:schemeClr val="tx1"/>
                </a:solidFill>
                <a:ea typeface="Source Han Sans CN" charset="0"/>
              </a:rPr>
              <a:t>loongarch </a:t>
            </a:r>
            <a:r>
              <a:rPr lang="zh-CN" altLang="en-US">
                <a:solidFill>
                  <a:schemeClr val="tx1"/>
                </a:solidFill>
                <a:ea typeface="Source Han Sans CN" charset="0"/>
              </a:rPr>
              <a:t>列表）</a:t>
            </a:r>
            <a:endParaRPr lang="zh-CN" altLang="en-US"/>
          </a:p>
        </p:txBody>
      </p:sp>
      <p:sp>
        <p:nvSpPr>
          <p:cNvPr id="3" name="内容占位符 2"/>
          <p:cNvSpPr>
            <a:spLocks noGrp="1"/>
          </p:cNvSpPr>
          <p:nvPr>
            <p:ph idx="1"/>
          </p:nvPr>
        </p:nvSpPr>
        <p:spPr>
          <a:xfrm>
            <a:off x="513999" y="1259762"/>
            <a:ext cx="11070090" cy="4657501"/>
          </a:xfrm>
        </p:spPr>
        <p:txBody>
          <a:bodyPr/>
          <a:p>
            <a:pPr lvl="0"/>
            <a:r>
              <a:rPr lang="en-US" altLang="zh-CN" sz="2200"/>
              <a:t>Kanglong Wang</a:t>
            </a:r>
            <a:endParaRPr lang="en-US" altLang="zh-CN" sz="2200"/>
          </a:p>
          <a:p>
            <a:pPr lvl="1"/>
            <a:r>
              <a:rPr lang="zh-CN" altLang="en-US" sz="1800"/>
              <a:t>通过优化重定位时</a:t>
            </a:r>
            <a:r>
              <a:rPr lang="en-US" altLang="zh-CN" sz="1800"/>
              <a:t> PLT/GOT </a:t>
            </a:r>
            <a:r>
              <a:rPr lang="zh-CN" altLang="en-US" sz="1800"/>
              <a:t>所需表项数量的计算提高模块载入速度（</a:t>
            </a:r>
            <a:r>
              <a:rPr lang="zh-CN" altLang="en-US" sz="1800">
                <a:hlinkClick r:id="rId1"/>
              </a:rPr>
              <a:t>第 </a:t>
            </a:r>
            <a:r>
              <a:rPr lang="en-US" altLang="zh-CN" sz="1800">
                <a:hlinkClick r:id="rId1"/>
              </a:rPr>
              <a:t>1 </a:t>
            </a:r>
            <a:r>
              <a:rPr lang="zh-CN" altLang="en-US" sz="1800">
                <a:hlinkClick r:id="rId1"/>
              </a:rPr>
              <a:t>版</a:t>
            </a:r>
            <a:r>
              <a:rPr lang="zh-CN" altLang="en-US" sz="1800"/>
              <a:t>）</a:t>
            </a:r>
            <a:endParaRPr lang="en-US" altLang="zh-CN" sz="1800"/>
          </a:p>
          <a:p>
            <a:pPr lvl="0"/>
            <a:r>
              <a:rPr lang="en-US" altLang="zh-CN" sz="2200"/>
              <a:t>Ming Wang</a:t>
            </a:r>
            <a:endParaRPr lang="en-US" altLang="zh-CN" sz="2200"/>
          </a:p>
          <a:p>
            <a:pPr lvl="1"/>
            <a:r>
              <a:rPr lang="zh-CN" altLang="en-US" sz="1800"/>
              <a:t>将 </a:t>
            </a:r>
            <a:r>
              <a:rPr lang="en-US" altLang="zh-CN" sz="1800"/>
              <a:t>COMMAND_LINE_SIZE </a:t>
            </a:r>
            <a:r>
              <a:rPr lang="zh-CN" altLang="en-US" sz="1800"/>
              <a:t>定义的大小提升为 </a:t>
            </a:r>
            <a:r>
              <a:rPr lang="en-US" altLang="zh-CN" sz="1800"/>
              <a:t>4096 </a:t>
            </a:r>
            <a:r>
              <a:rPr lang="zh-CN" altLang="en-US" sz="1800"/>
              <a:t>字节（</a:t>
            </a:r>
            <a:r>
              <a:rPr lang="zh-CN" altLang="en-US" sz="1800">
                <a:hlinkClick r:id="rId2"/>
              </a:rPr>
              <a:t>第 </a:t>
            </a:r>
            <a:r>
              <a:rPr lang="en-US" altLang="zh-CN" sz="1800">
                <a:hlinkClick r:id="rId2"/>
              </a:rPr>
              <a:t>1 </a:t>
            </a:r>
            <a:r>
              <a:rPr lang="zh-CN" altLang="en-US" sz="1800">
                <a:hlinkClick r:id="rId2"/>
              </a:rPr>
              <a:t>版</a:t>
            </a:r>
            <a:r>
              <a:rPr lang="zh-CN" altLang="en-US" sz="1800"/>
              <a:t>）</a:t>
            </a:r>
            <a:endParaRPr lang="zh-CN" altLang="en-US" sz="1800"/>
          </a:p>
          <a:p>
            <a:pPr lvl="0"/>
            <a:r>
              <a:rPr lang="en-US" altLang="zh-CN" sz="2200"/>
              <a:t>Ruoyao Xi</a:t>
            </a:r>
            <a:endParaRPr lang="en-US" altLang="zh-CN" sz="2200"/>
          </a:p>
          <a:p>
            <a:pPr lvl="1"/>
            <a:r>
              <a:rPr lang="zh-CN" altLang="en-US" sz="1800"/>
              <a:t>更正 </a:t>
            </a:r>
            <a:r>
              <a:rPr lang="en-US" altLang="zh-CN" sz="1800"/>
              <a:t>7A </a:t>
            </a:r>
            <a:r>
              <a:rPr lang="zh-CN" altLang="en-US" sz="1800"/>
              <a:t>桥片 </a:t>
            </a:r>
            <a:r>
              <a:rPr lang="en-US" altLang="zh-CN" sz="1800"/>
              <a:t>PWM </a:t>
            </a:r>
            <a:r>
              <a:rPr lang="en-US" altLang="zh-CN" sz="1800">
                <a:solidFill>
                  <a:schemeClr val="tx1"/>
                </a:solidFill>
                <a:ea typeface="Source Han Sans CN" charset="0"/>
              </a:rPr>
              <a:t>的默认</a:t>
            </a:r>
            <a:r>
              <a:rPr lang="zh-CN" altLang="en-US" sz="1800"/>
              <a:t>时钟频率：原定义 </a:t>
            </a:r>
            <a:r>
              <a:rPr lang="en-US" altLang="zh-CN" sz="1800"/>
              <a:t>50kHz</a:t>
            </a:r>
            <a:r>
              <a:rPr lang="zh-CN" altLang="en-US" sz="1800"/>
              <a:t>，应为 </a:t>
            </a:r>
            <a:r>
              <a:rPr lang="en-US" altLang="zh-CN" sz="1800"/>
              <a:t>50MHz</a:t>
            </a:r>
            <a:r>
              <a:rPr lang="zh-CN" altLang="en-US" sz="1800"/>
              <a:t>（</a:t>
            </a:r>
            <a:r>
              <a:rPr lang="zh-CN" altLang="en-US" sz="1800">
                <a:hlinkClick r:id="rId3"/>
              </a:rPr>
              <a:t>第 </a:t>
            </a:r>
            <a:r>
              <a:rPr lang="en-US" altLang="zh-CN" sz="1800">
                <a:hlinkClick r:id="rId3"/>
              </a:rPr>
              <a:t>1 </a:t>
            </a:r>
            <a:r>
              <a:rPr lang="zh-CN" altLang="en-US" sz="1800">
                <a:hlinkClick r:id="rId3"/>
              </a:rPr>
              <a:t>版</a:t>
            </a:r>
            <a:r>
              <a:rPr lang="zh-CN" altLang="en-US" sz="1800"/>
              <a:t>）</a:t>
            </a:r>
            <a:endParaRPr lang="en-US" altLang="zh-CN" sz="1800"/>
          </a:p>
          <a:p>
            <a:pPr lvl="0"/>
            <a:r>
              <a:rPr lang="en-US" altLang="zh-CN" sz="2200"/>
              <a:t>Tiezhu Yang</a:t>
            </a:r>
            <a:endParaRPr lang="en-US" altLang="zh-CN" sz="2200"/>
          </a:p>
          <a:p>
            <a:pPr lvl="1"/>
            <a:r>
              <a:rPr lang="zh-CN" altLang="en-US" sz="1800"/>
              <a:t>修复</a:t>
            </a:r>
            <a:r>
              <a:rPr lang="en-US" altLang="zh-CN" sz="1800"/>
              <a:t> objtool </a:t>
            </a:r>
            <a:r>
              <a:rPr lang="zh-CN" altLang="en-US" sz="1800"/>
              <a:t>在启用 </a:t>
            </a:r>
            <a:r>
              <a:rPr lang="en-US" altLang="zh-CN" sz="1800"/>
              <a:t>LTO </a:t>
            </a:r>
            <a:r>
              <a:rPr lang="zh-CN" altLang="en-US" sz="1800"/>
              <a:t>时的警告（</a:t>
            </a:r>
            <a:r>
              <a:rPr lang="zh-CN" altLang="en-US" sz="1800">
                <a:hlinkClick r:id="rId4"/>
              </a:rPr>
              <a:t>第 </a:t>
            </a:r>
            <a:r>
              <a:rPr lang="en-US" altLang="zh-CN" sz="1800">
                <a:hlinkClick r:id="rId4"/>
              </a:rPr>
              <a:t>1 </a:t>
            </a:r>
            <a:r>
              <a:rPr lang="zh-CN" altLang="en-US" sz="1800">
                <a:hlinkClick r:id="rId4"/>
              </a:rPr>
              <a:t>版</a:t>
            </a:r>
            <a:r>
              <a:rPr lang="zh-CN" altLang="en-US" sz="1800"/>
              <a:t>）</a:t>
            </a:r>
            <a:endParaRPr lang="en-US" altLang="zh-CN" sz="1800"/>
          </a:p>
          <a:p>
            <a:pPr lvl="0"/>
            <a:r>
              <a:rPr lang="en-US" altLang="zh-CN" sz="2200"/>
              <a:t>Binbin Zhou</a:t>
            </a:r>
            <a:endParaRPr lang="en-US" altLang="zh-CN" sz="2200"/>
          </a:p>
          <a:p>
            <a:pPr lvl="1"/>
            <a:r>
              <a:rPr lang="en-US" altLang="zh-CN" sz="1800"/>
              <a:t>2K0500/2K1000 NAND </a:t>
            </a:r>
            <a:r>
              <a:rPr lang="zh-CN" altLang="en-US" sz="1800"/>
              <a:t>控制器支持（</a:t>
            </a:r>
            <a:r>
              <a:rPr lang="zh-CN" altLang="en-US" sz="1800">
                <a:hlinkClick r:id="rId5"/>
              </a:rPr>
              <a:t>第</a:t>
            </a:r>
            <a:r>
              <a:rPr lang="en-US" altLang="zh-CN" sz="1800">
                <a:hlinkClick r:id="rId5"/>
              </a:rPr>
              <a:t> 2 </a:t>
            </a:r>
            <a:r>
              <a:rPr lang="zh-CN" altLang="en-US" sz="1800">
                <a:hlinkClick r:id="rId5"/>
              </a:rPr>
              <a:t>版</a:t>
            </a:r>
            <a:r>
              <a:rPr lang="zh-CN" altLang="en-US" sz="1800"/>
              <a:t>）</a:t>
            </a:r>
            <a:endParaRPr lang="zh-CN" altLang="en-US" sz="1800"/>
          </a:p>
          <a:p>
            <a:pPr lvl="1"/>
            <a:r>
              <a:rPr lang="zh-CN" altLang="en-US" sz="1800"/>
              <a:t>龙芯</a:t>
            </a:r>
            <a:r>
              <a:rPr lang="en-US" altLang="zh-CN" sz="1800"/>
              <a:t> 2K0500 BMC </a:t>
            </a:r>
            <a:r>
              <a:rPr lang="zh-CN" altLang="en-US" sz="1800"/>
              <a:t>支持（</a:t>
            </a:r>
            <a:r>
              <a:rPr lang="zh-CN" altLang="en-US" sz="1800">
                <a:hlinkClick r:id="rId6"/>
              </a:rPr>
              <a:t>第</a:t>
            </a:r>
            <a:r>
              <a:rPr lang="en-US" altLang="zh-CN" sz="1800">
                <a:hlinkClick r:id="rId6"/>
              </a:rPr>
              <a:t> 9 </a:t>
            </a:r>
            <a:r>
              <a:rPr lang="zh-CN" altLang="en-US" sz="1800">
                <a:hlinkClick r:id="rId6"/>
              </a:rPr>
              <a:t>版</a:t>
            </a:r>
            <a:r>
              <a:rPr lang="zh-CN" altLang="en-US" sz="1800"/>
              <a:t>）</a:t>
            </a:r>
            <a:endParaRPr lang="zh-CN" altLang="en-US"/>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Linux 内核（</a:t>
            </a:r>
            <a:r>
              <a:rPr lang="en-US" altLang="zh-CN">
                <a:solidFill>
                  <a:schemeClr val="tx1"/>
                </a:solidFill>
                <a:ea typeface="Source Han Sans CN" charset="0"/>
              </a:rPr>
              <a:t>loongarch </a:t>
            </a:r>
            <a:r>
              <a:rPr lang="zh-CN" altLang="en-US">
                <a:solidFill>
                  <a:schemeClr val="tx1"/>
                </a:solidFill>
                <a:ea typeface="Source Han Sans CN" charset="0"/>
              </a:rPr>
              <a:t>列表）</a:t>
            </a:r>
            <a:endParaRPr lang="zh-CN" altLang="en-US"/>
          </a:p>
        </p:txBody>
      </p:sp>
      <p:sp>
        <p:nvSpPr>
          <p:cNvPr id="3" name="内容占位符 2"/>
          <p:cNvSpPr>
            <a:spLocks noGrp="1"/>
          </p:cNvSpPr>
          <p:nvPr>
            <p:ph idx="1"/>
          </p:nvPr>
        </p:nvSpPr>
        <p:spPr>
          <a:xfrm>
            <a:off x="513999" y="1259762"/>
            <a:ext cx="11070090" cy="4657501"/>
          </a:xfrm>
        </p:spPr>
        <p:txBody>
          <a:bodyPr/>
          <a:p>
            <a:pPr lvl="0"/>
            <a:r>
              <a:rPr lang="en-US" altLang="zh-CN" sz="2200"/>
              <a:t>Yao</a:t>
            </a:r>
            <a:r>
              <a:rPr lang="zh-CN" altLang="en-US" sz="2200"/>
              <a:t> </a:t>
            </a:r>
            <a:r>
              <a:rPr lang="en-US" altLang="zh-CN" sz="2200"/>
              <a:t>Zi</a:t>
            </a:r>
            <a:endParaRPr lang="en-US" altLang="zh-CN" sz="2200"/>
          </a:p>
          <a:p>
            <a:pPr lvl="1"/>
            <a:r>
              <a:rPr lang="en-US" altLang="zh-CN" sz="1800"/>
              <a:t>2K0300 SoC </a:t>
            </a:r>
            <a:r>
              <a:rPr lang="zh-CN" altLang="en-US" sz="1800"/>
              <a:t>时钟支持（</a:t>
            </a:r>
            <a:r>
              <a:rPr lang="zh-CN" altLang="en-US" sz="1800">
                <a:hlinkClick r:id="rId1"/>
              </a:rPr>
              <a:t>第</a:t>
            </a:r>
            <a:r>
              <a:rPr lang="en-US" altLang="zh-CN" sz="1800">
                <a:hlinkClick r:id="rId1"/>
              </a:rPr>
              <a:t> 3 </a:t>
            </a:r>
            <a:r>
              <a:rPr lang="zh-CN" altLang="en-US" sz="1800">
                <a:hlinkClick r:id="rId1"/>
              </a:rPr>
              <a:t>版</a:t>
            </a:r>
            <a:r>
              <a:rPr lang="zh-CN" altLang="en-US" sz="1800"/>
              <a:t>）</a:t>
            </a:r>
            <a:endParaRPr lang="zh-CN" altLang="en-US" sz="1800"/>
          </a:p>
          <a:p>
            <a:pPr lvl="1"/>
            <a:r>
              <a:rPr lang="en-US" altLang="zh-CN" sz="1800"/>
              <a:t>2K0300</a:t>
            </a:r>
            <a:r>
              <a:rPr lang="zh-CN" altLang="en-US" sz="1800"/>
              <a:t> </a:t>
            </a:r>
            <a:r>
              <a:rPr lang="en-US" altLang="zh-CN" sz="1800"/>
              <a:t>SoC </a:t>
            </a:r>
            <a:r>
              <a:rPr lang="zh-CN" altLang="en-US" sz="1800"/>
              <a:t>引脚控制器支持（</a:t>
            </a:r>
            <a:r>
              <a:rPr lang="zh-CN" altLang="en-US" sz="1800">
                <a:hlinkClick r:id="rId2"/>
              </a:rPr>
              <a:t>第 </a:t>
            </a:r>
            <a:r>
              <a:rPr lang="en-US" altLang="zh-CN" sz="1800">
                <a:hlinkClick r:id="rId2"/>
              </a:rPr>
              <a:t>1 </a:t>
            </a:r>
            <a:r>
              <a:rPr lang="zh-CN" altLang="en-US" sz="1800">
                <a:hlinkClick r:id="rId2"/>
              </a:rPr>
              <a:t>版</a:t>
            </a:r>
            <a:r>
              <a:rPr lang="zh-CN" altLang="en-US" sz="1800"/>
              <a:t>）</a:t>
            </a:r>
            <a:endParaRPr lang="zh-CN" altLang="en-US" sz="1800"/>
          </a:p>
          <a:p>
            <a:pPr lvl="1"/>
            <a:r>
              <a:rPr lang="en-US" altLang="zh-CN" sz="1800"/>
              <a:t>2K0300</a:t>
            </a:r>
            <a:r>
              <a:rPr lang="zh-CN" altLang="en-US" sz="1800"/>
              <a:t> </a:t>
            </a:r>
            <a:r>
              <a:rPr lang="en-US" altLang="zh-CN" sz="1800"/>
              <a:t>SoC</a:t>
            </a:r>
            <a:r>
              <a:rPr lang="zh-CN" altLang="en-US" sz="1800"/>
              <a:t> 复位控制器支持（</a:t>
            </a:r>
            <a:r>
              <a:rPr lang="zh-CN" altLang="en-US" sz="1800">
                <a:hlinkClick r:id="rId3"/>
              </a:rPr>
              <a:t>第 </a:t>
            </a:r>
            <a:r>
              <a:rPr lang="en-US" altLang="zh-CN" sz="1800">
                <a:hlinkClick r:id="rId3"/>
              </a:rPr>
              <a:t>1 </a:t>
            </a:r>
            <a:r>
              <a:rPr lang="zh-CN" altLang="en-US" sz="1800">
                <a:hlinkClick r:id="rId3"/>
              </a:rPr>
              <a:t>版</a:t>
            </a:r>
            <a:r>
              <a:rPr lang="zh-CN" altLang="en-US" sz="1800"/>
              <a:t>）</a:t>
            </a:r>
            <a:endParaRPr lang="zh-CN" altLang="en-US" sz="1800"/>
          </a:p>
          <a:p>
            <a:pPr lvl="1"/>
            <a:r>
              <a:rPr lang="en-US" altLang="zh-CN" sz="1800"/>
              <a:t>2K0300</a:t>
            </a:r>
            <a:r>
              <a:rPr lang="zh-CN" altLang="en-US" sz="1800"/>
              <a:t> </a:t>
            </a:r>
            <a:r>
              <a:rPr lang="en-US" altLang="zh-CN" sz="1800"/>
              <a:t>GPIO </a:t>
            </a:r>
            <a:r>
              <a:rPr lang="zh-CN" altLang="en-US" sz="1800"/>
              <a:t>控制器支持（</a:t>
            </a:r>
            <a:r>
              <a:rPr lang="zh-CN" altLang="en-US" sz="1800">
                <a:hlinkClick r:id="rId4"/>
              </a:rPr>
              <a:t>第 </a:t>
            </a:r>
            <a:r>
              <a:rPr lang="en-US" altLang="zh-CN" sz="1800">
                <a:hlinkClick r:id="rId4"/>
              </a:rPr>
              <a:t>1 </a:t>
            </a:r>
            <a:r>
              <a:rPr lang="zh-CN" altLang="en-US" sz="1800">
                <a:hlinkClick r:id="rId4"/>
              </a:rPr>
              <a:t>版</a:t>
            </a:r>
            <a:r>
              <a:rPr lang="zh-CN" altLang="en-US" sz="1800"/>
              <a:t>）</a:t>
            </a:r>
            <a:endParaRPr lang="en-US" altLang="zh-CN" sz="1800"/>
          </a:p>
          <a:p>
            <a:endParaRPr lang="zh-CN" altLang="en-US"/>
          </a:p>
        </p:txBody>
      </p:sp>
      <p:sp>
        <p:nvSpPr>
          <p:cNvPr id="4" name="文本占位符 3"/>
          <p:cNvSpPr>
            <a:spLocks noGrp="1"/>
          </p:cNvSpPr>
          <p:nvPr>
            <p:ph type="body" idx="10"/>
          </p:nvPr>
        </p:nvSpPr>
        <p:spPr/>
        <p:txBody>
          <a:bodyPr/>
          <a:p>
            <a:r>
              <a:rPr lang="en-US" altLang="zh-CN">
                <a:solidFill>
                  <a:schemeClr val="bg1">
                    <a:lumMod val="75000"/>
                  </a:schemeClr>
                </a:solidFill>
                <a:ea typeface="Source Han Sans CN" charset="0"/>
              </a:rPr>
              <a:t>梓瑶</a:t>
            </a:r>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p:sp>
        <p:nvSpPr>
          <p:cNvPr id="1048619" name="标题 1"/>
          <p:cNvSpPr>
            <a:spLocks noGrp="1"/>
          </p:cNvSpPr>
          <p:nvPr>
            <p:ph type="ctrTitle"/>
          </p:nvPr>
        </p:nvSpPr>
        <p:spPr/>
        <p:txBody>
          <a:bodyPr/>
          <a:p>
            <a:r>
              <a:rPr lang="zh-CN" altLang="en-US"/>
              <a:t>快速</a:t>
            </a:r>
            <a:r>
              <a:rPr lang="zh-CN" altLang="en-US">
                <a:cs typeface="Arial" panose="020B0604020202020204" pitchFamily="34" charset="0"/>
              </a:rPr>
              <a:t>报告</a:t>
            </a:r>
            <a:endParaRPr lang="zh-CN" altLang="en-US"/>
          </a:p>
        </p:txBody>
      </p:sp>
      <p:sp>
        <p:nvSpPr>
          <p:cNvPr id="1048620" name="副标题 2"/>
          <p:cNvSpPr>
            <a:spLocks noGrp="1"/>
          </p:cNvSpPr>
          <p:nvPr>
            <p:ph type="subTitle" idx="1"/>
          </p:nvPr>
        </p:nvSpPr>
        <p:spPr/>
        <p:txBody>
          <a:bodyPr/>
          <a:p>
            <a:r>
              <a:rPr lang="zh-CN" altLang="en-US"/>
              <a:t>龙架构</a:t>
            </a:r>
            <a:r>
              <a:rPr lang="zh-CN" altLang="en-US">
                <a:solidFill>
                  <a:schemeClr val="tx1"/>
                </a:solidFill>
                <a:ea typeface="Source Han Sans CN" panose="020B0500000000000000" charset="-122"/>
              </a:rPr>
              <a:t>发行版变动</a:t>
            </a:r>
            <a:endParaRPr lang="zh-CN" altLang="en-US">
              <a:ea typeface="Source Han Sans CN" panose="020B0500000000000000" charset="-122"/>
            </a:endParaRPr>
          </a:p>
        </p:txBody>
      </p:sp>
      <p:sp>
        <p:nvSpPr>
          <p:cNvPr id="1048621" name="文本占位符 3"/>
          <p:cNvSpPr>
            <a:spLocks noGrp="1"/>
          </p:cNvSpPr>
          <p:nvPr>
            <p:ph type="body" idx="10"/>
          </p:nvPr>
        </p:nvSpPr>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en-US" altLang="zh-CN">
                <a:solidFill>
                  <a:schemeClr val="tx1"/>
                </a:solidFill>
                <a:ea typeface="Source Han Sans CN" charset="0"/>
              </a:rPr>
              <a:t> (AOSC OS)</a:t>
            </a:r>
            <a:endParaRPr lang="en-US" altLang="zh-CN"/>
          </a:p>
        </p:txBody>
      </p:sp>
      <p:sp>
        <p:nvSpPr>
          <p:cNvPr id="3" name="内容占位符 2"/>
          <p:cNvSpPr>
            <a:spLocks noGrp="1"/>
          </p:cNvSpPr>
          <p:nvPr>
            <p:ph idx="1"/>
          </p:nvPr>
        </p:nvSpPr>
        <p:spPr>
          <a:xfrm>
            <a:off x="513999" y="1259762"/>
            <a:ext cx="11334438" cy="4657501"/>
          </a:xfrm>
        </p:spPr>
        <p:txBody>
          <a:bodyPr/>
          <a:p>
            <a:r>
              <a:rPr lang="en-US" altLang="zh-CN" sz="2000"/>
              <a:t>Linux 6.16 </a:t>
            </a:r>
            <a:r>
              <a:rPr lang="zh-CN" altLang="en-US" sz="2000"/>
              <a:t>内核更新可供测试</a:t>
            </a:r>
            <a:endParaRPr lang="zh-CN" altLang="en-US" sz="2000"/>
          </a:p>
          <a:p>
            <a:pPr lvl="1"/>
            <a:r>
              <a:rPr lang="zh-CN" altLang="en-US" sz="1800"/>
              <a:t>开始提供 </a:t>
            </a:r>
            <a:r>
              <a:rPr lang="en-US" altLang="zh-CN" sz="1800"/>
              <a:t>16KiB</a:t>
            </a:r>
            <a:r>
              <a:rPr lang="zh-CN" altLang="en-US" sz="1800"/>
              <a:t>（默认）及 </a:t>
            </a:r>
            <a:r>
              <a:rPr lang="en-US" altLang="zh-CN" sz="1800"/>
              <a:t>4KiB </a:t>
            </a:r>
            <a:r>
              <a:rPr lang="zh-CN" altLang="en-US" sz="1800"/>
              <a:t>内核分页双内核</a:t>
            </a:r>
            <a:endParaRPr lang="zh-CN" altLang="en-US" sz="1800"/>
          </a:p>
          <a:p>
            <a:pPr lvl="2"/>
            <a:r>
              <a:rPr lang="zh-CN" altLang="en-US" sz="1650"/>
              <a:t>后者可便利 </a:t>
            </a:r>
            <a:r>
              <a:rPr lang="en-US" altLang="zh-CN" sz="1650"/>
              <a:t>Box64 </a:t>
            </a:r>
            <a:r>
              <a:rPr lang="zh-CN" altLang="en-US" sz="1650"/>
              <a:t>开发测试及 </a:t>
            </a:r>
            <a:r>
              <a:rPr lang="en-US" altLang="zh-CN" sz="1650"/>
              <a:t>AMD (ROCm)/Intel (ICR) </a:t>
            </a:r>
            <a:r>
              <a:rPr lang="zh-CN" altLang="en-US" sz="1650"/>
              <a:t>用途</a:t>
            </a:r>
            <a:endParaRPr lang="zh-CN" altLang="en-US" sz="1650"/>
          </a:p>
          <a:p>
            <a:pPr lvl="2"/>
            <a:r>
              <a:rPr lang="zh-CN" altLang="en-US" sz="1650"/>
              <a:t>已知 </a:t>
            </a:r>
            <a:r>
              <a:rPr lang="en-US" altLang="zh-CN" sz="1650"/>
              <a:t>4KiB </a:t>
            </a:r>
            <a:r>
              <a:rPr lang="zh-CN" altLang="en-US" sz="1650"/>
              <a:t>分页内核下 </a:t>
            </a:r>
            <a:r>
              <a:rPr lang="en-US" altLang="zh-CN" sz="1650"/>
              <a:t>VSCodium </a:t>
            </a:r>
            <a:r>
              <a:rPr lang="zh-CN" altLang="en-US" sz="1650"/>
              <a:t>及 </a:t>
            </a:r>
            <a:r>
              <a:rPr lang="en-US" altLang="zh-CN" sz="1650"/>
              <a:t>Chromium </a:t>
            </a:r>
            <a:r>
              <a:rPr lang="zh-CN" altLang="en-US" sz="1650"/>
              <a:t>稳定性存在问题</a:t>
            </a:r>
            <a:endParaRPr lang="zh-CN" altLang="en-US" sz="1650"/>
          </a:p>
          <a:p>
            <a:pPr lvl="1"/>
            <a:r>
              <a:rPr lang="zh-CN" altLang="en-US" sz="1800"/>
              <a:t>另包含数个平台支持修复</a:t>
            </a:r>
            <a:endParaRPr lang="zh-CN" altLang="en-US" sz="1800"/>
          </a:p>
          <a:p>
            <a:pPr lvl="2"/>
            <a:r>
              <a:rPr lang="en-US" altLang="zh-CN" sz="1800"/>
              <a:t>3B6000 </a:t>
            </a:r>
            <a:r>
              <a:rPr lang="zh-CN" altLang="en-US" sz="1800"/>
              <a:t>及 </a:t>
            </a:r>
            <a:r>
              <a:rPr lang="en-US" altLang="zh-CN" sz="1800"/>
              <a:t>3C6000 </a:t>
            </a:r>
            <a:r>
              <a:rPr lang="zh-CN" altLang="en-US" sz="1800"/>
              <a:t>家族 </a:t>
            </a:r>
            <a:r>
              <a:rPr lang="en-US" altLang="zh-CN" sz="1800"/>
              <a:t>KVM </a:t>
            </a:r>
            <a:r>
              <a:rPr lang="zh-CN" altLang="en-US" sz="1800"/>
              <a:t>稳定性修复（来自商业发行版内核）</a:t>
            </a:r>
            <a:endParaRPr lang="zh-CN" altLang="en-US" sz="1800"/>
          </a:p>
          <a:p>
            <a:pPr lvl="2"/>
            <a:r>
              <a:rPr lang="zh-CN" altLang="en-US" sz="1800"/>
              <a:t>龙芯 </a:t>
            </a:r>
            <a:r>
              <a:rPr lang="en-US" altLang="zh-CN" sz="1800"/>
              <a:t>3A5000/3A6000</a:t>
            </a:r>
            <a:r>
              <a:rPr lang="zh-CN" altLang="en-US" sz="1800"/>
              <a:t> 笔记本 </a:t>
            </a:r>
            <a:r>
              <a:rPr lang="en-US" altLang="zh-CN" sz="1800"/>
              <a:t>LoongGPU </a:t>
            </a:r>
            <a:r>
              <a:rPr lang="zh-CN" altLang="en-US" sz="1800"/>
              <a:t>背光支持修复</a:t>
            </a:r>
            <a:endParaRPr lang="zh-CN" altLang="en-US" sz="1800"/>
          </a:p>
          <a:p>
            <a:pPr lvl="1"/>
            <a:r>
              <a:rPr lang="zh-CN" altLang="en-US" sz="1800"/>
              <a:t>目前已更新到 </a:t>
            </a:r>
            <a:r>
              <a:rPr lang="en-US" altLang="zh-CN" sz="1800"/>
              <a:t>6.16.1</a:t>
            </a:r>
            <a:r>
              <a:rPr lang="zh-CN" altLang="en-US" sz="1800"/>
              <a:t>，欢迎各位测试：</a:t>
            </a:r>
            <a:br>
              <a:rPr lang="zh-CN" altLang="en-US" sz="1800"/>
            </a:br>
            <a:r>
              <a:rPr lang="en-US" altLang="zh-CN" sz="1800" b="1">
                <a:solidFill>
                  <a:srgbClr val="C00000"/>
                </a:solidFill>
                <a:latin typeface="Fira Code" charset="0"/>
                <a:ea typeface="Fira Code" charset="0"/>
                <a:cs typeface="Fira Code" charset="0"/>
              </a:rPr>
              <a:t>oma topics </a:t>
            </a:r>
            <a:r>
              <a:rPr lang="zh-CN" altLang="en-US" sz="1800" b="1">
                <a:solidFill>
                  <a:srgbClr val="C00000"/>
                </a:solidFill>
                <a:latin typeface="Fira Code" charset="0"/>
                <a:ea typeface="Fira Code" charset="0"/>
                <a:cs typeface="Fira Code" charset="0"/>
              </a:rPr>
              <a:t>--</a:t>
            </a:r>
            <a:r>
              <a:rPr lang="en-US" altLang="zh-CN" sz="1800" b="1">
                <a:solidFill>
                  <a:srgbClr val="C00000"/>
                </a:solidFill>
                <a:latin typeface="Fira Code" charset="0"/>
                <a:ea typeface="Fira Code" charset="0"/>
                <a:cs typeface="Fira Code" charset="0"/>
              </a:rPr>
              <a:t>opt</a:t>
            </a:r>
            <a:r>
              <a:rPr lang="zh-CN" altLang="en-US" sz="1800" b="1">
                <a:solidFill>
                  <a:srgbClr val="C00000"/>
                </a:solidFill>
                <a:latin typeface="Fira Code" charset="0"/>
                <a:ea typeface="Fira Code" charset="0"/>
                <a:cs typeface="Fira Code" charset="0"/>
              </a:rPr>
              <a:t>-</a:t>
            </a:r>
            <a:r>
              <a:rPr lang="en-US" altLang="zh-CN" sz="1800" b="1">
                <a:solidFill>
                  <a:srgbClr val="C00000"/>
                </a:solidFill>
                <a:latin typeface="Fira Code" charset="0"/>
                <a:ea typeface="Fira Code" charset="0"/>
                <a:cs typeface="Fira Code" charset="0"/>
              </a:rPr>
              <a:t>in linux</a:t>
            </a:r>
            <a:r>
              <a:rPr lang="zh-CN" altLang="en-US" sz="1800" b="1">
                <a:solidFill>
                  <a:srgbClr val="C00000"/>
                </a:solidFill>
                <a:latin typeface="Fira Code" charset="0"/>
                <a:ea typeface="Fira Code" charset="0"/>
                <a:cs typeface="Fira Code" charset="0"/>
              </a:rPr>
              <a:t>-</a:t>
            </a:r>
            <a:r>
              <a:rPr lang="en-US" altLang="zh-CN" sz="1800" b="1">
                <a:solidFill>
                  <a:srgbClr val="C00000"/>
                </a:solidFill>
                <a:latin typeface="Fira Code" charset="0"/>
                <a:ea typeface="Fira Code" charset="0"/>
                <a:cs typeface="Fira Code" charset="0"/>
              </a:rPr>
              <a:t>kernel</a:t>
            </a:r>
            <a:r>
              <a:rPr lang="zh-CN" altLang="en-US" sz="1800" b="1">
                <a:solidFill>
                  <a:srgbClr val="C00000"/>
                </a:solidFill>
                <a:latin typeface="Fira Code" charset="0"/>
                <a:ea typeface="Fira Code" charset="0"/>
                <a:cs typeface="Fira Code" charset="0"/>
              </a:rPr>
              <a:t>-</a:t>
            </a:r>
            <a:r>
              <a:rPr lang="en-US" altLang="zh-CN" sz="1800" b="1">
                <a:solidFill>
                  <a:srgbClr val="C00000"/>
                </a:solidFill>
                <a:latin typeface="Fira Code" charset="0"/>
                <a:ea typeface="Fira Code" charset="0"/>
                <a:cs typeface="Fira Code" charset="0"/>
              </a:rPr>
              <a:t>6.16.0</a:t>
            </a:r>
            <a:endParaRPr lang="zh-CN" altLang="en-US" sz="1800">
              <a:solidFill>
                <a:srgbClr val="C00000"/>
              </a:solidFill>
            </a:endParaRPr>
          </a:p>
          <a:p>
            <a:pPr lvl="1"/>
            <a:r>
              <a:rPr lang="zh-CN" altLang="en-US" sz="1800"/>
              <a:t>背光修复（须搭配内核更新使用）：</a:t>
            </a:r>
            <a:br>
              <a:rPr lang="zh-CN" altLang="en-US" sz="1800"/>
            </a:br>
            <a:r>
              <a:rPr lang="en-US" altLang="zh-CN" sz="1800" b="1">
                <a:solidFill>
                  <a:srgbClr val="C00000"/>
                </a:solidFill>
                <a:latin typeface="Fira Code" charset="0"/>
                <a:ea typeface="Fira Code" charset="0"/>
                <a:cs typeface="Fira Code" charset="0"/>
              </a:rPr>
              <a:t>oma topics </a:t>
            </a:r>
            <a:r>
              <a:rPr lang="zh-CN" altLang="en-US" sz="1800" b="1">
                <a:solidFill>
                  <a:srgbClr val="C00000"/>
                </a:solidFill>
                <a:latin typeface="Fira Code" charset="0"/>
                <a:ea typeface="Fira Code" charset="0"/>
                <a:cs typeface="Fira Code" charset="0"/>
              </a:rPr>
              <a:t>--</a:t>
            </a:r>
            <a:r>
              <a:rPr lang="en-US" altLang="zh-CN" sz="1800" b="1">
                <a:solidFill>
                  <a:srgbClr val="C00000"/>
                </a:solidFill>
                <a:latin typeface="Fira Code" charset="0"/>
                <a:ea typeface="Fira Code" charset="0"/>
                <a:cs typeface="Fira Code" charset="0"/>
              </a:rPr>
              <a:t>opt</a:t>
            </a:r>
            <a:r>
              <a:rPr lang="zh-CN" altLang="en-US" sz="1800" b="1">
                <a:solidFill>
                  <a:srgbClr val="C00000"/>
                </a:solidFill>
                <a:latin typeface="Fira Code" charset="0"/>
                <a:ea typeface="Fira Code" charset="0"/>
                <a:cs typeface="Fira Code" charset="0"/>
              </a:rPr>
              <a:t>-</a:t>
            </a:r>
            <a:r>
              <a:rPr lang="en-US" altLang="zh-CN" sz="1800" b="1">
                <a:solidFill>
                  <a:srgbClr val="C00000"/>
                </a:solidFill>
                <a:latin typeface="Fira Code" charset="0"/>
                <a:ea typeface="Fira Code" charset="0"/>
                <a:cs typeface="Fira Code" charset="0"/>
              </a:rPr>
              <a:t>in loonggpu</a:t>
            </a:r>
            <a:r>
              <a:rPr lang="zh-CN" altLang="en-US" sz="1800" b="1">
                <a:solidFill>
                  <a:srgbClr val="C00000"/>
                </a:solidFill>
                <a:latin typeface="Fira Code" charset="0"/>
                <a:ea typeface="Fira Code" charset="0"/>
                <a:cs typeface="Fira Code" charset="0"/>
              </a:rPr>
              <a:t>-</a:t>
            </a:r>
            <a:r>
              <a:rPr lang="en-US" altLang="zh-CN" sz="1800" b="1">
                <a:solidFill>
                  <a:srgbClr val="C00000"/>
                </a:solidFill>
                <a:latin typeface="Fira Code" charset="0"/>
                <a:ea typeface="Fira Code" charset="0"/>
                <a:cs typeface="Fira Code" charset="0"/>
              </a:rPr>
              <a:t>kernel</a:t>
            </a:r>
            <a:r>
              <a:rPr lang="zh-CN" altLang="en-US" sz="1800" b="1">
                <a:solidFill>
                  <a:srgbClr val="C00000"/>
                </a:solidFill>
                <a:latin typeface="Fira Code" charset="0"/>
                <a:ea typeface="Fira Code" charset="0"/>
                <a:cs typeface="Fira Code" charset="0"/>
              </a:rPr>
              <a:t>-</a:t>
            </a:r>
            <a:r>
              <a:rPr lang="en-US" altLang="zh-CN" sz="1800" b="1">
                <a:solidFill>
                  <a:srgbClr val="C00000"/>
                </a:solidFill>
                <a:latin typeface="Fira Code" charset="0"/>
                <a:ea typeface="Fira Code" charset="0"/>
                <a:cs typeface="Fira Code" charset="0"/>
              </a:rPr>
              <a:t>dkms</a:t>
            </a:r>
            <a:r>
              <a:rPr lang="zh-CN" altLang="en-US" sz="1800" b="1">
                <a:solidFill>
                  <a:srgbClr val="C00000"/>
                </a:solidFill>
                <a:latin typeface="Fira Code" charset="0"/>
                <a:ea typeface="Fira Code" charset="0"/>
                <a:cs typeface="Fira Code" charset="0"/>
              </a:rPr>
              <a:t>-</a:t>
            </a:r>
            <a:r>
              <a:rPr lang="en-US" altLang="zh-CN" sz="1800" b="1">
                <a:solidFill>
                  <a:srgbClr val="C00000"/>
                </a:solidFill>
                <a:latin typeface="Fira Code" charset="0"/>
                <a:ea typeface="Fira Code" charset="0"/>
                <a:cs typeface="Fira Code" charset="0"/>
              </a:rPr>
              <a:t>1.0.1_alpha_lnd25.5</a:t>
            </a:r>
            <a:r>
              <a:rPr lang="zh-CN" altLang="en-US" sz="1800" b="1">
                <a:solidFill>
                  <a:srgbClr val="C00000"/>
                </a:solidFill>
                <a:latin typeface="Fira Code" charset="0"/>
                <a:ea typeface="Fira Code" charset="0"/>
                <a:cs typeface="Fira Code" charset="0"/>
              </a:rPr>
              <a:t>-</a:t>
            </a:r>
            <a:r>
              <a:rPr lang="en-US" altLang="zh-CN" sz="1800" b="1">
                <a:solidFill>
                  <a:srgbClr val="C00000"/>
                </a:solidFill>
                <a:latin typeface="Fira Code" charset="0"/>
                <a:ea typeface="Fira Code" charset="0"/>
                <a:cs typeface="Fira Code" charset="0"/>
              </a:rPr>
              <a:t>4</a:t>
            </a:r>
            <a:endParaRPr lang="en-US" altLang="zh-CN" sz="1800" b="1">
              <a:solidFill>
                <a:srgbClr val="C00000"/>
              </a:solidFill>
              <a:latin typeface="Fira Code" charset="0"/>
              <a:ea typeface="Fira Code" charset="0"/>
              <a:cs typeface="Fira Code" charset="0"/>
            </a:endParaRPr>
          </a:p>
          <a:p>
            <a:r>
              <a:rPr lang="en-US" altLang="zh-CN" sz="2000"/>
              <a:t>2K0300</a:t>
            </a:r>
            <a:r>
              <a:rPr lang="zh-CN" altLang="en-US" sz="2000"/>
              <a:t>（无 </a:t>
            </a:r>
            <a:r>
              <a:rPr lang="en-US" altLang="zh-CN" sz="2000"/>
              <a:t>SIMD</a:t>
            </a:r>
            <a:r>
              <a:rPr lang="zh-CN" altLang="en-US" sz="2000"/>
              <a:t>）系统移植已接入 </a:t>
            </a:r>
            <a:r>
              <a:rPr lang="en-US" altLang="zh-CN" sz="2000"/>
              <a:t>BuildIt! </a:t>
            </a:r>
            <a:r>
              <a:rPr lang="zh-CN" altLang="en-US" sz="2000"/>
              <a:t>自动化维护框架，系统镜像即将上线社区门户</a:t>
            </a:r>
            <a:endParaRPr lang="en-US" altLang="zh-CN" sz="2000"/>
          </a:p>
          <a:p>
            <a:r>
              <a:rPr lang="en-US" altLang="zh-CN" sz="2000"/>
              <a:t>Mesa</a:t>
            </a:r>
            <a:r>
              <a:rPr lang="zh-CN" altLang="en-US" sz="2000"/>
              <a:t> </a:t>
            </a:r>
            <a:r>
              <a:rPr lang="en-US" altLang="zh-CN" sz="2000"/>
              <a:t>25.2 </a:t>
            </a:r>
            <a:r>
              <a:rPr lang="zh-CN" altLang="en-US" sz="2000"/>
              <a:t>更新已推送，已知 </a:t>
            </a:r>
            <a:r>
              <a:rPr lang="en-US" altLang="zh-CN" sz="2000"/>
              <a:t>Intel </a:t>
            </a:r>
            <a:r>
              <a:rPr lang="zh-CN" altLang="en-US" sz="2000"/>
              <a:t>独显 </a:t>
            </a:r>
            <a:r>
              <a:rPr lang="en-US" altLang="zh-CN" sz="2000"/>
              <a:t>Vulkan </a:t>
            </a:r>
            <a:r>
              <a:rPr lang="zh-CN" altLang="en-US" sz="2000"/>
              <a:t>支持存在问题，待查</a:t>
            </a:r>
            <a:endParaRPr lang="zh-CN" altLang="en-US" sz="2000"/>
          </a:p>
          <a:p>
            <a:r>
              <a:rPr lang="en-US" altLang="zh-CN" sz="2000"/>
              <a:t>Core</a:t>
            </a:r>
            <a:r>
              <a:rPr lang="zh-CN" altLang="en-US" sz="2000"/>
              <a:t> </a:t>
            </a:r>
            <a:r>
              <a:rPr lang="en-US" altLang="zh-CN" sz="2000"/>
              <a:t>13</a:t>
            </a:r>
            <a:r>
              <a:rPr lang="zh-CN" altLang="en-US" sz="2000"/>
              <a:t> 即将推送测试，将针对 </a:t>
            </a:r>
            <a:r>
              <a:rPr lang="zh-CN" altLang="en-US" sz="2000">
                <a:solidFill>
                  <a:schemeClr val="tx1"/>
                </a:solidFill>
                <a:ea typeface="Source Han Sans CN" charset="0"/>
              </a:rPr>
              <a:t>-</a:t>
            </a:r>
            <a:r>
              <a:rPr lang="en-US" altLang="zh-CN" sz="2000"/>
              <a:t>mtune</a:t>
            </a:r>
            <a:r>
              <a:rPr lang="zh-CN" altLang="en-US" sz="2000"/>
              <a:t>=</a:t>
            </a:r>
            <a:r>
              <a:rPr lang="en-US" altLang="zh-CN" sz="2000"/>
              <a:t>la664</a:t>
            </a:r>
            <a:r>
              <a:rPr lang="zh-CN" altLang="en-US" sz="2000"/>
              <a:t> 性能劣化修复安排全系统重构</a:t>
            </a:r>
            <a:endParaRPr lang="zh-CN" altLang="en-US" sz="2000"/>
          </a:p>
        </p:txBody>
      </p:sp>
      <p:sp>
        <p:nvSpPr>
          <p:cNvPr id="4" name="文本占位符 3"/>
          <p:cNvSpPr>
            <a:spLocks noGrp="1"/>
          </p:cNvSpPr>
          <p:nvPr>
            <p:ph type="body" idx="10"/>
          </p:nvPr>
        </p:nvSpPr>
        <p:spPr/>
        <p:txBody>
          <a:bodyPr/>
          <a:p>
            <a:r>
              <a:rPr lang="zh-CN" altLang="en-US">
                <a:solidFill>
                  <a:schemeClr val="bg1">
                    <a:lumMod val="75000"/>
                  </a:schemeClr>
                </a:solidFill>
                <a:ea typeface="Source Han Sans CN" charset="0"/>
              </a:rPr>
              <a:t>网管</a:t>
            </a:r>
            <a:endParaRPr lang="zh-CN" altLang="en-US"/>
          </a:p>
        </p:txBody>
      </p:sp>
      <p:pic>
        <p:nvPicPr>
          <p:cNvPr id="7" name="图片 6" descr="upload_post_object_v2_3539254031"/>
          <p:cNvPicPr>
            <a:picLocks noChangeAspect="1"/>
          </p:cNvPicPr>
          <p:nvPr/>
        </p:nvPicPr>
        <p:blipFill>
          <a:blip r:embed="rId1"/>
          <a:srcRect t="14007" b="19075"/>
          <a:stretch>
            <a:fillRect/>
          </a:stretch>
        </p:blipFill>
        <p:spPr>
          <a:xfrm>
            <a:off x="8905056" y="114828"/>
            <a:ext cx="3153054" cy="37565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chemeClr val="tx1"/>
                </a:solidFill>
              </a:rPr>
              <a:t>安同 OS (AOSC OS)</a:t>
            </a:r>
            <a:endParaRPr lang="en-US"/>
          </a:p>
        </p:txBody>
      </p:sp>
      <p:sp>
        <p:nvSpPr>
          <p:cNvPr id="3" name="Content Placeholder 2"/>
          <p:cNvSpPr>
            <a:spLocks noGrp="1"/>
          </p:cNvSpPr>
          <p:nvPr>
            <p:ph idx="1"/>
          </p:nvPr>
        </p:nvSpPr>
        <p:spPr>
          <a:xfrm>
            <a:off x="513999" y="1259762"/>
            <a:ext cx="11319193" cy="4657501"/>
          </a:xfrm>
        </p:spPr>
        <p:txBody>
          <a:bodyPr>
            <a:noAutofit/>
          </a:bodyPr>
          <a:p>
            <a:r>
              <a:rPr lang="zh-CN" altLang="en-US" sz="2000" b="1">
                <a:solidFill>
                  <a:srgbClr val="000000"/>
                </a:solidFill>
                <a:ea typeface="Source Han Sans CN" panose="020B0500000000000000" charset="-122"/>
              </a:rPr>
              <a:t>本期安全更新</a:t>
            </a:r>
            <a:endParaRPr lang="zh-CN" altLang="en-US" sz="2000" b="1">
              <a:solidFill>
                <a:srgbClr val="000000"/>
              </a:solidFill>
              <a:ea typeface="Source Han Sans CN" panose="020B0500000000000000" charset="-122"/>
            </a:endParaRPr>
          </a:p>
          <a:p>
            <a:pPr lvl="1"/>
            <a:r>
              <a:rPr lang="en-US" altLang="zh-CN" sz="1800" b="1">
                <a:solidFill>
                  <a:srgbClr val="C00000"/>
                </a:solidFill>
                <a:ea typeface="Source Han Sans CN" panose="020B0500000000000000" charset="-122"/>
                <a:cs typeface="Arial" panose="020B0604020202020204" pitchFamily="34" charset="0"/>
              </a:rPr>
              <a:t>BusyBox 1.37.0 </a:t>
            </a:r>
            <a:r>
              <a:rPr lang="zh-CN" altLang="en-US" sz="1800" b="1">
                <a:solidFill>
                  <a:srgbClr val="C00000"/>
                </a:solidFill>
                <a:ea typeface="Source Han Sans CN" panose="020B0500000000000000" charset="-122"/>
                <a:cs typeface="Arial" panose="020B0604020202020204" pitchFamily="34" charset="0"/>
              </a:rPr>
              <a:t>安全更新</a:t>
            </a:r>
            <a:endParaRPr lang="en-US" altLang="zh-CN" sz="1800" b="1">
              <a:solidFill>
                <a:srgbClr val="C00000"/>
              </a:solidFill>
              <a:ea typeface="Source Han Sans CN" panose="020B0500000000000000" charset="-122"/>
              <a:cs typeface="Arial" panose="020B0604020202020204" pitchFamily="34" charset="0"/>
            </a:endParaRPr>
          </a:p>
          <a:p>
            <a:pPr lvl="2"/>
            <a:r>
              <a:rPr lang="zh-CN" altLang="en-US" sz="1800">
                <a:solidFill>
                  <a:srgbClr val="000000"/>
                </a:solidFill>
                <a:ea typeface="Source Han Sans CN" panose="020B0500000000000000" charset="-122"/>
              </a:rPr>
              <a:t>修复一处</a:t>
            </a:r>
            <a:r>
              <a:rPr lang="en-US" altLang="zh-CN" sz="1800">
                <a:solidFill>
                  <a:srgbClr val="000000"/>
                </a:solidFill>
                <a:ea typeface="Source Han Sans CN" panose="020B0500000000000000" charset="-122"/>
              </a:rPr>
              <a:t> TOCTOU</a:t>
            </a:r>
            <a:r>
              <a:rPr lang="zh-CN" altLang="en-US" sz="1800">
                <a:solidFill>
                  <a:srgbClr val="000000"/>
                </a:solidFill>
                <a:ea typeface="Source Han Sans CN" panose="020B0500000000000000" charset="-122"/>
              </a:rPr>
              <a:t>（检查到使用时间）竞态条件漏洞（严重性：高）</a:t>
            </a:r>
            <a:endParaRPr lang="en-US" altLang="zh-CN" sz="1800">
              <a:solidFill>
                <a:srgbClr val="000000"/>
              </a:solidFill>
              <a:ea typeface="Source Han Sans CN" panose="020B0500000000000000" charset="-122"/>
            </a:endParaRPr>
          </a:p>
          <a:p>
            <a:pPr lvl="1"/>
            <a:r>
              <a:rPr lang="en-US" altLang="zh-CN" sz="1800" b="1">
                <a:solidFill>
                  <a:srgbClr val="000000"/>
                </a:solidFill>
                <a:ea typeface="Source Han Sans CN" panose="020B0500000000000000" charset="-122"/>
              </a:rPr>
              <a:t>Thunderbird 141.0</a:t>
            </a:r>
            <a:endParaRPr lang="en-US" altLang="zh-CN" sz="1800" b="1">
              <a:solidFill>
                <a:srgbClr val="000000"/>
              </a:solidFill>
              <a:ea typeface="Source Han Sans CN" panose="020B0500000000000000" charset="-122"/>
            </a:endParaRPr>
          </a:p>
          <a:p>
            <a:pPr lvl="2"/>
            <a:r>
              <a:rPr lang="zh-CN" altLang="en-US" sz="1650">
                <a:solidFill>
                  <a:srgbClr val="000000"/>
                </a:solidFill>
                <a:ea typeface="Source Han Sans CN" panose="020B0500000000000000" charset="-122"/>
              </a:rPr>
              <a:t>修复</a:t>
            </a:r>
            <a:r>
              <a:rPr lang="en-US" altLang="zh-CN" sz="1650">
                <a:solidFill>
                  <a:srgbClr val="000000"/>
                </a:solidFill>
                <a:ea typeface="Source Han Sans CN" panose="020B0500000000000000" charset="-122"/>
              </a:rPr>
              <a:t> Mozilla </a:t>
            </a:r>
            <a:r>
              <a:rPr lang="zh-CN" altLang="en-US" sz="1650">
                <a:solidFill>
                  <a:srgbClr val="000000"/>
                </a:solidFill>
                <a:ea typeface="Source Han Sans CN" panose="020B0500000000000000" charset="-122"/>
              </a:rPr>
              <a:t>基金会第</a:t>
            </a:r>
            <a:r>
              <a:rPr lang="en-US" altLang="zh-CN" sz="1650">
                <a:solidFill>
                  <a:srgbClr val="000000"/>
                </a:solidFill>
                <a:ea typeface="Source Han Sans CN" panose="020B0500000000000000" charset="-122"/>
              </a:rPr>
              <a:t> 2025-61 </a:t>
            </a:r>
            <a:r>
              <a:rPr lang="zh-CN" altLang="en-US" sz="1650">
                <a:solidFill>
                  <a:srgbClr val="000000"/>
                </a:solidFill>
                <a:ea typeface="Source Han Sans CN" panose="020B0500000000000000" charset="-122"/>
              </a:rPr>
              <a:t>号安全公告中披露的</a:t>
            </a:r>
            <a:r>
              <a:rPr lang="en-US" altLang="zh-CN" sz="1650">
                <a:solidFill>
                  <a:srgbClr val="000000"/>
                </a:solidFill>
                <a:ea typeface="Source Han Sans CN" panose="020B0500000000000000" charset="-122"/>
              </a:rPr>
              <a:t> 16 </a:t>
            </a:r>
            <a:r>
              <a:rPr lang="zh-CN" altLang="en-US" sz="1650">
                <a:solidFill>
                  <a:srgbClr val="000000"/>
                </a:solidFill>
                <a:ea typeface="Source Han Sans CN" panose="020B0500000000000000" charset="-122"/>
              </a:rPr>
              <a:t>个安全漏洞</a:t>
            </a:r>
            <a:br>
              <a:rPr lang="zh-CN" altLang="en-US" sz="1650">
                <a:solidFill>
                  <a:srgbClr val="000000"/>
                </a:solidFill>
                <a:ea typeface="Source Han Sans CN" charset="0"/>
              </a:rPr>
            </a:br>
            <a:r>
              <a:rPr lang="zh-CN" altLang="en-US" sz="1650">
                <a:solidFill>
                  <a:srgbClr val="000000"/>
                </a:solidFill>
                <a:ea typeface="Source Han Sans CN" panose="020B0500000000000000" charset="-122"/>
              </a:rPr>
              <a:t>（含</a:t>
            </a:r>
            <a:r>
              <a:rPr lang="en-US" altLang="zh-CN" sz="1650">
                <a:solidFill>
                  <a:srgbClr val="000000"/>
                </a:solidFill>
                <a:ea typeface="Source Han Sans CN" panose="020B0500000000000000" charset="-122"/>
              </a:rPr>
              <a:t> 6 </a:t>
            </a:r>
            <a:r>
              <a:rPr lang="zh-CN" altLang="en-US" sz="1650">
                <a:solidFill>
                  <a:srgbClr val="000000"/>
                </a:solidFill>
                <a:ea typeface="Source Han Sans CN" panose="020B0500000000000000" charset="-122"/>
              </a:rPr>
              <a:t>个高危漏洞）</a:t>
            </a:r>
            <a:endParaRPr lang="en-US" altLang="zh-CN" sz="1650">
              <a:solidFill>
                <a:srgbClr val="000000"/>
              </a:solidFill>
              <a:ea typeface="Source Han Sans CN" panose="020B0500000000000000" charset="-122"/>
            </a:endParaRPr>
          </a:p>
          <a:p>
            <a:pPr lvl="1"/>
            <a:r>
              <a:rPr lang="en-US" altLang="zh-CN" sz="1800" b="1">
                <a:solidFill>
                  <a:srgbClr val="000000"/>
                </a:solidFill>
                <a:ea typeface="Source Han Sans CN" panose="020B0500000000000000" charset="-122"/>
              </a:rPr>
              <a:t>AIDE 0.19.2</a:t>
            </a:r>
            <a:endParaRPr lang="en-US" altLang="zh-CN" sz="1800" b="1">
              <a:solidFill>
                <a:srgbClr val="000000"/>
              </a:solidFill>
              <a:ea typeface="Source Han Sans CN" panose="020B0500000000000000" charset="-122"/>
            </a:endParaRPr>
          </a:p>
          <a:p>
            <a:pPr lvl="2"/>
            <a:r>
              <a:rPr lang="zh-CN" altLang="en-US" sz="1650">
                <a:solidFill>
                  <a:srgbClr val="000000"/>
                </a:solidFill>
                <a:ea typeface="Source Han Sans CN" panose="020B0500000000000000" charset="-122"/>
              </a:rPr>
              <a:t>修复一处输出无害化处理不当漏洞，漏洞编号</a:t>
            </a:r>
            <a:r>
              <a:rPr lang="en-US" altLang="zh-CN" sz="1650">
                <a:solidFill>
                  <a:srgbClr val="000000"/>
                </a:solidFill>
                <a:ea typeface="Source Han Sans CN" panose="020B0500000000000000" charset="-122"/>
              </a:rPr>
              <a:t> CVE-2025-54389</a:t>
            </a:r>
            <a:r>
              <a:rPr lang="zh-CN" altLang="en-US" sz="1650">
                <a:solidFill>
                  <a:srgbClr val="000000"/>
                </a:solidFill>
                <a:ea typeface="Source Han Sans CN" panose="020B0500000000000000" charset="-122"/>
              </a:rPr>
              <a:t>（严重性：中）</a:t>
            </a:r>
            <a:endParaRPr lang="zh-CN" altLang="en-US" sz="1650">
              <a:solidFill>
                <a:srgbClr val="000000"/>
              </a:solidFill>
              <a:ea typeface="Source Han Sans CN" panose="020B0500000000000000" charset="-122"/>
            </a:endParaRPr>
          </a:p>
          <a:p>
            <a:pPr lvl="2"/>
            <a:r>
              <a:rPr lang="zh-CN" altLang="en-US" sz="1650">
                <a:solidFill>
                  <a:srgbClr val="000000"/>
                </a:solidFill>
                <a:ea typeface="Source Han Sans CN" panose="020B0500000000000000" charset="-122"/>
              </a:rPr>
              <a:t>修复一处空指针解引用漏洞，漏洞编号</a:t>
            </a:r>
            <a:r>
              <a:rPr lang="en-US" altLang="zh-CN" sz="1650">
                <a:solidFill>
                  <a:srgbClr val="000000"/>
                </a:solidFill>
                <a:ea typeface="Source Han Sans CN" panose="020B0500000000000000" charset="-122"/>
              </a:rPr>
              <a:t> CVE-2025-54409</a:t>
            </a:r>
            <a:r>
              <a:rPr lang="zh-CN" altLang="en-US" sz="1650">
                <a:solidFill>
                  <a:srgbClr val="000000"/>
                </a:solidFill>
                <a:ea typeface="Source Han Sans CN" panose="020B0500000000000000" charset="-122"/>
              </a:rPr>
              <a:t>（严重性：中）</a:t>
            </a:r>
            <a:endParaRPr lang="en-US" altLang="zh-CN" sz="1650">
              <a:solidFill>
                <a:srgbClr val="000000"/>
              </a:solidFill>
              <a:ea typeface="Source Han Sans CN" panose="020B0500000000000000" charset="-122"/>
            </a:endParaRPr>
          </a:p>
          <a:p>
            <a:pPr lvl="1"/>
            <a:r>
              <a:rPr lang="en-US" altLang="zh-CN" sz="1800" b="1">
                <a:solidFill>
                  <a:srgbClr val="000000"/>
                </a:solidFill>
                <a:ea typeface="Source Han Sans CN" panose="020B0500000000000000" charset="-122"/>
              </a:rPr>
              <a:t>uv 0.8.6</a:t>
            </a:r>
            <a:endParaRPr lang="zh-CN" altLang="en-US" sz="1800" b="1">
              <a:solidFill>
                <a:srgbClr val="000000"/>
              </a:solidFill>
              <a:ea typeface="Source Han Sans CN" panose="020B0500000000000000" charset="-122"/>
            </a:endParaRPr>
          </a:p>
          <a:p>
            <a:pPr lvl="2"/>
            <a:r>
              <a:rPr lang="zh-CN" altLang="en-US" sz="1650">
                <a:solidFill>
                  <a:srgbClr val="000000"/>
                </a:solidFill>
                <a:ea typeface="Source Han Sans CN" panose="020B0500000000000000" charset="-122"/>
              </a:rPr>
              <a:t>修复一处利用解析实现差异导致某些组件包安装器解压有害</a:t>
            </a:r>
            <a:r>
              <a:rPr lang="en-US" altLang="zh-CN" sz="1650">
                <a:solidFill>
                  <a:srgbClr val="000000"/>
                </a:solidFill>
                <a:ea typeface="Source Han Sans CN" panose="020B0500000000000000" charset="-122"/>
              </a:rPr>
              <a:t> ZIP </a:t>
            </a:r>
            <a:r>
              <a:rPr lang="zh-CN" altLang="en-US" sz="1650">
                <a:solidFill>
                  <a:srgbClr val="000000"/>
                </a:solidFill>
                <a:ea typeface="Source Han Sans CN" panose="020B0500000000000000" charset="-122"/>
              </a:rPr>
              <a:t>内容的漏洞，</a:t>
            </a:r>
            <a:br>
              <a:rPr lang="zh-CN" altLang="en-US" sz="1650">
                <a:solidFill>
                  <a:srgbClr val="000000"/>
                </a:solidFill>
                <a:ea typeface="Source Han Sans CN" charset="0"/>
              </a:rPr>
            </a:br>
            <a:r>
              <a:rPr lang="zh-CN" altLang="en-US" sz="1650">
                <a:solidFill>
                  <a:srgbClr val="000000"/>
                </a:solidFill>
                <a:ea typeface="Source Han Sans CN" panose="020B0500000000000000" charset="-122"/>
              </a:rPr>
              <a:t>漏洞编号</a:t>
            </a:r>
            <a:r>
              <a:rPr lang="en-US" altLang="zh-CN" sz="1650">
                <a:solidFill>
                  <a:srgbClr val="000000"/>
                </a:solidFill>
                <a:ea typeface="Source Han Sans CN" panose="020B0500000000000000" charset="-122"/>
              </a:rPr>
              <a:t> CVE-2025-54368</a:t>
            </a:r>
            <a:r>
              <a:rPr lang="zh-CN" altLang="en-US" sz="1650">
                <a:solidFill>
                  <a:srgbClr val="000000"/>
                </a:solidFill>
                <a:ea typeface="Source Han Sans CN" panose="020B0500000000000000" charset="-122"/>
              </a:rPr>
              <a:t>（严重性：中）</a:t>
            </a:r>
            <a:endParaRPr lang="zh-CN" altLang="en-US" sz="1650">
              <a:solidFill>
                <a:srgbClr val="000000"/>
              </a:solidFill>
              <a:ea typeface="Source Han Sans CN" panose="020B0500000000000000" charset="-122"/>
            </a:endParaRPr>
          </a:p>
          <a:p>
            <a:pPr lvl="1"/>
            <a:r>
              <a:rPr lang="en-US" altLang="zh-CN" sz="1800" b="1">
                <a:solidFill>
                  <a:srgbClr val="000000"/>
                </a:solidFill>
                <a:ea typeface="Source Han Sans CN" panose="020B0500000000000000" charset="-122"/>
              </a:rPr>
              <a:t>7</a:t>
            </a:r>
            <a:r>
              <a:rPr lang="zh-CN" altLang="en-US" sz="1800" b="1">
                <a:solidFill>
                  <a:srgbClr val="000000"/>
                </a:solidFill>
                <a:ea typeface="Source Han Sans CN" panose="020B0500000000000000" charset="-122"/>
              </a:rPr>
              <a:t>-</a:t>
            </a:r>
            <a:r>
              <a:rPr lang="zh-CN" altLang="en-US" sz="1800" b="1">
                <a:solidFill>
                  <a:srgbClr val="000000"/>
                </a:solidFill>
                <a:ea typeface="Source Han Sans CN" charset="0"/>
              </a:rPr>
              <a:t>Z</a:t>
            </a:r>
            <a:r>
              <a:rPr lang="en-US" altLang="zh-CN" sz="1800" b="1">
                <a:solidFill>
                  <a:srgbClr val="000000"/>
                </a:solidFill>
                <a:ea typeface="Source Han Sans CN" panose="020B0500000000000000" charset="-122"/>
              </a:rPr>
              <a:t>ip 25.01</a:t>
            </a:r>
            <a:endParaRPr lang="en-US" altLang="zh-CN" sz="1800" b="1">
              <a:solidFill>
                <a:srgbClr val="000000"/>
              </a:solidFill>
              <a:ea typeface="Source Han Sans CN" panose="020B0500000000000000" charset="-122"/>
            </a:endParaRPr>
          </a:p>
          <a:p>
            <a:pPr lvl="2"/>
            <a:r>
              <a:rPr lang="zh-CN" altLang="en-US" sz="1650">
                <a:solidFill>
                  <a:srgbClr val="000000"/>
                </a:solidFill>
                <a:ea typeface="Source Han Sans CN" panose="020B0500000000000000" charset="-122"/>
              </a:rPr>
              <a:t>修复一处解压时可能导致任意文件写入并可进而触发代码执行的漏洞，</a:t>
            </a:r>
            <a:br>
              <a:rPr lang="zh-CN" altLang="en-US" sz="1650">
                <a:solidFill>
                  <a:srgbClr val="000000"/>
                </a:solidFill>
                <a:ea typeface="Source Han Sans CN" charset="0"/>
              </a:rPr>
            </a:br>
            <a:r>
              <a:rPr lang="zh-CN" altLang="en-US" sz="1650">
                <a:solidFill>
                  <a:srgbClr val="000000"/>
                </a:solidFill>
                <a:ea typeface="Source Han Sans CN" panose="020B0500000000000000" charset="-122"/>
              </a:rPr>
              <a:t>漏洞编号</a:t>
            </a:r>
            <a:r>
              <a:rPr lang="en-US" altLang="zh-CN" sz="1650">
                <a:solidFill>
                  <a:srgbClr val="000000"/>
                </a:solidFill>
                <a:ea typeface="Source Han Sans CN" panose="020B0500000000000000" charset="-122"/>
              </a:rPr>
              <a:t> CVE-2025-55188</a:t>
            </a:r>
            <a:r>
              <a:rPr lang="zh-CN" altLang="en-US" sz="1650">
                <a:solidFill>
                  <a:srgbClr val="000000"/>
                </a:solidFill>
                <a:ea typeface="Source Han Sans CN" panose="020B0500000000000000" charset="-122"/>
              </a:rPr>
              <a:t>（严重性：低）</a:t>
            </a:r>
            <a:endParaRPr lang="zh-CN" altLang="en-US" sz="1650">
              <a:solidFill>
                <a:srgbClr val="000000"/>
              </a:solidFill>
              <a:ea typeface="Source Han Sans CN" panose="020B0500000000000000" charset="-122"/>
            </a:endParaRPr>
          </a:p>
          <a:p>
            <a:pPr lvl="0"/>
            <a:r>
              <a:rPr lang="zh-CN" altLang="en-US" sz="2000" b="1">
                <a:ea typeface="Source Han Sans CN" panose="020B0500000000000000" charset="-122"/>
              </a:rPr>
              <a:t>建议关注公众号</a:t>
            </a:r>
            <a:r>
              <a:rPr lang="en-US" altLang="zh-CN" sz="2000" b="1">
                <a:ea typeface="Source Han Sans CN" panose="020B0500000000000000" charset="-122"/>
              </a:rPr>
              <a:t>“</a:t>
            </a:r>
            <a:r>
              <a:rPr lang="zh-CN" altLang="en-US" sz="2000" b="1">
                <a:ea typeface="Source Han Sans CN" panose="020B0500000000000000" charset="-122"/>
              </a:rPr>
              <a:t>安同开源</a:t>
            </a:r>
            <a:r>
              <a:rPr lang="en-US" altLang="zh-CN" sz="2000" b="1">
                <a:ea typeface="Source Han Sans CN" panose="020B0500000000000000" charset="-122"/>
              </a:rPr>
              <a:t>”</a:t>
            </a:r>
            <a:r>
              <a:rPr lang="zh-CN" altLang="en-US" sz="2000" b="1">
                <a:ea typeface="Source Han Sans CN" panose="020B0500000000000000" charset="-122"/>
              </a:rPr>
              <a:t>或社区主页</a:t>
            </a:r>
            <a:r>
              <a:rPr lang="en-US" altLang="zh-CN" sz="2000" b="1">
                <a:ea typeface="Source Han Sans CN" panose="020B0500000000000000" charset="-122"/>
              </a:rPr>
              <a:t> (aosc.io) </a:t>
            </a:r>
            <a:r>
              <a:rPr lang="zh-CN" altLang="en-US" sz="2000" b="1">
                <a:ea typeface="Source Han Sans CN" panose="020B0500000000000000" charset="-122"/>
              </a:rPr>
              <a:t>新闻</a:t>
            </a:r>
            <a:endParaRPr lang="en-US" altLang="zh-CN" sz="2000" b="1">
              <a:ea typeface="Source Han Sans CN" panose="020B0500000000000000" charset="-122"/>
            </a:endParaRPr>
          </a:p>
        </p:txBody>
      </p:sp>
      <p:sp>
        <p:nvSpPr>
          <p:cNvPr id="4" name="Text Placeholder 3"/>
          <p:cNvSpPr>
            <a:spLocks noGrp="1"/>
          </p:cNvSpPr>
          <p:nvPr>
            <p:ph type="body" idx="10"/>
          </p:nvPr>
        </p:nvSpPr>
        <p:spPr/>
        <p:txBody>
          <a:bodyPr/>
          <a:p>
            <a:r>
              <a:rPr lang="en-US" altLang="zh-CN">
                <a:solidFill>
                  <a:schemeClr val="bg1">
                    <a:lumMod val="75000"/>
                  </a:schemeClr>
                </a:solidFill>
              </a:rPr>
              <a:t>网管</a:t>
            </a:r>
            <a:endParaRPr lang="en-US" altLang="zh-CN"/>
          </a:p>
        </p:txBody>
      </p:sp>
      <p:pic>
        <p:nvPicPr>
          <p:cNvPr id="7" name="图片 6" descr="upload_post_object_v2_3539254031"/>
          <p:cNvPicPr>
            <a:picLocks noChangeAspect="1"/>
          </p:cNvPicPr>
          <p:nvPr/>
        </p:nvPicPr>
        <p:blipFill>
          <a:blip r:embed="rId1"/>
          <a:srcRect t="14007" b="19075"/>
          <a:stretch>
            <a:fillRect/>
          </a:stretch>
        </p:blipFill>
        <p:spPr>
          <a:xfrm>
            <a:off x="8905056" y="114828"/>
            <a:ext cx="3153054" cy="375650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zh-CN" altLang="en-US"/>
              <a:t>：笔记本背光问题调查</a:t>
            </a:r>
            <a:endParaRPr lang="zh-CN" altLang="en-US"/>
          </a:p>
        </p:txBody>
      </p:sp>
      <p:sp>
        <p:nvSpPr>
          <p:cNvPr id="3" name="内容占位符 2"/>
          <p:cNvSpPr>
            <a:spLocks noGrp="1"/>
          </p:cNvSpPr>
          <p:nvPr>
            <p:ph idx="1"/>
          </p:nvPr>
        </p:nvSpPr>
        <p:spPr/>
        <p:txBody>
          <a:bodyPr/>
          <a:p>
            <a:r>
              <a:rPr lang="zh-CN" altLang="en-US" sz="2600"/>
              <a:t>在使用 </a:t>
            </a:r>
            <a:r>
              <a:rPr lang="en-US" altLang="zh-CN" sz="2600"/>
              <a:t>7A2000 </a:t>
            </a:r>
            <a:r>
              <a:rPr lang="zh-CN" altLang="en-US" sz="2600"/>
              <a:t>内置的 </a:t>
            </a:r>
            <a:r>
              <a:rPr lang="en-US" altLang="zh-CN" sz="2600"/>
              <a:t>LG110 </a:t>
            </a:r>
            <a:r>
              <a:rPr lang="zh-CN" altLang="en-US" sz="2600"/>
              <a:t>显卡作为显示输出的龙架构笔记本上，使用安同 </a:t>
            </a:r>
            <a:r>
              <a:rPr lang="en-US" altLang="zh-CN" sz="2600"/>
              <a:t>OS </a:t>
            </a:r>
            <a:r>
              <a:rPr lang="zh-CN" altLang="en-US" sz="2600"/>
              <a:t>时，背光亮度无法调节</a:t>
            </a:r>
            <a:endParaRPr lang="zh-CN" altLang="en-US" sz="2600"/>
          </a:p>
          <a:p>
            <a:r>
              <a:rPr lang="zh-CN" altLang="en-US" sz="2600"/>
              <a:t>根据《龙芯 </a:t>
            </a:r>
            <a:r>
              <a:rPr lang="en-US" altLang="zh-CN" sz="2600"/>
              <a:t>CPU </a:t>
            </a:r>
            <a:r>
              <a:rPr lang="zh-CN" altLang="en-US" sz="2600"/>
              <a:t>统一系统架构规范》，使用 </a:t>
            </a:r>
            <a:r>
              <a:rPr lang="en-US" altLang="zh-CN" sz="2600"/>
              <a:t>LG110 </a:t>
            </a:r>
            <a:r>
              <a:rPr lang="zh-CN" altLang="en-US" sz="2600"/>
              <a:t>作为显示输出时，显示屏背光的亮度控制必须使用 </a:t>
            </a:r>
            <a:r>
              <a:rPr lang="en-US" altLang="zh-CN" sz="2600"/>
              <a:t>7A2000 </a:t>
            </a:r>
            <a:r>
              <a:rPr lang="zh-CN" altLang="en-US" sz="2600"/>
              <a:t>桥片上的 </a:t>
            </a:r>
            <a:r>
              <a:rPr lang="en-US" altLang="zh-CN" sz="2600"/>
              <a:t>PWM3</a:t>
            </a:r>
            <a:endParaRPr lang="en-US" altLang="zh-CN" sz="2600"/>
          </a:p>
          <a:p>
            <a:r>
              <a:rPr lang="zh-CN" altLang="en-US" sz="2600"/>
              <a:t>容易发现，安同 </a:t>
            </a:r>
            <a:r>
              <a:rPr lang="en-US" altLang="zh-CN" sz="2600"/>
              <a:t>OS </a:t>
            </a:r>
            <a:r>
              <a:rPr lang="zh-CN" altLang="en-US" sz="2600"/>
              <a:t>的内核未启用 </a:t>
            </a:r>
            <a:r>
              <a:rPr lang="en-US" altLang="zh-CN" sz="2600"/>
              <a:t>7A </a:t>
            </a:r>
            <a:r>
              <a:rPr lang="zh-CN" altLang="en-US" sz="2600"/>
              <a:t>的 </a:t>
            </a:r>
            <a:r>
              <a:rPr lang="en-US" altLang="zh-CN" sz="2600"/>
              <a:t>PWM </a:t>
            </a:r>
            <a:r>
              <a:rPr lang="zh-CN" altLang="en-US" sz="2600"/>
              <a:t>支持，这显然是导致问题的原因之一，但是启用以后背光还是不工作</a:t>
            </a:r>
            <a:endParaRPr lang="zh-CN" altLang="en-US" sz="2600"/>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zh-CN" altLang="en-US"/>
              <a:t>：笔记本背光问题调查</a:t>
            </a:r>
            <a:endParaRPr lang="zh-CN" altLang="en-US"/>
          </a:p>
        </p:txBody>
      </p:sp>
      <p:sp>
        <p:nvSpPr>
          <p:cNvPr id="3" name="内容占位符 2"/>
          <p:cNvSpPr>
            <a:spLocks noGrp="1"/>
          </p:cNvSpPr>
          <p:nvPr>
            <p:ph idx="1"/>
          </p:nvPr>
        </p:nvSpPr>
        <p:spPr/>
        <p:txBody>
          <a:bodyPr/>
          <a:p>
            <a:r>
              <a:rPr lang="zh-CN" altLang="en-US" sz="2600"/>
              <a:t>根据</a:t>
            </a:r>
            <a:r>
              <a:rPr lang="zh-CN" altLang="en-US" sz="2600">
                <a:cs typeface="Arial" panose="020B0604020202020204" pitchFamily="34" charset="0"/>
              </a:rPr>
              <a:t>《龙芯 </a:t>
            </a:r>
            <a:r>
              <a:rPr lang="en-US" altLang="zh-CN" sz="2600">
                <a:cs typeface="Arial" panose="020B0604020202020204" pitchFamily="34" charset="0"/>
              </a:rPr>
              <a:t>VBIOS </a:t>
            </a:r>
            <a:r>
              <a:rPr lang="zh-CN" altLang="en-US" sz="2600">
                <a:cs typeface="Arial" panose="020B0604020202020204" pitchFamily="34" charset="0"/>
              </a:rPr>
              <a:t>生成工具使用手册》，背光所用 </a:t>
            </a:r>
            <a:r>
              <a:rPr lang="en-US" altLang="zh-CN" sz="2600">
                <a:cs typeface="Arial" panose="020B0604020202020204" pitchFamily="34" charset="0"/>
              </a:rPr>
              <a:t>PWM </a:t>
            </a:r>
            <a:r>
              <a:rPr lang="zh-CN" altLang="en-US" sz="2600">
                <a:cs typeface="Arial" panose="020B0604020202020204" pitchFamily="34" charset="0"/>
              </a:rPr>
              <a:t>的配置信息会被保存在 </a:t>
            </a:r>
            <a:r>
              <a:rPr lang="en-US" altLang="zh-CN" sz="2600">
                <a:cs typeface="Arial" panose="020B0604020202020204" pitchFamily="34" charset="0"/>
              </a:rPr>
              <a:t>VBIOS </a:t>
            </a:r>
            <a:r>
              <a:rPr lang="zh-CN" altLang="en-US" sz="2600">
                <a:cs typeface="Arial" panose="020B0604020202020204" pitchFamily="34" charset="0"/>
              </a:rPr>
              <a:t>中，包括所用的 </a:t>
            </a:r>
            <a:r>
              <a:rPr lang="en-US" altLang="zh-CN" sz="2600">
                <a:cs typeface="Arial" panose="020B0604020202020204" pitchFamily="34" charset="0"/>
              </a:rPr>
              <a:t>PWM </a:t>
            </a:r>
            <a:r>
              <a:rPr lang="zh-CN" altLang="en-US" sz="2600">
                <a:cs typeface="Arial" panose="020B0604020202020204" pitchFamily="34" charset="0"/>
              </a:rPr>
              <a:t>控制器编号，及其极性和工作频率</a:t>
            </a:r>
            <a:endParaRPr lang="zh-CN" altLang="en-US" sz="2600">
              <a:cs typeface="Arial" panose="020B0604020202020204" pitchFamily="34" charset="0"/>
            </a:endParaRPr>
          </a:p>
          <a:p>
            <a:pPr lvl="1"/>
            <a:r>
              <a:rPr lang="zh-CN" altLang="en-US" sz="2200">
                <a:cs typeface="Arial" panose="020B0604020202020204" pitchFamily="34" charset="0"/>
              </a:rPr>
              <a:t>我也不知道为什么在手册定死用 </a:t>
            </a:r>
            <a:r>
              <a:rPr lang="en-US" altLang="zh-CN" sz="2200">
                <a:cs typeface="Arial" panose="020B0604020202020204" pitchFamily="34" charset="0"/>
              </a:rPr>
              <a:t>PWM3</a:t>
            </a:r>
            <a:r>
              <a:rPr lang="zh-CN" altLang="en-US" sz="2200">
                <a:cs typeface="Arial" panose="020B0604020202020204" pitchFamily="34" charset="0"/>
              </a:rPr>
              <a:t> 的情况下还要在 </a:t>
            </a:r>
            <a:r>
              <a:rPr lang="en-US" altLang="zh-CN" sz="2200">
                <a:cs typeface="Arial" panose="020B0604020202020204" pitchFamily="34" charset="0"/>
              </a:rPr>
              <a:t>VBIOS </a:t>
            </a:r>
            <a:r>
              <a:rPr lang="zh-CN" altLang="en-US" sz="2200">
                <a:cs typeface="Arial" panose="020B0604020202020204" pitchFamily="34" charset="0"/>
              </a:rPr>
              <a:t>存一个 </a:t>
            </a:r>
            <a:r>
              <a:rPr lang="en-US" altLang="zh-CN" sz="2200">
                <a:cs typeface="Arial" panose="020B0604020202020204" pitchFamily="34" charset="0"/>
              </a:rPr>
              <a:t>PWM </a:t>
            </a:r>
            <a:r>
              <a:rPr lang="zh-CN" altLang="en-US" sz="2200">
                <a:cs typeface="Arial" panose="020B0604020202020204" pitchFamily="34" charset="0"/>
              </a:rPr>
              <a:t>控制器编号</a:t>
            </a:r>
            <a:endParaRPr lang="zh-CN" altLang="en-US" sz="2200">
              <a:cs typeface="Arial" panose="020B0604020202020204" pitchFamily="34" charset="0"/>
            </a:endParaRPr>
          </a:p>
          <a:p>
            <a:pPr lvl="0"/>
            <a:r>
              <a:rPr lang="en-US" altLang="zh-CN" sz="2600">
                <a:cs typeface="Arial" panose="020B0604020202020204" pitchFamily="34" charset="0"/>
              </a:rPr>
              <a:t>VBIOS</a:t>
            </a:r>
            <a:r>
              <a:rPr lang="zh-CN" altLang="en-US" sz="2600">
                <a:cs typeface="Arial" panose="020B0604020202020204" pitchFamily="34" charset="0"/>
              </a:rPr>
              <a:t> 需要通过 </a:t>
            </a:r>
            <a:r>
              <a:rPr lang="en-US" altLang="zh-CN" sz="2600">
                <a:cs typeface="Arial" panose="020B0604020202020204" pitchFamily="34" charset="0"/>
              </a:rPr>
              <a:t>GPU</a:t>
            </a:r>
            <a:r>
              <a:rPr lang="zh-CN" altLang="en-US" sz="2600">
                <a:cs typeface="Arial" panose="020B0604020202020204" pitchFamily="34" charset="0"/>
              </a:rPr>
              <a:t> 设备的 </a:t>
            </a:r>
            <a:r>
              <a:rPr lang="en-US" altLang="zh-CN" sz="2600">
                <a:cs typeface="Arial" panose="020B0604020202020204" pitchFamily="34" charset="0"/>
              </a:rPr>
              <a:t>PCI</a:t>
            </a:r>
            <a:r>
              <a:rPr lang="zh-CN" altLang="en-US" sz="2600">
                <a:cs typeface="Arial" panose="020B0604020202020204" pitchFamily="34" charset="0"/>
              </a:rPr>
              <a:t> 地址空间读取，那么当然只有 </a:t>
            </a:r>
            <a:r>
              <a:rPr lang="en-US" altLang="zh-CN" sz="2600">
                <a:cs typeface="Arial" panose="020B0604020202020204" pitchFamily="34" charset="0"/>
              </a:rPr>
              <a:t>GSGPU </a:t>
            </a:r>
            <a:r>
              <a:rPr lang="zh-CN" altLang="en-US" sz="2600">
                <a:cs typeface="Arial" panose="020B0604020202020204" pitchFamily="34" charset="0"/>
              </a:rPr>
              <a:t>驱动程序能读取上述配置信息</a:t>
            </a:r>
            <a:endParaRPr lang="zh-CN" altLang="en-US" sz="2600">
              <a:cs typeface="Arial" panose="020B0604020202020204" pitchFamily="34" charset="0"/>
            </a:endParaRPr>
          </a:p>
          <a:p>
            <a:pPr lvl="0"/>
            <a:r>
              <a:rPr lang="zh-CN" altLang="en-US" sz="2600">
                <a:cs typeface="Arial" panose="020B0604020202020204" pitchFamily="34" charset="0"/>
              </a:rPr>
              <a:t>所以一定是 </a:t>
            </a:r>
            <a:r>
              <a:rPr lang="en-US" altLang="zh-CN" sz="2600">
                <a:cs typeface="Arial" panose="020B0604020202020204" pitchFamily="34" charset="0"/>
              </a:rPr>
              <a:t>GSGPU</a:t>
            </a:r>
            <a:r>
              <a:rPr lang="zh-CN" altLang="en-US" sz="2600">
                <a:cs typeface="Arial" panose="020B0604020202020204" pitchFamily="34" charset="0"/>
              </a:rPr>
              <a:t> 驱动程序去配置 </a:t>
            </a:r>
            <a:r>
              <a:rPr lang="en-US" altLang="zh-CN" sz="2600">
                <a:cs typeface="Arial" panose="020B0604020202020204" pitchFamily="34" charset="0"/>
              </a:rPr>
              <a:t>PWM3</a:t>
            </a:r>
            <a:r>
              <a:rPr lang="zh-CN" altLang="en-US" sz="2600">
                <a:cs typeface="Arial" panose="020B0604020202020204" pitchFamily="34" charset="0"/>
              </a:rPr>
              <a:t> 的输出翻转和工作频率，下面就需要读 </a:t>
            </a:r>
            <a:r>
              <a:rPr lang="en-US" altLang="zh-CN" sz="2600">
                <a:cs typeface="Arial" panose="020B0604020202020204" pitchFamily="34" charset="0"/>
              </a:rPr>
              <a:t>GSGPU </a:t>
            </a:r>
            <a:r>
              <a:rPr lang="zh-CN" altLang="en-US" sz="2600">
                <a:cs typeface="Arial" panose="020B0604020202020204" pitchFamily="34" charset="0"/>
              </a:rPr>
              <a:t>代码</a:t>
            </a:r>
            <a:r>
              <a:rPr lang="en-US" altLang="zh-CN" sz="2600">
                <a:cs typeface="Arial" panose="020B0604020202020204" pitchFamily="34" charset="0"/>
              </a:rPr>
              <a:t>...</a:t>
            </a:r>
            <a:endParaRPr lang="zh-CN" altLang="en-US"/>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zh-CN" altLang="en-US"/>
              <a:t>：笔记本背光问题调查</a:t>
            </a:r>
            <a:endParaRPr lang="zh-CN" altLang="en-US"/>
          </a:p>
        </p:txBody>
      </p:sp>
      <p:sp>
        <p:nvSpPr>
          <p:cNvPr id="10" name="内容占位符 9"/>
          <p:cNvSpPr>
            <a:spLocks noGrp="1"/>
          </p:cNvSpPr>
          <p:nvPr>
            <p:ph idx="1"/>
          </p:nvPr>
        </p:nvSpPr>
        <p:spPr>
          <a:xfrm>
            <a:off x="513999" y="1259762"/>
            <a:ext cx="10245323" cy="4657501"/>
          </a:xfrm>
        </p:spPr>
        <p:txBody>
          <a:bodyPr/>
          <a:p>
            <a:r>
              <a:rPr lang="zh-CN" altLang="en-US" sz="2600"/>
              <a:t>可以</a:t>
            </a:r>
            <a:r>
              <a:rPr lang="zh-CN" altLang="en-US" sz="2600">
                <a:cs typeface="Arial" panose="020B0604020202020204" pitchFamily="34" charset="0"/>
              </a:rPr>
              <a:t>发现 </a:t>
            </a:r>
            <a:r>
              <a:rPr lang="en-US" altLang="zh-CN" sz="2600">
                <a:cs typeface="Arial" panose="020B0604020202020204" pitchFamily="34" charset="0"/>
              </a:rPr>
              <a:t>GSGPU </a:t>
            </a:r>
            <a:r>
              <a:rPr lang="zh-CN" altLang="en-US" sz="2600">
                <a:cs typeface="Arial" panose="020B0604020202020204" pitchFamily="34" charset="0"/>
              </a:rPr>
              <a:t>试图使用 </a:t>
            </a:r>
            <a:r>
              <a:rPr lang="en-US" altLang="zh-CN" sz="2600">
                <a:cs typeface="Arial" panose="020B0604020202020204" pitchFamily="34" charset="0"/>
              </a:rPr>
              <a:t>lg_pwm_request(adev</a:t>
            </a:r>
            <a:r>
              <a:rPr lang="zh-CN" altLang="en-US" sz="2600">
                <a:cs typeface="Arial" panose="020B0604020202020204" pitchFamily="34" charset="0"/>
              </a:rPr>
              <a:t>-</a:t>
            </a:r>
            <a:r>
              <a:rPr lang="en-US" altLang="zh-CN" sz="2600">
                <a:cs typeface="Arial" panose="020B0604020202020204" pitchFamily="34" charset="0"/>
              </a:rPr>
              <a:t>&gt;ddev</a:t>
            </a:r>
            <a:r>
              <a:rPr lang="zh-CN" altLang="en-US" sz="2600">
                <a:cs typeface="Arial" panose="020B0604020202020204" pitchFamily="34" charset="0"/>
              </a:rPr>
              <a:t>-</a:t>
            </a:r>
            <a:r>
              <a:rPr lang="en-US" altLang="zh-CN" sz="2600">
                <a:cs typeface="Arial" panose="020B0604020202020204" pitchFamily="34" charset="0"/>
              </a:rPr>
              <a:t>&gt;dev, </a:t>
            </a:r>
            <a:r>
              <a:rPr lang="en-US" altLang="zh-CN" sz="2600">
                <a:solidFill>
                  <a:schemeClr val="tx1"/>
                </a:solidFill>
                <a:ea typeface="Source Han Sans CN" charset="0"/>
                <a:cs typeface="Arial" panose="020B0604020202020204" pitchFamily="34" charset="0"/>
              </a:rPr>
              <a:t>"pwm3"</a:t>
            </a:r>
            <a:r>
              <a:rPr lang="en-US" altLang="zh-CN" sz="2600">
                <a:cs typeface="Arial" panose="020B0604020202020204" pitchFamily="34" charset="0"/>
              </a:rPr>
              <a:t>, </a:t>
            </a:r>
            <a:r>
              <a:rPr lang="en-US" altLang="zh-CN" sz="2600">
                <a:solidFill>
                  <a:schemeClr val="tx1"/>
                </a:solidFill>
                <a:ea typeface="Source Han Sans CN" charset="0"/>
                <a:cs typeface="Arial" panose="020B0604020202020204" pitchFamily="34" charset="0"/>
              </a:rPr>
              <a:t>3</a:t>
            </a:r>
            <a:r>
              <a:rPr lang="en-US" altLang="zh-CN" sz="2600">
                <a:cs typeface="Arial" panose="020B0604020202020204" pitchFamily="34" charset="0"/>
              </a:rPr>
              <a:t>, "Loongson_bl") </a:t>
            </a:r>
            <a:r>
              <a:rPr lang="zh-CN" altLang="en-US" sz="2600">
                <a:cs typeface="Arial" panose="020B0604020202020204" pitchFamily="34" charset="0"/>
              </a:rPr>
              <a:t>从 </a:t>
            </a:r>
            <a:r>
              <a:rPr lang="en-US" altLang="zh-CN" sz="2600">
                <a:cs typeface="Arial" panose="020B0604020202020204" pitchFamily="34" charset="0"/>
              </a:rPr>
              <a:t>PWM </a:t>
            </a:r>
            <a:r>
              <a:rPr lang="zh-CN" altLang="en-US" sz="2600">
                <a:cs typeface="Arial" panose="020B0604020202020204" pitchFamily="34" charset="0"/>
              </a:rPr>
              <a:t>子系统获取 </a:t>
            </a:r>
            <a:r>
              <a:rPr lang="zh-CN" altLang="en-US" sz="2600">
                <a:solidFill>
                  <a:schemeClr val="tx1"/>
                </a:solidFill>
                <a:ea typeface="Source Han Sans CN" charset="0"/>
                <a:cs typeface="Arial" panose="020B0604020202020204" pitchFamily="34" charset="0"/>
              </a:rPr>
              <a:t>p</a:t>
            </a:r>
            <a:r>
              <a:rPr lang="en-US" altLang="zh-CN" sz="2600">
                <a:solidFill>
                  <a:schemeClr val="tx1"/>
                </a:solidFill>
                <a:ea typeface="Source Han Sans CN" charset="0"/>
                <a:cs typeface="Arial" panose="020B0604020202020204" pitchFamily="34" charset="0"/>
              </a:rPr>
              <a:t>wm_device </a:t>
            </a:r>
            <a:r>
              <a:rPr lang="zh-CN" altLang="en-US" sz="2600">
                <a:cs typeface="Arial" panose="020B0604020202020204" pitchFamily="34" charset="0"/>
              </a:rPr>
              <a:t>对象，这个辅助函数的定义如下：</a:t>
            </a:r>
            <a:endParaRPr lang="zh-CN" altLang="en-US" sz="2600">
              <a:cs typeface="Arial" panose="020B0604020202020204" pitchFamily="34" charset="0"/>
            </a:endParaRPr>
          </a:p>
          <a:p>
            <a:pPr marL="0" indent="0">
              <a:buNone/>
            </a:pPr>
            <a:endParaRPr lang="en-US" altLang="zh-CN" sz="1400">
              <a:latin typeface="Fira Code" charset="0"/>
              <a:ea typeface="Fira Code" charset="0"/>
              <a:cs typeface="Fira Code" charset="0"/>
            </a:endParaRPr>
          </a:p>
          <a:p>
            <a:pPr marL="0" indent="457200">
              <a:buNone/>
            </a:pPr>
            <a:r>
              <a:rPr lang="en-US" altLang="zh-CN" sz="1600">
                <a:latin typeface="Fira Code" charset="0"/>
                <a:ea typeface="Fira Code" charset="0"/>
                <a:cs typeface="Fira Code" charset="0"/>
              </a:rPr>
              <a:t>static inline struct pwm_device *lg_pwm_request(struct device *dev,</a:t>
            </a:r>
            <a:r>
              <a:rPr lang="zh-CN" altLang="en-US" sz="1600">
                <a:latin typeface="Fira Code" charset="0"/>
                <a:ea typeface="Fira Code" charset="0"/>
                <a:cs typeface="Fira Code" charset="0"/>
              </a:rPr>
              <a:t></a:t>
            </a:r>
            <a:r>
              <a:rPr lang="en-US" altLang="zh-CN" sz="1600">
                <a:latin typeface="Fira Code" charset="0"/>
                <a:ea typeface="Fira Code" charset="0"/>
                <a:cs typeface="Fira Code" charset="0"/>
              </a:rPr>
              <a:t>							const char *pwm_name,</a:t>
            </a:r>
            <a:br>
              <a:rPr lang="en-US" altLang="zh-CN" sz="1600">
                <a:latin typeface="Fira Code" charset="0"/>
                <a:ea typeface="Fira Code" charset="0"/>
                <a:cs typeface="Fira Code" charset="0"/>
              </a:rPr>
            </a:br>
            <a:r>
              <a:rPr lang="en-US" altLang="zh-CN" sz="1600">
                <a:latin typeface="Fira Code" charset="0"/>
                <a:ea typeface="Fira Code" charset="0"/>
                <a:cs typeface="Fira Code" charset="0"/>
              </a:rPr>
              <a:t>	</a:t>
            </a:r>
            <a:r>
              <a:rPr lang="en-US" altLang="zh-CN" sz="1600">
                <a:solidFill>
                  <a:schemeClr val="tx1"/>
                </a:solidFill>
                <a:latin typeface="Fira Code" charset="0"/>
                <a:ea typeface="Fira Code" charset="0"/>
                <a:cs typeface="Fira Code" charset="0"/>
              </a:rPr>
              <a:t>						</a:t>
            </a:r>
            <a:r>
              <a:rPr lang="en-US" altLang="zh-CN" sz="1600">
                <a:latin typeface="Fira Code" charset="0"/>
                <a:ea typeface="Fira Code" charset="0"/>
                <a:cs typeface="Fira Code" charset="0"/>
              </a:rPr>
              <a:t>int pwm, const char *lable)</a:t>
            </a:r>
            <a:endParaRPr lang="en-US" altLang="zh-CN" sz="1600">
              <a:latin typeface="Fira Code" charset="0"/>
              <a:ea typeface="Fira Code" charset="0"/>
              <a:cs typeface="Fira Code" charset="0"/>
            </a:endParaRPr>
          </a:p>
          <a:p>
            <a:pPr marL="0" indent="457200">
              <a:buNone/>
            </a:pPr>
            <a:r>
              <a:rPr lang="en-US" altLang="zh-CN" sz="1600">
                <a:latin typeface="Fira Code" charset="0"/>
                <a:ea typeface="Fira Code" charset="0"/>
                <a:cs typeface="Fira Code" charset="0"/>
              </a:rPr>
              <a:t>{</a:t>
            </a:r>
            <a:endParaRPr lang="en-US" altLang="zh-CN" sz="1600">
              <a:latin typeface="Fira Code" charset="0"/>
              <a:ea typeface="Fira Code" charset="0"/>
              <a:cs typeface="Fira Code" charset="0"/>
            </a:endParaRPr>
          </a:p>
          <a:p>
            <a:pPr marL="0" indent="457200">
              <a:buNone/>
            </a:pPr>
            <a:r>
              <a:rPr lang="zh-CN" altLang="en-US" sz="1600">
                <a:latin typeface="Fira Code" charset="0"/>
                <a:ea typeface="Fira Code" charset="0"/>
                <a:cs typeface="Fira Code" charset="0"/>
              </a:rPr>
              <a:t>#</a:t>
            </a:r>
            <a:r>
              <a:rPr lang="en-US" altLang="zh-CN" sz="1600">
                <a:latin typeface="Fira Code" charset="0"/>
                <a:ea typeface="Fira Code" charset="0"/>
                <a:cs typeface="Fira Code" charset="0"/>
              </a:rPr>
              <a:t>if defined(LG_PWM_REQUEST)</a:t>
            </a:r>
            <a:r>
              <a:rPr lang="zh-CN" altLang="en-US" sz="1600">
                <a:latin typeface="Fira Code" charset="0"/>
                <a:ea typeface="Fira Code" charset="0"/>
                <a:cs typeface="Fira Code" charset="0"/>
              </a:rPr>
              <a:t></a:t>
            </a:r>
            <a:r>
              <a:rPr lang="en-US" altLang="zh-CN" sz="1600">
                <a:latin typeface="Fira Code" charset="0"/>
                <a:ea typeface="Fira Code" charset="0"/>
                <a:cs typeface="Fira Code" charset="0"/>
              </a:rPr>
              <a:t>	return pwm_request(pwm, lable);</a:t>
            </a:r>
            <a:endParaRPr lang="en-US" altLang="zh-CN" sz="1600">
              <a:latin typeface="Fira Code" charset="0"/>
              <a:ea typeface="Fira Code" charset="0"/>
              <a:cs typeface="Fira Code" charset="0"/>
            </a:endParaRPr>
          </a:p>
          <a:p>
            <a:pPr marL="0" indent="457200">
              <a:buNone/>
            </a:pPr>
            <a:r>
              <a:rPr lang="zh-CN" altLang="en-US" sz="1600">
                <a:latin typeface="Fira Code" charset="0"/>
                <a:ea typeface="Fira Code" charset="0"/>
                <a:cs typeface="Fira Code" charset="0"/>
              </a:rPr>
              <a:t>#</a:t>
            </a:r>
            <a:r>
              <a:rPr lang="en-US" altLang="zh-CN" sz="1600">
                <a:latin typeface="Fira Code" charset="0"/>
                <a:ea typeface="Fira Code" charset="0"/>
                <a:cs typeface="Fira Code" charset="0"/>
              </a:rPr>
              <a:t>else</a:t>
            </a:r>
            <a:br>
              <a:rPr lang="en-US" altLang="zh-CN" sz="1600">
                <a:latin typeface="Fira Code" charset="0"/>
                <a:ea typeface="Fira Code" charset="0"/>
                <a:cs typeface="Fira Code" charset="0"/>
              </a:rPr>
            </a:br>
            <a:r>
              <a:rPr lang="en-US" altLang="zh-CN" sz="1600">
                <a:latin typeface="Fira Code" charset="0"/>
                <a:ea typeface="Fira Code" charset="0"/>
                <a:cs typeface="Fira Code" charset="0"/>
              </a:rPr>
              <a:t>	return pwm_get(dev, pwm_name);</a:t>
            </a:r>
            <a:endParaRPr lang="en-US" altLang="zh-CN" sz="1600">
              <a:latin typeface="Fira Code" charset="0"/>
              <a:ea typeface="Fira Code" charset="0"/>
              <a:cs typeface="Fira Code" charset="0"/>
            </a:endParaRPr>
          </a:p>
          <a:p>
            <a:pPr marL="0" indent="457200">
              <a:buNone/>
            </a:pPr>
            <a:r>
              <a:rPr lang="zh-CN" altLang="en-US" sz="1600">
                <a:latin typeface="Fira Code" charset="0"/>
                <a:ea typeface="Fira Code" charset="0"/>
                <a:cs typeface="Fira Code" charset="0"/>
              </a:rPr>
              <a:t>#</a:t>
            </a:r>
            <a:r>
              <a:rPr lang="en-US" altLang="zh-CN" sz="1600">
                <a:latin typeface="Fira Code" charset="0"/>
                <a:ea typeface="Fira Code" charset="0"/>
                <a:cs typeface="Fira Code" charset="0"/>
              </a:rPr>
              <a:t>endif</a:t>
            </a:r>
            <a:endParaRPr lang="en-US" altLang="zh-CN" sz="1600">
              <a:latin typeface="Fira Code" charset="0"/>
              <a:ea typeface="Fira Code" charset="0"/>
              <a:cs typeface="Fira Code" charset="0"/>
            </a:endParaRPr>
          </a:p>
          <a:p>
            <a:pPr marL="0" indent="457200">
              <a:buNone/>
            </a:pPr>
            <a:r>
              <a:rPr lang="en-US" altLang="zh-CN" sz="1600">
                <a:latin typeface="Fira Code" charset="0"/>
                <a:ea typeface="Fira Code" charset="0"/>
                <a:cs typeface="Fira Code" charset="0"/>
              </a:rPr>
              <a:t>}</a:t>
            </a:r>
            <a:endParaRPr lang="zh-CN" altLang="en-US" sz="1600">
              <a:latin typeface="Fira Code" charset="0"/>
              <a:ea typeface="Fira Code" charset="0"/>
              <a:cs typeface="Fira Code" charset="0"/>
            </a:endParaRPr>
          </a:p>
        </p:txBody>
      </p:sp>
      <p:sp>
        <p:nvSpPr>
          <p:cNvPr id="11" name="文本占位符 10"/>
          <p:cNvSpPr>
            <a:spLocks noGrp="1"/>
          </p:cNvSpPr>
          <p:nvPr>
            <p:ph type="body" idx="10"/>
          </p:nvPr>
        </p:nvSpPr>
        <p:spPr/>
        <p:txBody>
          <a:bodyPr/>
          <a:p>
            <a:r>
              <a:rPr lang="en-US" altLang="zh-CN"/>
              <a:t>xry111</a:t>
            </a: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zh-CN" altLang="en-US"/>
              <a:t>：笔记本背光问题调查</a:t>
            </a:r>
            <a:endParaRPr lang="zh-CN" altLang="en-US"/>
          </a:p>
        </p:txBody>
      </p:sp>
      <p:sp>
        <p:nvSpPr>
          <p:cNvPr id="10" name="内容占位符 9"/>
          <p:cNvSpPr>
            <a:spLocks noGrp="1"/>
          </p:cNvSpPr>
          <p:nvPr>
            <p:ph idx="1"/>
          </p:nvPr>
        </p:nvSpPr>
        <p:spPr/>
        <p:txBody>
          <a:bodyPr/>
          <a:p>
            <a:r>
              <a:rPr lang="zh-CN" altLang="en-US" sz="2600">
                <a:cs typeface="Arial" panose="020B0604020202020204" pitchFamily="34" charset="0"/>
              </a:rPr>
              <a:t>在</a:t>
            </a:r>
            <a:r>
              <a:rPr lang="zh-CN" altLang="en-US" sz="2600">
                <a:solidFill>
                  <a:schemeClr val="tx1"/>
                </a:solidFill>
                <a:ea typeface="Source Han Sans CN" charset="0"/>
                <a:cs typeface="Arial" panose="020B0604020202020204" pitchFamily="34" charset="0"/>
              </a:rPr>
              <a:t> </a:t>
            </a:r>
            <a:r>
              <a:rPr lang="en-US" altLang="zh-CN" sz="2600">
                <a:solidFill>
                  <a:schemeClr val="tx1"/>
                </a:solidFill>
                <a:ea typeface="Source Han Sans CN" charset="0"/>
                <a:cs typeface="Arial" panose="020B0604020202020204" pitchFamily="34" charset="0"/>
              </a:rPr>
              <a:t>Loongnix</a:t>
            </a:r>
            <a:r>
              <a:rPr lang="zh-CN" altLang="en-US" sz="2600">
                <a:solidFill>
                  <a:schemeClr val="tx1"/>
                </a:solidFill>
                <a:ea typeface="Source Han Sans CN" charset="0"/>
                <a:cs typeface="Arial" panose="020B0604020202020204" pitchFamily="34" charset="0"/>
              </a:rPr>
              <a:t>、</a:t>
            </a:r>
            <a:r>
              <a:rPr lang="en-US" altLang="zh-CN" sz="2600">
                <a:solidFill>
                  <a:schemeClr val="tx1"/>
                </a:solidFill>
                <a:ea typeface="Source Han Sans CN" charset="0"/>
                <a:cs typeface="Arial" panose="020B0604020202020204" pitchFamily="34" charset="0"/>
              </a:rPr>
              <a:t>UOS </a:t>
            </a:r>
            <a:r>
              <a:rPr lang="zh-CN" altLang="en-US" sz="2600">
                <a:solidFill>
                  <a:schemeClr val="tx1"/>
                </a:solidFill>
                <a:ea typeface="Source Han Sans CN" charset="0"/>
                <a:cs typeface="Arial" panose="020B0604020202020204" pitchFamily="34" charset="0"/>
              </a:rPr>
              <a:t>等内核中</a:t>
            </a:r>
            <a:r>
              <a:rPr lang="zh-CN" altLang="en-US" sz="2600">
                <a:cs typeface="Arial" panose="020B0604020202020204" pitchFamily="34" charset="0"/>
              </a:rPr>
              <a:t>，</a:t>
            </a:r>
            <a:r>
              <a:rPr lang="en-US" altLang="zh-CN" sz="2600">
                <a:cs typeface="Arial" panose="020B0604020202020204" pitchFamily="34" charset="0"/>
              </a:rPr>
              <a:t>pwm_request </a:t>
            </a:r>
            <a:r>
              <a:rPr lang="zh-CN" altLang="en-US" sz="2600">
                <a:cs typeface="Arial" panose="020B0604020202020204" pitchFamily="34" charset="0"/>
              </a:rPr>
              <a:t>存在，所以相当于调用了 </a:t>
            </a:r>
            <a:r>
              <a:rPr lang="en-US" altLang="zh-CN" sz="2600">
                <a:cs typeface="Arial" panose="020B0604020202020204" pitchFamily="34" charset="0"/>
              </a:rPr>
              <a:t>pwm_request(3, "Loongson_bl")</a:t>
            </a:r>
            <a:endParaRPr lang="en-US" altLang="zh-CN" sz="2600">
              <a:cs typeface="Arial" panose="020B0604020202020204" pitchFamily="34" charset="0"/>
            </a:endParaRPr>
          </a:p>
          <a:p>
            <a:r>
              <a:rPr lang="zh-CN" altLang="en-US" sz="2600">
                <a:latin typeface="思源黑体" charset="0"/>
                <a:ea typeface="思源黑体" charset="0"/>
                <a:cs typeface="Andale Mono" charset="0"/>
              </a:rPr>
              <a:t>在 </a:t>
            </a:r>
            <a:r>
              <a:rPr lang="en-US" altLang="zh-CN" sz="2600">
                <a:latin typeface="思源黑体" charset="0"/>
                <a:ea typeface="思源黑体" charset="0"/>
                <a:cs typeface="Andale Mono" charset="0"/>
              </a:rPr>
              <a:t>AOSC </a:t>
            </a:r>
            <a:r>
              <a:rPr lang="zh-CN" altLang="en-US" sz="2600">
                <a:latin typeface="思源黑体" charset="0"/>
                <a:ea typeface="思源黑体" charset="0"/>
                <a:cs typeface="Andale Mono" charset="0"/>
              </a:rPr>
              <a:t>内核中，</a:t>
            </a:r>
            <a:r>
              <a:rPr lang="en-US" altLang="zh-CN" sz="2600">
                <a:latin typeface="思源黑体" charset="0"/>
                <a:ea typeface="思源黑体" charset="0"/>
                <a:cs typeface="Andale Mono" charset="0"/>
              </a:rPr>
              <a:t>pwm_request </a:t>
            </a:r>
            <a:r>
              <a:rPr lang="zh-CN" altLang="en-US" sz="2600">
                <a:latin typeface="思源黑体" charset="0"/>
                <a:ea typeface="思源黑体" charset="0"/>
                <a:cs typeface="Andale Mono" charset="0"/>
              </a:rPr>
              <a:t>不存在，所以相当于调用了 </a:t>
            </a:r>
            <a:r>
              <a:rPr lang="en-US" altLang="zh-CN" sz="2600">
                <a:latin typeface="思源黑体" charset="0"/>
                <a:ea typeface="思源黑体" charset="0"/>
                <a:cs typeface="Andale Mono" charset="0"/>
              </a:rPr>
              <a:t>pwm_get(dev, "pwm3")</a:t>
            </a:r>
            <a:endParaRPr lang="zh-CN" altLang="en-US" sz="2600">
              <a:latin typeface="思源黑体" charset="0"/>
              <a:ea typeface="思源黑体" charset="0"/>
              <a:cs typeface="Andale Mono" charset="0"/>
            </a:endParaRPr>
          </a:p>
        </p:txBody>
      </p:sp>
      <p:sp>
        <p:nvSpPr>
          <p:cNvPr id="11" name="文本占位符 10"/>
          <p:cNvSpPr>
            <a:spLocks noGrp="1"/>
          </p:cNvSpPr>
          <p:nvPr>
            <p:ph type="body" idx="10"/>
          </p:nvPr>
        </p:nvSpPr>
        <p:spPr/>
        <p:txBody>
          <a:bodyPr/>
          <a:p>
            <a:r>
              <a:rPr lang="en-US" altLang="zh-CN"/>
              <a:t>xry111</a:t>
            </a: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zh-CN" altLang="en-US"/>
              <a:t>：笔记本背光问题调查</a:t>
            </a:r>
            <a:endParaRPr lang="zh-CN" altLang="en-US"/>
          </a:p>
        </p:txBody>
      </p:sp>
      <p:sp>
        <p:nvSpPr>
          <p:cNvPr id="3" name="内容占位符 2"/>
          <p:cNvSpPr>
            <a:spLocks noGrp="1"/>
          </p:cNvSpPr>
          <p:nvPr>
            <p:ph idx="1"/>
          </p:nvPr>
        </p:nvSpPr>
        <p:spPr/>
        <p:txBody>
          <a:bodyPr/>
          <a:p>
            <a:r>
              <a:rPr lang="zh-CN" altLang="en-US" sz="2600"/>
              <a:t>为什么</a:t>
            </a:r>
            <a:r>
              <a:rPr lang="zh-CN" altLang="en-US" sz="2600">
                <a:cs typeface="Arial" panose="020B0604020202020204" pitchFamily="34" charset="0"/>
              </a:rPr>
              <a:t>要</a:t>
            </a:r>
            <a:r>
              <a:rPr lang="zh-CN" altLang="en-US" sz="2600">
                <a:cs typeface="Arial" panose="020B0604020202020204" pitchFamily="34" charset="0"/>
                <a:hlinkClick r:id="rId1"/>
              </a:rPr>
              <a:t>弃用 </a:t>
            </a:r>
            <a:r>
              <a:rPr lang="en-US" altLang="zh-CN" sz="2600">
                <a:cs typeface="Arial" panose="020B0604020202020204" pitchFamily="34" charset="0"/>
                <a:hlinkClick r:id="rId1"/>
              </a:rPr>
              <a:t>(v3.6)</a:t>
            </a:r>
            <a:r>
              <a:rPr lang="en-US" altLang="zh-CN" sz="2600">
                <a:cs typeface="Arial" panose="020B0604020202020204" pitchFamily="34" charset="0"/>
              </a:rPr>
              <a:t> </a:t>
            </a:r>
            <a:r>
              <a:rPr lang="zh-CN" altLang="en-US" sz="2600">
                <a:cs typeface="Arial" panose="020B0604020202020204" pitchFamily="34" charset="0"/>
              </a:rPr>
              <a:t>和</a:t>
            </a:r>
            <a:r>
              <a:rPr lang="zh-CN" altLang="en-US" sz="2600">
                <a:cs typeface="Arial" panose="020B0604020202020204" pitchFamily="34" charset="0"/>
                <a:hlinkClick r:id="rId2"/>
              </a:rPr>
              <a:t>删除 </a:t>
            </a:r>
            <a:r>
              <a:rPr lang="en-US" altLang="zh-CN" sz="2600">
                <a:cs typeface="Arial" panose="020B0604020202020204" pitchFamily="34" charset="0"/>
                <a:hlinkClick r:id="rId2"/>
              </a:rPr>
              <a:t>(v6.</a:t>
            </a:r>
            <a:r>
              <a:rPr lang="en-US" altLang="zh-CN" sz="2600">
                <a:solidFill>
                  <a:schemeClr val="tx1"/>
                </a:solidFill>
                <a:ea typeface="Source Han Sans CN" charset="0"/>
                <a:cs typeface="Arial" panose="020B0604020202020204" pitchFamily="34" charset="0"/>
                <a:hlinkClick r:id="rId2"/>
              </a:rPr>
              <a:t>4</a:t>
            </a:r>
            <a:r>
              <a:rPr lang="en-US" altLang="zh-CN" sz="2600">
                <a:cs typeface="Arial" panose="020B0604020202020204" pitchFamily="34" charset="0"/>
                <a:hlinkClick r:id="rId2"/>
              </a:rPr>
              <a:t>)</a:t>
            </a:r>
            <a:r>
              <a:rPr lang="zh-CN" altLang="en-US" sz="2600">
                <a:cs typeface="Arial" panose="020B0604020202020204" pitchFamily="34" charset="0"/>
              </a:rPr>
              <a:t> </a:t>
            </a:r>
            <a:r>
              <a:rPr lang="en-US" altLang="zh-CN" sz="2600">
                <a:cs typeface="Arial" panose="020B0604020202020204" pitchFamily="34" charset="0"/>
              </a:rPr>
              <a:t>pwm_request</a:t>
            </a:r>
            <a:r>
              <a:rPr lang="zh-CN" altLang="en-US" sz="2600">
                <a:cs typeface="Arial" panose="020B0604020202020204" pitchFamily="34" charset="0"/>
              </a:rPr>
              <a:t>？</a:t>
            </a:r>
            <a:endParaRPr lang="zh-CN" altLang="en-US" sz="2600">
              <a:cs typeface="Arial" panose="020B0604020202020204" pitchFamily="34" charset="0"/>
            </a:endParaRPr>
          </a:p>
          <a:p>
            <a:pPr lvl="1"/>
            <a:r>
              <a:rPr lang="zh-CN" altLang="en-US" sz="2200">
                <a:cs typeface="Arial" panose="020B0604020202020204" pitchFamily="34" charset="0"/>
              </a:rPr>
              <a:t>请问 “</a:t>
            </a:r>
            <a:r>
              <a:rPr lang="en-US" altLang="zh-CN" sz="2200">
                <a:cs typeface="Arial" panose="020B0604020202020204" pitchFamily="34" charset="0"/>
              </a:rPr>
              <a:t>3</a:t>
            </a:r>
            <a:r>
              <a:rPr lang="zh-CN" altLang="en-US" sz="2200">
                <a:cs typeface="Arial" panose="020B0604020202020204" pitchFamily="34" charset="0"/>
              </a:rPr>
              <a:t>” 这个数字代表什么？</a:t>
            </a:r>
            <a:endParaRPr lang="zh-CN" altLang="en-US" sz="2200">
              <a:cs typeface="Arial" panose="020B0604020202020204" pitchFamily="34" charset="0"/>
            </a:endParaRPr>
          </a:p>
          <a:p>
            <a:pPr lvl="1"/>
            <a:r>
              <a:rPr lang="zh-CN" altLang="en-US" sz="2200">
                <a:cs typeface="Arial" panose="020B0604020202020204" pitchFamily="34" charset="0"/>
              </a:rPr>
              <a:t>代表内核发现的第 </a:t>
            </a:r>
            <a:r>
              <a:rPr lang="en-US" altLang="zh-CN" sz="2200">
                <a:cs typeface="Arial" panose="020B0604020202020204" pitchFamily="34" charset="0"/>
              </a:rPr>
              <a:t>4 </a:t>
            </a:r>
            <a:r>
              <a:rPr lang="zh-CN" altLang="en-US" sz="2200">
                <a:cs typeface="Arial" panose="020B0604020202020204" pitchFamily="34" charset="0"/>
              </a:rPr>
              <a:t>路 </a:t>
            </a:r>
            <a:r>
              <a:rPr lang="en-US" altLang="zh-CN" sz="2200">
                <a:cs typeface="Arial" panose="020B0604020202020204" pitchFamily="34" charset="0"/>
              </a:rPr>
              <a:t>PWM </a:t>
            </a:r>
            <a:r>
              <a:rPr lang="zh-CN" altLang="en-US" sz="2200">
                <a:cs typeface="Arial" panose="020B0604020202020204" pitchFamily="34" charset="0"/>
              </a:rPr>
              <a:t>输出……</a:t>
            </a:r>
            <a:endParaRPr lang="zh-CN" altLang="en-US" sz="2200">
              <a:cs typeface="Arial" panose="020B0604020202020204" pitchFamily="34" charset="0"/>
            </a:endParaRPr>
          </a:p>
          <a:p>
            <a:pPr lvl="1"/>
            <a:r>
              <a:rPr lang="zh-CN" altLang="en-US" sz="2200">
                <a:cs typeface="Arial" panose="020B0604020202020204" pitchFamily="34" charset="0"/>
              </a:rPr>
              <a:t>那么如果内核在发现 </a:t>
            </a:r>
            <a:r>
              <a:rPr lang="en-US" altLang="zh-CN" sz="2200">
                <a:cs typeface="Arial" panose="020B0604020202020204" pitchFamily="34" charset="0"/>
              </a:rPr>
              <a:t>7A </a:t>
            </a:r>
            <a:r>
              <a:rPr lang="zh-CN" altLang="en-US" sz="2200">
                <a:cs typeface="Arial" panose="020B0604020202020204" pitchFamily="34" charset="0"/>
              </a:rPr>
              <a:t>的 </a:t>
            </a:r>
            <a:r>
              <a:rPr lang="en-US" altLang="zh-CN" sz="2200">
                <a:cs typeface="Arial" panose="020B0604020202020204" pitchFamily="34" charset="0"/>
              </a:rPr>
              <a:t>PWM </a:t>
            </a:r>
            <a:r>
              <a:rPr lang="zh-CN" altLang="en-US" sz="2200">
                <a:cs typeface="Arial" panose="020B0604020202020204" pitchFamily="34" charset="0"/>
              </a:rPr>
              <a:t>前先发现了另一个 </a:t>
            </a:r>
            <a:r>
              <a:rPr lang="en-US" altLang="zh-CN" sz="2200">
                <a:cs typeface="Arial" panose="020B0604020202020204" pitchFamily="34" charset="0"/>
              </a:rPr>
              <a:t>PWM </a:t>
            </a:r>
            <a:r>
              <a:rPr lang="zh-CN" altLang="en-US" sz="2200">
                <a:cs typeface="Arial" panose="020B0604020202020204" pitchFamily="34" charset="0"/>
              </a:rPr>
              <a:t>芯片…… 是真的有可能爆炸（物理）的</a:t>
            </a:r>
            <a:endParaRPr lang="zh-CN" altLang="en-US" sz="2200">
              <a:cs typeface="Arial" panose="020B0604020202020204" pitchFamily="34" charset="0"/>
            </a:endParaRPr>
          </a:p>
          <a:p>
            <a:pPr lvl="0"/>
            <a:r>
              <a:rPr lang="zh-CN" altLang="en-US" sz="2600"/>
              <a:t>为什么 </a:t>
            </a:r>
            <a:r>
              <a:rPr lang="en-US" altLang="zh-CN" sz="2600"/>
              <a:t>pwm_get </a:t>
            </a:r>
            <a:r>
              <a:rPr lang="zh-CN" altLang="en-US" sz="2600"/>
              <a:t>不工作？</a:t>
            </a:r>
            <a:endParaRPr lang="zh-CN" altLang="en-US" sz="2600"/>
          </a:p>
          <a:p>
            <a:pPr lvl="1"/>
            <a:r>
              <a:rPr lang="zh-CN" altLang="en-US" sz="2200"/>
              <a:t>阅读内核文档和代码可以发现，</a:t>
            </a:r>
            <a:r>
              <a:rPr lang="en-US" altLang="zh-CN" sz="2200"/>
              <a:t>pwm_get </a:t>
            </a:r>
            <a:r>
              <a:rPr lang="zh-CN" altLang="en-US" sz="2200"/>
              <a:t>要成功，则要么</a:t>
            </a:r>
            <a:r>
              <a:rPr lang="en-US" altLang="zh-CN" sz="2200"/>
              <a:t> dev </a:t>
            </a:r>
            <a:r>
              <a:rPr lang="zh-CN" altLang="en-US" sz="2200"/>
              <a:t>对应的</a:t>
            </a:r>
            <a:r>
              <a:rPr lang="en-US" altLang="zh-CN" sz="2200"/>
              <a:t> ACPI </a:t>
            </a:r>
            <a:r>
              <a:rPr lang="zh-CN" altLang="en-US" sz="2200"/>
              <a:t>节点包含一指定对应</a:t>
            </a:r>
            <a:r>
              <a:rPr lang="en-US" altLang="zh-CN" sz="2200"/>
              <a:t> PWM </a:t>
            </a:r>
            <a:r>
              <a:rPr lang="zh-CN" altLang="en-US" sz="2200"/>
              <a:t>设备的属性，要么</a:t>
            </a:r>
            <a:r>
              <a:rPr lang="en-US" altLang="zh-CN" sz="2200"/>
              <a:t> "pwm3" </a:t>
            </a:r>
            <a:r>
              <a:rPr lang="zh-CN" altLang="en-US" sz="2200"/>
              <a:t>是通过设备树指定或</a:t>
            </a:r>
            <a:r>
              <a:rPr lang="en-US" altLang="zh-CN" sz="2200"/>
              <a:t> pwm_add_table </a:t>
            </a:r>
            <a:r>
              <a:rPr lang="zh-CN" altLang="en-US" sz="2200"/>
              <a:t>注册的</a:t>
            </a:r>
            <a:r>
              <a:rPr lang="en-US" altLang="zh-CN" sz="2200"/>
              <a:t> ID</a:t>
            </a:r>
            <a:endParaRPr lang="en-US" altLang="zh-CN" sz="2200"/>
          </a:p>
          <a:p>
            <a:pPr lvl="1"/>
            <a:r>
              <a:rPr lang="en-US" altLang="zh-CN" sz="2200"/>
              <a:t>GSGPU </a:t>
            </a:r>
            <a:r>
              <a:rPr lang="zh-CN" altLang="en-US" sz="2200"/>
              <a:t>根本没有 </a:t>
            </a:r>
            <a:r>
              <a:rPr lang="en-US" altLang="zh-CN" sz="2200"/>
              <a:t>ACPI </a:t>
            </a:r>
            <a:r>
              <a:rPr lang="zh-CN" altLang="en-US" sz="2200"/>
              <a:t>节点，龙芯桌面设备也没有设备树，内核和 </a:t>
            </a:r>
            <a:r>
              <a:rPr lang="en-US" altLang="zh-CN" sz="2200"/>
              <a:t>GSGPU </a:t>
            </a:r>
            <a:r>
              <a:rPr lang="zh-CN" altLang="en-US" sz="2200"/>
              <a:t>模块也没有任何代码注册过 </a:t>
            </a:r>
            <a:r>
              <a:rPr lang="en-US" altLang="zh-CN" sz="2200"/>
              <a:t>"pwm3" </a:t>
            </a:r>
            <a:r>
              <a:rPr lang="zh-CN" altLang="en-US" sz="2200"/>
              <a:t>这个 </a:t>
            </a:r>
            <a:r>
              <a:rPr lang="en-US" altLang="zh-CN" sz="2200"/>
              <a:t>ID</a:t>
            </a:r>
            <a:endParaRPr lang="zh-CN" altLang="en-US"/>
          </a:p>
        </p:txBody>
      </p:sp>
      <p:sp>
        <p:nvSpPr>
          <p:cNvPr id="4" name="文本占位符 3"/>
          <p:cNvSpPr>
            <a:spLocks noGrp="1"/>
          </p:cNvSpPr>
          <p:nvPr>
            <p:ph type="body" idx="10"/>
          </p:nvPr>
        </p:nvSpPr>
        <p:spPr/>
        <p:txBody>
          <a:bodyPr/>
          <a:p>
            <a:r>
              <a:rPr lang="en-US" altLang="zh-CN"/>
              <a:t>xry111</a:t>
            </a:r>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p:sp>
        <p:nvSpPr>
          <p:cNvPr id="1048593" name="标题 1"/>
          <p:cNvSpPr>
            <a:spLocks noGrp="1"/>
          </p:cNvSpPr>
          <p:nvPr>
            <p:ph type="ctrTitle"/>
          </p:nvPr>
        </p:nvSpPr>
        <p:spPr/>
        <p:txBody>
          <a:bodyPr/>
          <a:p>
            <a:r>
              <a:rPr lang="zh-CN" altLang="en-US">
                <a:solidFill>
                  <a:schemeClr val="tx1"/>
                </a:solidFill>
              </a:rPr>
              <a:t>龙架构</a:t>
            </a:r>
            <a:r>
              <a:rPr lang="zh-CN" altLang="en-US"/>
              <a:t>双周会</a:t>
            </a:r>
            <a:endParaRPr lang="zh-CN" altLang="en-US"/>
          </a:p>
        </p:txBody>
      </p:sp>
      <p:sp>
        <p:nvSpPr>
          <p:cNvPr id="1048594" name="副标题 2"/>
          <p:cNvSpPr>
            <a:spLocks noGrp="1"/>
          </p:cNvSpPr>
          <p:nvPr>
            <p:ph type="subTitle" idx="1"/>
          </p:nvPr>
        </p:nvSpPr>
        <p:spPr>
          <a:xfrm>
            <a:off x="828448" y="3509470"/>
            <a:ext cx="4418126" cy="497923"/>
          </a:xfrm>
        </p:spPr>
        <p:txBody>
          <a:bodyPr/>
          <a:p>
            <a:r>
              <a:rPr lang="en-US" altLang="zh-CN"/>
              <a:t>2025 </a:t>
            </a:r>
            <a:r>
              <a:rPr lang="zh-CN" altLang="en-US"/>
              <a:t>年 </a:t>
            </a:r>
            <a:r>
              <a:rPr lang="en-US" altLang="zh-CN"/>
              <a:t>8 </a:t>
            </a:r>
            <a:r>
              <a:rPr lang="zh-CN" altLang="en-US"/>
              <a:t>月 </a:t>
            </a:r>
            <a:r>
              <a:rPr lang="en-US" altLang="zh-CN"/>
              <a:t>17 </a:t>
            </a:r>
            <a:r>
              <a:rPr lang="zh-CN" altLang="en-US"/>
              <a:t>日</a:t>
            </a:r>
            <a:r>
              <a:rPr lang="ja-JP" altLang="en-US"/>
              <a:t>・</a:t>
            </a:r>
            <a:r>
              <a:rPr lang="zh-CN" altLang="en-US"/>
              <a:t>第 </a:t>
            </a:r>
            <a:r>
              <a:rPr lang="en-US" altLang="zh-CN"/>
              <a:t>18 </a:t>
            </a:r>
            <a:r>
              <a:rPr lang="zh-CN" altLang="en-US"/>
              <a:t>次</a:t>
            </a:r>
            <a:endParaRPr lang="zh-CN" altLang="en-US"/>
          </a:p>
        </p:txBody>
      </p:sp>
      <p:pic>
        <p:nvPicPr>
          <p:cNvPr id="2097152" name="图片 3" descr="upload_post_object_v2_3573890905"/>
          <p:cNvPicPr>
            <a:picLocks noChangeAspect="1"/>
          </p:cNvPicPr>
          <p:nvPr/>
        </p:nvPicPr>
        <p:blipFill>
          <a:blip r:embed="rId1"/>
          <a:srcRect l="9880" t="30263" r="9431" b="26132"/>
          <a:stretch>
            <a:fillRect/>
          </a:stretch>
        </p:blipFill>
        <p:spPr>
          <a:xfrm>
            <a:off x="9324174" y="572444"/>
            <a:ext cx="2468139" cy="2404885"/>
          </a:xfrm>
          <a:prstGeom prst="rect">
            <a:avLst/>
          </a:prstGeom>
        </p:spPr>
      </p:pic>
      <p:pic>
        <p:nvPicPr>
          <p:cNvPr id="2097153" name="图片 6" descr="upload_post_object_v2_423861644"/>
          <p:cNvPicPr>
            <a:picLocks noChangeAspect="1"/>
          </p:cNvPicPr>
          <p:nvPr/>
        </p:nvPicPr>
        <p:blipFill>
          <a:blip r:embed="rId2"/>
          <a:stretch>
            <a:fillRect/>
          </a:stretch>
        </p:blipFill>
        <p:spPr>
          <a:xfrm>
            <a:off x="6159752" y="572430"/>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zh-CN" altLang="en-US"/>
              <a:t>：笔记本背光问题调查</a:t>
            </a:r>
            <a:endParaRPr lang="zh-CN" altLang="en-US"/>
          </a:p>
        </p:txBody>
      </p:sp>
      <p:sp>
        <p:nvSpPr>
          <p:cNvPr id="3" name="内容占位符 2"/>
          <p:cNvSpPr>
            <a:spLocks noGrp="1"/>
          </p:cNvSpPr>
          <p:nvPr>
            <p:ph idx="1"/>
          </p:nvPr>
        </p:nvSpPr>
        <p:spPr/>
        <p:txBody>
          <a:bodyPr/>
          <a:p>
            <a:r>
              <a:rPr lang="zh-CN" altLang="en-US" sz="2600"/>
              <a:t>那么</a:t>
            </a:r>
            <a:r>
              <a:rPr lang="zh-CN" altLang="en-US" sz="2600">
                <a:cs typeface="Arial" panose="020B0604020202020204" pitchFamily="34" charset="0"/>
              </a:rPr>
              <a:t>我们可以在某个地方调用 </a:t>
            </a:r>
            <a:r>
              <a:rPr lang="en-US" altLang="zh-CN" sz="2600">
                <a:cs typeface="Arial" panose="020B0604020202020204" pitchFamily="34" charset="0"/>
              </a:rPr>
              <a:t>pwm_add_table </a:t>
            </a:r>
            <a:r>
              <a:rPr lang="zh-CN" altLang="en-US" sz="2600">
                <a:cs typeface="Arial" panose="020B0604020202020204" pitchFamily="34" charset="0"/>
              </a:rPr>
              <a:t>注册这个 </a:t>
            </a:r>
            <a:r>
              <a:rPr lang="en-US" altLang="zh-CN" sz="2600">
                <a:cs typeface="Arial" panose="020B0604020202020204" pitchFamily="34" charset="0"/>
              </a:rPr>
              <a:t>ID </a:t>
            </a:r>
            <a:r>
              <a:rPr lang="zh-CN" altLang="en-US" sz="2600">
                <a:cs typeface="Arial" panose="020B0604020202020204" pitchFamily="34" charset="0"/>
              </a:rPr>
              <a:t>吗？</a:t>
            </a:r>
            <a:endParaRPr lang="zh-CN" altLang="en-US" sz="2600">
              <a:cs typeface="Arial" panose="020B0604020202020204" pitchFamily="34" charset="0"/>
            </a:endParaRPr>
          </a:p>
          <a:p>
            <a:r>
              <a:rPr lang="zh-CN" altLang="en-US" sz="2600"/>
              <a:t>很遗憾，这个函数设计上是给板级初始化代码使用的，因此并未导出供模块使用，我们无法在 </a:t>
            </a:r>
            <a:r>
              <a:rPr lang="en-US" altLang="zh-CN" sz="2600"/>
              <a:t>GSGPU </a:t>
            </a:r>
            <a:r>
              <a:rPr lang="zh-CN" altLang="en-US" sz="2600"/>
              <a:t>模块中调用它</a:t>
            </a:r>
            <a:endParaRPr lang="zh-CN" altLang="en-US" sz="2600"/>
          </a:p>
          <a:p>
            <a:r>
              <a:rPr lang="zh-CN" altLang="en-US" sz="2600"/>
              <a:t>所以必须改动内核代码，在内核代码中搜索 </a:t>
            </a:r>
            <a:r>
              <a:rPr lang="en-US" altLang="zh-CN" sz="2600"/>
              <a:t>pwm_add_table</a:t>
            </a:r>
            <a:r>
              <a:rPr lang="zh-CN" altLang="en-US" sz="2600"/>
              <a:t>，发现一些 </a:t>
            </a:r>
            <a:r>
              <a:rPr lang="en-US" altLang="zh-CN" sz="2600"/>
              <a:t>x86 </a:t>
            </a:r>
            <a:r>
              <a:rPr lang="zh-CN" altLang="en-US" sz="2600"/>
              <a:t>设备在 </a:t>
            </a:r>
            <a:r>
              <a:rPr lang="en-US" altLang="zh-CN" sz="2600"/>
              <a:t>ACPI </a:t>
            </a:r>
            <a:r>
              <a:rPr lang="zh-CN" altLang="en-US" sz="2600"/>
              <a:t>初始化代码中将 </a:t>
            </a:r>
            <a:r>
              <a:rPr lang="en-US" altLang="zh-CN" sz="2600"/>
              <a:t>LPSS </a:t>
            </a:r>
            <a:r>
              <a:rPr lang="zh-CN" altLang="en-US" sz="2600"/>
              <a:t>的 </a:t>
            </a:r>
            <a:r>
              <a:rPr lang="en-US" altLang="zh-CN" sz="2600"/>
              <a:t>PWM </a:t>
            </a:r>
            <a:r>
              <a:rPr lang="zh-CN" altLang="en-US" sz="2600"/>
              <a:t>注册为 </a:t>
            </a:r>
            <a:r>
              <a:rPr lang="en-US" altLang="zh-CN" sz="2600"/>
              <a:t>pwm_soc_backlight</a:t>
            </a:r>
            <a:r>
              <a:rPr lang="zh-CN" altLang="en-US" sz="2600"/>
              <a:t>，查提交记录发现这是为了允许 </a:t>
            </a:r>
            <a:r>
              <a:rPr lang="en-US" altLang="zh-CN" sz="2600"/>
              <a:t>i915 </a:t>
            </a:r>
            <a:r>
              <a:rPr lang="zh-CN" altLang="en-US" sz="2600"/>
              <a:t>驱动调用它以实现一些 </a:t>
            </a:r>
            <a:r>
              <a:rPr lang="en-US" altLang="zh-CN" sz="2600"/>
              <a:t>x86 </a:t>
            </a:r>
            <a:r>
              <a:rPr lang="zh-CN" altLang="en-US" sz="2600"/>
              <a:t>设备的背光控制</a:t>
            </a:r>
            <a:r>
              <a:rPr lang="zh-CN" altLang="en-US" sz="2600">
                <a:solidFill>
                  <a:schemeClr val="tx1"/>
                </a:solidFill>
                <a:ea typeface="Source Han Sans CN" charset="0"/>
              </a:rPr>
              <a:t>，和我们的需求完全一致</a:t>
            </a:r>
            <a:r>
              <a:rPr lang="zh-CN" altLang="en-US" sz="2600" strike="sngStrike">
                <a:solidFill>
                  <a:schemeClr val="tx1"/>
                </a:solidFill>
                <a:ea typeface="Source Han Sans CN" charset="0"/>
              </a:rPr>
              <a:t>（北美信创）</a:t>
            </a:r>
            <a:endParaRPr lang="zh-CN" altLang="en-US" sz="2600" strike="sngStrike"/>
          </a:p>
        </p:txBody>
      </p:sp>
      <p:sp>
        <p:nvSpPr>
          <p:cNvPr id="4" name="文本占位符 3"/>
          <p:cNvSpPr>
            <a:spLocks noGrp="1"/>
          </p:cNvSpPr>
          <p:nvPr>
            <p:ph type="body" idx="10"/>
          </p:nvPr>
        </p:nvSpPr>
        <p:spPr/>
        <p:txBody>
          <a:bodyPr/>
          <a:p>
            <a:r>
              <a:rPr lang="en-US" altLang="zh-CN"/>
              <a:t>xry111</a:t>
            </a:r>
            <a:endParaRPr lang="en-US"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zh-CN" altLang="en-US"/>
              <a:t>：笔记本背光问题调查</a:t>
            </a:r>
            <a:endParaRPr lang="zh-CN" altLang="en-US"/>
          </a:p>
        </p:txBody>
      </p:sp>
      <p:sp>
        <p:nvSpPr>
          <p:cNvPr id="3" name="内容占位符 2"/>
          <p:cNvSpPr>
            <a:spLocks noGrp="1"/>
          </p:cNvSpPr>
          <p:nvPr>
            <p:ph idx="1"/>
          </p:nvPr>
        </p:nvSpPr>
        <p:spPr/>
        <p:txBody>
          <a:bodyPr/>
          <a:p>
            <a:r>
              <a:rPr lang="zh-CN" altLang="en-US" sz="2600">
                <a:solidFill>
                  <a:schemeClr val="tx1"/>
                </a:solidFill>
                <a:ea typeface="Source Han Sans CN" charset="0"/>
              </a:rPr>
              <a:t>首先模仿 </a:t>
            </a:r>
            <a:r>
              <a:rPr lang="en-US" altLang="zh-CN" sz="2600">
                <a:solidFill>
                  <a:schemeClr val="tx1"/>
                </a:solidFill>
                <a:ea typeface="Source Han Sans CN" charset="0"/>
              </a:rPr>
              <a:t>x86 </a:t>
            </a:r>
            <a:r>
              <a:rPr lang="zh-CN" altLang="en-US" sz="2600">
                <a:solidFill>
                  <a:schemeClr val="tx1"/>
                </a:solidFill>
                <a:ea typeface="Source Han Sans CN" charset="0"/>
              </a:rPr>
              <a:t>的写法，在 </a:t>
            </a:r>
            <a:r>
              <a:rPr lang="en-US" altLang="zh-CN" sz="2600">
                <a:solidFill>
                  <a:schemeClr val="tx1"/>
                </a:solidFill>
                <a:ea typeface="Source Han Sans CN" charset="0"/>
              </a:rPr>
              <a:t>ACPI </a:t>
            </a:r>
            <a:r>
              <a:rPr lang="zh-CN" altLang="en-US" sz="2600">
                <a:solidFill>
                  <a:schemeClr val="tx1"/>
                </a:solidFill>
                <a:ea typeface="Source Han Sans CN" charset="0"/>
              </a:rPr>
              <a:t>初始化代码中，如果扫描到 </a:t>
            </a:r>
            <a:r>
              <a:rPr lang="en-US" altLang="zh-CN" sz="2600">
                <a:solidFill>
                  <a:schemeClr val="tx1"/>
                </a:solidFill>
                <a:ea typeface="Source Han Sans CN" charset="0"/>
              </a:rPr>
              <a:t>LOON0006:03 </a:t>
            </a:r>
            <a:r>
              <a:rPr lang="zh-CN" altLang="en-US" sz="2600">
                <a:solidFill>
                  <a:schemeClr val="tx1"/>
                </a:solidFill>
                <a:ea typeface="Source Han Sans CN" charset="0"/>
              </a:rPr>
              <a:t>这个设备，就调用 </a:t>
            </a:r>
            <a:r>
              <a:rPr lang="en-US" altLang="zh-CN" sz="2600">
                <a:solidFill>
                  <a:schemeClr val="tx1"/>
                </a:solidFill>
                <a:ea typeface="Source Han Sans CN" charset="0"/>
              </a:rPr>
              <a:t>pwm_add_table</a:t>
            </a:r>
            <a:r>
              <a:rPr lang="zh-CN" altLang="en-US" sz="2600">
                <a:solidFill>
                  <a:schemeClr val="tx1"/>
                </a:solidFill>
                <a:ea typeface="Source Han Sans CN" charset="0"/>
              </a:rPr>
              <a:t>， 将 </a:t>
            </a:r>
            <a:r>
              <a:rPr lang="en-US" altLang="zh-CN" sz="2600">
                <a:solidFill>
                  <a:schemeClr val="tx1"/>
                </a:solidFill>
                <a:ea typeface="Source Han Sans CN" charset="0"/>
              </a:rPr>
              <a:t>gsgpu_backlight </a:t>
            </a:r>
            <a:r>
              <a:rPr lang="zh-CN" altLang="en-US" sz="2600">
                <a:solidFill>
                  <a:schemeClr val="tx1"/>
                </a:solidFill>
                <a:ea typeface="Source Han Sans CN" charset="0"/>
              </a:rPr>
              <a:t>这个 </a:t>
            </a:r>
            <a:r>
              <a:rPr lang="en-US" altLang="zh-CN" sz="2600">
                <a:solidFill>
                  <a:schemeClr val="tx1"/>
                </a:solidFill>
                <a:ea typeface="Source Han Sans CN" charset="0"/>
              </a:rPr>
              <a:t>ID </a:t>
            </a:r>
            <a:r>
              <a:rPr lang="zh-CN" altLang="en-US" sz="2600">
                <a:solidFill>
                  <a:schemeClr val="tx1"/>
                </a:solidFill>
                <a:ea typeface="Source Han Sans CN" charset="0"/>
              </a:rPr>
              <a:t>和该设备对应</a:t>
            </a:r>
            <a:endParaRPr lang="zh-CN" altLang="en-US" sz="2600">
              <a:solidFill>
                <a:schemeClr val="tx1"/>
              </a:solidFill>
              <a:ea typeface="Source Han Sans CN" charset="0"/>
            </a:endParaRPr>
          </a:p>
          <a:p>
            <a:r>
              <a:rPr lang="zh-CN" altLang="en-US" sz="2600">
                <a:ea typeface="Source Han Sans CN" charset="0"/>
              </a:rPr>
              <a:t>然后修改 </a:t>
            </a:r>
            <a:r>
              <a:rPr lang="en-US" altLang="zh-CN" sz="2600">
                <a:ea typeface="Source Han Sans CN" charset="0"/>
              </a:rPr>
              <a:t>GSGPU </a:t>
            </a:r>
            <a:r>
              <a:rPr lang="zh-CN" altLang="en-US" sz="2600">
                <a:ea typeface="Source Han Sans CN" charset="0"/>
              </a:rPr>
              <a:t>模块，如果发现 </a:t>
            </a:r>
            <a:r>
              <a:rPr lang="en-US" altLang="zh-CN" sz="2600">
                <a:ea typeface="Source Han Sans CN" charset="0"/>
              </a:rPr>
              <a:t>VBIOS </a:t>
            </a:r>
            <a:r>
              <a:rPr lang="zh-CN" altLang="en-US" sz="2600">
                <a:ea typeface="Source Han Sans CN" charset="0"/>
              </a:rPr>
              <a:t>中使用的不是 </a:t>
            </a:r>
            <a:r>
              <a:rPr lang="en-US" altLang="zh-CN" sz="2600">
                <a:ea typeface="Source Han Sans CN" charset="0"/>
              </a:rPr>
              <a:t>PWM3 </a:t>
            </a:r>
            <a:r>
              <a:rPr lang="zh-CN" altLang="en-US" sz="2600">
                <a:ea typeface="Source Han Sans CN" charset="0"/>
              </a:rPr>
              <a:t>就直接报错，否则就用 </a:t>
            </a:r>
            <a:r>
              <a:rPr lang="en-US" altLang="zh-CN" sz="2600">
                <a:ea typeface="Source Han Sans CN" charset="0"/>
              </a:rPr>
              <a:t>pwm_get </a:t>
            </a:r>
            <a:r>
              <a:rPr lang="zh-CN" altLang="en-US" sz="2600">
                <a:ea typeface="Source Han Sans CN" charset="0"/>
              </a:rPr>
              <a:t>查找 </a:t>
            </a:r>
            <a:r>
              <a:rPr lang="en-US" altLang="zh-CN" sz="2600">
                <a:ea typeface="Source Han Sans CN" charset="0"/>
              </a:rPr>
              <a:t>gsgpu_backlight </a:t>
            </a:r>
            <a:r>
              <a:rPr lang="zh-CN" altLang="en-US" sz="2600">
                <a:ea typeface="Source Han Sans CN" charset="0"/>
              </a:rPr>
              <a:t>对应的设备</a:t>
            </a:r>
            <a:endParaRPr lang="zh-CN" altLang="en-US" sz="2600">
              <a:ea typeface="Source Han Sans CN" charset="0"/>
            </a:endParaRPr>
          </a:p>
          <a:p>
            <a:pPr lvl="1"/>
            <a:r>
              <a:rPr lang="zh-CN" altLang="en-US" sz="2200" strike="sngStrike">
                <a:ea typeface="Source Han Sans CN" charset="0"/>
              </a:rPr>
              <a:t>不沿用 </a:t>
            </a:r>
            <a:r>
              <a:rPr lang="en-US" altLang="zh-CN" sz="2200" strike="sngStrike">
                <a:ea typeface="Source Han Sans CN" charset="0"/>
              </a:rPr>
              <a:t>"pwm3" </a:t>
            </a:r>
            <a:r>
              <a:rPr lang="zh-CN" altLang="en-US" sz="2200" strike="sngStrike">
                <a:ea typeface="Source Han Sans CN" charset="0"/>
              </a:rPr>
              <a:t>这个 </a:t>
            </a:r>
            <a:r>
              <a:rPr lang="en-US" altLang="zh-CN" sz="2200" strike="sngStrike">
                <a:ea typeface="Source Han Sans CN" charset="0"/>
              </a:rPr>
              <a:t>ID </a:t>
            </a:r>
            <a:r>
              <a:rPr lang="zh-CN" altLang="en-US" sz="2200" strike="sngStrike">
                <a:ea typeface="Source Han Sans CN" charset="0"/>
              </a:rPr>
              <a:t>纯粹是它看上去太唐了</a:t>
            </a:r>
            <a:endParaRPr lang="zh-CN" altLang="en-US" sz="2200" strike="sngStrike">
              <a:ea typeface="Source Han Sans CN" charset="0"/>
            </a:endParaRPr>
          </a:p>
          <a:p>
            <a:r>
              <a:rPr lang="zh-CN" altLang="en-US" sz="2600">
                <a:ea typeface="Source Han Sans CN" charset="0"/>
              </a:rPr>
              <a:t>这样就好了……吗？不，现在 </a:t>
            </a:r>
            <a:r>
              <a:rPr lang="en-US" altLang="zh-CN" sz="2600">
                <a:ea typeface="Source Han Sans CN" charset="0"/>
              </a:rPr>
              <a:t>GSGPU </a:t>
            </a:r>
            <a:r>
              <a:rPr lang="zh-CN" altLang="en-US" sz="2600">
                <a:ea typeface="Source Han Sans CN" charset="0"/>
              </a:rPr>
              <a:t>模块又说找不到 </a:t>
            </a:r>
            <a:r>
              <a:rPr lang="en-US" altLang="zh-CN" sz="2600">
                <a:ea typeface="Source Han Sans CN" charset="0"/>
              </a:rPr>
              <a:t>GPIO </a:t>
            </a:r>
            <a:r>
              <a:rPr lang="zh-CN" altLang="en-US" sz="2600">
                <a:ea typeface="Source Han Sans CN" charset="0"/>
              </a:rPr>
              <a:t>设备了</a:t>
            </a:r>
            <a:endParaRPr lang="en-US" altLang="zh-CN">
              <a:ea typeface="Source Han Sans CN" charset="0"/>
            </a:endParaRPr>
          </a:p>
        </p:txBody>
      </p:sp>
      <p:sp>
        <p:nvSpPr>
          <p:cNvPr id="4" name="文本占位符 3"/>
          <p:cNvSpPr>
            <a:spLocks noGrp="1"/>
          </p:cNvSpPr>
          <p:nvPr>
            <p:ph type="body" idx="10"/>
          </p:nvPr>
        </p:nvSpPr>
        <p:spPr/>
        <p:txBody>
          <a:bodyPr/>
          <a:p>
            <a:r>
              <a:rPr lang="en-US" altLang="zh-CN"/>
              <a:t>xry111</a:t>
            </a:r>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zh-CN" altLang="en-US"/>
              <a:t>：笔记本背光问题调查</a:t>
            </a:r>
            <a:endParaRPr lang="en-US" altLang="zh-CN"/>
          </a:p>
        </p:txBody>
      </p:sp>
      <p:sp>
        <p:nvSpPr>
          <p:cNvPr id="3" name="内容占位符 2"/>
          <p:cNvSpPr>
            <a:spLocks noGrp="1"/>
          </p:cNvSpPr>
          <p:nvPr>
            <p:ph idx="1"/>
          </p:nvPr>
        </p:nvSpPr>
        <p:spPr>
          <a:xfrm>
            <a:off x="514004" y="1250192"/>
            <a:ext cx="9452278" cy="4657501"/>
          </a:xfrm>
        </p:spPr>
        <p:txBody>
          <a:bodyPr/>
          <a:p>
            <a:r>
              <a:rPr lang="zh-CN" altLang="en-US" sz="2400"/>
              <a:t>初步</a:t>
            </a:r>
            <a:r>
              <a:rPr lang="zh-CN" altLang="en-US" sz="2400">
                <a:cs typeface="Arial" panose="020B0604020202020204" pitchFamily="34" charset="0"/>
              </a:rPr>
              <a:t>调查发现找不到 </a:t>
            </a:r>
            <a:r>
              <a:rPr lang="en-US" altLang="zh-CN" sz="2400">
                <a:cs typeface="Arial" panose="020B0604020202020204" pitchFamily="34" charset="0"/>
              </a:rPr>
              <a:t>GPIO </a:t>
            </a:r>
            <a:r>
              <a:rPr lang="zh-CN" altLang="en-US" sz="2400">
                <a:cs typeface="Arial" panose="020B0604020202020204" pitchFamily="34" charset="0"/>
              </a:rPr>
              <a:t>的原因是目前主线内核在对 </a:t>
            </a:r>
            <a:r>
              <a:rPr lang="en-US" altLang="zh-CN" sz="2400">
                <a:cs typeface="Arial" panose="020B0604020202020204" pitchFamily="34" charset="0"/>
              </a:rPr>
              <a:t>GPIO </a:t>
            </a:r>
            <a:r>
              <a:rPr lang="zh-CN" altLang="en-US" sz="2400">
                <a:cs typeface="Arial" panose="020B0604020202020204" pitchFamily="34" charset="0"/>
              </a:rPr>
              <a:t>编号时没有处理 </a:t>
            </a:r>
            <a:r>
              <a:rPr lang="en-US" altLang="zh-CN" sz="2400">
                <a:cs typeface="Arial" panose="020B0604020202020204" pitchFamily="34" charset="0"/>
              </a:rPr>
              <a:t>ACPI </a:t>
            </a:r>
            <a:r>
              <a:rPr lang="zh-CN" altLang="en-US" sz="2400">
                <a:cs typeface="Arial" panose="020B0604020202020204" pitchFamily="34" charset="0"/>
              </a:rPr>
              <a:t>表中的 </a:t>
            </a:r>
            <a:r>
              <a:rPr lang="en-US" altLang="zh-CN" sz="2400">
                <a:cs typeface="Arial" panose="020B0604020202020204" pitchFamily="34" charset="0"/>
              </a:rPr>
              <a:t>gpio_base </a:t>
            </a:r>
            <a:r>
              <a:rPr lang="zh-CN" altLang="en-US" sz="2400">
                <a:cs typeface="Arial" panose="020B0604020202020204" pitchFamily="34" charset="0"/>
              </a:rPr>
              <a:t>属性，所以 </a:t>
            </a:r>
            <a:r>
              <a:rPr lang="en-US" altLang="zh-CN" sz="2400">
                <a:cs typeface="Arial" panose="020B0604020202020204" pitchFamily="34" charset="0"/>
              </a:rPr>
              <a:t>GPIO </a:t>
            </a:r>
            <a:r>
              <a:rPr lang="zh-CN" altLang="en-US" sz="2400">
                <a:cs typeface="Arial" panose="020B0604020202020204" pitchFamily="34" charset="0"/>
              </a:rPr>
              <a:t>的编号和《龙芯</a:t>
            </a:r>
            <a:r>
              <a:rPr lang="en-US" altLang="zh-CN" sz="2400">
                <a:cs typeface="Arial" panose="020B0604020202020204" pitchFamily="34" charset="0"/>
              </a:rPr>
              <a:t> CPU </a:t>
            </a:r>
            <a:r>
              <a:rPr lang="zh-CN" altLang="en-US" sz="2400">
                <a:cs typeface="Arial" panose="020B0604020202020204" pitchFamily="34" charset="0"/>
              </a:rPr>
              <a:t>统一系统架构规范》不一致，而 </a:t>
            </a:r>
            <a:r>
              <a:rPr lang="en-US" altLang="zh-CN" sz="2400">
                <a:cs typeface="Arial" panose="020B0604020202020204" pitchFamily="34" charset="0"/>
              </a:rPr>
              <a:t>GSGPU </a:t>
            </a:r>
            <a:r>
              <a:rPr lang="zh-CN" altLang="en-US" sz="2400">
                <a:cs typeface="Arial" panose="020B0604020202020204" pitchFamily="34" charset="0"/>
              </a:rPr>
              <a:t>驱动是按后者写死了编号</a:t>
            </a:r>
            <a:endParaRPr lang="zh-CN" altLang="en-US" sz="2400">
              <a:cs typeface="Arial" panose="020B0604020202020204" pitchFamily="34" charset="0"/>
            </a:endParaRPr>
          </a:p>
          <a:p>
            <a:r>
              <a:rPr lang="zh-CN" altLang="en-US" sz="2400">
                <a:cs typeface="Arial" panose="020B0604020202020204" pitchFamily="34" charset="0"/>
              </a:rPr>
              <a:t>不知如何解决该问题</a:t>
            </a:r>
            <a:endParaRPr lang="zh-CN" altLang="en-US" sz="2400">
              <a:cs typeface="Arial" panose="020B0604020202020204" pitchFamily="34" charset="0"/>
            </a:endParaRPr>
          </a:p>
          <a:p>
            <a:pPr lvl="1"/>
            <a:r>
              <a:rPr lang="zh-CN" altLang="en-US" sz="2000">
                <a:cs typeface="Arial" panose="020B0604020202020204" pitchFamily="34" charset="0"/>
              </a:rPr>
              <a:t>《规范》对 </a:t>
            </a:r>
            <a:r>
              <a:rPr lang="en-US" altLang="zh-CN" sz="2000">
                <a:cs typeface="Arial" panose="020B0604020202020204" pitchFamily="34" charset="0"/>
              </a:rPr>
              <a:t>GPIO </a:t>
            </a:r>
            <a:r>
              <a:rPr lang="zh-CN" altLang="en-US" sz="2000">
                <a:cs typeface="Arial" panose="020B0604020202020204" pitchFamily="34" charset="0"/>
              </a:rPr>
              <a:t>的处理已有朝令夕改令人无所适从的先例：之前双周会报道触摸板问题时提到的被删掉的 </a:t>
            </a:r>
            <a:r>
              <a:rPr lang="en-US" altLang="zh-CN" sz="2000">
                <a:cs typeface="Arial" panose="020B0604020202020204" pitchFamily="34" charset="0"/>
              </a:rPr>
              <a:t>gsi_idx_map</a:t>
            </a:r>
            <a:endParaRPr lang="en-US" altLang="zh-CN" sz="2000">
              <a:cs typeface="Arial" panose="020B0604020202020204" pitchFamily="34" charset="0"/>
            </a:endParaRPr>
          </a:p>
          <a:p>
            <a:pPr lvl="1"/>
            <a:r>
              <a:rPr lang="zh-CN" altLang="en-US" sz="2000">
                <a:cs typeface="Arial" panose="020B0604020202020204" pitchFamily="34" charset="0"/>
              </a:rPr>
              <a:t>上游讨论明确反对此种 </a:t>
            </a:r>
            <a:r>
              <a:rPr lang="en-US" altLang="zh-CN" sz="2000">
                <a:cs typeface="Arial" panose="020B0604020202020204" pitchFamily="34" charset="0"/>
              </a:rPr>
              <a:t>GPIO </a:t>
            </a:r>
            <a:r>
              <a:rPr lang="zh-CN" altLang="en-US" sz="2000">
                <a:cs typeface="Arial" panose="020B0604020202020204" pitchFamily="34" charset="0"/>
              </a:rPr>
              <a:t>编号分配方式，建议使用动态分配</a:t>
            </a:r>
            <a:endParaRPr lang="en-US" altLang="zh-CN" sz="2000">
              <a:cs typeface="Arial" panose="020B0604020202020204" pitchFamily="34" charset="0"/>
            </a:endParaRPr>
          </a:p>
          <a:p>
            <a:pPr lvl="0"/>
            <a:r>
              <a:rPr lang="zh-CN" altLang="en-US" sz="2400">
                <a:cs typeface="Arial" panose="020B0604020202020204" pitchFamily="34" charset="0"/>
              </a:rPr>
              <a:t>所以暂时把使用 </a:t>
            </a:r>
            <a:r>
              <a:rPr lang="en-US" altLang="zh-CN" sz="2400">
                <a:cs typeface="Arial" panose="020B0604020202020204" pitchFamily="34" charset="0"/>
              </a:rPr>
              <a:t>GPIO </a:t>
            </a:r>
            <a:r>
              <a:rPr lang="zh-CN" altLang="en-US" sz="2400">
                <a:cs typeface="Arial" panose="020B0604020202020204" pitchFamily="34" charset="0"/>
              </a:rPr>
              <a:t>的代码都注释掉了，这样应该只会废掉省电功能（即应该完全关掉背光甚至 </a:t>
            </a:r>
            <a:r>
              <a:rPr lang="en-US" altLang="zh-CN" sz="2400">
                <a:cs typeface="Arial" panose="020B0604020202020204" pitchFamily="34" charset="0"/>
              </a:rPr>
              <a:t>LCD </a:t>
            </a:r>
            <a:r>
              <a:rPr lang="zh-CN" altLang="en-US" sz="2400">
                <a:cs typeface="Arial" panose="020B0604020202020204" pitchFamily="34" charset="0"/>
              </a:rPr>
              <a:t>屏的时候只能把亮度拉到最小并显示黑屏），不会影响亮度调节</a:t>
            </a:r>
            <a:endParaRPr lang="zh-CN" altLang="en-US"/>
          </a:p>
        </p:txBody>
      </p:sp>
      <p:sp>
        <p:nvSpPr>
          <p:cNvPr id="4" name="文本占位符 3"/>
          <p:cNvSpPr>
            <a:spLocks noGrp="1"/>
          </p:cNvSpPr>
          <p:nvPr>
            <p:ph type="body" idx="10"/>
          </p:nvPr>
        </p:nvSpPr>
        <p:spPr/>
        <p:txBody>
          <a:bodyPr/>
          <a:p>
            <a:r>
              <a:rPr lang="en-US" altLang="zh-CN"/>
              <a:t>xry111</a:t>
            </a:r>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zh-CN" altLang="en-US"/>
              <a:t>：笔记本背光问题调查</a:t>
            </a:r>
            <a:endParaRPr lang="zh-CN" altLang="en-US"/>
          </a:p>
        </p:txBody>
      </p:sp>
      <p:sp>
        <p:nvSpPr>
          <p:cNvPr id="3" name="内容占位符 2"/>
          <p:cNvSpPr>
            <a:spLocks noGrp="1"/>
          </p:cNvSpPr>
          <p:nvPr>
            <p:ph idx="1"/>
          </p:nvPr>
        </p:nvSpPr>
        <p:spPr>
          <a:xfrm>
            <a:off x="513999" y="1259762"/>
            <a:ext cx="9576688" cy="4657501"/>
          </a:xfrm>
        </p:spPr>
        <p:txBody>
          <a:bodyPr/>
          <a:p>
            <a:r>
              <a:rPr lang="zh-CN" altLang="en-US" sz="2600"/>
              <a:t>然后</a:t>
            </a:r>
            <a:r>
              <a:rPr lang="zh-CN" altLang="en-US" sz="2600">
                <a:cs typeface="Arial" panose="020B0604020202020204" pitchFamily="34" charset="0"/>
              </a:rPr>
              <a:t>亮度可以调了，但是不太正常，拉到比较低的亮度屏幕就会闪烁乃至黑屏</a:t>
            </a:r>
            <a:endParaRPr lang="zh-CN" altLang="en-US" sz="2600">
              <a:cs typeface="Arial" panose="020B0604020202020204" pitchFamily="34" charset="0"/>
            </a:endParaRPr>
          </a:p>
          <a:p>
            <a:pPr lvl="1"/>
            <a:r>
              <a:rPr lang="zh-CN" altLang="en-US" sz="2200">
                <a:cs typeface="Arial" panose="020B0604020202020204" pitchFamily="34" charset="0"/>
              </a:rPr>
              <a:t>之前试图通过人工操作 </a:t>
            </a:r>
            <a:r>
              <a:rPr lang="en-US" altLang="zh-CN" sz="2200">
                <a:cs typeface="Arial" panose="020B0604020202020204" pitchFamily="34" charset="0"/>
              </a:rPr>
              <a:t>PWM </a:t>
            </a:r>
            <a:r>
              <a:rPr lang="zh-CN" altLang="en-US" sz="2200">
                <a:cs typeface="Arial" panose="020B0604020202020204" pitchFamily="34" charset="0"/>
              </a:rPr>
              <a:t>设备调整亮度时就已经发现此现象，还发现把 </a:t>
            </a:r>
            <a:r>
              <a:rPr lang="en-US" altLang="zh-CN" sz="2200">
                <a:cs typeface="Arial" panose="020B0604020202020204" pitchFamily="34" charset="0"/>
              </a:rPr>
              <a:t>VBIOS </a:t>
            </a:r>
            <a:r>
              <a:rPr lang="zh-CN" altLang="en-US" sz="2200">
                <a:cs typeface="Arial" panose="020B0604020202020204" pitchFamily="34" charset="0"/>
              </a:rPr>
              <a:t>指定的 </a:t>
            </a:r>
            <a:r>
              <a:rPr lang="en-US" altLang="zh-CN" sz="2200">
                <a:cs typeface="Arial" panose="020B0604020202020204" pitchFamily="34" charset="0"/>
              </a:rPr>
              <a:t>PWM </a:t>
            </a:r>
            <a:r>
              <a:rPr lang="zh-CN" altLang="en-US" sz="2200">
                <a:cs typeface="Arial" panose="020B0604020202020204" pitchFamily="34" charset="0"/>
              </a:rPr>
              <a:t>周期放大 </a:t>
            </a:r>
            <a:r>
              <a:rPr lang="en-US" altLang="zh-CN" sz="2200">
                <a:cs typeface="Arial" panose="020B0604020202020204" pitchFamily="34" charset="0"/>
              </a:rPr>
              <a:t>1000 </a:t>
            </a:r>
            <a:r>
              <a:rPr lang="zh-CN" altLang="en-US" sz="2200">
                <a:cs typeface="Arial" panose="020B0604020202020204" pitchFamily="34" charset="0"/>
              </a:rPr>
              <a:t>倍好像就没问题了</a:t>
            </a:r>
            <a:endParaRPr lang="zh-CN" altLang="en-US" sz="2200">
              <a:cs typeface="Arial" panose="020B0604020202020204" pitchFamily="34" charset="0"/>
            </a:endParaRPr>
          </a:p>
          <a:p>
            <a:pPr lvl="0"/>
            <a:r>
              <a:rPr lang="zh-CN" altLang="en-US" sz="2600"/>
              <a:t>审查 </a:t>
            </a:r>
            <a:r>
              <a:rPr lang="en-US" altLang="zh-CN" sz="2600"/>
              <a:t>pwm</a:t>
            </a:r>
            <a:r>
              <a:rPr lang="zh-CN" altLang="en-US" sz="2600"/>
              <a:t>-</a:t>
            </a:r>
            <a:r>
              <a:rPr lang="en-US" altLang="zh-CN" sz="2600"/>
              <a:t>loongson.c</a:t>
            </a:r>
            <a:r>
              <a:rPr lang="zh-CN" altLang="en-US" sz="2600"/>
              <a:t>，发现其中有一个表示 </a:t>
            </a:r>
            <a:r>
              <a:rPr lang="en-US" altLang="zh-CN" sz="2600"/>
              <a:t>PWM </a:t>
            </a:r>
            <a:r>
              <a:rPr lang="zh-CN" altLang="en-US" sz="2600"/>
              <a:t>设备时钟频率的常量</a:t>
            </a:r>
            <a:endParaRPr lang="zh-CN" altLang="en-US" sz="2600"/>
          </a:p>
          <a:p>
            <a:pPr lvl="1"/>
            <a:r>
              <a:rPr lang="zh-CN" altLang="en-US" sz="1800">
                <a:latin typeface="Andale Mono" charset="0"/>
                <a:ea typeface="Andale Mono" charset="0"/>
                <a:cs typeface="Andale Mono" charset="0"/>
              </a:rPr>
              <a:t>#</a:t>
            </a:r>
            <a:r>
              <a:rPr lang="en-US" altLang="zh-CN" sz="1800">
                <a:latin typeface="Andale Mono" charset="0"/>
                <a:ea typeface="Andale Mono" charset="0"/>
                <a:cs typeface="Andale Mono" charset="0"/>
              </a:rPr>
              <a:t>define LOONGSON_PWM_FREQ_DEFAULT   50000 /* Hz */</a:t>
            </a:r>
            <a:endParaRPr lang="en-US" altLang="zh-CN" sz="1800">
              <a:latin typeface="Andale Mono" charset="0"/>
              <a:ea typeface="Andale Mono" charset="0"/>
              <a:cs typeface="Andale Mono" charset="0"/>
            </a:endParaRPr>
          </a:p>
          <a:p>
            <a:pPr lvl="0"/>
            <a:r>
              <a:rPr lang="zh-CN" altLang="en-US" sz="2600">
                <a:latin typeface="思源黑体" charset="0"/>
                <a:ea typeface="思源黑体" charset="0"/>
                <a:cs typeface="思源黑体" charset="0"/>
              </a:rPr>
              <a:t>如果你真的有使用 </a:t>
            </a:r>
            <a:r>
              <a:rPr lang="en-US" altLang="zh-CN" sz="2600">
                <a:latin typeface="思源黑体" charset="0"/>
                <a:ea typeface="思源黑体" charset="0"/>
                <a:cs typeface="思源黑体" charset="0"/>
              </a:rPr>
              <a:t>PWM </a:t>
            </a:r>
            <a:r>
              <a:rPr lang="zh-CN" altLang="en-US" sz="2600">
                <a:latin typeface="思源黑体" charset="0"/>
                <a:ea typeface="思源黑体" charset="0"/>
                <a:cs typeface="思源黑体" charset="0"/>
              </a:rPr>
              <a:t>设备的经验就会发现这个频率低到反常识了……</a:t>
            </a:r>
            <a:endParaRPr lang="zh-CN" altLang="en-US" sz="2600">
              <a:latin typeface="思源黑体" charset="0"/>
              <a:ea typeface="思源黑体" charset="0"/>
              <a:cs typeface="思源黑体" charset="0"/>
            </a:endParaRPr>
          </a:p>
          <a:p>
            <a:pPr lvl="0"/>
            <a:r>
              <a:rPr lang="zh-CN" altLang="en-US" sz="2600">
                <a:latin typeface="思源黑体" charset="0"/>
                <a:ea typeface="思源黑体" charset="0"/>
                <a:cs typeface="思源黑体" charset="0"/>
              </a:rPr>
              <a:t>翻 </a:t>
            </a:r>
            <a:r>
              <a:rPr lang="en-US" altLang="zh-CN" sz="2600">
                <a:latin typeface="思源黑体" charset="0"/>
                <a:ea typeface="思源黑体" charset="0"/>
                <a:cs typeface="思源黑体" charset="0"/>
              </a:rPr>
              <a:t>7A </a:t>
            </a:r>
            <a:r>
              <a:rPr lang="zh-CN" altLang="en-US" sz="2600">
                <a:latin typeface="思源黑体" charset="0"/>
                <a:ea typeface="思源黑体" charset="0"/>
                <a:cs typeface="思源黑体" charset="0"/>
              </a:rPr>
              <a:t>手册发现时钟频率其实应该是 </a:t>
            </a:r>
            <a:r>
              <a:rPr lang="en-US" altLang="zh-CN" sz="2600">
                <a:latin typeface="思源黑体" charset="0"/>
                <a:ea typeface="思源黑体" charset="0"/>
                <a:cs typeface="思源黑体" charset="0"/>
              </a:rPr>
              <a:t>50 MHz</a:t>
            </a:r>
            <a:r>
              <a:rPr lang="zh-CN" altLang="en-US" sz="2600">
                <a:latin typeface="思源黑体" charset="0"/>
                <a:ea typeface="思源黑体" charset="0"/>
                <a:cs typeface="思源黑体" charset="0"/>
              </a:rPr>
              <a:t>，解释了之前发现的 </a:t>
            </a:r>
            <a:r>
              <a:rPr lang="en-US" altLang="zh-CN" sz="2600">
                <a:latin typeface="思源黑体" charset="0"/>
                <a:ea typeface="思源黑体" charset="0"/>
                <a:cs typeface="思源黑体" charset="0"/>
              </a:rPr>
              <a:t>1000 </a:t>
            </a:r>
            <a:r>
              <a:rPr lang="zh-CN" altLang="en-US" sz="2600">
                <a:latin typeface="思源黑体" charset="0"/>
                <a:ea typeface="思源黑体" charset="0"/>
                <a:cs typeface="思源黑体" charset="0"/>
              </a:rPr>
              <a:t>倍差距</a:t>
            </a:r>
            <a:endParaRPr lang="zh-CN" altLang="en-US">
              <a:latin typeface="思源黑体" charset="0"/>
              <a:ea typeface="思源黑体" charset="0"/>
              <a:cs typeface="思源黑体" charset="0"/>
            </a:endParaRPr>
          </a:p>
        </p:txBody>
      </p:sp>
      <p:sp>
        <p:nvSpPr>
          <p:cNvPr id="4" name="文本占位符 3"/>
          <p:cNvSpPr>
            <a:spLocks noGrp="1"/>
          </p:cNvSpPr>
          <p:nvPr>
            <p:ph type="body" idx="10"/>
          </p:nvPr>
        </p:nvSpPr>
        <p:spPr/>
        <p:txBody>
          <a:bodyPr/>
          <a:p>
            <a:r>
              <a:rPr lang="en-US" altLang="zh-CN"/>
              <a:t>xry111</a:t>
            </a:r>
            <a:endParaRPr lang="en-US" altLang="zh-C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r>
              <a:rPr lang="zh-CN" altLang="en-US"/>
              <a:t>：笔记本背光问题调查</a:t>
            </a:r>
            <a:endParaRPr lang="zh-CN" altLang="en-US"/>
          </a:p>
        </p:txBody>
      </p:sp>
      <p:sp>
        <p:nvSpPr>
          <p:cNvPr id="3" name="内容占位符 2"/>
          <p:cNvSpPr>
            <a:spLocks noGrp="1"/>
          </p:cNvSpPr>
          <p:nvPr>
            <p:ph idx="1"/>
          </p:nvPr>
        </p:nvSpPr>
        <p:spPr/>
        <p:txBody>
          <a:bodyPr/>
          <a:p>
            <a:r>
              <a:rPr lang="zh-CN" altLang="en-US" sz="2600"/>
              <a:t>问题</a:t>
            </a:r>
            <a:r>
              <a:rPr lang="zh-CN" altLang="en-US" sz="2600">
                <a:cs typeface="Arial" panose="020B0604020202020204" pitchFamily="34" charset="0"/>
              </a:rPr>
              <a:t>暂时解决了，下面是一些</a:t>
            </a:r>
            <a:r>
              <a:rPr lang="zh-CN" altLang="en-US" sz="2600"/>
              <a:t>碎碎念：</a:t>
            </a:r>
            <a:endParaRPr lang="zh-CN" altLang="en-US" sz="2600"/>
          </a:p>
          <a:p>
            <a:pPr lvl="1"/>
            <a:r>
              <a:rPr lang="zh-CN" altLang="en-US" sz="2200"/>
              <a:t>这个问题是“新旧世界”问题吗？</a:t>
            </a:r>
            <a:endParaRPr lang="zh-CN" altLang="en-US" sz="2200"/>
          </a:p>
          <a:p>
            <a:pPr lvl="1"/>
            <a:r>
              <a:rPr lang="zh-CN" altLang="en-US" sz="2200"/>
              <a:t>“新旧世界”是一对本来就模糊不清，后来更是被人用得十分混乱的概念，需要澄清和纠正</a:t>
            </a:r>
            <a:endParaRPr lang="zh-CN" altLang="en-US" sz="2200"/>
          </a:p>
          <a:p>
            <a:pPr lvl="2"/>
            <a:r>
              <a:rPr lang="zh-CN" altLang="en-US" sz="2000"/>
              <a:t>世界是复杂的，这是不以主观意志为转移的</a:t>
            </a:r>
            <a:endParaRPr lang="zh-CN" altLang="en-US" sz="2000"/>
          </a:p>
          <a:p>
            <a:pPr lvl="1"/>
            <a:r>
              <a:rPr lang="zh-CN" altLang="en-US" sz="2200"/>
              <a:t>哪怕是在所谓“旧世界”系统的开发阶段，</a:t>
            </a:r>
            <a:r>
              <a:rPr lang="en-US" altLang="zh-CN" sz="2200"/>
              <a:t>pwm_request </a:t>
            </a:r>
            <a:r>
              <a:rPr lang="zh-CN" altLang="en-US" sz="2200"/>
              <a:t>也已经早就被标明弃用了</a:t>
            </a:r>
            <a:endParaRPr lang="zh-CN" altLang="en-US" sz="2200"/>
          </a:p>
          <a:p>
            <a:pPr lvl="2"/>
            <a:r>
              <a:rPr lang="zh-CN" altLang="en-US" sz="2000"/>
              <a:t>弃用的 </a:t>
            </a:r>
            <a:r>
              <a:rPr lang="en-US" altLang="zh-CN" sz="2000"/>
              <a:t>API </a:t>
            </a:r>
            <a:r>
              <a:rPr lang="zh-CN" altLang="en-US" sz="2000"/>
              <a:t>一定要弃用✍</a:t>
            </a:r>
            <a:r>
              <a:rPr lang="en-US" altLang="en-US" sz="2000"/>
              <a:t>✍✍✍✍✍</a:t>
            </a:r>
            <a:endParaRPr lang="en-US" altLang="en-US" sz="2000"/>
          </a:p>
          <a:p>
            <a:pPr lvl="0"/>
            <a:r>
              <a:rPr lang="zh-CN" altLang="en-US" sz="2600"/>
              <a:t>后续：</a:t>
            </a:r>
            <a:r>
              <a:rPr lang="en-US" altLang="zh-CN" sz="2600"/>
              <a:t>ACPI </a:t>
            </a:r>
            <a:r>
              <a:rPr lang="zh-CN" altLang="en-US" sz="2600"/>
              <a:t>初始化代码能推上游吗？</a:t>
            </a:r>
            <a:endParaRPr lang="zh-CN" altLang="en-US" sz="2600"/>
          </a:p>
          <a:p>
            <a:pPr lvl="1"/>
            <a:r>
              <a:rPr lang="zh-CN" altLang="en-US" sz="2200"/>
              <a:t>上游不会接受专用于树外模块的支持代码</a:t>
            </a:r>
            <a:endParaRPr lang="en-US" altLang="zh-CN" sz="2200"/>
          </a:p>
          <a:p>
            <a:pPr lvl="1"/>
            <a:r>
              <a:rPr lang="zh-CN" altLang="en-US" sz="2200"/>
              <a:t>考虑同时给上游的 </a:t>
            </a:r>
            <a:r>
              <a:rPr lang="en-US" altLang="zh-CN" sz="2200"/>
              <a:t>7A2000 DC </a:t>
            </a:r>
            <a:r>
              <a:rPr lang="zh-CN" altLang="en-US" sz="2200"/>
              <a:t>驱动增加背光控制，技术上是可行的，但需要克服非技术困难</a:t>
            </a:r>
            <a:endParaRPr lang="en-US" altLang="en-US"/>
          </a:p>
        </p:txBody>
      </p:sp>
      <p:sp>
        <p:nvSpPr>
          <p:cNvPr id="4" name="文本占位符 3"/>
          <p:cNvSpPr>
            <a:spLocks noGrp="1"/>
          </p:cNvSpPr>
          <p:nvPr>
            <p:ph type="body" idx="10"/>
          </p:nvPr>
        </p:nvSpPr>
        <p:spPr/>
        <p:txBody>
          <a:bodyPr/>
          <a:p>
            <a:r>
              <a:rPr lang="en-US" altLang="zh-CN"/>
              <a:t>xry111</a:t>
            </a:r>
            <a:endParaRPr lang="en-US" alt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From Scratch</a:t>
            </a:r>
            <a:endParaRPr lang="zh-CN" altLang="en-US"/>
          </a:p>
        </p:txBody>
      </p:sp>
      <p:sp>
        <p:nvSpPr>
          <p:cNvPr id="3" name="内容占位符 2"/>
          <p:cNvSpPr>
            <a:spLocks noGrp="1"/>
          </p:cNvSpPr>
          <p:nvPr>
            <p:ph idx="1"/>
          </p:nvPr>
        </p:nvSpPr>
        <p:spPr/>
        <p:txBody>
          <a:bodyPr/>
          <a:p>
            <a:r>
              <a:rPr lang="zh-CN" altLang="en-US"/>
              <a:t>已完成 </a:t>
            </a:r>
            <a:r>
              <a:rPr lang="en-US" altLang="zh-CN"/>
              <a:t>GCC</a:t>
            </a:r>
            <a:r>
              <a:rPr lang="zh-CN" altLang="en-US"/>
              <a:t>-</a:t>
            </a:r>
            <a:r>
              <a:rPr lang="en-US" altLang="zh-CN"/>
              <a:t>15.2</a:t>
            </a:r>
            <a:r>
              <a:rPr lang="zh-CN" altLang="en-US"/>
              <a:t>、</a:t>
            </a:r>
            <a:r>
              <a:rPr lang="en-US" altLang="zh-CN"/>
              <a:t>Binutils</a:t>
            </a:r>
            <a:r>
              <a:rPr lang="zh-CN" altLang="en-US"/>
              <a:t>-</a:t>
            </a:r>
            <a:r>
              <a:rPr lang="en-US" altLang="zh-CN"/>
              <a:t>2.45</a:t>
            </a:r>
            <a:r>
              <a:rPr lang="zh-CN" altLang="en-US"/>
              <a:t>、</a:t>
            </a:r>
            <a:r>
              <a:rPr lang="en-US" altLang="zh-CN"/>
              <a:t>Glibc</a:t>
            </a:r>
            <a:r>
              <a:rPr lang="zh-CN" altLang="en-US"/>
              <a:t>-</a:t>
            </a:r>
            <a:r>
              <a:rPr lang="en-US" altLang="zh-CN"/>
              <a:t>2.42 </a:t>
            </a:r>
            <a:r>
              <a:rPr lang="zh-CN" altLang="en-US"/>
              <a:t>的集成</a:t>
            </a:r>
            <a:endParaRPr lang="zh-CN" altLang="en-US"/>
          </a:p>
          <a:p>
            <a:pPr lvl="1"/>
            <a:r>
              <a:rPr lang="en-US" altLang="zh-CN"/>
              <a:t>Binutils </a:t>
            </a:r>
            <a:r>
              <a:rPr lang="zh-CN" altLang="en-US"/>
              <a:t>回合了链接器松弛的符号大小修复</a:t>
            </a:r>
            <a:endParaRPr lang="en-US" altLang="zh-CN"/>
          </a:p>
          <a:p>
            <a:r>
              <a:rPr lang="en-US" altLang="zh-CN"/>
              <a:t>x86 </a:t>
            </a:r>
            <a:r>
              <a:rPr lang="zh-CN" altLang="en-US"/>
              <a:t>版本已经切出 </a:t>
            </a:r>
            <a:r>
              <a:rPr lang="en-US" altLang="zh-CN"/>
              <a:t>12.4</a:t>
            </a:r>
            <a:r>
              <a:rPr lang="zh-CN" altLang="en-US"/>
              <a:t>-</a:t>
            </a:r>
            <a:r>
              <a:rPr lang="en-US" altLang="zh-CN"/>
              <a:t>rc1 </a:t>
            </a:r>
            <a:r>
              <a:rPr lang="zh-CN" altLang="en-US"/>
              <a:t>分支，预计会在 </a:t>
            </a:r>
            <a:r>
              <a:rPr lang="en-US" altLang="zh-CN"/>
              <a:t>9 </a:t>
            </a:r>
            <a:r>
              <a:rPr lang="zh-CN" altLang="en-US"/>
              <a:t>月 </a:t>
            </a:r>
            <a:r>
              <a:rPr lang="en-US" altLang="zh-CN"/>
              <a:t>1 </a:t>
            </a:r>
            <a:r>
              <a:rPr lang="zh-CN" altLang="en-US"/>
              <a:t>日发布 </a:t>
            </a:r>
            <a:r>
              <a:rPr lang="en-US" altLang="zh-CN"/>
              <a:t>12.4 </a:t>
            </a:r>
            <a:r>
              <a:rPr lang="zh-CN" altLang="en-US"/>
              <a:t>版本，将尽量同步发布龙架构的 </a:t>
            </a:r>
            <a:r>
              <a:rPr lang="en-US" altLang="zh-CN"/>
              <a:t>12.4 </a:t>
            </a:r>
            <a:r>
              <a:rPr lang="zh-CN" altLang="en-US"/>
              <a:t>版本</a:t>
            </a:r>
            <a:endParaRPr lang="zh-CN" altLang="en-US"/>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a:t>
            </a:r>
            <a:r>
              <a:rPr lang="en-US" altLang="zh-CN">
                <a:cs typeface="Arial" panose="020B0604020202020204" pitchFamily="34" charset="0"/>
              </a:rPr>
              <a:t>Linux for Loong64</a:t>
            </a:r>
            <a:endParaRPr lang="zh-CN" altLang="en-US"/>
          </a:p>
        </p:txBody>
      </p:sp>
      <p:sp>
        <p:nvSpPr>
          <p:cNvPr id="3" name="内容占位符 2"/>
          <p:cNvSpPr>
            <a:spLocks noGrp="1"/>
          </p:cNvSpPr>
          <p:nvPr>
            <p:ph idx="1"/>
          </p:nvPr>
        </p:nvSpPr>
        <p:spPr/>
        <p:txBody>
          <a:bodyPr/>
          <a:p>
            <a:r>
              <a:rPr lang="en-US" altLang="zh-CN"/>
              <a:t>Chromium 139 </a:t>
            </a:r>
            <a:r>
              <a:rPr lang="zh-CN" altLang="en-US"/>
              <a:t>更新</a:t>
            </a:r>
            <a:r>
              <a:rPr lang="en-US" altLang="zh-CN"/>
              <a:t> </a:t>
            </a:r>
            <a:r>
              <a:rPr lang="en-US" altLang="zh-CN">
                <a:solidFill>
                  <a:srgbClr val="00B0F0"/>
                </a:solidFill>
              </a:rPr>
              <a:t>(by wszqkzqk)</a:t>
            </a:r>
            <a:endParaRPr lang="zh-CN" altLang="en-US">
              <a:solidFill>
                <a:srgbClr val="00B0F0"/>
              </a:solidFill>
            </a:endParaRPr>
          </a:p>
          <a:p>
            <a:pPr lvl="1"/>
            <a:r>
              <a:rPr lang="zh-CN" altLang="en-US"/>
              <a:t>将用于</a:t>
            </a:r>
            <a:r>
              <a:rPr lang="en-US" altLang="zh-CN"/>
              <a:t> Loong64 </a:t>
            </a:r>
            <a:r>
              <a:rPr lang="zh-CN" altLang="en-US"/>
              <a:t>平台</a:t>
            </a:r>
            <a:r>
              <a:rPr lang="en-US" altLang="zh-CN"/>
              <a:t> compiler-rt </a:t>
            </a:r>
            <a:r>
              <a:rPr lang="zh-CN" altLang="en-US"/>
              <a:t>路径的修复补丁</a:t>
            </a:r>
            <a:r>
              <a:rPr lang="zh-CN" altLang="en-US" b="1"/>
              <a:t>合并</a:t>
            </a:r>
            <a:r>
              <a:rPr lang="zh-CN" altLang="en-US"/>
              <a:t>到了</a:t>
            </a:r>
            <a:r>
              <a:rPr lang="en-US" altLang="zh-CN"/>
              <a:t> </a:t>
            </a:r>
            <a:r>
              <a:rPr lang="en-US" altLang="zh-CN" b="1"/>
              <a:t>Arch Linux </a:t>
            </a:r>
            <a:r>
              <a:rPr lang="zh-CN" altLang="en-US" b="1"/>
              <a:t>上游</a:t>
            </a:r>
            <a:r>
              <a:rPr lang="zh-CN" altLang="en-US"/>
              <a:t>的</a:t>
            </a:r>
            <a:r>
              <a:rPr lang="zh-CN" altLang="en-US">
                <a:solidFill>
                  <a:schemeClr val="tx1"/>
                </a:solidFill>
                <a:ea typeface="Source Han Sans CN" charset="0"/>
              </a:rPr>
              <a:t>构建文件</a:t>
            </a:r>
            <a:r>
              <a:rPr lang="zh-CN" altLang="en-US"/>
              <a:t>中</a:t>
            </a:r>
            <a:endParaRPr lang="zh-CN" altLang="en-US"/>
          </a:p>
          <a:p>
            <a:pPr lvl="1"/>
            <a:r>
              <a:rPr lang="en-US" altLang="zh-CN">
                <a:hlinkClick r:id="rId1"/>
              </a:rPr>
              <a:t>https://github.com/lcpu</a:t>
            </a:r>
            <a:r>
              <a:rPr lang="zh-CN" altLang="en-US">
                <a:hlinkClick r:id="rId1"/>
              </a:rPr>
              <a:t>-</a:t>
            </a:r>
            <a:r>
              <a:rPr lang="en-US" altLang="zh-CN">
                <a:hlinkClick r:id="rId1"/>
              </a:rPr>
              <a:t>club/loongarch</a:t>
            </a:r>
            <a:r>
              <a:rPr lang="zh-CN" altLang="en-US">
                <a:hlinkClick r:id="rId1"/>
              </a:rPr>
              <a:t>-</a:t>
            </a:r>
            <a:r>
              <a:rPr lang="en-US" altLang="zh-CN">
                <a:hlinkClick r:id="rId1"/>
              </a:rPr>
              <a:t>packages/pull/685</a:t>
            </a:r>
            <a:endParaRPr lang="zh-CN" altLang="en-US"/>
          </a:p>
          <a:p>
            <a:r>
              <a:rPr lang="en-US" altLang="zh-CN"/>
              <a:t>Pixi 0.52.0 </a:t>
            </a:r>
            <a:r>
              <a:rPr lang="zh-CN" altLang="en-US"/>
              <a:t>更新及上游完全支持</a:t>
            </a:r>
            <a:r>
              <a:rPr lang="en-US" altLang="zh-CN">
                <a:solidFill>
                  <a:srgbClr val="00B0F0"/>
                </a:solidFill>
              </a:rPr>
              <a:t> (by wszqkzqk)</a:t>
            </a:r>
            <a:endParaRPr lang="en-US" altLang="zh-CN">
              <a:solidFill>
                <a:srgbClr val="00B0F0"/>
              </a:solidFill>
            </a:endParaRPr>
          </a:p>
          <a:p>
            <a:pPr lvl="1"/>
            <a:r>
              <a:rPr lang="en-US" altLang="zh-CN"/>
              <a:t>Pixi </a:t>
            </a:r>
            <a:r>
              <a:rPr lang="zh-CN" altLang="en-US"/>
              <a:t>在其</a:t>
            </a:r>
            <a:r>
              <a:rPr lang="en-US" altLang="zh-CN"/>
              <a:t> 0.52.0 </a:t>
            </a:r>
            <a:r>
              <a:rPr lang="zh-CN" altLang="en-US"/>
              <a:t>版本中已经</a:t>
            </a:r>
            <a:r>
              <a:rPr lang="zh-CN" altLang="en-US" b="1"/>
              <a:t>完全支持</a:t>
            </a:r>
            <a:r>
              <a:rPr lang="zh-CN" altLang="en-US"/>
              <a:t>了</a:t>
            </a:r>
            <a:r>
              <a:rPr lang="en-US" altLang="zh-CN"/>
              <a:t> Loong64 </a:t>
            </a:r>
            <a:r>
              <a:rPr lang="zh-CN" altLang="en-US"/>
              <a:t>架构</a:t>
            </a:r>
            <a:endParaRPr lang="zh-CN" altLang="en-US"/>
          </a:p>
          <a:p>
            <a:pPr lvl="1"/>
            <a:r>
              <a:rPr lang="zh-CN" altLang="en-US"/>
              <a:t>简化补丁</a:t>
            </a:r>
            <a:endParaRPr lang="zh-CN" altLang="en-US"/>
          </a:p>
          <a:p>
            <a:pPr lvl="1"/>
            <a:r>
              <a:rPr lang="zh-CN" altLang="en-US"/>
              <a:t>仅需处理由于缺乏预编译</a:t>
            </a:r>
            <a:r>
              <a:rPr lang="en-US" altLang="zh-CN"/>
              <a:t> Python </a:t>
            </a:r>
            <a:r>
              <a:rPr lang="zh-CN" altLang="en-US"/>
              <a:t>站点包导致的测试失败问题</a:t>
            </a:r>
            <a:endParaRPr lang="zh-CN" altLang="en-US"/>
          </a:p>
          <a:p>
            <a:pPr lvl="1"/>
            <a:r>
              <a:rPr lang="en-US" altLang="zh-CN">
                <a:hlinkClick r:id="rId2"/>
              </a:rPr>
              <a:t>https://github.com/lcpu</a:t>
            </a:r>
            <a:r>
              <a:rPr lang="zh-CN" altLang="en-US">
                <a:hlinkClick r:id="rId2"/>
              </a:rPr>
              <a:t>-</a:t>
            </a:r>
            <a:r>
              <a:rPr lang="en-US" altLang="zh-CN">
                <a:hlinkClick r:id="rId2"/>
              </a:rPr>
              <a:t>club/loongarch</a:t>
            </a:r>
            <a:r>
              <a:rPr lang="zh-CN" altLang="en-US">
                <a:hlinkClick r:id="rId2"/>
              </a:rPr>
              <a:t>-</a:t>
            </a:r>
            <a:r>
              <a:rPr lang="en-US" altLang="zh-CN">
                <a:hlinkClick r:id="rId2"/>
              </a:rPr>
              <a:t>packages/pull/693</a:t>
            </a:r>
            <a:endParaRPr lang="zh-CN" altLang="en-US"/>
          </a:p>
          <a:p>
            <a:endParaRPr lang="zh-CN" altLang="en-US"/>
          </a:p>
        </p:txBody>
      </p:sp>
      <p:sp>
        <p:nvSpPr>
          <p:cNvPr id="4" name="文本占位符 3"/>
          <p:cNvSpPr>
            <a:spLocks noGrp="1"/>
          </p:cNvSpPr>
          <p:nvPr>
            <p:ph type="body" idx="10"/>
          </p:nvPr>
        </p:nvSpPr>
        <p:spPr/>
        <p:txBody>
          <a:bodyPr/>
          <a:p>
            <a:r>
              <a:rPr lang="en-US" altLang="zh-CN"/>
              <a:t>wszqkzqk</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a:t>
            </a:r>
            <a:r>
              <a:rPr lang="en-US" altLang="zh-CN">
                <a:cs typeface="Arial" panose="020B0604020202020204" pitchFamily="34" charset="0"/>
              </a:rPr>
              <a:t>Linux for Loong64</a:t>
            </a:r>
            <a:endParaRPr lang="zh-CN" altLang="en-US"/>
          </a:p>
        </p:txBody>
      </p:sp>
      <p:sp>
        <p:nvSpPr>
          <p:cNvPr id="3" name="内容占位符 2"/>
          <p:cNvSpPr>
            <a:spLocks noGrp="1"/>
          </p:cNvSpPr>
          <p:nvPr>
            <p:ph idx="1"/>
          </p:nvPr>
        </p:nvSpPr>
        <p:spPr/>
        <p:txBody>
          <a:bodyPr/>
          <a:p>
            <a:r>
              <a:rPr lang="zh-CN" altLang="en-US"/>
              <a:t>新增</a:t>
            </a:r>
            <a:r>
              <a:rPr lang="en-US" altLang="zh-CN" b="1"/>
              <a:t>Electron 37</a:t>
            </a:r>
            <a:r>
              <a:rPr lang="en-US" altLang="zh-CN"/>
              <a:t> (37.2.6-1) </a:t>
            </a:r>
            <a:r>
              <a:rPr lang="zh-CN" altLang="en-US"/>
              <a:t>支持</a:t>
            </a:r>
            <a:r>
              <a:rPr lang="en-US" altLang="zh-CN">
                <a:solidFill>
                  <a:srgbClr val="00B0F0"/>
                </a:solidFill>
              </a:rPr>
              <a:t> (by wszqkzqk)</a:t>
            </a:r>
            <a:endParaRPr lang="en-US" altLang="zh-CN">
              <a:solidFill>
                <a:srgbClr val="00B0F0"/>
              </a:solidFill>
            </a:endParaRPr>
          </a:p>
          <a:p>
            <a:pPr lvl="1"/>
            <a:r>
              <a:rPr lang="zh-CN" altLang="en-US">
                <a:solidFill>
                  <a:schemeClr val="tx1"/>
                </a:solidFill>
              </a:rPr>
              <a:t>额外修复</a:t>
            </a:r>
            <a:r>
              <a:rPr lang="en-US" altLang="zh-CN">
                <a:solidFill>
                  <a:schemeClr val="tx1"/>
                </a:solidFill>
              </a:rPr>
              <a:t> electron_runtime_api_delegate.cc </a:t>
            </a:r>
            <a:r>
              <a:rPr lang="zh-CN" altLang="en-US">
                <a:solidFill>
                  <a:schemeClr val="tx1"/>
                </a:solidFill>
              </a:rPr>
              <a:t>中</a:t>
            </a:r>
            <a:r>
              <a:rPr lang="en-US" altLang="zh-CN">
                <a:solidFill>
                  <a:schemeClr val="tx1"/>
                </a:solidFill>
              </a:rPr>
              <a:t> std::string </a:t>
            </a:r>
            <a:r>
              <a:rPr lang="zh-CN" altLang="en-US">
                <a:solidFill>
                  <a:schemeClr val="tx1"/>
                </a:solidFill>
              </a:rPr>
              <a:t>比较样式导致的构建问题</a:t>
            </a:r>
            <a:endParaRPr lang="zh-CN" altLang="en-US">
              <a:solidFill>
                <a:schemeClr val="tx1"/>
              </a:solidFill>
            </a:endParaRPr>
          </a:p>
          <a:p>
            <a:pPr lvl="1"/>
            <a:r>
              <a:rPr lang="zh-CN" altLang="en-US">
                <a:solidFill>
                  <a:schemeClr val="tx1"/>
                </a:solidFill>
              </a:rPr>
              <a:t>暂禁用</a:t>
            </a:r>
            <a:r>
              <a:rPr lang="en-US" altLang="zh-CN">
                <a:solidFill>
                  <a:schemeClr val="tx1"/>
                </a:solidFill>
              </a:rPr>
              <a:t>xnnpack</a:t>
            </a:r>
            <a:r>
              <a:rPr lang="zh-CN" altLang="en-US">
                <a:solidFill>
                  <a:schemeClr val="tx1"/>
                </a:solidFill>
              </a:rPr>
              <a:t>（</a:t>
            </a:r>
            <a:r>
              <a:rPr lang="en-US" altLang="zh-CN">
                <a:solidFill>
                  <a:schemeClr val="tx1"/>
                </a:solidFill>
              </a:rPr>
              <a:t>tensor lite</a:t>
            </a:r>
            <a:r>
              <a:rPr lang="zh-CN" altLang="en-US">
                <a:solidFill>
                  <a:schemeClr val="tx1"/>
                </a:solidFill>
              </a:rPr>
              <a:t>的可选神经网络库）</a:t>
            </a:r>
            <a:endParaRPr lang="en-US" altLang="zh-CN">
              <a:solidFill>
                <a:schemeClr val="tx1"/>
              </a:solidFill>
            </a:endParaRPr>
          </a:p>
          <a:p>
            <a:pPr lvl="1"/>
            <a:r>
              <a:rPr lang="en-US" altLang="zh-CN">
                <a:solidFill>
                  <a:schemeClr val="tx1"/>
                </a:solidFill>
                <a:hlinkClick r:id="rId1"/>
              </a:rPr>
              <a:t>https://github.com/lcpu</a:t>
            </a:r>
            <a:r>
              <a:rPr lang="zh-CN" altLang="en-US">
                <a:solidFill>
                  <a:schemeClr val="tx1"/>
                </a:solidFill>
                <a:hlinkClick r:id="rId1"/>
              </a:rPr>
              <a:t>-</a:t>
            </a:r>
            <a:r>
              <a:rPr lang="en-US" altLang="zh-CN">
                <a:solidFill>
                  <a:schemeClr val="tx1"/>
                </a:solidFill>
                <a:hlinkClick r:id="rId1"/>
              </a:rPr>
              <a:t>club/loongarch</a:t>
            </a:r>
            <a:r>
              <a:rPr lang="zh-CN" altLang="en-US">
                <a:solidFill>
                  <a:schemeClr val="tx1"/>
                </a:solidFill>
                <a:hlinkClick r:id="rId1"/>
              </a:rPr>
              <a:t>-</a:t>
            </a:r>
            <a:r>
              <a:rPr lang="en-US" altLang="zh-CN">
                <a:solidFill>
                  <a:schemeClr val="tx1"/>
                </a:solidFill>
                <a:hlinkClick r:id="rId1"/>
              </a:rPr>
              <a:t>packages/pull/688</a:t>
            </a:r>
            <a:endParaRPr lang="en-US" altLang="zh-CN">
              <a:solidFill>
                <a:schemeClr val="tx1"/>
              </a:solidFill>
            </a:endParaRPr>
          </a:p>
          <a:p>
            <a:r>
              <a:rPr lang="en-US" altLang="zh-CN"/>
              <a:t>binutils</a:t>
            </a:r>
            <a:r>
              <a:rPr lang="zh-CN" altLang="en-US"/>
              <a:t>：向后移植松弛化后符号大小的修复</a:t>
            </a:r>
            <a:endParaRPr lang="zh-CN" altLang="en-US"/>
          </a:p>
          <a:p>
            <a:pPr lvl="1"/>
            <a:r>
              <a:rPr lang="en-US" altLang="zh-CN">
                <a:hlinkClick r:id="rId2"/>
              </a:rPr>
              <a:t>https://github.com/lcpu</a:t>
            </a:r>
            <a:r>
              <a:rPr lang="zh-CN" altLang="en-US">
                <a:hlinkClick r:id="rId2"/>
              </a:rPr>
              <a:t>-</a:t>
            </a:r>
            <a:r>
              <a:rPr lang="en-US" altLang="zh-CN">
                <a:hlinkClick r:id="rId2"/>
              </a:rPr>
              <a:t>club/loongarch</a:t>
            </a:r>
            <a:r>
              <a:rPr lang="zh-CN" altLang="en-US">
                <a:hlinkClick r:id="rId2"/>
              </a:rPr>
              <a:t>-</a:t>
            </a:r>
            <a:r>
              <a:rPr lang="en-US" altLang="zh-CN">
                <a:hlinkClick r:id="rId2"/>
              </a:rPr>
              <a:t>packages/pull/689</a:t>
            </a:r>
            <a:endParaRPr lang="en-US" altLang="zh-CN"/>
          </a:p>
          <a:p>
            <a:r>
              <a:rPr lang="en-US" altLang="zh-CN"/>
              <a:t>glibc </a:t>
            </a:r>
            <a:r>
              <a:rPr lang="zh-CN" altLang="en-US"/>
              <a:t>构建</a:t>
            </a:r>
            <a:r>
              <a:rPr lang="en-US" altLang="zh-CN"/>
              <a:t> </a:t>
            </a:r>
            <a:r>
              <a:rPr lang="en-US" altLang="zh-CN">
                <a:solidFill>
                  <a:srgbClr val="00B0F0"/>
                </a:solidFill>
              </a:rPr>
              <a:t>(by wszqkzqk)</a:t>
            </a:r>
            <a:endParaRPr lang="en-US" altLang="zh-CN">
              <a:solidFill>
                <a:srgbClr val="00B0F0"/>
              </a:solidFill>
            </a:endParaRPr>
          </a:p>
          <a:p>
            <a:pPr lvl="1"/>
            <a:r>
              <a:rPr lang="zh-CN" altLang="en-US"/>
              <a:t>禁用</a:t>
            </a:r>
            <a:r>
              <a:rPr lang="en-US" altLang="zh-CN"/>
              <a:t> Loong64 </a:t>
            </a:r>
            <a:r>
              <a:rPr lang="zh-CN" altLang="en-US"/>
              <a:t>上尚未支持的</a:t>
            </a:r>
            <a:r>
              <a:rPr lang="en-US" altLang="zh-CN"/>
              <a:t> sframe </a:t>
            </a:r>
            <a:r>
              <a:rPr lang="zh-CN" altLang="en-US"/>
              <a:t>以通过构建</a:t>
            </a:r>
            <a:endParaRPr lang="en-US" altLang="zh-CN"/>
          </a:p>
          <a:p>
            <a:pPr lvl="1"/>
            <a:r>
              <a:rPr lang="en-US" altLang="zh-CN">
                <a:hlinkClick r:id="rId3"/>
              </a:rPr>
              <a:t>https://github.com/lcpu</a:t>
            </a:r>
            <a:r>
              <a:rPr lang="zh-CN" altLang="en-US">
                <a:hlinkClick r:id="rId3"/>
              </a:rPr>
              <a:t>-</a:t>
            </a:r>
            <a:r>
              <a:rPr lang="en-US" altLang="zh-CN">
                <a:hlinkClick r:id="rId3"/>
              </a:rPr>
              <a:t>club/loongarch</a:t>
            </a:r>
            <a:r>
              <a:rPr lang="zh-CN" altLang="en-US">
                <a:hlinkClick r:id="rId3"/>
              </a:rPr>
              <a:t>-</a:t>
            </a:r>
            <a:r>
              <a:rPr lang="en-US" altLang="zh-CN">
                <a:hlinkClick r:id="rId3"/>
              </a:rPr>
              <a:t>packages/pull/690</a:t>
            </a:r>
            <a:endParaRPr lang="en-US" altLang="zh-CN"/>
          </a:p>
          <a:p>
            <a:endParaRPr lang="en-US" altLang="zh-CN"/>
          </a:p>
        </p:txBody>
      </p:sp>
      <p:sp>
        <p:nvSpPr>
          <p:cNvPr id="4" name="文本占位符 3"/>
          <p:cNvSpPr>
            <a:spLocks noGrp="1"/>
          </p:cNvSpPr>
          <p:nvPr>
            <p:ph type="body" idx="10"/>
          </p:nvPr>
        </p:nvSpPr>
        <p:spPr/>
        <p:txBody>
          <a:bodyPr/>
          <a:p>
            <a:r>
              <a:rPr lang="en-US" altLang="zh-CN"/>
              <a:t>wszqkzqk</a:t>
            </a:r>
            <a:endParaRPr lang="en-US" altLang="zh-C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a:t>
            </a:r>
            <a:r>
              <a:rPr lang="en-US" altLang="zh-CN">
                <a:cs typeface="Arial" panose="020B0604020202020204" pitchFamily="34" charset="0"/>
              </a:rPr>
              <a:t>Linux for Loong64</a:t>
            </a:r>
            <a:endParaRPr lang="zh-CN" altLang="en-US"/>
          </a:p>
        </p:txBody>
      </p:sp>
      <p:sp>
        <p:nvSpPr>
          <p:cNvPr id="3" name="内容占位符 2"/>
          <p:cNvSpPr>
            <a:spLocks noGrp="1"/>
          </p:cNvSpPr>
          <p:nvPr>
            <p:ph idx="1"/>
          </p:nvPr>
        </p:nvSpPr>
        <p:spPr>
          <a:xfrm>
            <a:off x="513999" y="1259762"/>
            <a:ext cx="9825661" cy="4657501"/>
          </a:xfrm>
        </p:spPr>
        <p:txBody>
          <a:bodyPr/>
          <a:p>
            <a:r>
              <a:rPr lang="zh-CN" altLang="en-US"/>
              <a:t>跳过 </a:t>
            </a:r>
            <a:r>
              <a:rPr lang="en-US" altLang="zh-CN"/>
              <a:t>python-redis </a:t>
            </a:r>
            <a:r>
              <a:rPr lang="zh-CN" altLang="en-US"/>
              <a:t>构建测试问题 </a:t>
            </a:r>
            <a:r>
              <a:rPr lang="en-US" altLang="zh-CN">
                <a:solidFill>
                  <a:srgbClr val="00B0F0"/>
                </a:solidFill>
              </a:rPr>
              <a:t>(by wszqkzqk)</a:t>
            </a:r>
            <a:endParaRPr lang="en-US" altLang="zh-CN">
              <a:solidFill>
                <a:srgbClr val="00B0F0"/>
              </a:solidFill>
            </a:endParaRPr>
          </a:p>
          <a:p>
            <a:pPr lvl="1"/>
            <a:r>
              <a:rPr lang="zh-CN" altLang="en-US"/>
              <a:t>添加了补丁以跳过</a:t>
            </a:r>
            <a:r>
              <a:rPr lang="en-US" altLang="zh-CN"/>
              <a:t> Loong64 </a:t>
            </a:r>
            <a:r>
              <a:rPr lang="zh-CN" altLang="en-US"/>
              <a:t>上由于</a:t>
            </a:r>
            <a:r>
              <a:rPr lang="zh-CN" altLang="en-US" b="1"/>
              <a:t>浮点精度</a:t>
            </a:r>
            <a:r>
              <a:rPr lang="zh-CN" altLang="en-US"/>
              <a:t>问题而失败的测试，确保</a:t>
            </a:r>
            <a:r>
              <a:rPr lang="en-US" altLang="zh-CN"/>
              <a:t> python-redis </a:t>
            </a:r>
            <a:r>
              <a:rPr lang="zh-CN" altLang="en-US"/>
              <a:t>能够正常构建和使用</a:t>
            </a:r>
            <a:endParaRPr lang="zh-CN" altLang="en-US"/>
          </a:p>
          <a:p>
            <a:pPr lvl="1"/>
            <a:r>
              <a:rPr lang="en-US" altLang="zh-CN">
                <a:hlinkClick r:id="rId1"/>
              </a:rPr>
              <a:t>https://github.com/lcpu</a:t>
            </a:r>
            <a:r>
              <a:rPr lang="zh-CN" altLang="en-US">
                <a:hlinkClick r:id="rId1"/>
              </a:rPr>
              <a:t>-</a:t>
            </a:r>
            <a:r>
              <a:rPr lang="en-US" altLang="zh-CN">
                <a:hlinkClick r:id="rId1"/>
              </a:rPr>
              <a:t>club/loongarch</a:t>
            </a:r>
            <a:r>
              <a:rPr lang="zh-CN" altLang="en-US">
                <a:hlinkClick r:id="rId1"/>
              </a:rPr>
              <a:t>-</a:t>
            </a:r>
            <a:r>
              <a:rPr lang="en-US" altLang="zh-CN">
                <a:hlinkClick r:id="rId1"/>
              </a:rPr>
              <a:t>packages/pull/687</a:t>
            </a:r>
            <a:endParaRPr lang="en-US" altLang="zh-CN">
              <a:hlinkClick r:id="rId1"/>
            </a:endParaRPr>
          </a:p>
          <a:p>
            <a:pPr lvl="1"/>
            <a:r>
              <a:rPr lang="zh-CN" altLang="en-US"/>
              <a:t>纯 </a:t>
            </a:r>
            <a:r>
              <a:rPr lang="en-US" altLang="zh-CN"/>
              <a:t>Python </a:t>
            </a:r>
            <a:r>
              <a:rPr lang="zh-CN" altLang="en-US"/>
              <a:t>包</a:t>
            </a:r>
            <a:endParaRPr lang="zh-CN" altLang="en-US"/>
          </a:p>
          <a:p>
            <a:pPr lvl="1"/>
            <a:r>
              <a:rPr lang="zh-CN" altLang="en-US"/>
              <a:t>浮点误差导致结果不匹配，原因待查明 （</a:t>
            </a:r>
            <a:r>
              <a:rPr lang="en-US" altLang="zh-CN"/>
              <a:t>libm? </a:t>
            </a:r>
            <a:r>
              <a:rPr lang="zh-CN" altLang="en-US"/>
              <a:t>向量</a:t>
            </a:r>
            <a:r>
              <a:rPr lang="en-US" altLang="zh-CN"/>
              <a:t>?</a:t>
            </a:r>
            <a:r>
              <a:rPr lang="zh-CN" altLang="en-US"/>
              <a:t>）</a:t>
            </a:r>
            <a:endParaRPr lang="en-US" altLang="zh-CN"/>
          </a:p>
          <a:p>
            <a:r>
              <a:rPr lang="en-US" altLang="zh-CN">
                <a:solidFill>
                  <a:schemeClr val="tx1"/>
                </a:solidFill>
                <a:ea typeface="Source Han Sans CN" charset="0"/>
              </a:rPr>
              <a:t>Nodejs</a:t>
            </a:r>
            <a:r>
              <a:rPr lang="zh-CN" altLang="en-US">
                <a:solidFill>
                  <a:schemeClr val="tx1"/>
                </a:solidFill>
                <a:ea typeface="Source Han Sans CN" charset="0"/>
              </a:rPr>
              <a:t>构建时</a:t>
            </a:r>
            <a:r>
              <a:rPr lang="en-US" altLang="zh-CN"/>
              <a:t>check</a:t>
            </a:r>
            <a:r>
              <a:rPr lang="zh-CN" altLang="en-US"/>
              <a:t>要求</a:t>
            </a:r>
            <a:r>
              <a:rPr lang="en-US" altLang="zh-CN">
                <a:solidFill>
                  <a:schemeClr val="tx1"/>
                </a:solidFill>
                <a:ea typeface="Source Han Sans CN" charset="0"/>
              </a:rPr>
              <a:t>调整</a:t>
            </a:r>
            <a:r>
              <a:rPr lang="en-US" altLang="zh-CN"/>
              <a:t> </a:t>
            </a:r>
            <a:r>
              <a:rPr lang="en-US" altLang="zh-CN">
                <a:solidFill>
                  <a:srgbClr val="00B0F0"/>
                </a:solidFill>
              </a:rPr>
              <a:t>(by wszqkzqk)</a:t>
            </a:r>
            <a:endParaRPr lang="en-US" altLang="zh-CN">
              <a:solidFill>
                <a:srgbClr val="00B0F0"/>
              </a:solidFill>
            </a:endParaRPr>
          </a:p>
          <a:p>
            <a:pPr lvl="1"/>
            <a:r>
              <a:rPr lang="en-US" altLang="zh-CN"/>
              <a:t>nodejs 24</a:t>
            </a:r>
            <a:r>
              <a:rPr lang="zh-CN" altLang="en-US"/>
              <a:t>的</a:t>
            </a:r>
            <a:r>
              <a:rPr lang="en-US" altLang="zh-CN"/>
              <a:t>v8</a:t>
            </a:r>
            <a:r>
              <a:rPr lang="zh-CN" altLang="en-US"/>
              <a:t>的</a:t>
            </a:r>
            <a:r>
              <a:rPr lang="en-US" altLang="zh-CN"/>
              <a:t>wasm</a:t>
            </a:r>
            <a:r>
              <a:rPr lang="zh-CN" altLang="en-US"/>
              <a:t>存在严重可用性问题</a:t>
            </a:r>
            <a:endParaRPr lang="zh-CN" altLang="en-US"/>
          </a:p>
          <a:p>
            <a:pPr lvl="1"/>
            <a:r>
              <a:rPr lang="zh-CN" altLang="en-US"/>
              <a:t>恢复</a:t>
            </a:r>
            <a:r>
              <a:rPr lang="en-US" altLang="zh-CN"/>
              <a:t>check</a:t>
            </a:r>
            <a:r>
              <a:rPr lang="zh-CN" altLang="en-US"/>
              <a:t>要求（仅忽略已知无影响项目），避免升级到问题版本</a:t>
            </a:r>
            <a:endParaRPr lang="zh-CN" altLang="en-US"/>
          </a:p>
          <a:p>
            <a:pPr lvl="1"/>
            <a:r>
              <a:rPr lang="zh-CN" altLang="en-US"/>
              <a:t>版本滞留</a:t>
            </a:r>
            <a:r>
              <a:rPr lang="en-US" altLang="zh-CN"/>
              <a:t>nodejs 23</a:t>
            </a:r>
            <a:r>
              <a:rPr lang="zh-CN" altLang="en-US"/>
              <a:t>（</a:t>
            </a:r>
            <a:r>
              <a:rPr lang="en-US" altLang="zh-CN"/>
              <a:t>v8</a:t>
            </a:r>
            <a:r>
              <a:rPr lang="zh-CN" altLang="en-US"/>
              <a:t>上游暂无处理）</a:t>
            </a:r>
            <a:endParaRPr lang="en-US" altLang="zh-CN"/>
          </a:p>
          <a:p>
            <a:pPr lvl="1"/>
            <a:r>
              <a:rPr lang="en-US" altLang="zh-CN">
                <a:hlinkClick r:id="rId2"/>
              </a:rPr>
              <a:t>https://issues.chromium.org/issues/429974680</a:t>
            </a:r>
            <a:endParaRPr lang="en-US" altLang="zh-CN"/>
          </a:p>
          <a:p>
            <a:endParaRPr lang="en-US" altLang="zh-CN"/>
          </a:p>
        </p:txBody>
      </p:sp>
      <p:sp>
        <p:nvSpPr>
          <p:cNvPr id="4" name="文本占位符 3"/>
          <p:cNvSpPr>
            <a:spLocks noGrp="1"/>
          </p:cNvSpPr>
          <p:nvPr>
            <p:ph type="body" idx="10"/>
          </p:nvPr>
        </p:nvSpPr>
        <p:spPr/>
        <p:txBody>
          <a:bodyPr/>
          <a:p>
            <a:r>
              <a:rPr lang="en-US" altLang="zh-CN"/>
              <a:t>wszqkzqk</a:t>
            </a:r>
            <a:endParaRPr lang="en-US" altLang="zh-C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a:t>
            </a:r>
            <a:r>
              <a:rPr lang="en-US" altLang="zh-CN">
                <a:cs typeface="Arial" panose="020B0604020202020204" pitchFamily="34" charset="0"/>
              </a:rPr>
              <a:t>Linux for Loong64</a:t>
            </a:r>
            <a:endParaRPr lang="zh-CN" altLang="en-US"/>
          </a:p>
        </p:txBody>
      </p:sp>
      <p:sp>
        <p:nvSpPr>
          <p:cNvPr id="3" name="内容占位符 2"/>
          <p:cNvSpPr>
            <a:spLocks noGrp="1"/>
          </p:cNvSpPr>
          <p:nvPr>
            <p:ph idx="1"/>
          </p:nvPr>
        </p:nvSpPr>
        <p:spPr/>
        <p:txBody>
          <a:bodyPr/>
          <a:p>
            <a:r>
              <a:rPr lang="en-US" altLang="zh-CN"/>
              <a:t>devtools-loong64 </a:t>
            </a:r>
            <a:r>
              <a:rPr lang="zh-CN" altLang="en-US"/>
              <a:t>开发工具</a:t>
            </a:r>
            <a:r>
              <a:rPr lang="en-US" altLang="zh-CN">
                <a:solidFill>
                  <a:schemeClr val="tx1"/>
                </a:solidFill>
                <a:ea typeface="Source Han Sans CN" charset="0"/>
              </a:rPr>
              <a:t>调整</a:t>
            </a:r>
            <a:r>
              <a:rPr lang="en-US" altLang="zh-CN"/>
              <a:t> </a:t>
            </a:r>
            <a:r>
              <a:rPr lang="en-US" altLang="zh-CN">
                <a:solidFill>
                  <a:srgbClr val="00B0F0"/>
                </a:solidFill>
              </a:rPr>
              <a:t>(by wszqkzqk)</a:t>
            </a:r>
            <a:endParaRPr lang="en-US" altLang="zh-CN">
              <a:solidFill>
                <a:srgbClr val="00B0F0"/>
              </a:solidFill>
            </a:endParaRPr>
          </a:p>
          <a:p>
            <a:pPr lvl="1"/>
            <a:r>
              <a:rPr lang="zh-CN" altLang="en-US"/>
              <a:t>增加了</a:t>
            </a:r>
            <a:r>
              <a:rPr lang="en-US" altLang="zh-CN"/>
              <a:t> -N </a:t>
            </a:r>
            <a:r>
              <a:rPr lang="zh-CN" altLang="en-US"/>
              <a:t>标志到</a:t>
            </a:r>
            <a:r>
              <a:rPr lang="en-US" altLang="zh-CN"/>
              <a:t> patch </a:t>
            </a:r>
            <a:r>
              <a:rPr lang="zh-CN" altLang="en-US"/>
              <a:t>命令中，</a:t>
            </a:r>
            <a:r>
              <a:rPr lang="zh-CN" altLang="en-US">
                <a:solidFill>
                  <a:schemeClr val="tx1"/>
                </a:solidFill>
                <a:ea typeface="Source Han Sans CN" charset="0"/>
              </a:rPr>
              <a:t>避免</a:t>
            </a:r>
            <a:r>
              <a:rPr lang="zh-CN" altLang="en-US"/>
              <a:t>反向补丁阻塞拉取，提升开发工具的鲁棒性</a:t>
            </a:r>
            <a:endParaRPr lang="en-US" altLang="zh-CN"/>
          </a:p>
          <a:p>
            <a:endParaRPr lang="en-US" altLang="zh-CN"/>
          </a:p>
        </p:txBody>
      </p:sp>
      <p:sp>
        <p:nvSpPr>
          <p:cNvPr id="4" name="文本占位符 3"/>
          <p:cNvSpPr>
            <a:spLocks noGrp="1"/>
          </p:cNvSpPr>
          <p:nvPr>
            <p:ph type="body" idx="10"/>
          </p:nvPr>
        </p:nvSpPr>
        <p:spPr/>
        <p:txBody>
          <a:bodyPr/>
          <a:p>
            <a:r>
              <a:rPr lang="en-US" altLang="zh-CN"/>
              <a:t>wszqkzqk</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p:sp>
        <p:nvSpPr>
          <p:cNvPr id="1048607" name="标题 1"/>
          <p:cNvSpPr>
            <a:spLocks noGrp="1"/>
          </p:cNvSpPr>
          <p:nvPr>
            <p:ph type="ctrTitle"/>
          </p:nvPr>
        </p:nvSpPr>
        <p:spPr/>
        <p:txBody>
          <a:bodyPr/>
          <a:p>
            <a:r>
              <a:rPr lang="zh-CN" altLang="en-US">
                <a:solidFill>
                  <a:schemeClr val="tx1"/>
                </a:solidFill>
                <a:ea typeface="Source Han Sans CN" charset="0"/>
              </a:rPr>
              <a:t>会前</a:t>
            </a:r>
            <a:r>
              <a:rPr lang="zh-CN" altLang="en-US">
                <a:solidFill>
                  <a:schemeClr val="tx1"/>
                </a:solidFill>
                <a:ea typeface="Source Han Sans CN" charset="0"/>
                <a:cs typeface="Arial" panose="020B0604020202020204" pitchFamily="34" charset="0"/>
              </a:rPr>
              <a:t>注意事项</a:t>
            </a:r>
            <a:endParaRPr lang="zh-CN" altLang="en-US"/>
          </a:p>
        </p:txBody>
      </p:sp>
      <p:sp>
        <p:nvSpPr>
          <p:cNvPr id="2" name="副标题 1"/>
          <p:cNvSpPr/>
          <p:nvPr>
            <p:ph type="subTitle" idx="1"/>
          </p:nvPr>
        </p:nvSpPr>
        <p:spPr/>
        <p:txBody>
          <a:bodyPr/>
          <a:p>
            <a:endParaRPr lang="zh-CN" altLang="en-US"/>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p:sp>
        <p:nvSpPr>
          <p:cNvPr id="1048630" name="标题 1"/>
          <p:cNvSpPr>
            <a:spLocks noGrp="1"/>
          </p:cNvSpPr>
          <p:nvPr>
            <p:ph type="ctrTitle"/>
          </p:nvPr>
        </p:nvSpPr>
        <p:spPr/>
        <p:txBody>
          <a:bodyPr/>
          <a:p>
            <a:r>
              <a:rPr lang="zh-CN" altLang="en-US"/>
              <a:t>快速</a:t>
            </a:r>
            <a:r>
              <a:rPr lang="zh-CN" altLang="en-US">
                <a:cs typeface="Arial" panose="020B0604020202020204" pitchFamily="34" charset="0"/>
              </a:rPr>
              <a:t>报告</a:t>
            </a:r>
            <a:endParaRPr lang="zh-CN" altLang="en-US"/>
          </a:p>
        </p:txBody>
      </p:sp>
      <p:sp>
        <p:nvSpPr>
          <p:cNvPr id="1048631" name="副标题 2"/>
          <p:cNvSpPr>
            <a:spLocks noGrp="1"/>
          </p:cNvSpPr>
          <p:nvPr>
            <p:ph type="subTitle" idx="1"/>
          </p:nvPr>
        </p:nvSpPr>
        <p:spPr>
          <a:xfrm>
            <a:off x="795286" y="3370802"/>
            <a:ext cx="4418126" cy="497923"/>
          </a:xfrm>
        </p:spPr>
        <p:txBody>
          <a:bodyPr/>
          <a:p>
            <a:r>
              <a:rPr lang="zh-CN" altLang="en-US">
                <a:solidFill>
                  <a:schemeClr val="tx1"/>
                </a:solidFill>
                <a:ea typeface="Source Han Sans CN" panose="020B0500000000000000" charset="-122"/>
              </a:rPr>
              <a:t>社区事务</a:t>
            </a:r>
            <a:endParaRPr lang="zh-CN" altLang="en-US">
              <a:ea typeface="Source Han Sans CN" panose="020B0500000000000000" charset="-122"/>
            </a:endParaRPr>
          </a:p>
        </p:txBody>
      </p:sp>
      <p:sp>
        <p:nvSpPr>
          <p:cNvPr id="1048632" name="文本占位符 3"/>
          <p:cNvSpPr>
            <a:spLocks noGrp="1"/>
          </p:cNvSpPr>
          <p:nvPr>
            <p:ph type="body" idx="10"/>
          </p:nvPr>
        </p:nvSpPr>
        <p:spPr/>
        <p:txBody>
          <a:bodyPr/>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L</a:t>
            </a:r>
            <a:r>
              <a:rPr lang="en-US" altLang="zh-CN">
                <a:solidFill>
                  <a:schemeClr val="tx1"/>
                </a:solidFill>
                <a:ea typeface="Source Han Sans CN" charset="0"/>
              </a:rPr>
              <a:t>oong 1</a:t>
            </a:r>
            <a:r>
              <a:rPr lang="zh-CN" altLang="en-US">
                <a:solidFill>
                  <a:schemeClr val="tx1"/>
                </a:solidFill>
                <a:ea typeface="Source Han Sans CN" charset="0"/>
              </a:rPr>
              <a:t>-</a:t>
            </a:r>
            <a:r>
              <a:rPr lang="en-US" altLang="zh-CN">
                <a:solidFill>
                  <a:schemeClr val="tx1"/>
                </a:solidFill>
                <a:ea typeface="Source Han Sans CN" charset="0"/>
              </a:rPr>
              <a:t>2</a:t>
            </a:r>
            <a:r>
              <a:rPr lang="zh-CN" altLang="en-US">
                <a:solidFill>
                  <a:schemeClr val="tx1"/>
                </a:solidFill>
                <a:ea typeface="Source Han Sans CN" charset="0"/>
              </a:rPr>
              <a:t>-</a:t>
            </a:r>
            <a:r>
              <a:rPr lang="en-US" altLang="zh-CN">
                <a:solidFill>
                  <a:schemeClr val="tx1"/>
                </a:solidFill>
                <a:ea typeface="Source Han Sans CN" charset="0"/>
              </a:rPr>
              <a:t>3</a:t>
            </a:r>
            <a:endParaRPr lang="zh-CN" altLang="en-US">
              <a:latin typeface="Fira Code" charset="0"/>
              <a:ea typeface="Fira Code" charset="0"/>
              <a:cs typeface="Fira Code" charset="0"/>
            </a:endParaRPr>
          </a:p>
        </p:txBody>
      </p:sp>
      <p:sp>
        <p:nvSpPr>
          <p:cNvPr id="3" name="内容占位符 2"/>
          <p:cNvSpPr>
            <a:spLocks noGrp="1"/>
          </p:cNvSpPr>
          <p:nvPr>
            <p:ph idx="1"/>
          </p:nvPr>
        </p:nvSpPr>
        <p:spPr>
          <a:xfrm>
            <a:off x="513999" y="1259762"/>
            <a:ext cx="11134381" cy="4657501"/>
          </a:xfrm>
        </p:spPr>
        <p:txBody>
          <a:bodyPr/>
          <a:p>
            <a:r>
              <a:rPr lang="en-US" altLang="zh-CN" sz="2600">
                <a:solidFill>
                  <a:schemeClr val="tx1"/>
                </a:solidFill>
                <a:latin typeface="Source Han Sans CN" charset="0"/>
                <a:ea typeface="Source Han Sans CN" charset="0"/>
                <a:cs typeface="Source Han Sans CN" charset="0"/>
              </a:rPr>
              <a:t>LoongArch</a:t>
            </a:r>
            <a:r>
              <a:rPr lang="zh-CN" altLang="en-US" sz="2600">
                <a:solidFill>
                  <a:schemeClr val="tx1"/>
                </a:solidFill>
                <a:latin typeface="Source Han Sans CN" charset="0"/>
                <a:ea typeface="Source Han Sans CN" charset="0"/>
                <a:cs typeface="Source Han Sans CN" charset="0"/>
              </a:rPr>
              <a:t> 兼容性数据库正式改为与域名相同的名称：</a:t>
            </a:r>
            <a:r>
              <a:rPr lang="en-US" altLang="zh-CN" sz="2600">
                <a:solidFill>
                  <a:schemeClr val="tx1"/>
                </a:solidFill>
                <a:latin typeface="Source Han Sans CN" charset="0"/>
                <a:ea typeface="Source Han Sans CN" charset="0"/>
                <a:cs typeface="Source Han Sans CN" charset="0"/>
              </a:rPr>
              <a:t>Loong</a:t>
            </a:r>
            <a:r>
              <a:rPr lang="zh-CN" altLang="en-US" sz="2600">
                <a:solidFill>
                  <a:schemeClr val="tx1"/>
                </a:solidFill>
                <a:latin typeface="Source Han Sans CN" charset="0"/>
                <a:ea typeface="Source Han Sans CN" charset="0"/>
                <a:cs typeface="Source Han Sans CN" charset="0"/>
              </a:rPr>
              <a:t> </a:t>
            </a:r>
            <a:r>
              <a:rPr lang="en-US" altLang="zh-CN" sz="2600">
                <a:solidFill>
                  <a:schemeClr val="tx1"/>
                </a:solidFill>
                <a:latin typeface="Source Han Sans CN" charset="0"/>
                <a:ea typeface="Source Han Sans CN" charset="0"/>
                <a:cs typeface="Source Han Sans CN" charset="0"/>
              </a:rPr>
              <a:t>1</a:t>
            </a:r>
            <a:r>
              <a:rPr lang="zh-CN" altLang="en-US" sz="2600">
                <a:solidFill>
                  <a:schemeClr val="tx1"/>
                </a:solidFill>
                <a:latin typeface="Source Han Sans CN" charset="0"/>
                <a:ea typeface="Source Han Sans CN" charset="0"/>
                <a:cs typeface="Source Han Sans CN" charset="0"/>
              </a:rPr>
              <a:t>-</a:t>
            </a:r>
            <a:r>
              <a:rPr lang="en-US" altLang="zh-CN" sz="2600">
                <a:solidFill>
                  <a:schemeClr val="tx1"/>
                </a:solidFill>
                <a:latin typeface="Source Han Sans CN" charset="0"/>
                <a:ea typeface="Source Han Sans CN" charset="0"/>
                <a:cs typeface="Source Han Sans CN" charset="0"/>
              </a:rPr>
              <a:t>2</a:t>
            </a:r>
            <a:r>
              <a:rPr lang="zh-CN" altLang="en-US" sz="2600">
                <a:solidFill>
                  <a:schemeClr val="tx1"/>
                </a:solidFill>
                <a:latin typeface="Source Han Sans CN" charset="0"/>
                <a:ea typeface="Source Han Sans CN" charset="0"/>
                <a:cs typeface="Source Han Sans CN" charset="0"/>
              </a:rPr>
              <a:t>-</a:t>
            </a:r>
            <a:r>
              <a:rPr lang="en-US" altLang="zh-CN" sz="2600">
                <a:solidFill>
                  <a:schemeClr val="tx1"/>
                </a:solidFill>
                <a:latin typeface="Source Han Sans CN" charset="0"/>
                <a:ea typeface="Source Han Sans CN" charset="0"/>
                <a:cs typeface="Source Han Sans CN" charset="0"/>
              </a:rPr>
              <a:t>3</a:t>
            </a:r>
            <a:endParaRPr lang="en-US" altLang="zh-CN" sz="2600">
              <a:solidFill>
                <a:schemeClr val="tx1"/>
              </a:solidFill>
              <a:latin typeface="Source Han Sans CN" charset="0"/>
              <a:ea typeface="Source Han Sans CN" charset="0"/>
              <a:cs typeface="Source Han Sans CN" charset="0"/>
            </a:endParaRPr>
          </a:p>
          <a:p>
            <a:r>
              <a:rPr lang="zh-CN" altLang="en-US" sz="2600">
                <a:solidFill>
                  <a:schemeClr val="tx1"/>
                </a:solidFill>
                <a:latin typeface="Source Han Sans CN" charset="0"/>
                <a:ea typeface="Source Han Sans CN" charset="0"/>
                <a:cs typeface="Source Han Sans CN" charset="0"/>
              </a:rPr>
              <a:t>网站现在开始存放龙芯主要产品的芯片参数（仅收录 </a:t>
            </a:r>
            <a:r>
              <a:rPr lang="en-US" altLang="zh-CN" sz="2600">
                <a:solidFill>
                  <a:schemeClr val="tx1"/>
                </a:solidFill>
                <a:latin typeface="Source Han Sans CN" charset="0"/>
                <a:ea typeface="Source Han Sans CN" charset="0"/>
                <a:cs typeface="Source Han Sans CN" charset="0"/>
              </a:rPr>
              <a:t>LoongArch </a:t>
            </a:r>
            <a:r>
              <a:rPr lang="zh-CN" altLang="en-US" sz="2600">
                <a:solidFill>
                  <a:schemeClr val="tx1"/>
                </a:solidFill>
                <a:latin typeface="Source Han Sans CN" charset="0"/>
                <a:ea typeface="Source Han Sans CN" charset="0"/>
                <a:cs typeface="Source Han Sans CN" charset="0"/>
              </a:rPr>
              <a:t>指令集产品，</a:t>
            </a:r>
            <a:r>
              <a:rPr lang="en-US" altLang="zh-CN" sz="2600">
                <a:solidFill>
                  <a:schemeClr val="tx1"/>
                </a:solidFill>
                <a:latin typeface="Source Han Sans CN" charset="0"/>
                <a:ea typeface="Source Han Sans CN" charset="0"/>
                <a:cs typeface="Source Han Sans CN" charset="0"/>
              </a:rPr>
              <a:t>MIPS </a:t>
            </a:r>
            <a:r>
              <a:rPr lang="zh-CN" altLang="en-US" sz="2600">
                <a:solidFill>
                  <a:schemeClr val="tx1"/>
                </a:solidFill>
                <a:latin typeface="Source Han Sans CN" charset="0"/>
                <a:ea typeface="Source Han Sans CN" charset="0"/>
                <a:cs typeface="Source Han Sans CN" charset="0"/>
              </a:rPr>
              <a:t>时期产品不考虑收录）</a:t>
            </a:r>
            <a:endParaRPr lang="zh-CN" altLang="en-US" sz="2600">
              <a:solidFill>
                <a:schemeClr val="tx1"/>
              </a:solidFill>
              <a:latin typeface="Source Han Sans CN" charset="0"/>
              <a:ea typeface="Source Han Sans CN" charset="0"/>
              <a:cs typeface="Source Han Sans CN" charset="0"/>
            </a:endParaRPr>
          </a:p>
          <a:p>
            <a:r>
              <a:rPr lang="zh-CN" altLang="en-US" sz="2600">
                <a:solidFill>
                  <a:schemeClr val="tx1"/>
                </a:solidFill>
                <a:latin typeface="Source Han Sans CN" charset="0"/>
                <a:ea typeface="Source Han Sans CN" charset="0"/>
                <a:cs typeface="Source Han Sans CN" charset="0"/>
              </a:rPr>
              <a:t>加入</a:t>
            </a:r>
            <a:r>
              <a:rPr lang="en-US" altLang="zh-CN" sz="2600">
                <a:solidFill>
                  <a:schemeClr val="tx1"/>
                </a:solidFill>
                <a:latin typeface="Source Han Sans CN" charset="0"/>
                <a:ea typeface="Source Han Sans CN" charset="0"/>
                <a:cs typeface="Source Han Sans CN" charset="0"/>
              </a:rPr>
              <a:t> CPU </a:t>
            </a:r>
            <a:r>
              <a:rPr lang="zh-CN" altLang="en-US" sz="2600">
                <a:solidFill>
                  <a:schemeClr val="tx1"/>
                </a:solidFill>
                <a:latin typeface="Source Han Sans CN" charset="0"/>
                <a:ea typeface="Source Han Sans CN" charset="0"/>
                <a:cs typeface="Source Han Sans CN" charset="0"/>
              </a:rPr>
              <a:t>对比页面，现在支持对至多 </a:t>
            </a:r>
            <a:r>
              <a:rPr lang="en-US" altLang="zh-CN" sz="2600">
                <a:solidFill>
                  <a:schemeClr val="tx1"/>
                </a:solidFill>
                <a:latin typeface="Source Han Sans CN" charset="0"/>
                <a:ea typeface="Source Han Sans CN" charset="0"/>
                <a:cs typeface="Source Han Sans CN" charset="0"/>
              </a:rPr>
              <a:t>4 </a:t>
            </a:r>
            <a:r>
              <a:rPr lang="zh-CN" altLang="en-US" sz="2600">
                <a:solidFill>
                  <a:schemeClr val="tx1"/>
                </a:solidFill>
                <a:latin typeface="Source Han Sans CN" charset="0"/>
                <a:ea typeface="Source Han Sans CN" charset="0"/>
                <a:cs typeface="Source Han Sans CN" charset="0"/>
              </a:rPr>
              <a:t>款 </a:t>
            </a:r>
            <a:r>
              <a:rPr lang="en-US" altLang="zh-CN" sz="2600">
                <a:solidFill>
                  <a:schemeClr val="tx1"/>
                </a:solidFill>
                <a:latin typeface="Source Han Sans CN" charset="0"/>
                <a:ea typeface="Source Han Sans CN" charset="0"/>
                <a:cs typeface="Source Han Sans CN" charset="0"/>
              </a:rPr>
              <a:t>CPU </a:t>
            </a:r>
            <a:r>
              <a:rPr lang="zh-CN" altLang="en-US" sz="2600">
                <a:solidFill>
                  <a:schemeClr val="tx1"/>
                </a:solidFill>
                <a:latin typeface="Source Han Sans CN" charset="0"/>
                <a:ea typeface="Source Han Sans CN" charset="0"/>
                <a:cs typeface="Source Han Sans CN" charset="0"/>
              </a:rPr>
              <a:t>产品进行对比</a:t>
            </a:r>
            <a:endParaRPr lang="zh-CN" altLang="en-US" sz="2600">
              <a:solidFill>
                <a:schemeClr val="tx1"/>
              </a:solidFill>
              <a:latin typeface="Source Han Sans CN" charset="0"/>
              <a:ea typeface="Source Han Sans CN" charset="0"/>
              <a:cs typeface="Source Han Sans CN" charset="0"/>
            </a:endParaRPr>
          </a:p>
          <a:p>
            <a:r>
              <a:rPr lang="zh-CN" altLang="en-US" sz="2600">
                <a:solidFill>
                  <a:schemeClr val="tx1"/>
                </a:solidFill>
                <a:latin typeface="Source Han Sans CN" charset="0"/>
                <a:ea typeface="Source Han Sans CN" charset="0"/>
                <a:cs typeface="Source Han Sans CN" charset="0"/>
              </a:rPr>
              <a:t>目前仍长期接受硬件信息</a:t>
            </a:r>
            <a:endParaRPr lang="zh-CN" altLang="en-US" sz="2600">
              <a:solidFill>
                <a:schemeClr val="tx1"/>
              </a:solidFill>
              <a:latin typeface="Source Han Sans CN" charset="0"/>
              <a:ea typeface="Source Han Sans CN" charset="0"/>
              <a:cs typeface="Source Han Sans CN" charset="0"/>
            </a:endParaRPr>
          </a:p>
          <a:p>
            <a:endParaRPr lang="zh-CN" altLang="en-US" sz="2600">
              <a:latin typeface="Source Han Sans CN" charset="0"/>
              <a:ea typeface="Source Han Sans CN" charset="0"/>
              <a:cs typeface="Source Han Sans CN" charset="0"/>
            </a:endParaRPr>
          </a:p>
        </p:txBody>
      </p:sp>
      <p:sp>
        <p:nvSpPr>
          <p:cNvPr id="4" name="文本占位符 3"/>
          <p:cNvSpPr>
            <a:spLocks noGrp="1"/>
          </p:cNvSpPr>
          <p:nvPr>
            <p:ph type="body" idx="10"/>
          </p:nvPr>
        </p:nvSpPr>
        <p:spPr/>
        <p:txBody>
          <a:bodyPr/>
          <a:p>
            <a:r>
              <a:rPr lang="en-US" altLang="zh-CN"/>
              <a:t>LiarOnce</a:t>
            </a:r>
            <a:endParaRPr lang="en-US" altLang="zh-C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0"/>
          </p:nvPr>
        </p:nvSpPr>
        <p:spPr/>
        <p:txBody>
          <a:bodyPr/>
          <a:p>
            <a:r>
              <a:rPr lang="en-US" altLang="zh-CN"/>
              <a:t>LiarOnce</a:t>
            </a:r>
            <a:endParaRPr lang="zh-CN" altLang="en-US"/>
          </a:p>
        </p:txBody>
      </p:sp>
      <p:pic>
        <p:nvPicPr>
          <p:cNvPr id="5" name="图片 4" descr="post_object_image_1905318054"/>
          <p:cNvPicPr>
            <a:picLocks noChangeAspect="1"/>
          </p:cNvPicPr>
          <p:nvPr/>
        </p:nvPicPr>
        <p:blipFill>
          <a:blip r:embed="rId1"/>
          <a:stretch>
            <a:fillRect/>
          </a:stretch>
        </p:blipFill>
        <p:spPr>
          <a:xfrm>
            <a:off x="1240166" y="538311"/>
            <a:ext cx="9173763" cy="554385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userDrawn="1"/>
        </p:nvSpPr>
        <p:spPr>
          <a:xfrm>
            <a:off x="513999" y="1200564"/>
            <a:ext cx="10115371" cy="5215975"/>
          </a:xfrm>
          <a:prstGeom prst="rect">
            <a:avLst/>
          </a:prstGeom>
        </p:spPr>
        <p:txBody>
          <a:bodyPr wrap="square" rtlCol="0">
            <a:noAutofit/>
          </a:bodyPr>
          <a:p>
            <a:pPr>
              <a:lnSpc>
                <a:spcPct val="120000"/>
              </a:lnSpc>
            </a:pPr>
            <a:r>
              <a:rPr lang="zh-CN" altLang="en-US" sz="2000" b="1"/>
              <a:t>历史</a:t>
            </a:r>
            <a:r>
              <a:rPr lang="zh-CN" altLang="en-US" sz="2000" b="1">
                <a:cs typeface="Arial" panose="020B0604020202020204" pitchFamily="34" charset="0"/>
              </a:rPr>
              <a:t>回顾</a:t>
            </a:r>
            <a:endParaRPr lang="zh-CN" altLang="en-US" sz="2000" b="1">
              <a:cs typeface="Arial" panose="020B0604020202020204" pitchFamily="34" charset="0"/>
            </a:endParaRPr>
          </a:p>
          <a:p>
            <a:pPr marL="342900" indent="-342900">
              <a:lnSpc>
                <a:spcPct val="120000"/>
              </a:lnSpc>
              <a:buFont typeface="Arial" panose="020B0604020202020204" pitchFamily="34" charset="0"/>
              <a:buChar char="•"/>
            </a:pPr>
            <a:r>
              <a:rPr lang="en-US" altLang="zh-CN" sz="2000"/>
              <a:t>2022</a:t>
            </a:r>
            <a:r>
              <a:rPr lang="zh-CN" altLang="en-US" sz="2000"/>
              <a:t>年</a:t>
            </a:r>
            <a:r>
              <a:rPr lang="en-US" altLang="zh-CN" sz="2000"/>
              <a:t>4</a:t>
            </a:r>
            <a:r>
              <a:rPr lang="zh-CN" altLang="en-US" sz="2000"/>
              <a:t>月</a:t>
            </a:r>
            <a:r>
              <a:rPr lang="zh-CN" altLang="en-US" sz="2000">
                <a:solidFill>
                  <a:schemeClr val="tx1"/>
                </a:solidFill>
              </a:rPr>
              <a:t>：</a:t>
            </a:r>
            <a:r>
              <a:rPr lang="zh-CN" altLang="en-US" sz="2000"/>
              <a:t>龙芯平台开源软件移植愿景清单</a:t>
            </a:r>
            <a:r>
              <a:rPr lang="zh-CN" altLang="en-US" sz="2000">
                <a:hlinkClick r:id="rId1"/>
              </a:rPr>
              <a:t>提到 </a:t>
            </a:r>
            <a:r>
              <a:rPr lang="zh-CN" altLang="en-US" sz="2000">
                <a:solidFill>
                  <a:schemeClr val="tx1"/>
                </a:solidFill>
                <a:hlinkClick r:id="rId1"/>
              </a:rPr>
              <a:t>C</a:t>
            </a:r>
            <a:r>
              <a:rPr lang="en-US" altLang="zh-CN" sz="2000">
                <a:hlinkClick r:id="rId1"/>
              </a:rPr>
              <a:t>onda</a:t>
            </a:r>
            <a:endParaRPr lang="en-US" altLang="zh-CN" sz="2000"/>
          </a:p>
          <a:p>
            <a:pPr marL="342900" indent="-342900">
              <a:lnSpc>
                <a:spcPct val="120000"/>
              </a:lnSpc>
              <a:buFont typeface="Arial" panose="020B0604020202020204" pitchFamily="34" charset="0"/>
              <a:buChar char="•"/>
            </a:pPr>
            <a:r>
              <a:rPr lang="en-US" altLang="zh-CN" sz="2000"/>
              <a:t>2022</a:t>
            </a:r>
            <a:r>
              <a:rPr lang="zh-CN" altLang="en-US" sz="2000"/>
              <a:t>年</a:t>
            </a:r>
            <a:r>
              <a:rPr lang="en-US" altLang="zh-CN" sz="2000"/>
              <a:t>10</a:t>
            </a:r>
            <a:r>
              <a:rPr lang="zh-CN" altLang="en-US" sz="2000"/>
              <a:t>月</a:t>
            </a:r>
            <a:r>
              <a:rPr lang="zh-CN" altLang="en-US" sz="2000">
                <a:solidFill>
                  <a:schemeClr val="tx1"/>
                </a:solidFill>
              </a:rPr>
              <a:t>：</a:t>
            </a:r>
            <a:r>
              <a:rPr lang="en-US" altLang="zh-CN" sz="2000"/>
              <a:t>liuxiang </a:t>
            </a:r>
            <a:r>
              <a:rPr lang="zh-CN" altLang="en-US" sz="2000">
                <a:hlinkClick r:id="rId2"/>
              </a:rPr>
              <a:t>试图推动</a:t>
            </a:r>
            <a:r>
              <a:rPr lang="zh-CN" altLang="en-US" sz="2000"/>
              <a:t> </a:t>
            </a:r>
            <a:r>
              <a:rPr lang="en-US" altLang="zh-CN" sz="2000"/>
              <a:t>conda</a:t>
            </a:r>
            <a:r>
              <a:rPr lang="zh-CN" altLang="en-US" sz="2000"/>
              <a:t>-</a:t>
            </a:r>
            <a:r>
              <a:rPr lang="en-US" altLang="zh-CN" sz="2000"/>
              <a:t>forge </a:t>
            </a:r>
            <a:r>
              <a:rPr lang="zh-CN" altLang="en-US" sz="2000"/>
              <a:t>的龙架构移植</a:t>
            </a:r>
            <a:endParaRPr lang="en-US" altLang="zh-CN" sz="2000">
              <a:hlinkClick r:id="rId2"/>
            </a:endParaRPr>
          </a:p>
          <a:p>
            <a:pPr marL="342900" indent="-342900">
              <a:lnSpc>
                <a:spcPct val="120000"/>
              </a:lnSpc>
              <a:buFont typeface="Arial" panose="020B0604020202020204" pitchFamily="34" charset="0"/>
              <a:buChar char="•"/>
            </a:pPr>
            <a:r>
              <a:rPr lang="en-US" altLang="zh-CN" sz="2000"/>
              <a:t>2023</a:t>
            </a:r>
            <a:r>
              <a:rPr lang="zh-CN" altLang="en-US" sz="2000"/>
              <a:t>年</a:t>
            </a:r>
            <a:r>
              <a:rPr lang="en-US" altLang="zh-CN" sz="2000"/>
              <a:t>3</a:t>
            </a:r>
            <a:r>
              <a:rPr lang="zh-CN" altLang="en-US" sz="2000"/>
              <a:t>月</a:t>
            </a:r>
            <a:r>
              <a:rPr lang="zh-CN" altLang="en-US" sz="2000">
                <a:solidFill>
                  <a:schemeClr val="tx1"/>
                </a:solidFill>
              </a:rPr>
              <a:t>：zhangna 提交了 </a:t>
            </a:r>
            <a:r>
              <a:rPr lang="en-US" altLang="zh-CN" sz="2000" b="1">
                <a:solidFill>
                  <a:schemeClr val="tx1"/>
                </a:solidFill>
              </a:rPr>
              <a:t>lief </a:t>
            </a:r>
            <a:r>
              <a:rPr lang="zh-CN" altLang="en-US" sz="2000">
                <a:solidFill>
                  <a:schemeClr val="tx1"/>
                </a:solidFill>
              </a:rPr>
              <a:t>的龙架构支持</a:t>
            </a:r>
            <a:endParaRPr lang="zh-CN" altLang="en-US" sz="2000">
              <a:solidFill>
                <a:schemeClr val="tx1"/>
              </a:solidFill>
            </a:endParaRPr>
          </a:p>
          <a:p>
            <a:pPr marL="342900" indent="-342900">
              <a:lnSpc>
                <a:spcPct val="120000"/>
              </a:lnSpc>
              <a:buFont typeface="Arial" panose="020B0604020202020204" pitchFamily="34" charset="0"/>
              <a:buChar char="•"/>
            </a:pPr>
            <a:r>
              <a:rPr lang="en-US" altLang="zh-CN" sz="2000"/>
              <a:t>2024</a:t>
            </a:r>
            <a:r>
              <a:rPr lang="zh-CN" altLang="en-US" sz="2000"/>
              <a:t>年</a:t>
            </a:r>
            <a:r>
              <a:rPr lang="en-US" altLang="zh-CN" sz="2000"/>
              <a:t>2</a:t>
            </a:r>
            <a:r>
              <a:rPr lang="zh-CN" altLang="en-US" sz="2000"/>
              <a:t>-</a:t>
            </a:r>
            <a:r>
              <a:rPr lang="en-US" altLang="zh-CN" sz="2000"/>
              <a:t>4</a:t>
            </a:r>
            <a:r>
              <a:rPr lang="zh-CN" altLang="en-US" sz="2000"/>
              <a:t>月</a:t>
            </a:r>
            <a:r>
              <a:rPr lang="zh-CN" altLang="en-US" sz="2000">
                <a:solidFill>
                  <a:schemeClr val="tx1"/>
                </a:solidFill>
              </a:rPr>
              <a:t>：</a:t>
            </a:r>
            <a:r>
              <a:rPr lang="en-US" altLang="zh-CN" sz="2000"/>
              <a:t>zhoumingtao, Shi Pu</a:t>
            </a:r>
            <a:r>
              <a:rPr lang="zh-CN" altLang="en-US" sz="2000"/>
              <a:t>-</a:t>
            </a:r>
            <a:r>
              <a:rPr lang="en-US" altLang="zh-CN" sz="2000"/>
              <a:t>jin,  zhao jiazhong, Wojciech Muła </a:t>
            </a:r>
            <a:r>
              <a:rPr lang="zh-CN" altLang="en-US" sz="2000"/>
              <a:t>等完善了</a:t>
            </a:r>
            <a:r>
              <a:rPr lang="en-US" altLang="zh-CN" sz="2000" b="1"/>
              <a:t>simdutf</a:t>
            </a:r>
            <a:r>
              <a:rPr lang="zh-CN" altLang="en-US" sz="2000"/>
              <a:t>的龙架构支持</a:t>
            </a:r>
            <a:endParaRPr lang="zh-CN" altLang="en-US" sz="2000"/>
          </a:p>
          <a:p>
            <a:pPr>
              <a:lnSpc>
                <a:spcPct val="120000"/>
              </a:lnSpc>
            </a:pPr>
            <a:r>
              <a:rPr lang="zh-CN" altLang="en-US" sz="2000" b="1"/>
              <a:t>目标</a:t>
            </a:r>
            <a:endParaRPr lang="zh-CN" altLang="en-US" sz="2000" b="1"/>
          </a:p>
          <a:p>
            <a:pPr marL="342900" indent="-342900">
              <a:lnSpc>
                <a:spcPct val="120000"/>
              </a:lnSpc>
              <a:buFont typeface="Arial" panose="020B0604020202020204" pitchFamily="34" charset="0"/>
              <a:buChar char="•"/>
            </a:pPr>
            <a:r>
              <a:rPr lang="zh-CN" altLang="en-US" sz="2000"/>
              <a:t>在龙架构上使用 </a:t>
            </a:r>
            <a:r>
              <a:rPr lang="zh-CN" altLang="en-US" sz="2000">
                <a:solidFill>
                  <a:schemeClr val="tx1"/>
                </a:solidFill>
              </a:rPr>
              <a:t>C</a:t>
            </a:r>
            <a:r>
              <a:rPr lang="en-US" altLang="zh-CN" sz="2000"/>
              <a:t>onda </a:t>
            </a:r>
            <a:r>
              <a:rPr lang="zh-CN" altLang="en-US" sz="2000"/>
              <a:t>作为包管理器</a:t>
            </a:r>
            <a:r>
              <a:rPr lang="zh-CN" altLang="en-US" sz="2000">
                <a:solidFill>
                  <a:schemeClr val="tx1"/>
                </a:solidFill>
              </a:rPr>
              <a:t>并使用 </a:t>
            </a:r>
            <a:r>
              <a:rPr lang="en-US" altLang="zh-CN" sz="2000"/>
              <a:t>conda</a:t>
            </a:r>
            <a:r>
              <a:rPr lang="zh-CN" altLang="en-US" sz="2000"/>
              <a:t>-</a:t>
            </a:r>
            <a:r>
              <a:rPr lang="en-US" altLang="zh-CN" sz="2000"/>
              <a:t>build </a:t>
            </a:r>
            <a:r>
              <a:rPr lang="zh-CN" altLang="en-US" sz="2000"/>
              <a:t>编译软件包，</a:t>
            </a:r>
            <a:br>
              <a:rPr lang="zh-CN" altLang="en-US" sz="2000"/>
            </a:br>
            <a:r>
              <a:rPr lang="zh-CN" altLang="en-US" sz="2000"/>
              <a:t>实现开发环境的构建</a:t>
            </a:r>
            <a:endParaRPr lang="zh-CN" altLang="en-US" sz="2000"/>
          </a:p>
          <a:p>
            <a:pPr>
              <a:lnSpc>
                <a:spcPct val="120000"/>
              </a:lnSpc>
            </a:pPr>
            <a:r>
              <a:rPr lang="zh-CN" altLang="en-US" sz="2000" b="1"/>
              <a:t>进展</a:t>
            </a:r>
            <a:endParaRPr lang="zh-CN" altLang="en-US" sz="2000" b="1"/>
          </a:p>
          <a:p>
            <a:pPr marL="342900" indent="-342900">
              <a:lnSpc>
                <a:spcPct val="120000"/>
              </a:lnSpc>
              <a:buFont typeface="Arial" panose="020B0604020202020204" pitchFamily="34" charset="0"/>
              <a:buChar char="•"/>
            </a:pPr>
            <a:r>
              <a:rPr lang="zh-CN" altLang="en-US" sz="2000"/>
              <a:t>在先前基础上，给 </a:t>
            </a:r>
            <a:r>
              <a:rPr lang="zh-CN" altLang="en-US" sz="2000">
                <a:solidFill>
                  <a:schemeClr val="tx1"/>
                </a:solidFill>
              </a:rPr>
              <a:t>C</a:t>
            </a:r>
            <a:r>
              <a:rPr lang="en-US" altLang="zh-CN" sz="2000"/>
              <a:t>onda </a:t>
            </a:r>
            <a:r>
              <a:rPr lang="zh-CN" altLang="en-US" sz="2000">
                <a:solidFill>
                  <a:schemeClr val="tx1"/>
                </a:solidFill>
              </a:rPr>
              <a:t>包管理器 </a:t>
            </a:r>
            <a:r>
              <a:rPr lang="en-US" altLang="zh-CN" sz="2000"/>
              <a:t>mamba </a:t>
            </a:r>
            <a:r>
              <a:rPr lang="zh-CN" altLang="en-US" sz="2000"/>
              <a:t>的</a:t>
            </a:r>
            <a:r>
              <a:rPr lang="zh-CN" altLang="en-US" sz="2000">
                <a:hlinkClick r:id="rId3"/>
              </a:rPr>
              <a:t>添加了龙架构支持</a:t>
            </a:r>
            <a:endParaRPr lang="zh-CN" altLang="en-US" sz="2000"/>
          </a:p>
          <a:p>
            <a:pPr marL="342900" indent="-342900">
              <a:lnSpc>
                <a:spcPct val="120000"/>
              </a:lnSpc>
              <a:buFont typeface="Arial" panose="020B0604020202020204" pitchFamily="34" charset="0"/>
              <a:buChar char="•"/>
            </a:pPr>
            <a:r>
              <a:rPr lang="zh-CN" altLang="en-US" sz="2000"/>
              <a:t>完成了龙架构 </a:t>
            </a:r>
            <a:r>
              <a:rPr lang="zh-CN" altLang="en-US" sz="2000">
                <a:solidFill>
                  <a:schemeClr val="tx1"/>
                </a:solidFill>
              </a:rPr>
              <a:t>C</a:t>
            </a:r>
            <a:r>
              <a:rPr lang="en-US" altLang="zh-CN" sz="2000"/>
              <a:t>onda</a:t>
            </a:r>
            <a:r>
              <a:rPr lang="zh-CN" altLang="en-US" sz="2000"/>
              <a:t> 环境的构建</a:t>
            </a:r>
            <a:endParaRPr lang="zh-CN" altLang="en-US" sz="2000"/>
          </a:p>
          <a:p>
            <a:pPr>
              <a:lnSpc>
                <a:spcPct val="120000"/>
              </a:lnSpc>
            </a:pPr>
            <a:r>
              <a:rPr lang="zh-CN" altLang="en-US" sz="2000" b="1"/>
              <a:t>后续计划</a:t>
            </a:r>
            <a:endParaRPr lang="zh-CN" altLang="en-US" sz="2000" b="1"/>
          </a:p>
          <a:p>
            <a:pPr marL="342900" indent="-342900">
              <a:lnSpc>
                <a:spcPct val="120000"/>
              </a:lnSpc>
              <a:buFont typeface="Arial" panose="020B0604020202020204" pitchFamily="34" charset="0"/>
              <a:buChar char="•"/>
            </a:pPr>
            <a:r>
              <a:rPr lang="zh-CN" altLang="en-US" sz="2000"/>
              <a:t>推进龙架构支持上游化并提供一键式安装包</a:t>
            </a:r>
            <a:endParaRPr lang="en-US" altLang="zh-CN" sz="2000"/>
          </a:p>
          <a:p>
            <a:endParaRPr lang="en-US" altLang="zh-CN" sz="2000" b="1"/>
          </a:p>
        </p:txBody>
      </p:sp>
      <p:sp>
        <p:nvSpPr>
          <p:cNvPr id="2" name="标题 1"/>
          <p:cNvSpPr>
            <a:spLocks noGrp="1"/>
          </p:cNvSpPr>
          <p:nvPr>
            <p:ph type="title"/>
          </p:nvPr>
        </p:nvSpPr>
        <p:spPr/>
        <p:txBody>
          <a:bodyPr/>
          <a:p>
            <a:r>
              <a:rPr lang="zh-CN" altLang="en-US">
                <a:solidFill>
                  <a:schemeClr val="tx1"/>
                </a:solidFill>
                <a:latin typeface="Source Han Sans CN" charset="0"/>
                <a:ea typeface="Fira Code" charset="0"/>
              </a:rPr>
              <a:t>Conda 在龙架构上的移植</a:t>
            </a:r>
            <a:endParaRPr lang="zh-CN" altLang="en-US">
              <a:latin typeface="Source Han Sans CN" charset="0"/>
              <a:ea typeface="Fira Code" charset="0"/>
            </a:endParaRPr>
          </a:p>
        </p:txBody>
      </p:sp>
      <p:sp>
        <p:nvSpPr>
          <p:cNvPr id="5" name="文本占位符 4"/>
          <p:cNvSpPr>
            <a:spLocks noGrp="1"/>
          </p:cNvSpPr>
          <p:nvPr>
            <p:ph type="body" idx="10"/>
          </p:nvPr>
        </p:nvSpPr>
        <p:spPr/>
        <p:txBody>
          <a:bodyPr/>
          <a:p>
            <a:r>
              <a:rPr lang="zh-CN" altLang="en-US">
                <a:solidFill>
                  <a:schemeClr val="bg1">
                    <a:lumMod val="75000"/>
                  </a:schemeClr>
                </a:solidFill>
                <a:ea typeface="Source Han Sans CN" charset="0"/>
              </a:rPr>
              <a:t>zevan</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2K0300 DDR </a:t>
            </a:r>
            <a:r>
              <a:rPr lang="zh-CN" altLang="en-US"/>
              <a:t>驱动的许可证问题</a:t>
            </a:r>
            <a:endParaRPr lang="zh-CN" altLang="en-US"/>
          </a:p>
        </p:txBody>
      </p:sp>
      <p:sp>
        <p:nvSpPr>
          <p:cNvPr id="3" name="内容占位符 2"/>
          <p:cNvSpPr>
            <a:spLocks noGrp="1"/>
          </p:cNvSpPr>
          <p:nvPr>
            <p:ph idx="1"/>
          </p:nvPr>
        </p:nvSpPr>
        <p:spPr>
          <a:xfrm>
            <a:off x="513999" y="1259762"/>
            <a:ext cx="10826889" cy="4657501"/>
          </a:xfrm>
        </p:spPr>
        <p:txBody>
          <a:bodyPr/>
          <a:p>
            <a:pPr>
              <a:buFont typeface="Arial" panose="020B0604020202020204" pitchFamily="34" charset="0"/>
              <a:buChar char="•"/>
            </a:pPr>
            <a:r>
              <a:rPr lang="en-US" altLang="zh-CN" sz="2600"/>
              <a:t>2K0300</a:t>
            </a:r>
            <a:r>
              <a:rPr lang="zh-CN" altLang="en-US" sz="2600"/>
              <a:t> </a:t>
            </a:r>
            <a:r>
              <a:rPr lang="en-US" altLang="zh-CN" sz="2600"/>
              <a:t>SoC</a:t>
            </a:r>
            <a:r>
              <a:rPr lang="zh-CN" altLang="en-US" sz="2600"/>
              <a:t> 的 </a:t>
            </a:r>
            <a:r>
              <a:rPr lang="en-US" altLang="zh-CN" sz="2600"/>
              <a:t>U</a:t>
            </a:r>
            <a:r>
              <a:rPr lang="zh-CN" altLang="en-US" sz="2600"/>
              <a:t>-</a:t>
            </a:r>
            <a:r>
              <a:rPr lang="en-US" altLang="zh-CN" sz="2600"/>
              <a:t>Boot </a:t>
            </a:r>
            <a:r>
              <a:rPr lang="zh-CN" altLang="en-US" sz="2600"/>
              <a:t>移植目前</a:t>
            </a:r>
            <a:r>
              <a:rPr lang="zh-CN" altLang="en-US" sz="2600">
                <a:hlinkClick r:id="rId1"/>
              </a:rPr>
              <a:t>已在 </a:t>
            </a:r>
            <a:r>
              <a:rPr lang="en-US" altLang="zh-CN" sz="2600">
                <a:hlinkClick r:id="rId1"/>
              </a:rPr>
              <a:t>Gitee </a:t>
            </a:r>
            <a:r>
              <a:rPr lang="zh-CN" altLang="en-US" sz="2600">
                <a:hlinkClick r:id="rId1"/>
              </a:rPr>
              <a:t>开源</a:t>
            </a:r>
            <a:endParaRPr lang="zh-CN" altLang="en-US" sz="2600">
              <a:hlinkClick r:id="rId1"/>
            </a:endParaRPr>
          </a:p>
          <a:p>
            <a:pPr>
              <a:buFont typeface="Arial" panose="020B0604020202020204" pitchFamily="34" charset="0"/>
              <a:buChar char="•"/>
            </a:pPr>
            <a:r>
              <a:rPr lang="zh-CN" altLang="en-US" sz="2600"/>
              <a:t>然而</a:t>
            </a:r>
            <a:r>
              <a:rPr lang="en-US" altLang="zh-CN" sz="2600"/>
              <a:t> DDR </a:t>
            </a:r>
            <a:r>
              <a:rPr lang="zh-CN" altLang="en-US" sz="2600"/>
              <a:t>初始化相关的代码（</a:t>
            </a:r>
            <a:r>
              <a:rPr lang="en-US" altLang="zh-CN" sz="2600"/>
              <a:t>drivers/ram/loongson</a:t>
            </a:r>
            <a:r>
              <a:rPr lang="zh-CN" altLang="en-US" sz="2600"/>
              <a:t>）并未完全开源，初始化逻辑以一个二进制静态库提供（</a:t>
            </a:r>
            <a:r>
              <a:rPr lang="en-US" altLang="zh-CN" sz="2600"/>
              <a:t>libmem_config_new_abi.a</a:t>
            </a:r>
            <a:r>
              <a:rPr lang="zh-CN" altLang="en-US" sz="2600"/>
              <a:t>）</a:t>
            </a:r>
            <a:endParaRPr lang="zh-CN" altLang="en-US" sz="2600"/>
          </a:p>
          <a:p>
            <a:pPr>
              <a:buFont typeface="Arial" panose="020B0604020202020204" pitchFamily="34" charset="0"/>
              <a:buChar char="•"/>
            </a:pPr>
            <a:r>
              <a:rPr lang="en-US" altLang="zh-CN" sz="2600"/>
              <a:t>U</a:t>
            </a:r>
            <a:r>
              <a:rPr lang="zh-CN" altLang="en-US" sz="2600"/>
              <a:t>-</a:t>
            </a:r>
            <a:r>
              <a:rPr lang="en-US" altLang="zh-CN" sz="2600"/>
              <a:t>Boot</a:t>
            </a:r>
            <a:r>
              <a:rPr lang="zh-CN" altLang="en-US" sz="2600"/>
              <a:t> 项目的许可证为具有传染性的 </a:t>
            </a:r>
            <a:r>
              <a:rPr lang="en-US" altLang="zh-CN" sz="2600"/>
              <a:t>GPL</a:t>
            </a:r>
            <a:r>
              <a:rPr lang="zh-CN" altLang="en-US" sz="2600"/>
              <a:t>-</a:t>
            </a:r>
            <a:r>
              <a:rPr lang="en-US" altLang="zh-CN" sz="2600"/>
              <a:t>2.0</a:t>
            </a:r>
            <a:r>
              <a:rPr lang="zh-CN" altLang="en-US" sz="2600"/>
              <a:t>-</a:t>
            </a:r>
            <a:r>
              <a:rPr lang="en-US" altLang="zh-CN" sz="2600"/>
              <a:t>or</a:t>
            </a:r>
            <a:r>
              <a:rPr lang="zh-CN" altLang="en-US" sz="2600"/>
              <a:t>-</a:t>
            </a:r>
            <a:r>
              <a:rPr lang="en-US" altLang="zh-CN" sz="2600"/>
              <a:t>later</a:t>
            </a:r>
            <a:r>
              <a:rPr lang="zh-CN" altLang="en-US" sz="2600"/>
              <a:t>，发布在此基础上二次开发的二进制而不提供 </a:t>
            </a:r>
            <a:r>
              <a:rPr lang="en-US" altLang="zh-CN" sz="2600"/>
              <a:t>DDR </a:t>
            </a:r>
            <a:r>
              <a:rPr lang="zh-CN" altLang="en-US" sz="2600"/>
              <a:t>部分的源代码存在法律风险</a:t>
            </a:r>
            <a:endParaRPr lang="zh-CN" altLang="en-US" sz="2600"/>
          </a:p>
          <a:p>
            <a:pPr lvl="1">
              <a:buFont typeface="Arial" panose="020B0604020202020204" pitchFamily="34" charset="0"/>
              <a:buChar char="•"/>
            </a:pPr>
            <a:r>
              <a:rPr lang="zh-CN" altLang="en-US"/>
              <a:t>相关代码是否有开源计划？</a:t>
            </a:r>
            <a:endParaRPr lang="zh-CN" altLang="en-US"/>
          </a:p>
          <a:p>
            <a:pPr lvl="1">
              <a:buFont typeface="Arial" panose="020B0604020202020204" pitchFamily="34" charset="0"/>
              <a:buChar char="•"/>
            </a:pPr>
            <a:r>
              <a:rPr lang="zh-CN" altLang="en-US"/>
              <a:t>如果没有开源计划，需要其他方案才能让第三方放心地分发 </a:t>
            </a:r>
            <a:r>
              <a:rPr lang="en-US" altLang="zh-CN"/>
              <a:t>U</a:t>
            </a:r>
            <a:r>
              <a:rPr lang="zh-CN" altLang="en-US"/>
              <a:t>-</a:t>
            </a:r>
            <a:r>
              <a:rPr lang="en-US" altLang="zh-CN"/>
              <a:t>Boot </a:t>
            </a:r>
            <a:r>
              <a:rPr lang="zh-CN" altLang="en-US"/>
              <a:t>二进制</a:t>
            </a:r>
            <a:endParaRPr lang="zh-CN" altLang="en-US"/>
          </a:p>
          <a:p>
            <a:pPr lvl="1">
              <a:buFont typeface="Arial" panose="020B0604020202020204" pitchFamily="34" charset="0"/>
              <a:buChar char="•"/>
            </a:pPr>
            <a:r>
              <a:rPr lang="zh-CN" altLang="en-US"/>
              <a:t>希望知情人员可以提供明确指引</a:t>
            </a:r>
            <a:endParaRPr lang="zh-CN" altLang="en-US"/>
          </a:p>
        </p:txBody>
      </p:sp>
      <p:sp>
        <p:nvSpPr>
          <p:cNvPr id="4" name="文本占位符 3"/>
          <p:cNvSpPr>
            <a:spLocks noGrp="1"/>
          </p:cNvSpPr>
          <p:nvPr>
            <p:ph type="body" idx="10"/>
          </p:nvPr>
        </p:nvSpPr>
        <p:spPr/>
        <p:txBody>
          <a:bodyPr/>
          <a:p>
            <a:r>
              <a:rPr lang="zh-CN" altLang="en-US"/>
              <a:t>梓瑶</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14049" y="442081"/>
            <a:ext cx="10308767" cy="758458"/>
          </a:xfrm>
        </p:spPr>
        <p:txBody>
          <a:bodyPr/>
          <a:p>
            <a:r>
              <a:rPr lang="zh-CN" altLang="en-US">
                <a:solidFill>
                  <a:schemeClr val="tx1"/>
                </a:solidFill>
                <a:ea typeface="Source Han Sans CN" charset="0"/>
              </a:rPr>
              <a:t>龙芯杯决赛：社区宣讲、展示与交流会！</a:t>
            </a:r>
            <a:endParaRPr lang="zh-CN" altLang="en-US"/>
          </a:p>
        </p:txBody>
      </p:sp>
      <p:sp>
        <p:nvSpPr>
          <p:cNvPr id="3" name="内容占位符 2"/>
          <p:cNvSpPr>
            <a:spLocks noGrp="1"/>
          </p:cNvSpPr>
          <p:nvPr>
            <p:ph idx="1"/>
          </p:nvPr>
        </p:nvSpPr>
        <p:spPr>
          <a:xfrm>
            <a:off x="513999" y="1259762"/>
            <a:ext cx="10826889" cy="4657501"/>
          </a:xfrm>
        </p:spPr>
        <p:txBody>
          <a:bodyPr/>
          <a:p>
            <a:pPr>
              <a:buFont typeface="Arial" panose="020B0604020202020204" pitchFamily="34" charset="0"/>
              <a:buChar char="•"/>
            </a:pPr>
            <a:r>
              <a:rPr lang="zh-CN" altLang="en-US" sz="2400" b="1"/>
              <a:t>龙芯杯决赛将于</a:t>
            </a:r>
            <a:r>
              <a:rPr lang="en-US" altLang="zh-CN" sz="2400" b="1"/>
              <a:t> 8 </a:t>
            </a:r>
            <a:r>
              <a:rPr lang="zh-CN" altLang="en-US" sz="2400" b="1"/>
              <a:t>月</a:t>
            </a:r>
            <a:r>
              <a:rPr lang="en-US" altLang="zh-CN" sz="2400" b="1"/>
              <a:t> 23</a:t>
            </a:r>
            <a:r>
              <a:rPr lang="zh-CN" altLang="en-US" sz="2400" b="1"/>
              <a:t>-</a:t>
            </a:r>
            <a:r>
              <a:rPr lang="en-US" altLang="zh-CN" sz="2400" b="1"/>
              <a:t>25 </a:t>
            </a:r>
            <a:r>
              <a:rPr lang="zh-CN" altLang="en-US" sz="2400" b="1"/>
              <a:t>日在东北林业大学</a:t>
            </a:r>
            <a:r>
              <a:rPr lang="zh-CN" altLang="en-US" sz="2400" b="1">
                <a:solidFill>
                  <a:schemeClr val="tx1"/>
                </a:solidFill>
                <a:ea typeface="Source Han Sans CN" charset="0"/>
              </a:rPr>
              <a:t>举办</a:t>
            </a:r>
            <a:endParaRPr lang="zh-CN" altLang="en-US" sz="2400" b="1"/>
          </a:p>
          <a:p>
            <a:pPr lvl="1">
              <a:buFont typeface="Arial" panose="020B0604020202020204" pitchFamily="34" charset="0"/>
              <a:buChar char="•"/>
            </a:pPr>
            <a:r>
              <a:rPr lang="zh-CN" altLang="en-US" sz="2000"/>
              <a:t>恭喜各位优秀的同学们入围决赛！</a:t>
            </a:r>
            <a:endParaRPr lang="zh-CN" altLang="en-US" sz="2000"/>
          </a:p>
          <a:p>
            <a:pPr>
              <a:buFont typeface="Arial" panose="020B0604020202020204" pitchFamily="34" charset="0"/>
              <a:buChar char="•"/>
            </a:pPr>
            <a:r>
              <a:rPr lang="zh-CN" altLang="en-US" sz="2400" b="1"/>
              <a:t>期间，龙芯爱好者社区将组织社区宣讲、交流及展示活动</a:t>
            </a:r>
            <a:endParaRPr lang="zh-CN" altLang="en-US" sz="2400" b="1"/>
          </a:p>
          <a:p>
            <a:pPr lvl="1">
              <a:buFont typeface="Arial" panose="020B0604020202020204" pitchFamily="34" charset="0"/>
              <a:buChar char="•"/>
            </a:pPr>
            <a:r>
              <a:rPr lang="zh-CN" altLang="en-US" sz="2000"/>
              <a:t>安排在 </a:t>
            </a:r>
            <a:r>
              <a:rPr lang="en-US" altLang="zh-CN" sz="2000"/>
              <a:t>8</a:t>
            </a:r>
            <a:r>
              <a:rPr lang="" altLang="en-US" sz="2000"/>
              <a:t> </a:t>
            </a:r>
            <a:r>
              <a:rPr lang="zh-CN" altLang="en-US" sz="2000"/>
              <a:t>月</a:t>
            </a:r>
            <a:r>
              <a:rPr lang="" altLang="en-US" sz="2000"/>
              <a:t> </a:t>
            </a:r>
            <a:r>
              <a:rPr lang="en-US" altLang="zh-CN" sz="2000"/>
              <a:t>24</a:t>
            </a:r>
            <a:r>
              <a:rPr lang="" altLang="en-US" sz="2000"/>
              <a:t> </a:t>
            </a:r>
            <a:r>
              <a:rPr lang="zh-CN" altLang="en-US" sz="2000"/>
              <a:t>日团体答辩赛答辩后，欢迎各位参赛学生及周边院校的同学们参加！</a:t>
            </a:r>
            <a:endParaRPr lang="zh-CN" altLang="en-US" sz="2000"/>
          </a:p>
          <a:p>
            <a:pPr lvl="2">
              <a:buFont typeface="Arial" panose="020B0604020202020204" pitchFamily="34" charset="0"/>
              <a:buChar char="•"/>
            </a:pPr>
            <a:r>
              <a:rPr lang="zh-CN" altLang="en-US" sz="2000"/>
              <a:t>另有各类最新龙芯设备（</a:t>
            </a:r>
            <a:r>
              <a:rPr lang="en-US" altLang="zh-CN" sz="2000"/>
              <a:t>3B6000</a:t>
            </a:r>
            <a:r>
              <a:rPr lang="zh-CN" altLang="en-US" sz="2000"/>
              <a:t>、</a:t>
            </a:r>
            <a:r>
              <a:rPr lang="en-US" altLang="zh-CN" sz="2000"/>
              <a:t>3A6000 </a:t>
            </a:r>
            <a:r>
              <a:rPr lang="zh-CN" altLang="en-US" sz="2000"/>
              <a:t>笔记本与 </a:t>
            </a:r>
            <a:r>
              <a:rPr lang="en-US" altLang="zh-CN" sz="2000"/>
              <a:t>2K3000 </a:t>
            </a:r>
            <a:r>
              <a:rPr lang="zh-CN" altLang="en-US" sz="2000"/>
              <a:t>开发板）展示</a:t>
            </a:r>
            <a:endParaRPr lang="zh-CN" altLang="en-US" sz="2000"/>
          </a:p>
          <a:p>
            <a:pPr lvl="2">
              <a:buFont typeface="Arial" panose="020B0604020202020204" pitchFamily="34" charset="0"/>
              <a:buChar char="•"/>
            </a:pPr>
            <a:r>
              <a:rPr lang="zh-CN" altLang="en-US" sz="1800"/>
              <a:t>更有抽奖环节！</a:t>
            </a:r>
            <a:endParaRPr lang="zh-CN" altLang="en-US" sz="1800"/>
          </a:p>
          <a:p>
            <a:pPr lvl="1">
              <a:buFont typeface="Arial" panose="020B0604020202020204" pitchFamily="34" charset="0"/>
              <a:buChar char="•"/>
            </a:pPr>
            <a:r>
              <a:rPr lang="zh-CN" altLang="en-US" sz="2000"/>
              <a:t>宣讲环节邀请来自社区的龙架构开发者前来分享社区工作体验和心得体会，目前已有：</a:t>
            </a:r>
            <a:endParaRPr lang="zh-CN" altLang="en-US" sz="2000"/>
          </a:p>
          <a:p>
            <a:pPr lvl="2">
              <a:buFont typeface="Arial" panose="020B0604020202020204" pitchFamily="34" charset="0"/>
              <a:buChar char="•"/>
            </a:pPr>
            <a:r>
              <a:rPr lang="zh-CN" altLang="en-US" sz="1800"/>
              <a:t>白铭骢：龙芯社区生态建设与行动指南</a:t>
            </a:r>
            <a:endParaRPr lang="zh-CN" altLang="en-US" sz="1800"/>
          </a:p>
          <a:p>
            <a:pPr lvl="2">
              <a:buFont typeface="Arial" panose="020B0604020202020204" pitchFamily="34" charset="0"/>
              <a:buChar char="•"/>
            </a:pPr>
            <a:r>
              <a:rPr lang="en-US" altLang="zh-CN" sz="1800"/>
              <a:t>xen0n</a:t>
            </a:r>
            <a:r>
              <a:rPr lang="zh-CN" altLang="en-US" sz="1800"/>
              <a:t>：龙芯的“世界线”历史</a:t>
            </a:r>
            <a:endParaRPr lang="zh-CN" altLang="en-US" sz="1800"/>
          </a:p>
          <a:p>
            <a:pPr lvl="1">
              <a:buFont typeface="Arial" panose="020B0604020202020204" pitchFamily="34" charset="0"/>
              <a:buChar char="•"/>
            </a:pPr>
            <a:r>
              <a:rPr lang="zh-CN" altLang="en-US" sz="2000"/>
              <a:t>根据日前分发给参赛同学的问卷，同学们对发行版、内核、工具链、</a:t>
            </a:r>
            <a:r>
              <a:rPr lang="en-US" altLang="zh-CN" sz="2000"/>
              <a:t>x86 </a:t>
            </a:r>
            <a:r>
              <a:rPr lang="zh-CN" altLang="en-US" sz="2000"/>
              <a:t>转译</a:t>
            </a:r>
            <a:br>
              <a:rPr lang="zh-CN" altLang="en-US" sz="2000"/>
            </a:br>
            <a:r>
              <a:rPr lang="zh-CN" altLang="en-US" sz="2000"/>
              <a:t>与游戏应用相关话题最感兴趣</a:t>
            </a:r>
            <a:endParaRPr lang="zh-CN" altLang="en-US" sz="2000"/>
          </a:p>
          <a:p>
            <a:pPr lvl="2">
              <a:buFont typeface="Arial" panose="020B0604020202020204" pitchFamily="34" charset="0"/>
              <a:buChar char="•"/>
            </a:pPr>
            <a:r>
              <a:rPr lang="zh-CN" altLang="en-US" sz="1800"/>
              <a:t>如果您希望参与宣讲，请速联系白铭骢！</a:t>
            </a:r>
            <a:endParaRPr lang="zh-CN" altLang="en-US" sz="1800"/>
          </a:p>
          <a:p>
            <a:pPr lvl="2">
              <a:buFont typeface="Arial" panose="020B0604020202020204" pitchFamily="34" charset="0"/>
              <a:buChar char="•"/>
            </a:pPr>
            <a:r>
              <a:rPr lang="zh-CN" altLang="en-US" sz="1800" u="sng"/>
              <a:t>我们计划为中选讲者提供差旅报销</a:t>
            </a:r>
            <a:endParaRPr lang="zh-CN" altLang="en-US" u="sng"/>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ctrTitle"/>
          </p:nvPr>
        </p:nvSpPr>
        <p:spPr/>
        <p:txBody>
          <a:bodyPr/>
          <a:p>
            <a:r>
              <a:rPr lang="zh-CN" altLang="en-US"/>
              <a:t>问答环节</a:t>
            </a:r>
            <a:endParaRPr lang="zh-CN" altLang="en-US"/>
          </a:p>
        </p:txBody>
      </p:sp>
      <p:sp>
        <p:nvSpPr>
          <p:cNvPr id="6" name="Subtitle 5"/>
          <p:cNvSpPr>
            <a:spLocks noGrp="1"/>
          </p:cNvSpPr>
          <p:nvPr>
            <p:ph type="subTitle" idx="1"/>
          </p:nvPr>
        </p:nvSpPr>
        <p:spPr/>
        <p:txBody>
          <a:bodyPr/>
          <a:p>
            <a:r>
              <a:rPr lang="zh-CN" altLang="en-US"/>
              <a:t>社区问答及意见反馈</a:t>
            </a:r>
            <a:endParaRPr lang="zh-CN" altLang="en-US"/>
          </a:p>
        </p:txBody>
      </p:sp>
      <p:sp>
        <p:nvSpPr>
          <p:cNvPr id="7" name="Text Placeholder 6"/>
          <p:cNvSpPr>
            <a:spLocks noGrp="1"/>
          </p:cNvSpPr>
          <p:nvPr>
            <p:ph type="body" idx="10"/>
          </p:nvPr>
        </p:nvSpPr>
        <p:spPr/>
        <p:txBody>
          <a:bodyPr/>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p:sp>
        <p:nvSpPr>
          <p:cNvPr id="1048648" name="副标题 2"/>
          <p:cNvSpPr>
            <a:spLocks noGrp="1"/>
          </p:cNvSpPr>
          <p:nvPr>
            <p:ph type="subTitle" idx="1"/>
          </p:nvPr>
        </p:nvSpPr>
        <p:spPr>
          <a:xfrm>
            <a:off x="1758201" y="4401115"/>
            <a:ext cx="4418126" cy="497923"/>
          </a:xfrm>
        </p:spPr>
        <p:txBody>
          <a:bodyPr/>
          <a:p>
            <a:pPr algn="ctr"/>
            <a:r>
              <a:rPr lang="zh-CN" altLang="en-US">
                <a:solidFill>
                  <a:schemeClr val="tx1"/>
                </a:solidFill>
              </a:rPr>
              <a:t>双周会讨论（请先添加管理员）</a:t>
            </a:r>
            <a:endParaRPr lang="zh-CN" altLang="en-US"/>
          </a:p>
        </p:txBody>
      </p:sp>
      <p:pic>
        <p:nvPicPr>
          <p:cNvPr id="2097155" name="图片 3" descr="upload_post_object_v2_3573890905"/>
          <p:cNvPicPr>
            <a:picLocks noChangeAspect="1"/>
          </p:cNvPicPr>
          <p:nvPr/>
        </p:nvPicPr>
        <p:blipFill>
          <a:blip r:embed="rId1"/>
          <a:srcRect l="9880" t="30263" r="9431" b="26132"/>
          <a:stretch>
            <a:fillRect/>
          </a:stretch>
        </p:blipFill>
        <p:spPr>
          <a:xfrm>
            <a:off x="7245290" y="1587626"/>
            <a:ext cx="2468139" cy="2404885"/>
          </a:xfrm>
          <a:prstGeom prst="rect">
            <a:avLst/>
          </a:prstGeom>
        </p:spPr>
      </p:pic>
      <p:pic>
        <p:nvPicPr>
          <p:cNvPr id="2097156" name="图片 6" descr="upload_post_object_v2_423861644"/>
          <p:cNvPicPr>
            <a:picLocks noChangeAspect="1"/>
          </p:cNvPicPr>
          <p:nvPr/>
        </p:nvPicPr>
        <p:blipFill>
          <a:blip r:embed="rId2"/>
          <a:stretch>
            <a:fillRect/>
          </a:stretch>
        </p:blipFill>
        <p:spPr>
          <a:xfrm>
            <a:off x="2771100" y="1587626"/>
            <a:ext cx="2581652" cy="2404868"/>
          </a:xfrm>
          <a:prstGeom prst="rect">
            <a:avLst/>
          </a:prstGeom>
        </p:spPr>
      </p:pic>
      <p:sp>
        <p:nvSpPr>
          <p:cNvPr id="1048649" name="副标题 2"/>
          <p:cNvSpPr>
            <a:spLocks noGrp="1"/>
          </p:cNvSpPr>
          <p:nvPr/>
        </p:nvSpPr>
        <p:spPr>
          <a:xfrm>
            <a:off x="6419109" y="4401091"/>
            <a:ext cx="4418126" cy="49792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微软雅黑" panose="020B0503020204020204" charset="-122"/>
                <a:ea typeface="微软雅黑" panose="020B0503020204020204" charset="-122"/>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2860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defRPr lang="zh-CN" altLang="en-US" sz="1600" kern="1200" dirty="0">
                <a:solidFill>
                  <a:schemeClr val="tx1"/>
                </a:solidFill>
                <a:latin typeface="微软雅黑" panose="020B0503020204020204" charset="-122"/>
                <a:ea typeface="微软雅黑" panose="020B0503020204020204" charset="-122"/>
                <a:cs typeface="+mn-cs"/>
              </a:defRPr>
            </a:lvl6pPr>
            <a:lvl7pPr marL="27432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7pPr>
            <a:lvl8pPr marL="32004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8pPr>
            <a:lvl9pPr marL="36576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9pPr>
          </a:lstStyle>
          <a:p>
            <a:pPr algn="ctr"/>
            <a:r>
              <a:rPr lang="zh-CN" altLang="en-US">
                <a:solidFill>
                  <a:schemeClr val="tx1"/>
                </a:solidFill>
                <a:latin typeface="Source Han Sans CN" panose="020B0500000000000000" charset="-122"/>
                <a:ea typeface="Source Han Sans CN" panose="020B0500000000000000" charset="-122"/>
                <a:cs typeface="Source Sans 3" panose="020B0503030403020204" charset="0"/>
              </a:rPr>
              <a:t>爱好者</a:t>
            </a:r>
            <a:r>
              <a:rPr lang="zh-CN" altLang="en-US">
                <a:solidFill>
                  <a:schemeClr val="tx1"/>
                </a:solidFill>
                <a:latin typeface="Source Han Sans CN" panose="020B0500000000000000" charset="-122"/>
                <a:ea typeface="Source Han Sans CN" panose="020B0500000000000000" charset="-122"/>
                <a:cs typeface="Arial" panose="020B0604020202020204" pitchFamily="34" charset="0"/>
              </a:rPr>
              <a:t>交流群</a:t>
            </a:r>
            <a:endParaRPr lang="zh-CN" altLang="en-US">
              <a:latin typeface="Source Han Sans CN" panose="020B0500000000000000" charset="-122"/>
              <a:ea typeface="Source Han Sans CN" panose="020B0500000000000000" charset="-122"/>
              <a:cs typeface="Source Sans 3" panose="020B0503030403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t>会前注意事项</a:t>
            </a:r>
            <a:endParaRPr lang="zh-CN" altLang="en-US"/>
          </a:p>
        </p:txBody>
      </p:sp>
      <p:sp>
        <p:nvSpPr>
          <p:cNvPr id="3" name="Content Placeholder 2"/>
          <p:cNvSpPr>
            <a:spLocks noGrp="1"/>
          </p:cNvSpPr>
          <p:nvPr>
            <p:ph idx="1"/>
          </p:nvPr>
        </p:nvSpPr>
        <p:spPr>
          <a:xfrm>
            <a:off x="513999" y="1259762"/>
            <a:ext cx="11395627" cy="4657501"/>
          </a:xfrm>
        </p:spPr>
        <p:txBody>
          <a:bodyPr/>
          <a:p>
            <a:r>
              <a:rPr lang="en-US">
                <a:solidFill>
                  <a:schemeClr val="tx1"/>
                </a:solidFill>
                <a:latin typeface="Source Han Sans CN" charset="0"/>
                <a:ea typeface="Source Han Sans CN" charset="0"/>
              </a:rPr>
              <a:t>本次会议仅涉及</a:t>
            </a:r>
            <a:r>
              <a:rPr lang="zh-CN" altLang="en-US">
                <a:solidFill>
                  <a:schemeClr val="tx1"/>
                </a:solidFill>
                <a:latin typeface="Source Han Sans CN" charset="0"/>
                <a:ea typeface="Source Han Sans CN" charset="0"/>
              </a:rPr>
              <a:t>软件</a:t>
            </a:r>
            <a:r>
              <a:rPr lang="en-US">
                <a:solidFill>
                  <a:schemeClr val="tx1"/>
                </a:solidFill>
                <a:latin typeface="Source Han Sans CN" charset="0"/>
                <a:ea typeface="Source Han Sans CN" charset="0"/>
              </a:rPr>
              <a:t>技术</a:t>
            </a:r>
            <a:r>
              <a:rPr lang="zh-CN" altLang="en-US">
                <a:solidFill>
                  <a:schemeClr val="tx1"/>
                </a:solidFill>
                <a:latin typeface="Source Han Sans CN" charset="0"/>
                <a:ea typeface="Source Han Sans CN" charset="0"/>
              </a:rPr>
              <a:t>课题</a:t>
            </a:r>
            <a:endParaRPr lang="zh-CN" altLang="en-US">
              <a:solidFill>
                <a:schemeClr val="tx1"/>
              </a:solidFill>
              <a:latin typeface="Source Han Sans CN" charset="0"/>
              <a:ea typeface="Source Han Sans CN" charset="0"/>
            </a:endParaRPr>
          </a:p>
          <a:p>
            <a:pPr lvl="1"/>
            <a:r>
              <a:rPr lang="en-US">
                <a:solidFill>
                  <a:schemeClr val="tx1"/>
                </a:solidFill>
                <a:latin typeface="Source Han Sans CN" charset="0"/>
                <a:ea typeface="Source Han Sans CN" charset="0"/>
              </a:rPr>
              <a:t>关于龙芯相关的硬件产品</a:t>
            </a:r>
            <a:r>
              <a:rPr lang="zh-CN" altLang="en-US">
                <a:solidFill>
                  <a:schemeClr val="tx1"/>
                </a:solidFill>
                <a:latin typeface="Source Han Sans CN" charset="0"/>
                <a:ea typeface="Source Han Sans CN" charset="0"/>
              </a:rPr>
              <a:t>，除官方层面已解禁的消息及</a:t>
            </a:r>
            <a:br>
              <a:rPr lang="zh-CN" altLang="en-US">
                <a:solidFill>
                  <a:schemeClr val="tx1"/>
                </a:solidFill>
                <a:latin typeface="Source Han Sans CN" charset="0"/>
                <a:ea typeface="Source Han Sans CN" charset="0"/>
              </a:rPr>
            </a:br>
            <a:r>
              <a:rPr lang="zh-CN" altLang="en-US">
                <a:solidFill>
                  <a:schemeClr val="tx1"/>
                </a:solidFill>
                <a:latin typeface="Source Han Sans CN" charset="0"/>
                <a:ea typeface="Source Han Sans CN" charset="0"/>
              </a:rPr>
              <a:t>本文档内可公开的消息外，其他均不作任何回应</a:t>
            </a:r>
            <a:endParaRPr lang="zh-CN" altLang="en-US">
              <a:solidFill>
                <a:schemeClr val="tx1"/>
              </a:solidFill>
              <a:latin typeface="Source Han Sans CN" charset="0"/>
              <a:ea typeface="Source Han Sans CN" charset="0"/>
            </a:endParaRPr>
          </a:p>
          <a:p>
            <a:r>
              <a:rPr lang="zh-CN" altLang="en-US"/>
              <a:t>本次会议与股市无关，不构成任何投资建议</a:t>
            </a:r>
            <a:endParaRPr lang="zh-CN" altLang="en-US"/>
          </a:p>
          <a:p>
            <a:endParaRPr lang="en-US"/>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p:sp>
        <p:nvSpPr>
          <p:cNvPr id="1048607" name="标题 1"/>
          <p:cNvSpPr>
            <a:spLocks noGrp="1"/>
          </p:cNvSpPr>
          <p:nvPr>
            <p:ph type="ctrTitle"/>
          </p:nvPr>
        </p:nvSpPr>
        <p:spPr/>
        <p:txBody>
          <a:bodyPr/>
          <a:p>
            <a:r>
              <a:rPr lang="zh-CN" altLang="en-US"/>
              <a:t>快速</a:t>
            </a:r>
            <a:r>
              <a:rPr lang="zh-CN" altLang="en-US">
                <a:cs typeface="Arial" panose="020B0604020202020204" pitchFamily="34" charset="0"/>
              </a:rPr>
              <a:t>报告</a:t>
            </a:r>
            <a:endParaRPr lang="zh-CN" altLang="en-US"/>
          </a:p>
        </p:txBody>
      </p:sp>
      <p:sp>
        <p:nvSpPr>
          <p:cNvPr id="1048608" name="副标题 2"/>
          <p:cNvSpPr>
            <a:spLocks noGrp="1"/>
          </p:cNvSpPr>
          <p:nvPr>
            <p:ph type="subTitle" idx="1"/>
          </p:nvPr>
        </p:nvSpPr>
        <p:spPr/>
        <p:txBody>
          <a:bodyPr/>
          <a:p>
            <a:r>
              <a:rPr lang="zh-CN" altLang="en-US"/>
              <a:t>龙架构上游动向</a:t>
            </a:r>
            <a:endParaRPr lang="zh-CN" altLang="en-US"/>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GCC</a:t>
            </a:r>
            <a:endParaRPr lang="zh-CN" altLang="en-US"/>
          </a:p>
        </p:txBody>
      </p:sp>
      <p:sp>
        <p:nvSpPr>
          <p:cNvPr id="3" name="内容占位符 2"/>
          <p:cNvSpPr>
            <a:spLocks noGrp="1"/>
          </p:cNvSpPr>
          <p:nvPr>
            <p:ph idx="1"/>
          </p:nvPr>
        </p:nvSpPr>
        <p:spPr>
          <a:xfrm>
            <a:off x="513999" y="1259762"/>
            <a:ext cx="10604837" cy="4657501"/>
          </a:xfrm>
        </p:spPr>
        <p:txBody>
          <a:bodyPr/>
          <a:p>
            <a:r>
              <a:rPr lang="en-US" altLang="zh-CN"/>
              <a:t>chenglulu </a:t>
            </a:r>
            <a:r>
              <a:rPr lang="zh-CN" altLang="en-US"/>
              <a:t>修复了 -</a:t>
            </a:r>
            <a:r>
              <a:rPr lang="en-US" altLang="zh-CN"/>
              <a:t>mtune</a:t>
            </a:r>
            <a:r>
              <a:rPr lang="zh-CN" altLang="en-US"/>
              <a:t>=</a:t>
            </a:r>
            <a:r>
              <a:rPr lang="en-US" altLang="zh-CN"/>
              <a:t>la664 </a:t>
            </a:r>
            <a:r>
              <a:rPr lang="zh-CN" altLang="en-US"/>
              <a:t>导致性能劣化的问题 </a:t>
            </a:r>
            <a:r>
              <a:rPr lang="en-US" altLang="zh-CN"/>
              <a:t>(</a:t>
            </a:r>
            <a:r>
              <a:rPr lang="en-US" altLang="zh-CN">
                <a:hlinkClick r:id="rId1"/>
              </a:rPr>
              <a:t>PR 120476</a:t>
            </a:r>
            <a:r>
              <a:rPr lang="en-US" altLang="zh-CN"/>
              <a:t>)</a:t>
            </a:r>
            <a:endParaRPr lang="en-US" altLang="zh-CN"/>
          </a:p>
          <a:p>
            <a:pPr lvl="1"/>
            <a:r>
              <a:rPr lang="zh-CN" altLang="en-US"/>
              <a:t>查明原因是在 </a:t>
            </a:r>
            <a:r>
              <a:rPr lang="en-US" altLang="zh-CN"/>
              <a:t>movgr2cf </a:t>
            </a:r>
            <a:r>
              <a:rPr lang="zh-CN" altLang="en-US"/>
              <a:t>和 </a:t>
            </a:r>
            <a:r>
              <a:rPr lang="en-US" altLang="zh-CN"/>
              <a:t>movcf2gr </a:t>
            </a:r>
            <a:r>
              <a:rPr lang="zh-CN" altLang="en-US"/>
              <a:t>的代价都较小时，编译器估算寄存器压力时会</a:t>
            </a:r>
            <a:r>
              <a:rPr lang="zh-CN" altLang="en-US" strike="sngStrike"/>
              <a:t>很野兽地</a:t>
            </a:r>
            <a:r>
              <a:rPr lang="zh-CN" altLang="en-US"/>
              <a:t>将通用寄存器和浮点标记寄存器视为同一类寄存器，从而低估寄存器压力</a:t>
            </a:r>
            <a:endParaRPr lang="zh-CN" altLang="en-US"/>
          </a:p>
          <a:p>
            <a:pPr lvl="1"/>
            <a:r>
              <a:rPr lang="zh-CN" altLang="en-US"/>
              <a:t>通过 </a:t>
            </a:r>
            <a:r>
              <a:rPr lang="en-US" altLang="zh-CN"/>
              <a:t>TARGET_COMPUTE_PRESSURE_CLASSES</a:t>
            </a:r>
            <a:r>
              <a:rPr lang="zh-CN" altLang="en-US"/>
              <a:t> 指定估算寄存器压力时的寄存器分类即可解决此问题</a:t>
            </a:r>
            <a:endParaRPr lang="zh-CN" altLang="en-US"/>
          </a:p>
          <a:p>
            <a:pPr lvl="1"/>
            <a:r>
              <a:rPr lang="zh-CN" altLang="en-US"/>
              <a:t>已经回合到所有支持 -</a:t>
            </a:r>
            <a:r>
              <a:rPr lang="en-US" altLang="zh-CN"/>
              <a:t>mtune</a:t>
            </a:r>
            <a:r>
              <a:rPr lang="zh-CN" altLang="en-US"/>
              <a:t>=</a:t>
            </a:r>
            <a:r>
              <a:rPr lang="en-US" altLang="zh-CN"/>
              <a:t>la664 </a:t>
            </a:r>
            <a:r>
              <a:rPr lang="zh-CN" altLang="en-US"/>
              <a:t>的 </a:t>
            </a:r>
            <a:r>
              <a:rPr lang="en-US" altLang="zh-CN"/>
              <a:t>release </a:t>
            </a:r>
            <a:r>
              <a:rPr lang="zh-CN" altLang="en-US"/>
              <a:t>分支，建议使用 -</a:t>
            </a:r>
            <a:r>
              <a:rPr lang="en-US" altLang="zh-CN"/>
              <a:t>mtune</a:t>
            </a:r>
            <a:r>
              <a:rPr lang="zh-CN" altLang="en-US"/>
              <a:t>=</a:t>
            </a:r>
            <a:r>
              <a:rPr lang="en-US" altLang="zh-CN"/>
              <a:t>la664 </a:t>
            </a:r>
            <a:r>
              <a:rPr lang="zh-CN" altLang="en-US"/>
              <a:t>的发行版立刻回合该修复（或</a:t>
            </a:r>
            <a:r>
              <a:rPr lang="zh-CN" altLang="en-US">
                <a:solidFill>
                  <a:schemeClr val="tx1"/>
                </a:solidFill>
                <a:ea typeface="Source Han Sans CN" charset="0"/>
              </a:rPr>
              <a:t>更新 GCC 到</a:t>
            </a:r>
            <a:r>
              <a:rPr lang="zh-CN" altLang="en-US"/>
              <a:t>对应 </a:t>
            </a:r>
            <a:r>
              <a:rPr lang="en-US" altLang="zh-CN"/>
              <a:t>release </a:t>
            </a:r>
            <a:r>
              <a:rPr lang="zh-CN" altLang="en-US"/>
              <a:t>分支的最新状态）并重新构建性能敏感的软件包</a:t>
            </a:r>
            <a:endParaRPr lang="zh-CN" altLang="en-US"/>
          </a:p>
        </p:txBody>
      </p:sp>
      <p:sp>
        <p:nvSpPr>
          <p:cNvPr id="4" name="文本占位符 3"/>
          <p:cNvSpPr>
            <a:spLocks noGrp="1"/>
          </p:cNvSpPr>
          <p:nvPr>
            <p:ph type="body" idx="10"/>
          </p:nvPr>
        </p:nvSpPr>
        <p:spPr/>
        <p:txBody>
          <a:bodyPr/>
          <a:p>
            <a:r>
              <a:rPr lang="en-US" altLang="zh-CN"/>
              <a:t>xry111</a:t>
            </a:r>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GCC</a:t>
            </a:r>
            <a:endParaRPr lang="zh-CN" altLang="en-US"/>
          </a:p>
        </p:txBody>
      </p:sp>
      <p:sp>
        <p:nvSpPr>
          <p:cNvPr id="3" name="内容占位符 2"/>
          <p:cNvSpPr>
            <a:spLocks noGrp="1"/>
          </p:cNvSpPr>
          <p:nvPr>
            <p:ph idx="1"/>
          </p:nvPr>
        </p:nvSpPr>
        <p:spPr/>
        <p:txBody>
          <a:bodyPr>
            <a:noAutofit/>
          </a:bodyPr>
          <a:p>
            <a:r>
              <a:rPr lang="en-US" altLang="zh-CN"/>
              <a:t>Yang </a:t>
            </a:r>
            <a:r>
              <a:rPr lang="en-US" altLang="zh-CN">
                <a:cs typeface="Arial" panose="020B0604020202020204" pitchFamily="34" charset="0"/>
              </a:rPr>
              <a:t>Yujie </a:t>
            </a:r>
            <a:r>
              <a:rPr lang="zh-CN" altLang="en-US">
                <a:cs typeface="Arial" panose="020B0604020202020204" pitchFamily="34" charset="0"/>
              </a:rPr>
              <a:t>完成了 </a:t>
            </a:r>
            <a:r>
              <a:rPr lang="en-US" altLang="zh-CN">
                <a:cs typeface="Arial" panose="020B0604020202020204" pitchFamily="34" charset="0"/>
              </a:rPr>
              <a:t>C23 _BitInt </a:t>
            </a:r>
            <a:r>
              <a:rPr lang="zh-CN" altLang="en-US">
                <a:cs typeface="Arial" panose="020B0604020202020204" pitchFamily="34" charset="0"/>
              </a:rPr>
              <a:t>的实现 </a:t>
            </a:r>
            <a:r>
              <a:rPr lang="en-US" altLang="zh-CN">
                <a:cs typeface="Arial" panose="020B0604020202020204" pitchFamily="34" charset="0"/>
              </a:rPr>
              <a:t>(</a:t>
            </a:r>
            <a:r>
              <a:rPr lang="en-US" altLang="zh-CN">
                <a:cs typeface="Arial" panose="020B0604020202020204" pitchFamily="34" charset="0"/>
                <a:hlinkClick r:id="rId1"/>
              </a:rPr>
              <a:t>PR 117599</a:t>
            </a:r>
            <a:r>
              <a:rPr lang="en-US" altLang="zh-CN">
                <a:cs typeface="Arial" panose="020B0604020202020204" pitchFamily="34" charset="0"/>
              </a:rPr>
              <a:t>)</a:t>
            </a:r>
            <a:endParaRPr lang="en-US" altLang="zh-CN">
              <a:cs typeface="Arial" panose="020B0604020202020204" pitchFamily="34" charset="0"/>
            </a:endParaRPr>
          </a:p>
          <a:p>
            <a:r>
              <a:rPr lang="en-US" altLang="zh-CN">
                <a:cs typeface="Arial" panose="020B0604020202020204" pitchFamily="34" charset="0"/>
              </a:rPr>
              <a:t>ABI </a:t>
            </a:r>
            <a:r>
              <a:rPr lang="zh-CN" altLang="en-US">
                <a:cs typeface="Arial" panose="020B0604020202020204" pitchFamily="34" charset="0"/>
              </a:rPr>
              <a:t>文档尚未更新，但根据 </a:t>
            </a:r>
            <a:r>
              <a:rPr lang="en-US" altLang="zh-CN">
                <a:cs typeface="Arial" panose="020B0604020202020204" pitchFamily="34" charset="0"/>
              </a:rPr>
              <a:t>Yang Yujie </a:t>
            </a:r>
            <a:r>
              <a:rPr lang="zh-CN" altLang="en-US">
                <a:cs typeface="Arial" panose="020B0604020202020204" pitchFamily="34" charset="0"/>
              </a:rPr>
              <a:t>在提交记录中的说法，在 </a:t>
            </a:r>
            <a:r>
              <a:rPr lang="en-US" altLang="zh-CN">
                <a:cs typeface="Arial" panose="020B0604020202020204" pitchFamily="34" charset="0"/>
              </a:rPr>
              <a:t>64 </a:t>
            </a:r>
            <a:r>
              <a:rPr lang="zh-CN" altLang="en-US">
                <a:cs typeface="Arial" panose="020B0604020202020204" pitchFamily="34" charset="0"/>
              </a:rPr>
              <a:t>位龙架构上 </a:t>
            </a:r>
            <a:r>
              <a:rPr lang="en-US" altLang="zh-CN">
                <a:cs typeface="Arial" panose="020B0604020202020204" pitchFamily="34" charset="0"/>
              </a:rPr>
              <a:t>_BitInt(N) </a:t>
            </a:r>
            <a:r>
              <a:rPr lang="zh-CN" altLang="en-US">
                <a:cs typeface="Arial" panose="020B0604020202020204" pitchFamily="34" charset="0"/>
              </a:rPr>
              <a:t>的 </a:t>
            </a:r>
            <a:r>
              <a:rPr lang="en-US" altLang="zh-CN">
                <a:cs typeface="Arial" panose="020B0604020202020204" pitchFamily="34" charset="0"/>
              </a:rPr>
              <a:t>ABI </a:t>
            </a:r>
            <a:r>
              <a:rPr lang="zh-CN" altLang="en-US">
                <a:cs typeface="Arial" panose="020B0604020202020204" pitchFamily="34" charset="0"/>
              </a:rPr>
              <a:t>如下规定：</a:t>
            </a:r>
            <a:endParaRPr lang="zh-CN" altLang="en-US">
              <a:cs typeface="Arial" panose="020B0604020202020204" pitchFamily="34" charset="0"/>
            </a:endParaRPr>
          </a:p>
          <a:p>
            <a:pPr lvl="1"/>
            <a:r>
              <a:rPr lang="en-US" altLang="zh-CN"/>
              <a:t>N </a:t>
            </a:r>
            <a:r>
              <a:rPr lang="zh-CN" altLang="en-US"/>
              <a:t>不大于 </a:t>
            </a:r>
            <a:r>
              <a:rPr lang="en-US" altLang="zh-CN"/>
              <a:t>64 </a:t>
            </a:r>
            <a:r>
              <a:rPr lang="zh-CN" altLang="en-US"/>
              <a:t>时，</a:t>
            </a:r>
            <a:r>
              <a:rPr lang="en-US" altLang="zh-CN"/>
              <a:t>_BitInt(N) </a:t>
            </a:r>
            <a:r>
              <a:rPr lang="en-US" altLang="zh-CN">
                <a:solidFill>
                  <a:schemeClr val="tx1"/>
                </a:solidFill>
                <a:ea typeface="Source Han Sans CN" charset="0"/>
              </a:rPr>
              <a:t>符号</a:t>
            </a:r>
            <a:r>
              <a:rPr lang="zh-CN" altLang="en-US">
                <a:solidFill>
                  <a:schemeClr val="tx1"/>
                </a:solidFill>
                <a:ea typeface="Source Han Sans CN" charset="0"/>
              </a:rPr>
              <a:t>扩展</a:t>
            </a:r>
            <a:r>
              <a:rPr lang="en-US" altLang="zh-CN">
                <a:solidFill>
                  <a:schemeClr val="tx1"/>
                </a:solidFill>
                <a:ea typeface="Source Han Sans CN" charset="0"/>
              </a:rPr>
              <a:t>/</a:t>
            </a:r>
            <a:r>
              <a:rPr lang="zh-CN" altLang="en-US">
                <a:solidFill>
                  <a:schemeClr val="tx1"/>
                </a:solidFill>
                <a:ea typeface="Source Han Sans CN" charset="0"/>
              </a:rPr>
              <a:t>零扩展（根据该 </a:t>
            </a:r>
            <a:r>
              <a:rPr lang="en-US" altLang="zh-CN">
                <a:solidFill>
                  <a:schemeClr val="tx1"/>
                </a:solidFill>
                <a:ea typeface="Source Han Sans CN" charset="0"/>
              </a:rPr>
              <a:t>_BitInt </a:t>
            </a:r>
            <a:r>
              <a:rPr lang="zh-CN" altLang="en-US">
                <a:solidFill>
                  <a:schemeClr val="tx1"/>
                </a:solidFill>
                <a:ea typeface="Source Han Sans CN" charset="0"/>
              </a:rPr>
              <a:t>是否有符号）到 </a:t>
            </a:r>
            <a:r>
              <a:rPr lang="en-US" altLang="zh-CN">
                <a:solidFill>
                  <a:schemeClr val="tx1"/>
                </a:solidFill>
                <a:ea typeface="Source Han Sans CN" charset="0"/>
              </a:rPr>
              <a:t>M </a:t>
            </a:r>
            <a:r>
              <a:rPr lang="zh-CN" altLang="en-US">
                <a:solidFill>
                  <a:schemeClr val="tx1"/>
                </a:solidFill>
                <a:ea typeface="Source Han Sans CN" charset="0"/>
              </a:rPr>
              <a:t>= </a:t>
            </a:r>
            <a:r>
              <a:rPr lang="en-US" altLang="zh-CN">
                <a:solidFill>
                  <a:schemeClr val="tx1"/>
                </a:solidFill>
                <a:ea typeface="Source Han Sans CN" charset="0"/>
              </a:rPr>
              <a:t>N.next_power_of_two() </a:t>
            </a:r>
            <a:r>
              <a:rPr lang="zh-CN" altLang="en-US">
                <a:solidFill>
                  <a:schemeClr val="tx1"/>
                </a:solidFill>
                <a:ea typeface="Source Han Sans CN" charset="0"/>
              </a:rPr>
              <a:t>位，然后视为 </a:t>
            </a:r>
            <a:r>
              <a:rPr lang="en-US" altLang="zh-CN">
                <a:solidFill>
                  <a:schemeClr val="tx1"/>
                </a:solidFill>
                <a:ea typeface="Source Han Sans CN" charset="0"/>
              </a:rPr>
              <a:t>M </a:t>
            </a:r>
            <a:r>
              <a:rPr lang="zh-CN" altLang="en-US">
                <a:solidFill>
                  <a:schemeClr val="tx1"/>
                </a:solidFill>
                <a:ea typeface="Source Han Sans CN" charset="0"/>
              </a:rPr>
              <a:t>位的基本整数类型处理</a:t>
            </a:r>
            <a:endParaRPr lang="zh-CN" altLang="en-US">
              <a:solidFill>
                <a:schemeClr val="tx1"/>
              </a:solidFill>
              <a:ea typeface="Source Han Sans CN" charset="0"/>
            </a:endParaRPr>
          </a:p>
          <a:p>
            <a:pPr lvl="1"/>
            <a:r>
              <a:rPr lang="en-US" altLang="zh-CN">
                <a:solidFill>
                  <a:schemeClr val="tx1"/>
                </a:solidFill>
                <a:ea typeface="Source Han Sans CN" charset="0"/>
              </a:rPr>
              <a:t>N</a:t>
            </a:r>
            <a:r>
              <a:rPr lang="zh-CN" altLang="en-US">
                <a:solidFill>
                  <a:schemeClr val="tx1"/>
                </a:solidFill>
                <a:ea typeface="Source Han Sans CN" charset="0"/>
              </a:rPr>
              <a:t> 大于 </a:t>
            </a:r>
            <a:r>
              <a:rPr lang="en-US" altLang="zh-CN">
                <a:solidFill>
                  <a:schemeClr val="tx1"/>
                </a:solidFill>
                <a:ea typeface="Source Han Sans CN" charset="0"/>
              </a:rPr>
              <a:t>64 </a:t>
            </a:r>
            <a:r>
              <a:rPr lang="zh-CN" altLang="en-US">
                <a:solidFill>
                  <a:schemeClr val="tx1"/>
                </a:solidFill>
                <a:ea typeface="Source Han Sans CN" charset="0"/>
              </a:rPr>
              <a:t>时，</a:t>
            </a:r>
            <a:r>
              <a:rPr lang="en-US" altLang="zh-CN">
                <a:solidFill>
                  <a:schemeClr val="tx1"/>
                </a:solidFill>
                <a:ea typeface="Source Han Sans CN" charset="0"/>
              </a:rPr>
              <a:t>_BitInt(N) 符号扩展/</a:t>
            </a:r>
            <a:r>
              <a:rPr lang="zh-CN" altLang="en-US">
                <a:solidFill>
                  <a:schemeClr val="tx1"/>
                </a:solidFill>
                <a:ea typeface="Source Han Sans CN" charset="0"/>
              </a:rPr>
              <a:t>零扩展到 </a:t>
            </a:r>
            <a:r>
              <a:rPr lang="en-US" altLang="zh-CN">
                <a:solidFill>
                  <a:schemeClr val="tx1"/>
                </a:solidFill>
                <a:ea typeface="Source Han Sans CN" charset="0"/>
              </a:rPr>
              <a:t>(N </a:t>
            </a:r>
            <a:r>
              <a:rPr lang="zh-CN" altLang="en-US">
                <a:solidFill>
                  <a:schemeClr val="tx1"/>
                </a:solidFill>
                <a:ea typeface="Source Han Sans CN" charset="0"/>
              </a:rPr>
              <a:t>+ </a:t>
            </a:r>
            <a:r>
              <a:rPr lang="en-US" altLang="zh-CN">
                <a:solidFill>
                  <a:schemeClr val="tx1"/>
                </a:solidFill>
                <a:ea typeface="Source Han Sans CN" charset="0"/>
              </a:rPr>
              <a:t>63) </a:t>
            </a:r>
            <a:r>
              <a:rPr lang="zh-CN" altLang="en-US">
                <a:solidFill>
                  <a:schemeClr val="tx1"/>
                </a:solidFill>
                <a:ea typeface="Source Han Sans CN" charset="0"/>
              </a:rPr>
              <a:t>&amp; </a:t>
            </a:r>
            <a:r>
              <a:rPr lang="en-US" altLang="zh-CN">
                <a:solidFill>
                  <a:schemeClr val="tx1"/>
                </a:solidFill>
                <a:ea typeface="Source Han Sans CN" charset="0"/>
              </a:rPr>
              <a:t>~63 </a:t>
            </a:r>
            <a:r>
              <a:rPr lang="zh-CN" altLang="en-US">
                <a:solidFill>
                  <a:schemeClr val="tx1"/>
                </a:solidFill>
                <a:ea typeface="Source Han Sans CN" charset="0"/>
              </a:rPr>
              <a:t>位，然后视为 </a:t>
            </a:r>
            <a:r>
              <a:rPr lang="en-US" altLang="zh-CN">
                <a:solidFill>
                  <a:schemeClr val="tx1"/>
                </a:solidFill>
                <a:ea typeface="Source Han Sans CN" charset="0"/>
              </a:rPr>
              <a:t>_Alignas(16) struct {i64 x[(N </a:t>
            </a:r>
            <a:r>
              <a:rPr lang="zh-CN" altLang="en-US">
                <a:solidFill>
                  <a:schemeClr val="tx1"/>
                </a:solidFill>
                <a:ea typeface="Source Han Sans CN" charset="0"/>
              </a:rPr>
              <a:t>+ </a:t>
            </a:r>
            <a:r>
              <a:rPr lang="en-US" altLang="zh-CN">
                <a:solidFill>
                  <a:schemeClr val="tx1"/>
                </a:solidFill>
                <a:ea typeface="Source Han Sans CN" charset="0"/>
              </a:rPr>
              <a:t>63) / 64];} </a:t>
            </a:r>
            <a:r>
              <a:rPr lang="zh-CN" altLang="en-US">
                <a:solidFill>
                  <a:schemeClr val="tx1"/>
                </a:solidFill>
                <a:ea typeface="Source Han Sans CN" charset="0"/>
              </a:rPr>
              <a:t>处理</a:t>
            </a:r>
            <a:endParaRPr lang="en-US" altLang="zh-CN">
              <a:ea typeface="Source Han Sans CN" charset="0"/>
            </a:endParaRPr>
          </a:p>
        </p:txBody>
      </p:sp>
      <p:sp>
        <p:nvSpPr>
          <p:cNvPr id="4" name="文本占位符 3"/>
          <p:cNvSpPr>
            <a:spLocks noGrp="1"/>
          </p:cNvSpPr>
          <p:nvPr>
            <p:ph type="body" idx="10"/>
          </p:nvPr>
        </p:nvSpPr>
        <p:spPr/>
        <p:txBody>
          <a:bodyPr/>
          <a:p>
            <a:r>
              <a:rPr lang="en-US" altLang="zh-CN"/>
              <a:t>xry111</a:t>
            </a:r>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GCC</a:t>
            </a:r>
            <a:endParaRPr lang="zh-CN" altLang="en-US"/>
          </a:p>
        </p:txBody>
      </p:sp>
      <p:sp>
        <p:nvSpPr>
          <p:cNvPr id="3" name="内容占位符 2"/>
          <p:cNvSpPr>
            <a:spLocks noGrp="1"/>
          </p:cNvSpPr>
          <p:nvPr>
            <p:ph idx="1"/>
          </p:nvPr>
        </p:nvSpPr>
        <p:spPr/>
        <p:txBody>
          <a:bodyPr/>
          <a:p>
            <a:r>
              <a:rPr lang="en-US" altLang="zh-CN"/>
              <a:t>xry111 </a:t>
            </a:r>
            <a:r>
              <a:rPr lang="zh-CN" altLang="en-US"/>
              <a:t>回合 </a:t>
            </a:r>
            <a:r>
              <a:rPr lang="en-US" altLang="zh-CN">
                <a:hlinkClick r:id="rId1"/>
              </a:rPr>
              <a:t>PR 120983</a:t>
            </a:r>
            <a:r>
              <a:rPr lang="en-US" altLang="zh-CN"/>
              <a:t> </a:t>
            </a:r>
            <a:r>
              <a:rPr lang="zh-CN" altLang="en-US"/>
              <a:t>修复到 </a:t>
            </a:r>
            <a:r>
              <a:rPr lang="en-US" altLang="zh-CN"/>
              <a:t>releases/gcc</a:t>
            </a:r>
            <a:r>
              <a:rPr lang="zh-CN" altLang="en-US"/>
              <a:t>-</a:t>
            </a:r>
            <a:r>
              <a:rPr lang="en-US" altLang="zh-CN"/>
              <a:t>15 </a:t>
            </a:r>
            <a:r>
              <a:rPr lang="zh-CN" altLang="en-US"/>
              <a:t>分支</a:t>
            </a:r>
            <a:endParaRPr lang="zh-CN" altLang="en-US"/>
          </a:p>
          <a:p>
            <a:pPr lvl="1"/>
            <a:r>
              <a:rPr lang="zh-CN" altLang="en-US"/>
              <a:t>触发该问题的 </a:t>
            </a:r>
            <a:r>
              <a:rPr lang="en-US" altLang="zh-CN"/>
              <a:t>ext</a:t>
            </a:r>
            <a:r>
              <a:rPr lang="zh-CN" altLang="en-US"/>
              <a:t>-</a:t>
            </a:r>
            <a:r>
              <a:rPr lang="en-US" altLang="zh-CN"/>
              <a:t>dce </a:t>
            </a:r>
            <a:r>
              <a:rPr lang="zh-CN" altLang="en-US"/>
              <a:t>修复 </a:t>
            </a:r>
            <a:r>
              <a:rPr lang="en-US" altLang="zh-CN"/>
              <a:t>(</a:t>
            </a:r>
            <a:r>
              <a:rPr lang="en-US" altLang="zh-CN">
                <a:hlinkClick r:id="rId2"/>
              </a:rPr>
              <a:t>PR 120242</a:t>
            </a:r>
            <a:r>
              <a:rPr lang="en-US" altLang="zh-CN"/>
              <a:t>) </a:t>
            </a:r>
            <a:r>
              <a:rPr lang="zh-CN" altLang="en-US"/>
              <a:t>已经回合到了该分支，导致 </a:t>
            </a:r>
            <a:r>
              <a:rPr lang="en-US" altLang="zh-CN"/>
              <a:t>15.2 </a:t>
            </a:r>
            <a:r>
              <a:rPr lang="zh-CN" altLang="en-US"/>
              <a:t>版本跑龙架构测试集时触发了该问题</a:t>
            </a:r>
            <a:endParaRPr lang="zh-CN" altLang="en-US"/>
          </a:p>
          <a:p>
            <a:pPr lvl="1"/>
            <a:r>
              <a:rPr lang="zh-CN" altLang="en-US"/>
              <a:t>实际代码遇到该问题的概率极低</a:t>
            </a:r>
            <a:endParaRPr lang="zh-CN" altLang="en-US"/>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Linux 内核（</a:t>
            </a:r>
            <a:r>
              <a:rPr lang="en-US" altLang="zh-CN">
                <a:solidFill>
                  <a:schemeClr val="tx1"/>
                </a:solidFill>
                <a:ea typeface="Source Han Sans CN" charset="0"/>
              </a:rPr>
              <a:t>loongarch </a:t>
            </a:r>
            <a:r>
              <a:rPr lang="zh-CN" altLang="en-US">
                <a:solidFill>
                  <a:schemeClr val="tx1"/>
                </a:solidFill>
                <a:ea typeface="Source Han Sans CN" charset="0"/>
              </a:rPr>
              <a:t>列表）</a:t>
            </a:r>
            <a:endParaRPr lang="zh-CN" altLang="en-US"/>
          </a:p>
        </p:txBody>
      </p:sp>
      <p:sp>
        <p:nvSpPr>
          <p:cNvPr id="3" name="内容占位符 2"/>
          <p:cNvSpPr>
            <a:spLocks noGrp="1"/>
          </p:cNvSpPr>
          <p:nvPr>
            <p:ph idx="1"/>
          </p:nvPr>
        </p:nvSpPr>
        <p:spPr>
          <a:xfrm>
            <a:off x="513999" y="1259762"/>
            <a:ext cx="11070090" cy="4657501"/>
          </a:xfrm>
        </p:spPr>
        <p:txBody>
          <a:bodyPr/>
          <a:p>
            <a:r>
              <a:rPr lang="en-US" altLang="zh-CN" sz="2200"/>
              <a:t>Huacai Chen</a:t>
            </a:r>
            <a:endParaRPr lang="en-US" altLang="zh-CN" sz="2200"/>
          </a:p>
          <a:p>
            <a:pPr lvl="1"/>
            <a:r>
              <a:rPr lang="zh-CN" altLang="en-US" sz="1800"/>
              <a:t>将</a:t>
            </a:r>
            <a:r>
              <a:rPr lang="en-US" altLang="zh-CN" sz="1800"/>
              <a:t> CONFIG_GCC_PLUGIN_STACKLEAK </a:t>
            </a:r>
            <a:r>
              <a:rPr lang="zh-CN" altLang="en-US" sz="1800"/>
              <a:t>更名为 </a:t>
            </a:r>
            <a:r>
              <a:rPr lang="en-US" altLang="zh-CN" sz="1800"/>
              <a:t>CONFIG_KSTACK_ERASE</a:t>
            </a:r>
            <a:r>
              <a:rPr lang="zh-CN" altLang="en-US" sz="1800"/>
              <a:t>（</a:t>
            </a:r>
            <a:r>
              <a:rPr lang="zh-CN" altLang="en-US" sz="1800">
                <a:hlinkClick r:id="rId1"/>
              </a:rPr>
              <a:t>第 </a:t>
            </a:r>
            <a:r>
              <a:rPr lang="en-US" altLang="zh-CN" sz="1800">
                <a:hlinkClick r:id="rId1"/>
              </a:rPr>
              <a:t>1 </a:t>
            </a:r>
            <a:r>
              <a:rPr lang="zh-CN" altLang="en-US" sz="1800">
                <a:hlinkClick r:id="rId1"/>
              </a:rPr>
              <a:t>版</a:t>
            </a:r>
            <a:r>
              <a:rPr lang="zh-CN" altLang="en-US" sz="1800"/>
              <a:t>）</a:t>
            </a:r>
            <a:endParaRPr lang="zh-CN" altLang="en-US" sz="1800"/>
          </a:p>
          <a:p>
            <a:pPr lvl="1"/>
            <a:r>
              <a:rPr lang="zh-CN" altLang="en-US" sz="1800"/>
              <a:t>更正行为，在保存 </a:t>
            </a:r>
            <a:r>
              <a:rPr lang="en-US" altLang="zh-CN" sz="1800"/>
              <a:t>FPU </a:t>
            </a:r>
            <a:r>
              <a:rPr lang="zh-CN" altLang="en-US" sz="1800"/>
              <a:t>上下文前保存 </a:t>
            </a:r>
            <a:r>
              <a:rPr lang="en-US" altLang="zh-CN" sz="1800"/>
              <a:t>LBT </a:t>
            </a:r>
            <a:r>
              <a:rPr lang="zh-CN" altLang="en-US" sz="1800"/>
              <a:t>上下文（</a:t>
            </a:r>
            <a:r>
              <a:rPr lang="zh-CN" altLang="en-US" sz="1800">
                <a:hlinkClick r:id="rId2"/>
              </a:rPr>
              <a:t>第 </a:t>
            </a:r>
            <a:r>
              <a:rPr lang="en-US" altLang="zh-CN" sz="1800">
                <a:hlinkClick r:id="rId2"/>
              </a:rPr>
              <a:t>1 </a:t>
            </a:r>
            <a:r>
              <a:rPr lang="zh-CN" altLang="en-US" sz="1800">
                <a:hlinkClick r:id="rId2"/>
              </a:rPr>
              <a:t>版</a:t>
            </a:r>
            <a:r>
              <a:rPr lang="zh-CN" altLang="en-US" sz="1800"/>
              <a:t>）</a:t>
            </a:r>
            <a:endParaRPr lang="en-US" altLang="zh-CN" sz="1800"/>
          </a:p>
          <a:p>
            <a:r>
              <a:rPr lang="en-US" altLang="zh-CN" sz="2200"/>
              <a:t>Song Gao</a:t>
            </a:r>
            <a:endParaRPr lang="en-US" altLang="zh-CN" sz="2200"/>
          </a:p>
          <a:p>
            <a:pPr lvl="1"/>
            <a:r>
              <a:rPr lang="zh-CN" altLang="en-US" sz="1800"/>
              <a:t>使用</a:t>
            </a:r>
            <a:r>
              <a:rPr lang="en-US" altLang="zh-CN" sz="1800"/>
              <a:t> kvm_get_vcpu_by_id() </a:t>
            </a:r>
            <a:r>
              <a:rPr lang="zh-CN" altLang="en-US" sz="1800"/>
              <a:t>替换 </a:t>
            </a:r>
            <a:r>
              <a:rPr lang="en-US" altLang="zh-CN" sz="1800"/>
              <a:t>kvm_get_vcpu()</a:t>
            </a:r>
            <a:r>
              <a:rPr lang="zh-CN" altLang="en-US" sz="1800"/>
              <a:t>（</a:t>
            </a:r>
            <a:r>
              <a:rPr lang="zh-CN" altLang="en-US" sz="1800">
                <a:hlinkClick r:id="rId3"/>
              </a:rPr>
              <a:t>第 </a:t>
            </a:r>
            <a:r>
              <a:rPr lang="en-US" altLang="zh-CN" sz="1800">
                <a:hlinkClick r:id="rId3"/>
              </a:rPr>
              <a:t>1 </a:t>
            </a:r>
            <a:r>
              <a:rPr lang="zh-CN" altLang="en-US" sz="1800">
                <a:hlinkClick r:id="rId3"/>
              </a:rPr>
              <a:t>版</a:t>
            </a:r>
            <a:r>
              <a:rPr lang="zh-CN" altLang="en-US" sz="1800"/>
              <a:t>）</a:t>
            </a:r>
            <a:endParaRPr lang="zh-CN" altLang="en-US" sz="1800"/>
          </a:p>
          <a:p>
            <a:pPr lvl="0"/>
            <a:r>
              <a:rPr lang="en-US" altLang="zh-CN" sz="2200"/>
              <a:t>Haoran Jiang</a:t>
            </a:r>
            <a:endParaRPr lang="en-US" altLang="zh-CN" sz="2200"/>
          </a:p>
          <a:p>
            <a:pPr lvl="1"/>
            <a:r>
              <a:rPr lang="zh-CN" altLang="en-US" sz="1800"/>
              <a:t>修复</a:t>
            </a:r>
            <a:r>
              <a:rPr lang="en-US" altLang="zh-CN" sz="1800"/>
              <a:t> eBPF </a:t>
            </a:r>
            <a:r>
              <a:rPr lang="zh-CN" altLang="en-US" sz="1800"/>
              <a:t>程序中返回指针值</a:t>
            </a:r>
            <a:r>
              <a:rPr lang="en-US" altLang="zh-CN" sz="1800"/>
              <a:t> (return pointer value) </a:t>
            </a:r>
            <a:r>
              <a:rPr lang="zh-CN" altLang="en-US" sz="1800"/>
              <a:t>不正确的问题（</a:t>
            </a:r>
            <a:r>
              <a:rPr lang="zh-CN" altLang="en-US" sz="1800">
                <a:hlinkClick r:id="rId4"/>
              </a:rPr>
              <a:t>第</a:t>
            </a:r>
            <a:r>
              <a:rPr lang="en-US" altLang="zh-CN" sz="1800">
                <a:hlinkClick r:id="rId4"/>
              </a:rPr>
              <a:t> 1 </a:t>
            </a:r>
            <a:r>
              <a:rPr lang="zh-CN" altLang="en-US" sz="1800">
                <a:hlinkClick r:id="rId4"/>
              </a:rPr>
              <a:t>版</a:t>
            </a:r>
            <a:r>
              <a:rPr lang="zh-CN" altLang="en-US" sz="1800"/>
              <a:t>）</a:t>
            </a:r>
            <a:endParaRPr lang="en-US" altLang="zh-CN" sz="1800"/>
          </a:p>
          <a:p>
            <a:pPr lvl="0"/>
            <a:r>
              <a:rPr lang="en-US" altLang="zh-CN" sz="2200"/>
              <a:t>Xianglai</a:t>
            </a:r>
            <a:r>
              <a:rPr lang="zh-CN" altLang="en-US" sz="2200"/>
              <a:t> </a:t>
            </a:r>
            <a:r>
              <a:rPr lang="en-US" altLang="zh-CN" sz="2200"/>
              <a:t>Li</a:t>
            </a:r>
            <a:endParaRPr lang="en-US" altLang="zh-CN" sz="2200"/>
          </a:p>
          <a:p>
            <a:pPr lvl="1"/>
            <a:r>
              <a:rPr lang="zh-CN" altLang="en-US" sz="1800"/>
              <a:t>修复虚拟处理器 </a:t>
            </a:r>
            <a:r>
              <a:rPr lang="en-US" altLang="zh-CN" sz="1800"/>
              <a:t>(vCPU) </a:t>
            </a:r>
            <a:r>
              <a:rPr lang="zh-CN" altLang="en-US" sz="1800"/>
              <a:t>在未启用</a:t>
            </a:r>
            <a:r>
              <a:rPr lang="en-US" altLang="zh-CN" sz="1800"/>
              <a:t> (Offline) </a:t>
            </a:r>
            <a:r>
              <a:rPr lang="zh-CN" altLang="en-US" sz="1800"/>
              <a:t>的情况下占用极高的问题（</a:t>
            </a:r>
            <a:r>
              <a:rPr lang="zh-CN" altLang="en-US" sz="1800">
                <a:hlinkClick r:id="rId5"/>
              </a:rPr>
              <a:t>第 </a:t>
            </a:r>
            <a:r>
              <a:rPr lang="en-US" altLang="zh-CN" sz="1800">
                <a:hlinkClick r:id="rId5"/>
              </a:rPr>
              <a:t>1 </a:t>
            </a:r>
            <a:r>
              <a:rPr lang="zh-CN" altLang="en-US" sz="1800">
                <a:hlinkClick r:id="rId5"/>
              </a:rPr>
              <a:t>版</a:t>
            </a:r>
            <a:r>
              <a:rPr lang="zh-CN" altLang="en-US" sz="1800"/>
              <a:t>）</a:t>
            </a:r>
            <a:endParaRPr lang="en-US" altLang="zh-CN" sz="1800"/>
          </a:p>
          <a:p>
            <a:r>
              <a:rPr lang="en-US" altLang="zh-CN" sz="2200"/>
              <a:t>Bibo Mao</a:t>
            </a:r>
            <a:endParaRPr lang="en-US" altLang="zh-CN" sz="2200"/>
          </a:p>
          <a:p>
            <a:pPr lvl="1"/>
            <a:r>
              <a:rPr lang="zh-CN" altLang="en-US" sz="1800"/>
              <a:t>为</a:t>
            </a:r>
            <a:r>
              <a:rPr lang="en-US" altLang="zh-CN" sz="1800"/>
              <a:t> EIOINTC </a:t>
            </a:r>
            <a:r>
              <a:rPr lang="zh-CN" altLang="en-US" sz="1800"/>
              <a:t>添加多中断针脚路由支持（</a:t>
            </a:r>
            <a:r>
              <a:rPr lang="zh-CN" altLang="en-US" sz="1800">
                <a:hlinkClick r:id="rId6"/>
              </a:rPr>
              <a:t>第 </a:t>
            </a:r>
            <a:r>
              <a:rPr lang="en-US" altLang="zh-CN" sz="1800">
                <a:hlinkClick r:id="rId6"/>
              </a:rPr>
              <a:t>4 </a:t>
            </a:r>
            <a:r>
              <a:rPr lang="zh-CN" altLang="en-US" sz="1800">
                <a:hlinkClick r:id="rId6"/>
              </a:rPr>
              <a:t>版</a:t>
            </a:r>
            <a:r>
              <a:rPr lang="zh-CN" altLang="en-US" sz="1800"/>
              <a:t>）</a:t>
            </a:r>
            <a:endParaRPr lang="zh-CN" altLang="en-US" sz="1800"/>
          </a:p>
          <a:p>
            <a:pPr lvl="1"/>
            <a:r>
              <a:rPr lang="zh-CN" altLang="en-US" sz="1800"/>
              <a:t>增强处理器间中断 </a:t>
            </a:r>
            <a:r>
              <a:rPr lang="en-US" altLang="zh-CN" sz="1800"/>
              <a:t>(IPI, Inter</a:t>
            </a:r>
            <a:r>
              <a:rPr lang="zh-CN" altLang="en-US" sz="1800"/>
              <a:t>-</a:t>
            </a:r>
            <a:r>
              <a:rPr lang="en-US" altLang="zh-CN" sz="1800"/>
              <a:t>Processor Interrupt) </a:t>
            </a:r>
            <a:r>
              <a:rPr lang="zh-CN" altLang="en-US" sz="1800"/>
              <a:t>及 </a:t>
            </a:r>
            <a:r>
              <a:rPr lang="en-US" altLang="zh-CN" sz="1800"/>
              <a:t>LBT </a:t>
            </a:r>
            <a:r>
              <a:rPr lang="zh-CN" altLang="en-US" sz="1800"/>
              <a:t>启用功能（</a:t>
            </a:r>
            <a:r>
              <a:rPr lang="zh-CN" altLang="en-US" sz="1800">
                <a:hlinkClick r:id="rId7"/>
              </a:rPr>
              <a:t>第 </a:t>
            </a:r>
            <a:r>
              <a:rPr lang="en-US" altLang="zh-CN" sz="1800">
                <a:hlinkClick r:id="rId7"/>
              </a:rPr>
              <a:t>3 </a:t>
            </a:r>
            <a:r>
              <a:rPr lang="zh-CN" altLang="en-US" sz="1800">
                <a:hlinkClick r:id="rId7"/>
              </a:rPr>
              <a:t>版</a:t>
            </a:r>
            <a:r>
              <a:rPr lang="zh-CN" altLang="en-US" sz="1800"/>
              <a:t>）</a:t>
            </a:r>
            <a:endParaRPr lang="zh-CN" altLang="en-US" sz="1800"/>
          </a:p>
          <a:p>
            <a:pPr lvl="1"/>
            <a:r>
              <a:rPr lang="zh-CN" altLang="en-US" sz="1800"/>
              <a:t>为 </a:t>
            </a:r>
            <a:r>
              <a:rPr lang="en-US" altLang="zh-CN" sz="1800"/>
              <a:t>pch_pic</a:t>
            </a:r>
            <a:r>
              <a:rPr lang="zh-CN" altLang="en-US" sz="1800"/>
              <a:t> 新增多种 </a:t>
            </a:r>
            <a:r>
              <a:rPr lang="en-US" altLang="zh-CN" sz="1800"/>
              <a:t>MMIO</a:t>
            </a:r>
            <a:r>
              <a:rPr lang="zh-CN" altLang="en-US" sz="1800"/>
              <a:t> 访问大小支持（</a:t>
            </a:r>
            <a:r>
              <a:rPr lang="zh-CN" altLang="en-US" sz="1800">
                <a:hlinkClick r:id="rId8"/>
              </a:rPr>
              <a:t>第 </a:t>
            </a:r>
            <a:r>
              <a:rPr lang="en-US" altLang="zh-CN" sz="1800">
                <a:hlinkClick r:id="rId8"/>
              </a:rPr>
              <a:t>1</a:t>
            </a:r>
            <a:r>
              <a:rPr lang="zh-CN" altLang="en-US" sz="1800">
                <a:hlinkClick r:id="rId8"/>
              </a:rPr>
              <a:t> 版</a:t>
            </a:r>
            <a:r>
              <a:rPr lang="zh-CN" altLang="en-US" sz="1800"/>
              <a:t>）</a:t>
            </a:r>
            <a:endParaRPr lang="zh-CN" altLang="en-US"/>
          </a:p>
        </p:txBody>
      </p:sp>
      <p:sp>
        <p:nvSpPr>
          <p:cNvPr id="4" name="文本占位符 3"/>
          <p:cNvSpPr>
            <a:spLocks noGrp="1"/>
          </p:cNvSpPr>
          <p:nvPr>
            <p:ph type="body" idx="10"/>
          </p:nvPr>
        </p:nvSpPr>
        <p:spPr/>
        <p:txBody>
          <a:bodyPr/>
          <a:p>
            <a:r>
              <a:rPr lang="en-US" altLang="zh-CN"/>
              <a:t>xen0n</a:t>
            </a:r>
            <a:endParaRPr lang="en-US" altLang="zh-CN"/>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8163</Words>
  <Application>WPS Office WWO_wpscloud_20250806173754-cb0c0c2a42</Application>
  <PresentationFormat/>
  <Paragraphs>375</Paragraphs>
  <Slides>37</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37</vt:i4>
      </vt:variant>
    </vt:vector>
  </HeadingPairs>
  <TitlesOfParts>
    <vt:vector size="55"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Andale Mono</vt:lpstr>
      <vt:lpstr>思源黑体</vt:lpstr>
      <vt:lpstr>汉仪书宋二KW</vt:lpstr>
      <vt:lpstr>Kingsoft Confetti</vt:lpstr>
      <vt:lpstr>宋体</vt:lpstr>
      <vt:lpstr>DejaVu Sans</vt:lpstr>
      <vt:lpstr>龙架构双周会</vt:lpstr>
      <vt:lpstr>欢迎参加龙架构双周会</vt:lpstr>
      <vt:lpstr>龙架构双周会</vt:lpstr>
      <vt:lpstr>会前注意事项</vt:lpstr>
      <vt:lpstr>会前注意事项</vt:lpstr>
      <vt:lpstr>快速报告</vt:lpstr>
      <vt:lpstr>GCC</vt:lpstr>
      <vt:lpstr>GCC</vt:lpstr>
      <vt:lpstr>GCC</vt:lpstr>
      <vt:lpstr>Linux 内核（loongarch 列表）</vt:lpstr>
      <vt:lpstr>GCC</vt:lpstr>
      <vt:lpstr>Linux 内核（loongarch 列表）</vt:lpstr>
      <vt:lpstr>快速报告</vt:lpstr>
      <vt:lpstr>安同 OS：笔记本背光问题调查</vt:lpstr>
      <vt:lpstr>安同 OS (AOSC OS)</vt:lpstr>
      <vt:lpstr>安同 OS：笔记本背光问题调查</vt:lpstr>
      <vt:lpstr>安同 OS：笔记本背光问题调查</vt:lpstr>
      <vt:lpstr>安同 OS：笔记本背光问题调查</vt:lpstr>
      <vt:lpstr>安同 OS：笔记本背光问题调查</vt:lpstr>
      <vt:lpstr>安同 OS：笔记本背光问题调查</vt:lpstr>
      <vt:lpstr>安同 OS：笔记本背光问题调查</vt:lpstr>
      <vt:lpstr>安同 OS：笔记本背光问题调查</vt:lpstr>
      <vt:lpstr>安同 OS：笔记本背光问题调查</vt:lpstr>
      <vt:lpstr>安同 OS：笔记本背光问题调查</vt:lpstr>
      <vt:lpstr>安同 OS：笔记本背光问题调查</vt:lpstr>
      <vt:lpstr>Linux From Scratch</vt:lpstr>
      <vt:lpstr>Arch Linux for Loong64</vt:lpstr>
      <vt:lpstr>Arch Linux for Loong64</vt:lpstr>
      <vt:lpstr>Arch Linux for Loong64</vt:lpstr>
      <vt:lpstr>Arch Linux for Loong64</vt:lpstr>
      <vt:lpstr>快速报告</vt:lpstr>
      <vt:lpstr>Loong 1-2-3</vt:lpstr>
      <vt:lpstr>PowerPoint 演示文稿</vt:lpstr>
      <vt:lpstr>Loong 1-2-3</vt:lpstr>
      <vt:lpstr>PowerPoint 演示文稿</vt:lpstr>
      <vt:lpstr>2K0300 DDR 驱动的许可证问题</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xenon</cp:lastModifiedBy>
  <dcterms:created xsi:type="dcterms:W3CDTF">2025-08-17T06:10:03Z</dcterms:created>
  <dcterms:modified xsi:type="dcterms:W3CDTF">2025-08-17T06:10:03Z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2052-12.9.0.22498</vt:lpwstr>
  </property>
  <property fmtid="{D5CDD505-2E9C-101B-9397-08002B2CF9AE}" pid="3" name="ICV">
    <vt:lpwstr>47B5133B91E7D92B8904E1676A1AE32D_43</vt:lpwstr>
  </property>
</Properties>
</file>