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4"/>
  </p:handoutMasterIdLst>
  <p:sldIdLst>
    <p:sldId id="257" r:id="rId3"/>
    <p:sldId id="258" r:id="rId4"/>
    <p:sldId id="261" r:id="rId5"/>
    <p:sldId id="349" r:id="rId6"/>
    <p:sldId id="348" r:id="rId8"/>
    <p:sldId id="358" r:id="rId9"/>
    <p:sldId id="363" r:id="rId10"/>
    <p:sldId id="362" r:id="rId11"/>
    <p:sldId id="350" r:id="rId12"/>
    <p:sldId id="360" r:id="rId13"/>
    <p:sldId id="265" r:id="rId14"/>
    <p:sldId id="364" r:id="rId15"/>
    <p:sldId id="365" r:id="rId16"/>
    <p:sldId id="366" r:id="rId17"/>
    <p:sldId id="269" r:id="rId18"/>
    <p:sldId id="352" r:id="rId19"/>
    <p:sldId id="353" r:id="rId20"/>
    <p:sldId id="359" r:id="rId21"/>
    <p:sldId id="303" r:id="rId22"/>
    <p:sldId id="275" r:id="rId23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loongarch@whlug.cn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lore.kernel.org/loongarch/cover.1753166096.git.zhoubinbin@loongson.cn/" TargetMode="External"/><Relationship Id="rId6" Type="http://schemas.openxmlformats.org/officeDocument/2006/relationships/hyperlink" Target="https://lore.kernel.org/loongarch/20250722094734.4920545b@gandalf.local.home/" TargetMode="External"/><Relationship Id="rId5" Type="http://schemas.openxmlformats.org/officeDocument/2006/relationships/hyperlink" Target="https://lore.kernel.org/loongarch/20250723080640.442339-1-maobibo@loongson.cn/" TargetMode="External"/><Relationship Id="rId4" Type="http://schemas.openxmlformats.org/officeDocument/2006/relationships/hyperlink" Target="https://lore.kernel.org/loongarch/20250731075046.851694-1-jianghaoran@kylinos.cn/" TargetMode="External"/><Relationship Id="rId3" Type="http://schemas.openxmlformats.org/officeDocument/2006/relationships/hyperlink" Target="https://lore.kernel.org/loongarch/20250731091109.16901-3-tiwai@suse.de/" TargetMode="External"/><Relationship Id="rId2" Type="http://schemas.openxmlformats.org/officeDocument/2006/relationships/hyperlink" Target="https://lore.kernel.org/loongarch/20250725132651.1974717-1-guanwentao@uniontech.com/" TargetMode="External"/><Relationship Id="rId1" Type="http://schemas.openxmlformats.org/officeDocument/2006/relationships/hyperlink" Target="https://lore.kernel.org/loongarch/20250730131257.124153-1-duanchenghao@kylinos.c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member.caa.org.c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discussions/issues/10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discussions/issues/9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hyperlink" Target="https://github.com/llvm/llvm-project/pull/148584" TargetMode="External"/><Relationship Id="rId8" Type="http://schemas.openxmlformats.org/officeDocument/2006/relationships/hyperlink" Target="https://github.com/llvm/llvm-project/pull/149442" TargetMode="External"/><Relationship Id="rId7" Type="http://schemas.openxmlformats.org/officeDocument/2006/relationships/hyperlink" Target="https://github.com/llvm/llvm-project/pull/151131" TargetMode="External"/><Relationship Id="rId6" Type="http://schemas.openxmlformats.org/officeDocument/2006/relationships/hyperlink" Target="https://github.com/llvm/llvm-project/pull/149302" TargetMode="External"/><Relationship Id="rId5" Type="http://schemas.openxmlformats.org/officeDocument/2006/relationships/hyperlink" Target="https://github.com/llvm/llvm-project/pull/150377" TargetMode="External"/><Relationship Id="rId4" Type="http://schemas.openxmlformats.org/officeDocument/2006/relationships/hyperlink" Target="https://github.com/llvm/llvm-project/pull/150584" TargetMode="External"/><Relationship Id="rId3" Type="http://schemas.openxmlformats.org/officeDocument/2006/relationships/hyperlink" Target="https://github.com/llvm/llvm-project/pull/149486" TargetMode="External"/><Relationship Id="rId2" Type="http://schemas.openxmlformats.org/officeDocument/2006/relationships/hyperlink" Target="https://github.com/llvm/llvm-project/pull/149737" TargetMode="External"/><Relationship Id="rId10" Type="http://schemas.openxmlformats.org/officeDocument/2006/relationships/slideLayout" Target="../slideLayouts/slideLayout2.xml"/><Relationship Id="rId1" Type="http://schemas.openxmlformats.org/officeDocument/2006/relationships/hyperlink" Target="https://github.com/llvm/llvm-project/pull/14795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dotnet/runtime/pull/1180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1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1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L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inux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内核（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loongarch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9977" y="1200562"/>
            <a:ext cx="9452278" cy="4657501"/>
          </a:xfrm>
        </p:spPr>
        <p:txBody>
          <a:bodyPr/>
          <a:p>
            <a:r>
              <a:rPr lang="en-US" altLang="zh-CN" sz="2000"/>
              <a:t>Chenghao Duan</a:t>
            </a:r>
            <a:endParaRPr lang="en-US" altLang="zh-CN" sz="2000"/>
          </a:p>
          <a:p>
            <a:pPr lvl="1"/>
            <a:r>
              <a:rPr lang="zh-CN" altLang="en-US" sz="1600"/>
              <a:t>为龙架构</a:t>
            </a:r>
            <a:r>
              <a:rPr lang="en-US" altLang="zh-CN" sz="1600"/>
              <a:t> BPF </a:t>
            </a:r>
            <a:r>
              <a:rPr lang="zh-CN" altLang="en-US" sz="1600"/>
              <a:t>子系统实现函数蹦床</a:t>
            </a:r>
            <a:r>
              <a:rPr lang="en-US" altLang="zh-CN" sz="1600"/>
              <a:t> (trampoline) </a:t>
            </a:r>
            <a:r>
              <a:rPr lang="zh-CN" altLang="en-US" sz="1600"/>
              <a:t>支持（</a:t>
            </a:r>
            <a:r>
              <a:rPr lang="zh-CN" altLang="en-US" sz="1600">
                <a:hlinkClick r:id="rId1"/>
              </a:rPr>
              <a:t>第</a:t>
            </a:r>
            <a:r>
              <a:rPr lang="en-US" altLang="zh-CN" sz="1600">
                <a:hlinkClick r:id="rId1"/>
              </a:rPr>
              <a:t> 5 </a:t>
            </a:r>
            <a:r>
              <a:rPr lang="zh-CN" altLang="en-US" sz="1600">
                <a:hlinkClick r:id="rId1"/>
              </a:rPr>
              <a:t>版</a:t>
            </a:r>
            <a:r>
              <a:rPr lang="zh-CN" altLang="en-US" sz="1600"/>
              <a:t>）</a:t>
            </a:r>
            <a:endParaRPr lang="en-US" altLang="zh-CN" sz="1600"/>
          </a:p>
          <a:p>
            <a:r>
              <a:rPr lang="en-US" altLang="zh-CN" sz="2000"/>
              <a:t>Wentao Guan</a:t>
            </a:r>
            <a:endParaRPr lang="en-US" altLang="zh-CN" sz="2000"/>
          </a:p>
          <a:p>
            <a:pPr lvl="1"/>
            <a:r>
              <a:rPr lang="zh-CN" altLang="en-US" sz="1600"/>
              <a:t>移除 </a:t>
            </a:r>
            <a:r>
              <a:rPr lang="en-US" altLang="zh-CN" sz="1600"/>
              <a:t>vDSO Makefile </a:t>
            </a:r>
            <a:r>
              <a:rPr lang="zh-CN" altLang="en-US" sz="1600"/>
              <a:t>中的 -</a:t>
            </a:r>
            <a:r>
              <a:rPr lang="en-US" altLang="zh-CN" sz="1600"/>
              <a:t>nostdlib </a:t>
            </a:r>
            <a:r>
              <a:rPr lang="zh-CN" altLang="en-US" sz="1600"/>
              <a:t>参数（</a:t>
            </a:r>
            <a:r>
              <a:rPr lang="zh-CN" altLang="en-US" sz="1600">
                <a:hlinkClick r:id="rId2"/>
              </a:rPr>
              <a:t>第 </a:t>
            </a:r>
            <a:r>
              <a:rPr lang="en-US" altLang="zh-CN" sz="1600">
                <a:hlinkClick r:id="rId2"/>
              </a:rPr>
              <a:t>1 </a:t>
            </a:r>
            <a:r>
              <a:rPr lang="zh-CN" altLang="en-US" sz="1600">
                <a:hlinkClick r:id="rId2"/>
              </a:rPr>
              <a:t>版</a:t>
            </a:r>
            <a:r>
              <a:rPr lang="zh-CN" altLang="en-US" sz="1600"/>
              <a:t>）</a:t>
            </a:r>
            <a:endParaRPr lang="en-US" altLang="zh-CN" sz="1600"/>
          </a:p>
          <a:p>
            <a:r>
              <a:rPr lang="en-US" altLang="zh-CN" sz="2000"/>
              <a:t>Takashi Iwai</a:t>
            </a:r>
            <a:endParaRPr lang="en-US" altLang="zh-CN" sz="2000"/>
          </a:p>
          <a:p>
            <a:pPr lvl="1"/>
            <a:r>
              <a:rPr lang="zh-CN" altLang="en-US" sz="1600"/>
              <a:t>更新</a:t>
            </a:r>
            <a:r>
              <a:rPr lang="en-US" altLang="zh-CN" sz="1600"/>
              <a:t> loongson3_defconfig </a:t>
            </a:r>
            <a:r>
              <a:rPr lang="zh-CN" altLang="en-US" sz="1600"/>
              <a:t>中</a:t>
            </a:r>
            <a:r>
              <a:rPr lang="en-US" altLang="zh-CN" sz="1600"/>
              <a:t> HD Audio </a:t>
            </a:r>
            <a:r>
              <a:rPr lang="zh-CN" altLang="en-US" sz="1600"/>
              <a:t>相关配置（</a:t>
            </a:r>
            <a:r>
              <a:rPr lang="zh-CN" altLang="en-US" sz="1600">
                <a:hlinkClick r:id="rId3"/>
              </a:rPr>
              <a:t>第</a:t>
            </a:r>
            <a:r>
              <a:rPr lang="en-US" altLang="zh-CN" sz="1600">
                <a:hlinkClick r:id="rId3"/>
              </a:rPr>
              <a:t> 2 </a:t>
            </a:r>
            <a:r>
              <a:rPr lang="zh-CN" altLang="en-US" sz="1600">
                <a:hlinkClick r:id="rId3"/>
              </a:rPr>
              <a:t>版</a:t>
            </a:r>
            <a:r>
              <a:rPr lang="zh-CN" altLang="en-US" sz="1600"/>
              <a:t>）</a:t>
            </a:r>
            <a:endParaRPr lang="en-US" altLang="zh-CN" sz="1600"/>
          </a:p>
          <a:p>
            <a:r>
              <a:rPr lang="en-US" altLang="zh-CN" sz="2000"/>
              <a:t>Haoran Jiang</a:t>
            </a:r>
            <a:endParaRPr lang="en-US" altLang="zh-CN" sz="2000"/>
          </a:p>
          <a:p>
            <a:pPr lvl="1"/>
            <a:r>
              <a:rPr lang="zh-CN" altLang="en-US" sz="1600"/>
              <a:t>修复</a:t>
            </a:r>
            <a:r>
              <a:rPr lang="en-US" altLang="zh-CN" sz="1600"/>
              <a:t> BPF </a:t>
            </a:r>
            <a:r>
              <a:rPr lang="zh-CN" altLang="en-US" sz="1600"/>
              <a:t>子系统中的两处尾呼叫</a:t>
            </a:r>
            <a:r>
              <a:rPr lang="en-US" altLang="zh-CN" sz="1600"/>
              <a:t> (tail call) </a:t>
            </a:r>
            <a:r>
              <a:rPr lang="zh-CN" altLang="en-US" sz="1600"/>
              <a:t>问题（</a:t>
            </a:r>
            <a:r>
              <a:rPr lang="zh-CN" altLang="en-US" sz="1600">
                <a:hlinkClick r:id="rId4"/>
              </a:rPr>
              <a:t>第</a:t>
            </a:r>
            <a:r>
              <a:rPr lang="en-US" altLang="zh-CN" sz="1600">
                <a:hlinkClick r:id="rId4"/>
              </a:rPr>
              <a:t> 5 </a:t>
            </a:r>
            <a:r>
              <a:rPr lang="zh-CN" altLang="en-US" sz="1600">
                <a:hlinkClick r:id="rId4"/>
              </a:rPr>
              <a:t>版</a:t>
            </a:r>
            <a:r>
              <a:rPr lang="zh-CN" altLang="en-US" sz="1600"/>
              <a:t>）</a:t>
            </a:r>
            <a:endParaRPr lang="en-US" altLang="zh-CN" sz="1600"/>
          </a:p>
          <a:p>
            <a:r>
              <a:rPr lang="en-US" altLang="zh-CN" sz="2000"/>
              <a:t>Bibo Mao</a:t>
            </a:r>
            <a:endParaRPr lang="en-US" altLang="zh-CN" sz="2000"/>
          </a:p>
          <a:p>
            <a:pPr lvl="1"/>
            <a:r>
              <a:rPr lang="zh-CN" altLang="en-US" sz="1600"/>
              <a:t>使用</a:t>
            </a:r>
            <a:r>
              <a:rPr lang="en-US" altLang="zh-CN" sz="1600"/>
              <a:t> ELF </a:t>
            </a:r>
            <a:r>
              <a:rPr lang="zh-CN" altLang="en-US" sz="1600"/>
              <a:t>程序头实现内核物理内存地址探测（</a:t>
            </a:r>
            <a:r>
              <a:rPr lang="zh-CN" altLang="en-US" sz="1600">
                <a:hlinkClick r:id="rId5"/>
              </a:rPr>
              <a:t>第</a:t>
            </a:r>
            <a:r>
              <a:rPr lang="en-US" altLang="zh-CN" sz="1600">
                <a:hlinkClick r:id="rId5"/>
              </a:rPr>
              <a:t> 3 </a:t>
            </a:r>
            <a:r>
              <a:rPr lang="zh-CN" altLang="en-US" sz="1600">
                <a:hlinkClick r:id="rId5"/>
              </a:rPr>
              <a:t>版</a:t>
            </a:r>
            <a:r>
              <a:rPr lang="zh-CN" altLang="en-US" sz="1600"/>
              <a:t>）</a:t>
            </a:r>
            <a:endParaRPr lang="zh-CN" altLang="en-US" sz="1600"/>
          </a:p>
          <a:p>
            <a:r>
              <a:rPr lang="en-US" altLang="zh-CN" sz="2000"/>
              <a:t>Steven Rostedt</a:t>
            </a:r>
            <a:endParaRPr lang="en-US" altLang="zh-CN" sz="2000"/>
          </a:p>
          <a:p>
            <a:pPr lvl="1"/>
            <a:r>
              <a:rPr lang="zh-CN" altLang="en-US" sz="1600"/>
              <a:t>将龙架构</a:t>
            </a:r>
            <a:r>
              <a:rPr lang="en-US" altLang="zh-CN" sz="1600"/>
              <a:t> kvm_io</a:t>
            </a:r>
            <a:r>
              <a:rPr lang="en-US" altLang="zh-CN" sz="1600">
                <a:solidFill>
                  <a:schemeClr val="tx1"/>
                </a:solidFill>
                <a:ea typeface="Source Han Sans CN" charset="0"/>
              </a:rPr>
              <a:t>cs</a:t>
            </a:r>
            <a:r>
              <a:rPr lang="en-US" altLang="zh-CN" sz="1600"/>
              <a:t>r </a:t>
            </a:r>
            <a:r>
              <a:rPr lang="zh-CN" altLang="en-US" sz="1600"/>
              <a:t>追踪宏定义挪入龙架构专属代码（</a:t>
            </a:r>
            <a:r>
              <a:rPr lang="zh-CN" altLang="en-US" sz="1600">
                <a:hlinkClick r:id="rId6"/>
              </a:rPr>
              <a:t>第 </a:t>
            </a:r>
            <a:r>
              <a:rPr lang="en-US" altLang="zh-CN" sz="1600">
                <a:hlinkClick r:id="rId6"/>
              </a:rPr>
              <a:t>1 </a:t>
            </a:r>
            <a:r>
              <a:rPr lang="zh-CN" altLang="en-US" sz="1600">
                <a:hlinkClick r:id="rId6"/>
              </a:rPr>
              <a:t>版</a:t>
            </a:r>
            <a:r>
              <a:rPr lang="zh-CN" altLang="en-US" sz="1600"/>
              <a:t>）</a:t>
            </a:r>
            <a:endParaRPr lang="en-US" altLang="zh-CN" sz="1600"/>
          </a:p>
          <a:p>
            <a:r>
              <a:rPr lang="en-US" altLang="zh-CN" sz="2000"/>
              <a:t>Binbin Zhou</a:t>
            </a:r>
            <a:endParaRPr lang="en-US" altLang="zh-CN" sz="2000"/>
          </a:p>
          <a:p>
            <a:pPr lvl="1"/>
            <a:r>
              <a:rPr lang="en-US" altLang="zh-CN" sz="1600"/>
              <a:t>2K0500/2K1000 NAND </a:t>
            </a:r>
            <a:r>
              <a:rPr lang="zh-CN" altLang="en-US" sz="1600"/>
              <a:t>控制器支持（</a:t>
            </a:r>
            <a:r>
              <a:rPr lang="zh-CN" altLang="en-US" sz="1600">
                <a:hlinkClick r:id="rId7"/>
              </a:rPr>
              <a:t>第 </a:t>
            </a:r>
            <a:r>
              <a:rPr lang="en-US" altLang="zh-CN" sz="1600">
                <a:hlinkClick r:id="rId7"/>
              </a:rPr>
              <a:t>1 </a:t>
            </a:r>
            <a:r>
              <a:rPr lang="zh-CN" altLang="en-US" sz="1600">
                <a:hlinkClick r:id="rId7"/>
              </a:rPr>
              <a:t>版</a:t>
            </a:r>
            <a:r>
              <a:rPr lang="zh-CN" altLang="en-US" sz="1600"/>
              <a:t>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/>
      <p:sp>
        <p:nvSpPr>
          <p:cNvPr id="1048619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20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发行版变动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21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2433094" y="267614"/>
            <a:ext cx="6298565" cy="76835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en-US" altLang="zh-CN" sz="4400" b="1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Arch Linux for loong64</a:t>
            </a:r>
            <a:endParaRPr lang="zh-CN" altLang="en-US" sz="4400" b="1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39078" y="1035912"/>
            <a:ext cx="11562080" cy="4769485"/>
          </a:xfrm>
          <a:prstGeom prst="rect">
            <a:avLst/>
          </a:prstGeom>
        </p:spPr>
        <p:txBody>
          <a:bodyPr wrap="non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400"/>
              <a:t>上游接纳与补丁精简：</a:t>
            </a:r>
            <a:endParaRPr lang="zh-CN" altLang="en-US" sz="240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WebKit &amp; WPEBackend: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webkit2gtk, webkit2gtk-4.1, webkitgtk-6.0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和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wpewebkit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依赖的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Skia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引擎中，关于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LoongArch LASX 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扩展支持的补丁已被上游合并。因此，我们移除了相关的本地补丁，使得打包过程更加简洁。这对于所有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使用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WebKit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渲染引擎的应用来说都是一个好消息。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 &amp; Pluto Yang)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742950" lvl="1" indent="-285750" algn="l"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Firefox: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firefox-developer-edition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的一个关于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Loong64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汇编器的修复已被上游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Mozilla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接纳，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我们相应地移除了旧的修复补丁。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742950" lvl="1" indent="-285750" algn="l"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ONNX Runtime: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onnxruntime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的一个修复补丁（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fixgitlab.patch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）已被上游吸收，不再需要本地维护。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742950" lvl="1" indent="-285750" algn="l"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Pixi (conda-like anaconda tool):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此前为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pixi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及其依赖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rattler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添加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LoongArch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支持的补丁，现已由上游合并并发布新版本。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我们的本地补丁随之移除。感谢上游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prefix-dev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和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conda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社区的快速响应！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742950" lvl="1" indent="-285750" algn="l"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Python-PyArrow: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python-pyarrow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在更新到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21.0.0-1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版本后，所有测试均已通过，不再需要任何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LoongArch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相关的本地补丁。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这表明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Apache Arrow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项目对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LoongArch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的支持日趋成熟。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Pluto Yang)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2433094" y="267614"/>
            <a:ext cx="6298565" cy="76835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en-US" altLang="zh-CN" sz="4400" b="1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Arch Linux for loong64</a:t>
            </a:r>
            <a:endParaRPr lang="zh-CN" altLang="en-US" sz="4400" b="1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39078" y="1035912"/>
            <a:ext cx="11835130" cy="4769485"/>
          </a:xfrm>
          <a:prstGeom prst="rect">
            <a:avLst/>
          </a:prstGeom>
        </p:spPr>
        <p:txBody>
          <a:bodyPr wrap="non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核心组件与运行时环境的重要更新</a:t>
            </a:r>
            <a:r>
              <a:rPr lang="en-US" altLang="zh-CN" sz="24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:</a:t>
            </a:r>
            <a:endParaRPr lang="zh-CN" altLang="en-US" sz="24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Node.js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版本回退与测试修复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我们发现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Node.js 24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在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LoongArch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上存在稳定性问题，会导致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chromium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等多个关键软件包构建或运行时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崩溃。为解决此问题，我们采取了以下措施：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1200150" lvl="2" indent="-285750" algn="l">
              <a:buChar char="•"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将主仓库的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nodejs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包降级至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23.x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版本作为临时解决方案，并调整了部分会导致构建失败的测试。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2" indent="0" algn="l">
              <a:buNone/>
            </a:pP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    (by wszqkzqk)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1200150" lvl="2" indent="-285750" algn="l">
              <a:buChar char="•"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为需要新版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Node.js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特性的包，我们更新了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nodejs-lts-jod (22.18.0)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并修复了其测试套件，使其可以作为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2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    一个备选项。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1200150" lvl="2" indent="-285750" algn="l">
              <a:buChar char="•"/>
            </a:pP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chromium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的构建已切换回使用仓库中的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nodejs 23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，不再需要依赖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nodejs-lts-jod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Chromium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浏览器持续跟进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修复了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syscall coverage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和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XNNPACK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相关的问题，提升了性能和稳定性。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跟进上游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Arch Linux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的构建方式变更，从手动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git clone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改为从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tarball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构建，并适配了版本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hash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2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    获取逻辑。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devtools-loong64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现已同步上游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devtools 1.4.0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版本，并为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LoongArch64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添加了完善的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Fortran 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支持，包括设置了合适的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FFLAGS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编译选项。这对于科学计算和高性能计算社区非常重要。</a:t>
            </a:r>
            <a:endParaRPr lang="zh-CN" altLang="en-US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zh-CN" altLang="en-US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2433094" y="267614"/>
            <a:ext cx="6298565" cy="768350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en-US" altLang="zh-CN" sz="4400" b="1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Arch Linux for loong64</a:t>
            </a:r>
            <a:endParaRPr lang="zh-CN" altLang="en-US" sz="4400" b="1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239078" y="1035912"/>
            <a:ext cx="12031980" cy="4523105"/>
          </a:xfrm>
          <a:prstGeom prst="rect">
            <a:avLst/>
          </a:prstGeom>
        </p:spPr>
        <p:txBody>
          <a:bodyPr wrap="none" rtlCol="0">
            <a:spAutoFit/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新增软件包支持与疑难问题解决</a:t>
            </a:r>
            <a:r>
              <a:rPr lang="en-US" altLang="zh-CN" sz="24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:</a:t>
            </a:r>
            <a:endParaRPr lang="en-US" altLang="zh-CN" sz="24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800100" lvl="1" indent="-342900" algn="l"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Python-Pandas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依赖问题绕行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    python-pandas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的检查依赖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python-numba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依赖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python-llvmlite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，而后者又需要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llvm15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。由于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llvm15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   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不支持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LoongArch64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，这条依赖链在我们的平台上是断裂的。我们通过在构建时移除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python-numba 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    检查依赖的方式，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成功打包了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python-pandas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。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800100" lvl="1" indent="-342900" algn="l"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Buildbot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与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Node.js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生态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  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为了打包新版的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buildbot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，需要其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Web UI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使用较新版本的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rollup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进行原生编译。我们通过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backport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大量的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    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yarn.lock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文件来解决此问题，并切换到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nodejs-lts-jod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以绕过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Node.js 24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的崩溃问题。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Li Bohai)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800100" lvl="1" indent="-342900" algn="l"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libunwind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修复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   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我们为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libunwind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添加了补丁，用于修正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LoongArch64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上的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soname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，并处理了在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nspawn 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    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容器环境中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coredump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测试x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pass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的问题，增强了系统库的稳定性和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CI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的可靠性。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marL="800100" lvl="1" indent="-342900" algn="l">
              <a:buChar char="•"/>
            </a:pP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GST-Plugins-rs </a:t>
            </a:r>
            <a:r>
              <a:rPr lang="zh-CN" altLang="en-US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构建修复</a:t>
            </a:r>
            <a:r>
              <a:rPr lang="en-US" altLang="zh-CN" sz="2000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:</a:t>
            </a:r>
            <a:endParaRPr lang="en-US" altLang="zh-CN" sz="2000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为在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LoongArch64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上成功构建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gst-plugins-rs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，我们添加了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cmake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和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clang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作为构建依赖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用于编译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aws-lc-sys)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。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同时，由于上游不提供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LoongArch64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的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skia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或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gn 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预编译二进制文件，我们选择跳过了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 gst-plugin-skia </a:t>
            </a:r>
            <a:endParaRPr lang="en-US" altLang="zh-CN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  <a:p>
            <a:pPr lvl="1" indent="0" algn="l">
              <a:buNone/>
            </a:pP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插件的构建。</a:t>
            </a:r>
            <a:r>
              <a:rPr lang="en-US" altLang="zh-CN">
                <a:solidFill>
                  <a:schemeClr val="tx1"/>
                </a:solidFill>
                <a:latin typeface="Source Han Sans CN" charset="0"/>
                <a:ea typeface="Source Han Sans CN" charset="0"/>
                <a:cs typeface="Source Han Sans CN" charset="0"/>
              </a:rPr>
              <a:t>(by wszqkzqk)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/>
      <p:sp>
        <p:nvSpPr>
          <p:cNvPr id="1048630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/>
          </p:nvPr>
        </p:nvSpPr>
        <p:spPr>
          <a:xfrm>
            <a:off x="795286" y="3370802"/>
            <a:ext cx="4418126" cy="497923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社区事务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1048632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开放申请龙架构授权！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有消息称：所谓“龙架构授权”，实为中国自动化学会</a:t>
            </a:r>
            <a:r>
              <a:rPr lang="ja-JP" altLang="en-US"/>
              <a:t>・</a:t>
            </a:r>
            <a:r>
              <a:rPr lang="zh-CN" altLang="en-US"/>
              <a:t>自主指令系统技术与应用专业委员会（筹）会籍</a:t>
            </a:r>
            <a:endParaRPr lang="zh-CN" altLang="en-US"/>
          </a:p>
          <a:p>
            <a:pPr lvl="1"/>
            <a:r>
              <a:rPr lang="zh-CN" altLang="en-US"/>
              <a:t>点击就送：去中国自动化学会网站</a:t>
            </a:r>
            <a:r>
              <a:rPr lang="zh-CN" altLang="en-US">
                <a:hlinkClick r:id="rId1"/>
              </a:rPr>
              <a:t>注册会员</a:t>
            </a:r>
            <a:r>
              <a:rPr lang="zh-CN" altLang="en-US"/>
              <a:t>，完善个人信息，申请加入这个专委会，缴纳会费（每年 </a:t>
            </a:r>
            <a:r>
              <a:rPr lang="en-US" altLang="zh-CN"/>
              <a:t>200 CNY</a:t>
            </a:r>
            <a:r>
              <a:rPr lang="zh-CN" altLang="en-US"/>
              <a:t>，一次性缴纳 </a:t>
            </a:r>
            <a:r>
              <a:rPr lang="en-US" altLang="zh-CN"/>
              <a:t>10 </a:t>
            </a:r>
            <a:r>
              <a:rPr lang="zh-CN" altLang="en-US"/>
              <a:t>年会费</a:t>
            </a:r>
            <a:r>
              <a:rPr lang="en-US" altLang="zh-CN"/>
              <a:t> = </a:t>
            </a:r>
            <a:r>
              <a:rPr lang="zh-CN" altLang="en-US">
                <a:sym typeface="+mn-ea"/>
              </a:rPr>
              <a:t>终身会员</a:t>
            </a:r>
            <a:r>
              <a:rPr lang="zh-CN" altLang="en-US"/>
              <a:t>）</a:t>
            </a:r>
            <a:endParaRPr lang="zh-CN" altLang="en-US"/>
          </a:p>
          <a:p>
            <a:pPr lvl="1"/>
            <a:r>
              <a:rPr lang="zh-CN" altLang="en-US"/>
              <a:t>不需要拥有自动化相关专业学位，或从事自动化相关工作</a:t>
            </a:r>
            <a:endParaRPr lang="zh-CN" altLang="en-US"/>
          </a:p>
          <a:p>
            <a:pPr lvl="1"/>
            <a:r>
              <a:rPr lang="zh-CN" altLang="en-US"/>
              <a:t>单位一栏可以填“个人身份”，职称一栏可以填“无”</a:t>
            </a:r>
            <a:endParaRPr lang="zh-CN" altLang="en-US"/>
          </a:p>
          <a:p>
            <a:pPr lvl="1"/>
            <a:r>
              <a:rPr lang="zh-CN" altLang="en-US"/>
              <a:t>已知对港澳台、外籍人士无特殊限制（缺数据点）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xen0n/???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开放申请龙架构授权？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200 </a:t>
            </a:r>
            <a:r>
              <a:rPr lang="zh-CN" altLang="en-US"/>
              <a:t>块一年的 </a:t>
            </a:r>
            <a:r>
              <a:rPr lang="en-US" altLang="zh-CN"/>
              <a:t>CAA </a:t>
            </a:r>
            <a:r>
              <a:rPr lang="zh-CN" altLang="en-US"/>
              <a:t>会费，就是龙架构授权费吗？</a:t>
            </a:r>
            <a:endParaRPr lang="zh-CN" altLang="en-US"/>
          </a:p>
          <a:p>
            <a:pPr lvl="1"/>
            <a:r>
              <a:rPr lang="zh-CN" altLang="en-US"/>
              <a:t>龙芯自己在大陆打官司确立的“指令集不受著作权保护”原则，怎么自己就开始收授权费了？</a:t>
            </a:r>
            <a:endParaRPr lang="zh-CN" altLang="en-US"/>
          </a:p>
          <a:p>
            <a:pPr lvl="0"/>
            <a:r>
              <a:rPr lang="zh-CN" altLang="en-US"/>
              <a:t>请求第一方证实以下内容：</a:t>
            </a:r>
            <a:r>
              <a:rPr lang="zh-CN" altLang="en-US" u="sng"/>
              <a:t>龙架构授权免费，缴费入会获取的是龙架构</a:t>
            </a:r>
            <a:r>
              <a:rPr lang="en-US" altLang="zh-CN" u="sng"/>
              <a:t>™</a:t>
            </a:r>
            <a:r>
              <a:rPr lang="zh-CN" altLang="en-US" u="sng"/>
              <a:t>相关商标、专利的（可能附条件的）授权</a:t>
            </a:r>
            <a:endParaRPr lang="zh-CN" altLang="en-US" u="sng"/>
          </a:p>
          <a:p>
            <a:pPr lvl="1"/>
            <a:r>
              <a:rPr lang="zh-CN" altLang="en-US"/>
              <a:t>您尽可任意将龙架构实现，但“龙架构™”等称呼是商标</a:t>
            </a:r>
            <a:endParaRPr lang="zh-CN" altLang="en-US"/>
          </a:p>
          <a:p>
            <a:pPr lvl="1"/>
            <a:r>
              <a:rPr lang="zh-CN" altLang="en-US"/>
              <a:t>为实现某些语义所需的硬件实现细节被专利覆盖</a:t>
            </a:r>
            <a:endParaRPr lang="zh-CN" altLang="en-US"/>
          </a:p>
          <a:p>
            <a:pPr lvl="2"/>
            <a:r>
              <a:rPr lang="zh-CN" altLang="en-US"/>
              <a:t>据</a:t>
            </a:r>
            <a:r>
              <a:rPr lang="en-US" altLang="zh-CN"/>
              <a:t> xen0n 2024 </a:t>
            </a:r>
            <a:r>
              <a:rPr lang="zh-CN" altLang="en-US"/>
              <a:t>年进行的个人研究：</a:t>
            </a:r>
            <a:r>
              <a:rPr lang="en-US" altLang="zh-CN"/>
              <a:t>LA32</a:t>
            </a:r>
            <a:r>
              <a:rPr lang="zh-CN" altLang="en-US"/>
              <a:t> 不受专利限制；</a:t>
            </a:r>
            <a:r>
              <a:rPr lang="en-US" altLang="zh-CN"/>
              <a:t>LA64 </a:t>
            </a:r>
            <a:r>
              <a:rPr lang="zh-CN" altLang="en-US"/>
              <a:t>基础指令集受 </a:t>
            </a:r>
            <a:r>
              <a:rPr lang="en-US" altLang="zh-CN"/>
              <a:t>1 </a:t>
            </a:r>
            <a:r>
              <a:rPr lang="zh-CN" altLang="en-US"/>
              <a:t>条专利限制（边界检查访存相关）；</a:t>
            </a:r>
            <a:r>
              <a:rPr lang="en-US" altLang="zh-CN"/>
              <a:t>LSX</a:t>
            </a:r>
            <a:r>
              <a:rPr lang="zh-CN" altLang="en-US"/>
              <a:t>、</a:t>
            </a:r>
            <a:r>
              <a:rPr lang="en-US" altLang="zh-CN"/>
              <a:t>LBT</a:t>
            </a:r>
            <a:r>
              <a:rPr lang="zh-CN" altLang="en-US"/>
              <a:t>、</a:t>
            </a:r>
            <a:r>
              <a:rPr lang="en-US" altLang="zh-CN"/>
              <a:t>LVZ </a:t>
            </a:r>
            <a:r>
              <a:rPr lang="zh-CN" altLang="en-US"/>
              <a:t>等第一方专利墙高耸入云</a:t>
            </a:r>
            <a:endParaRPr lang="zh-CN" altLang="en-US"/>
          </a:p>
          <a:p>
            <a:pPr lvl="2"/>
            <a:r>
              <a:rPr lang="zh-CN" altLang="en-US"/>
              <a:t>如果您未缴纳授权费，您仍可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：</a:t>
            </a:r>
            <a:r>
              <a:rPr lang="zh-CN" altLang="en-US"/>
              <a:t>以硬件实现未被专利覆盖的部分，并以软件模拟专利部分（虽然对于 </a:t>
            </a:r>
            <a:r>
              <a:rPr lang="en-US" altLang="zh-CN"/>
              <a:t>SIMD/LBT </a:t>
            </a:r>
            <a:r>
              <a:rPr lang="zh-CN" altLang="en-US"/>
              <a:t>这会抹杀性能）</a:t>
            </a:r>
            <a:endParaRPr lang="zh-CN" altLang="en-US"/>
          </a:p>
          <a:p>
            <a:pPr lvl="1"/>
            <a:r>
              <a:rPr lang="zh-CN" altLang="en-US"/>
              <a:t>与 </a:t>
            </a:r>
            <a:r>
              <a:rPr lang="en-US" altLang="zh-CN"/>
              <a:t>RISC</a:t>
            </a:r>
            <a:r>
              <a:rPr lang="zh-CN" altLang="en-US"/>
              <a:t>-</a:t>
            </a:r>
            <a:r>
              <a:rPr lang="en-US" altLang="zh-CN"/>
              <a:t>V</a:t>
            </a:r>
            <a:r>
              <a:rPr lang="zh-CN" altLang="en-US"/>
              <a:t>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情况十分类似：本体只是几本手册，</a:t>
            </a:r>
            <a:r>
              <a:rPr lang="en-US" altLang="zh-CN">
                <a:solidFill>
                  <a:schemeClr val="tx1"/>
                </a:solidFill>
                <a:ea typeface="Source Han Sans CN" panose="020B0500000000000000" charset="-122"/>
              </a:rPr>
              <a:t>RVI 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管理商标</a:t>
            </a:r>
            <a:endParaRPr lang="zh-CN" altLang="en-US">
              <a:ea typeface="Source Han Sans CN" panose="020B0500000000000000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xen0n/???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英雄帖：</a:t>
            </a:r>
            <a:r>
              <a:rPr lang="en-US"/>
              <a:t>2K3000 </a:t>
            </a:r>
            <a:r>
              <a:rPr lang="zh-CN" altLang="en-US"/>
              <a:t>视频硬解适配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已知此为第三方</a:t>
            </a:r>
            <a:r>
              <a:rPr lang="en-US" altLang="zh-CN"/>
              <a:t> IP</a:t>
            </a:r>
            <a:r>
              <a:rPr lang="zh-CN" altLang="en-US"/>
              <a:t>，猜测为芯原</a:t>
            </a:r>
            <a:r>
              <a:rPr lang="en-US" altLang="zh-CN"/>
              <a:t> </a:t>
            </a:r>
            <a:r>
              <a:rPr lang="en-US"/>
              <a:t>Hantro VC9000 </a:t>
            </a:r>
            <a:r>
              <a:rPr lang="zh-CN" altLang="en-US"/>
              <a:t>系列</a:t>
            </a:r>
            <a:endParaRPr lang="zh-CN" altLang="en-US"/>
          </a:p>
          <a:p>
            <a:pPr lvl="1"/>
            <a:r>
              <a:rPr lang="zh-CN" altLang="en-US" sz="2400"/>
              <a:t>与</a:t>
            </a:r>
            <a:r>
              <a:rPr lang="en-US" altLang="zh-CN" sz="2400"/>
              <a:t> 2K1000(LA) </a:t>
            </a:r>
            <a:r>
              <a:rPr lang="zh-CN" altLang="en-US" sz="2400"/>
              <a:t>所搭载</a:t>
            </a:r>
            <a:r>
              <a:rPr lang="en-US" altLang="zh-CN" sz="2400"/>
              <a:t> VPU </a:t>
            </a:r>
            <a:r>
              <a:rPr lang="zh-CN" altLang="en-US" sz="2400"/>
              <a:t>相似性未知（均无细节公开于文档）</a:t>
            </a:r>
            <a:endParaRPr lang="zh-CN" altLang="en-US"/>
          </a:p>
          <a:p>
            <a:r>
              <a:rPr lang="en-US" altLang="zh-CN"/>
              <a:t>Linux </a:t>
            </a:r>
            <a:r>
              <a:rPr lang="zh-CN" altLang="en-US"/>
              <a:t>主线有支持，限于个别</a:t>
            </a:r>
            <a:r>
              <a:rPr lang="en-US" altLang="zh-CN"/>
              <a:t> ARM SoC</a:t>
            </a:r>
            <a:r>
              <a:rPr lang="zh-CN" altLang="en-US"/>
              <a:t>，接口形式为</a:t>
            </a:r>
            <a:r>
              <a:rPr lang="en-US" altLang="zh-CN"/>
              <a:t> V4L2</a:t>
            </a:r>
            <a:endParaRPr lang="en-US" altLang="zh-CN"/>
          </a:p>
          <a:p>
            <a:pPr lvl="1"/>
            <a:r>
              <a:rPr lang="zh-CN" altLang="en-US"/>
              <a:t>大概率以</a:t>
            </a:r>
            <a:r>
              <a:rPr lang="en-US" altLang="zh-CN"/>
              <a:t> PCIe </a:t>
            </a:r>
            <a:r>
              <a:rPr lang="zh-CN" altLang="en-US"/>
              <a:t>设备形式存在于龙芯</a:t>
            </a:r>
            <a:r>
              <a:rPr lang="en-US" altLang="zh-CN"/>
              <a:t> SoC</a:t>
            </a:r>
            <a:endParaRPr lang="en-US" altLang="zh-CN"/>
          </a:p>
          <a:p>
            <a:pPr lvl="1"/>
            <a:r>
              <a:rPr lang="en-US" altLang="zh-CN"/>
              <a:t>Loongnix </a:t>
            </a:r>
            <a:r>
              <a:rPr lang="zh-CN" altLang="en-US"/>
              <a:t>支持情况未知：手头暂无</a:t>
            </a:r>
            <a:r>
              <a:rPr lang="zh-CN"/>
              <a:t>设备</a:t>
            </a:r>
            <a:r>
              <a:rPr lang="zh-CN" altLang="en-US"/>
              <a:t>，淘宝客服不知情</a:t>
            </a:r>
            <a:endParaRPr lang="en-US" altLang="zh-CN"/>
          </a:p>
          <a:p>
            <a:pPr lvl="0"/>
            <a:r>
              <a:rPr lang="zh-CN" altLang="en-US"/>
              <a:t>目前进展：前期准备阶段</a:t>
            </a:r>
            <a:endParaRPr lang="zh-CN" altLang="en-US"/>
          </a:p>
          <a:p>
            <a:pPr lvl="1"/>
            <a:r>
              <a:rPr lang="zh-CN" altLang="en-US"/>
              <a:t>已下单一块</a:t>
            </a:r>
            <a:r>
              <a:rPr lang="en-US" altLang="zh-CN"/>
              <a:t> 2K3000 AI EVB</a:t>
            </a:r>
            <a:endParaRPr lang="zh-CN" altLang="en-US"/>
          </a:p>
          <a:p>
            <a:pPr lvl="1"/>
            <a:r>
              <a:rPr lang="zh-CN" altLang="en-US"/>
              <a:t>暂未联系到任何相关人士（龙芯、芯原）</a:t>
            </a:r>
            <a:endParaRPr lang="zh-CN" altLang="en-US"/>
          </a:p>
          <a:p>
            <a:pPr lvl="1"/>
            <a:r>
              <a:rPr lang="zh-CN" altLang="en-US"/>
              <a:t>欢迎有志于捍卫消费者权益的同学在</a:t>
            </a:r>
            <a:r>
              <a:rPr lang="zh-CN" altLang="en-US">
                <a:hlinkClick r:id="rId1" action="ppaction://hlinkfile"/>
              </a:rPr>
              <a:t>英雄帖</a:t>
            </a:r>
            <a:r>
              <a:rPr lang="zh-CN" altLang="en-US"/>
              <a:t>下回复！</a:t>
            </a:r>
            <a:endParaRPr lang="en-US" altLang="zh-CN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/>
              <a:t>xen0n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问答环节</a:t>
            </a:r>
            <a:endParaRPr lang="zh-CN" alt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社区问答及意见反馈</a:t>
            </a:r>
            <a:endParaRPr lang="zh-CN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2025 </a:t>
            </a:r>
            <a:r>
              <a:rPr lang="zh-CN" altLang="en-US"/>
              <a:t>年 </a:t>
            </a:r>
            <a:r>
              <a:rPr lang="en-US" altLang="zh-CN"/>
              <a:t>8 </a:t>
            </a:r>
            <a:r>
              <a:rPr lang="zh-CN" altLang="en-US"/>
              <a:t>月 </a:t>
            </a:r>
            <a:r>
              <a:rPr lang="en-US" altLang="zh-CN"/>
              <a:t>3 </a:t>
            </a:r>
            <a:r>
              <a:rPr lang="zh-CN" altLang="en-US"/>
              <a:t>日</a:t>
            </a:r>
            <a:r>
              <a:rPr lang="ja-JP" altLang="en-US"/>
              <a:t>・</a:t>
            </a:r>
            <a:r>
              <a:rPr lang="zh-CN" altLang="en-US"/>
              <a:t>第 </a:t>
            </a:r>
            <a:r>
              <a:rPr lang="en-US" altLang="zh-CN"/>
              <a:t>17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324174" y="572444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752" y="572430"/>
            <a:ext cx="2581652" cy="2404868"/>
          </a:xfrm>
          <a:prstGeom prst="rect">
            <a:avLst/>
          </a:prstGeom>
        </p:spPr>
      </p:pic>
      <p:sp>
        <p:nvSpPr>
          <p:cNvPr id="1" name="文本框 0"/>
          <p:cNvSpPr txBox="1"/>
          <p:nvPr userDrawn="1"/>
        </p:nvSpPr>
        <p:spPr>
          <a:xfrm>
            <a:off x="7113967" y="7107270"/>
            <a:ext cx="309880" cy="368300"/>
          </a:xfrm>
          <a:prstGeom prst="rect">
            <a:avLst/>
          </a:prstGeom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/>
      <p:sp>
        <p:nvSpPr>
          <p:cNvPr id="1048648" name="副标题 2"/>
          <p:cNvSpPr>
            <a:spLocks noGrp="1"/>
          </p:cNvSpPr>
          <p:nvPr>
            <p:ph type="subTitle" idx="1"/>
          </p:nvPr>
        </p:nvSpPr>
        <p:spPr>
          <a:xfrm>
            <a:off x="1758201" y="4401115"/>
            <a:ext cx="4418126" cy="497923"/>
          </a:xfrm>
        </p:spPr>
        <p:txBody>
          <a:bodyPr/>
          <a:p>
            <a:pPr algn="ctr"/>
            <a:r>
              <a:rPr lang="zh-CN" altLang="en-US">
                <a:solidFill>
                  <a:schemeClr val="tx1"/>
                </a:solidFill>
              </a:rPr>
              <a:t>双周会讨论（请先添加管理员）</a:t>
            </a:r>
            <a:endParaRPr lang="zh-CN" altLang="en-US"/>
          </a:p>
        </p:txBody>
      </p:sp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7245290" y="1587626"/>
            <a:ext cx="2468139" cy="2404885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100" y="1587626"/>
            <a:ext cx="2581652" cy="2404868"/>
          </a:xfrm>
          <a:prstGeom prst="rect">
            <a:avLst/>
          </a:prstGeom>
        </p:spPr>
      </p:pic>
      <p:sp>
        <p:nvSpPr>
          <p:cNvPr id="1048649" name="副标题 2"/>
          <p:cNvSpPr>
            <a:spLocks noGrp="1"/>
          </p:cNvSpPr>
          <p:nvPr/>
        </p:nvSpPr>
        <p:spPr>
          <a:xfrm>
            <a:off x="6419109" y="4401091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kern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altLang="zh-CN" sz="1600" kern="1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Source Sans 3" panose="020B0503030403020204" charset="0"/>
              </a:rPr>
              <a:t>爱好者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  <a:cs typeface="Arial" panose="020B0604020202020204" pitchFamily="34" charset="0"/>
              </a:rPr>
              <a:t>交流群</a:t>
            </a:r>
            <a:endParaRPr lang="zh-CN" altLang="en-US">
              <a:latin typeface="Source Han Sans CN" panose="020B0500000000000000" charset="-122"/>
              <a:ea typeface="Source Han Sans CN" panose="020B0500000000000000" charset="-122"/>
              <a:cs typeface="Source Sans 3" panose="020B0503030403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</a:rPr>
              <a:t>会前</a:t>
            </a:r>
            <a:r>
              <a:rPr lang="zh-CN" altLang="en-US">
                <a:solidFill>
                  <a:schemeClr val="tx1"/>
                </a:solidFill>
                <a:ea typeface="Source Han Sans CN" panose="020B0500000000000000" charset="-122"/>
                <a:cs typeface="Arial" panose="020B0604020202020204" pitchFamily="34" charset="0"/>
              </a:rPr>
              <a:t>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259762"/>
            <a:ext cx="11395627" cy="4657501"/>
          </a:xfrm>
        </p:spPr>
        <p:txBody>
          <a:bodyPr/>
          <a:p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panose="020B0500000000000000" charset="-122"/>
              <a:ea typeface="Source Han Sans CN" panose="020B0500000000000000" charset="-122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，除官方层面已解禁的消息及</a:t>
            </a:r>
            <a:b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</a:br>
            <a:r>
              <a:rPr lang="zh-CN" altLang="en-US">
                <a:solidFill>
                  <a:schemeClr val="tx1"/>
                </a:solidFill>
                <a:latin typeface="Source Han Sans CN" panose="020B0500000000000000" charset="-122"/>
                <a:ea typeface="Source Han Sans CN" panose="020B0500000000000000" charset="-122"/>
              </a:rPr>
              <a:t>本文档内可公开的消息外，其他均不作任何回应</a:t>
            </a:r>
            <a:endParaRPr lang="zh-CN" altLang="en-US">
              <a:solidFill>
                <a:schemeClr val="tx1"/>
              </a:solidFill>
              <a:latin typeface="Source Han Sans CN" panose="020B0500000000000000" charset="-122"/>
              <a:ea typeface="Source Han Sans CN" panose="020B0500000000000000" charset="-122"/>
            </a:endParaRPr>
          </a:p>
          <a:p>
            <a:r>
              <a:rPr lang="zh-CN" altLang="en-US"/>
              <a:t>本次会议与股市无关，不构成任何投资建议</a:t>
            </a:r>
            <a:endParaRPr lang="zh-CN" altLang="en-US"/>
          </a:p>
          <a:p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快速</a:t>
            </a:r>
            <a:r>
              <a:rPr lang="zh-CN" altLang="en-US">
                <a:cs typeface="Arial" panose="020B0604020202020204" pitchFamily="34" charset="0"/>
              </a:rPr>
              <a:t>报告</a:t>
            </a:r>
            <a:endParaRPr lang="zh-CN" altLang="en-US"/>
          </a:p>
        </p:txBody>
      </p:sp>
      <p:sp>
        <p:nvSpPr>
          <p:cNvPr id="104860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龙架构上游动向</a:t>
            </a:r>
            <a:endParaRPr lang="zh-CN" altLang="en-US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binutils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xry111 </a:t>
            </a:r>
            <a:r>
              <a:rPr lang="zh-CN" altLang="en-US">
                <a:hlinkClick r:id="rId1" action="ppaction://hlinkfile"/>
              </a:rPr>
              <a:t>发现</a:t>
            </a:r>
            <a:r>
              <a:rPr lang="zh-CN" altLang="en-US"/>
              <a:t>并修复了</a:t>
            </a:r>
            <a:r>
              <a:rPr lang="en-US" altLang="zh-CN"/>
              <a:t> BFD </a:t>
            </a:r>
            <a:r>
              <a:rPr lang="zh-CN" altLang="en-US"/>
              <a:t>链接器会算错符号</a:t>
            </a:r>
            <a:r>
              <a:rPr lang="en-US" altLang="zh-CN"/>
              <a:t> relax </a:t>
            </a:r>
            <a:r>
              <a:rPr lang="zh-CN" altLang="en-US"/>
              <a:t>后尺寸的问题</a:t>
            </a:r>
            <a:endParaRPr lang="zh-CN" altLang="en-US"/>
          </a:p>
          <a:p>
            <a:pPr lvl="1"/>
            <a:r>
              <a:rPr lang="en-US" altLang="zh-CN"/>
              <a:t>xen0n </a:t>
            </a:r>
            <a:r>
              <a:rPr lang="zh-CN" altLang="en-US"/>
              <a:t>理解错了</a:t>
            </a:r>
            <a:r>
              <a:rPr lang="en-US" altLang="zh-CN"/>
              <a:t> splay_tree_predecessor </a:t>
            </a:r>
            <a:r>
              <a:rPr lang="zh-CN" altLang="en-US"/>
              <a:t>函数用法</a:t>
            </a:r>
            <a:endParaRPr lang="zh-CN" altLang="en-US"/>
          </a:p>
          <a:p>
            <a:pPr lvl="1"/>
            <a:r>
              <a:rPr lang="en-US" altLang="zh-CN"/>
              <a:t>xen0n </a:t>
            </a:r>
            <a:r>
              <a:rPr lang="zh-CN" altLang="en-US"/>
              <a:t>向</a:t>
            </a:r>
            <a:r>
              <a:rPr lang="en-US" altLang="zh-CN"/>
              <a:t> xry111 </a:t>
            </a:r>
            <a:r>
              <a:rPr lang="zh-CN" altLang="en-US"/>
              <a:t>支付了一杯咖啡的等价红包</a:t>
            </a:r>
            <a:endParaRPr lang="zh-CN" altLang="en-US"/>
          </a:p>
          <a:p>
            <a:pPr lvl="1"/>
            <a:r>
              <a:rPr lang="en-US" altLang="zh-CN"/>
              <a:t>eu-elflint </a:t>
            </a:r>
            <a:r>
              <a:rPr lang="zh-CN" altLang="en-US"/>
              <a:t>是个有用的工具，推荐了解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/>
              <a:t>xen0n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c</a:t>
            </a:r>
            <a:r>
              <a:rPr lang="en-US" altLang="zh-CN">
                <a:cs typeface="Arial" panose="020B0604020202020204" pitchFamily="34" charset="0"/>
              </a:rPr>
              <a:t>h</a:t>
            </a:r>
            <a:r>
              <a:rPr lang="en-US" altLang="zh-CN"/>
              <a:t>englulu: Remove the definition of CASE_VECTOR_SHORTEN_MODE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LLVM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mintsuki </a:t>
            </a:r>
            <a:r>
              <a:rPr lang="zh-CN" altLang="en-US">
                <a:hlinkClick r:id="rId1"/>
              </a:rPr>
              <a:t>避免了</a:t>
            </a:r>
            <a:r>
              <a:rPr lang="zh-CN" altLang="en-US"/>
              <a:t>一条与 </a:t>
            </a:r>
            <a:r>
              <a:rPr lang="en-US" altLang="zh-CN"/>
              <a:t>triple ABI </a:t>
            </a:r>
            <a:r>
              <a:rPr lang="zh-CN" altLang="en-US"/>
              <a:t>有关的多余的警告</a:t>
            </a:r>
            <a:endParaRPr lang="en-US" altLang="zh-CN"/>
          </a:p>
          <a:p>
            <a:r>
              <a:rPr lang="en-US" altLang="zh-CN"/>
              <a:t>nerfur </a:t>
            </a:r>
            <a:r>
              <a:rPr lang="zh-CN" altLang="en-US">
                <a:hlinkClick r:id="rId2"/>
              </a:rPr>
              <a:t>新增了</a:t>
            </a:r>
            <a:r>
              <a:rPr lang="zh-CN" altLang="en-US"/>
              <a:t>龙架构 </a:t>
            </a:r>
            <a:r>
              <a:rPr lang="en-US" altLang="zh-CN"/>
              <a:t>OpenBSD </a:t>
            </a:r>
            <a:r>
              <a:rPr lang="zh-CN" altLang="en-US"/>
              <a:t>构建目标支持！</a:t>
            </a:r>
            <a:endParaRPr lang="zh-CN" altLang="en-US"/>
          </a:p>
          <a:p>
            <a:r>
              <a:rPr lang="zh-CN" altLang="en-US"/>
              <a:t>代码生成后端改进</a:t>
            </a:r>
            <a:endParaRPr lang="zh-CN" altLang="en-US"/>
          </a:p>
          <a:p>
            <a:pPr lvl="1"/>
            <a:r>
              <a:rPr lang="en-US" altLang="zh-CN"/>
              <a:t>zhaoqi5 </a:t>
            </a:r>
            <a:r>
              <a:rPr lang="zh-CN" altLang="en-US">
                <a:hlinkClick r:id="rId3"/>
              </a:rPr>
              <a:t>优化了</a:t>
            </a:r>
            <a:r>
              <a:rPr lang="zh-CN" altLang="en-US"/>
              <a:t>、又</a:t>
            </a:r>
            <a:r>
              <a:rPr lang="zh-CN" altLang="en-US">
                <a:hlinkClick r:id="rId4"/>
              </a:rPr>
              <a:t>优化了</a:t>
            </a:r>
            <a:r>
              <a:rPr lang="zh-CN" altLang="en-US"/>
              <a:t>向量常量的构造方式，</a:t>
            </a:r>
            <a:r>
              <a:rPr lang="zh-CN" altLang="en-US">
                <a:hlinkClick r:id="rId5"/>
              </a:rPr>
              <a:t>防止了</a:t>
            </a:r>
            <a:r>
              <a:rPr lang="zh-CN" altLang="en-US"/>
              <a:t>含有 </a:t>
            </a:r>
            <a:r>
              <a:rPr lang="en-US" altLang="zh-CN"/>
              <a:t>undef </a:t>
            </a:r>
            <a:r>
              <a:rPr lang="zh-CN" altLang="en-US"/>
              <a:t>的向量的构造操作被扩展，</a:t>
            </a:r>
            <a:r>
              <a:rPr lang="zh-CN" altLang="en-US">
                <a:hlinkClick r:id="rId6"/>
              </a:rPr>
              <a:t>改善了</a:t>
            </a:r>
            <a:r>
              <a:rPr lang="zh-CN" altLang="en-US"/>
              <a:t>往向量中插入浮点元素的做法，用“比较+选择”</a:t>
            </a:r>
            <a:r>
              <a:rPr lang="zh-CN" altLang="en-US">
                <a:hlinkClick r:id="rId7"/>
              </a:rPr>
              <a:t>优化了</a:t>
            </a:r>
            <a:r>
              <a:rPr lang="zh-CN" altLang="en-US"/>
              <a:t>可变下标的插入元素操作</a:t>
            </a:r>
            <a:endParaRPr lang="zh-CN" altLang="en-US"/>
          </a:p>
          <a:p>
            <a:pPr lvl="1"/>
            <a:r>
              <a:rPr lang="en-US" altLang="zh-CN"/>
              <a:t>hev</a:t>
            </a:r>
            <a:r>
              <a:rPr lang="zh-CN" altLang="en-US"/>
              <a:t> </a:t>
            </a:r>
            <a:r>
              <a:rPr lang="zh-CN" altLang="en-US">
                <a:hlinkClick r:id="rId8"/>
              </a:rPr>
              <a:t>修复了</a:t>
            </a:r>
            <a:r>
              <a:rPr lang="zh-CN" altLang="en-US"/>
              <a:t>拓宽 </a:t>
            </a:r>
            <a:r>
              <a:rPr lang="en-US" altLang="zh-CN"/>
              <a:t>[x]vmsk{lt,ge,ne}z</a:t>
            </a:r>
            <a:r>
              <a:rPr lang="zh-CN" altLang="en-US"/>
              <a:t> 操作数时的崩溃</a:t>
            </a:r>
            <a:endParaRPr lang="zh-CN" altLang="en-US"/>
          </a:p>
          <a:p>
            <a:pPr lvl="1"/>
            <a:r>
              <a:rPr lang="en-US" altLang="zh-CN"/>
              <a:t>Ami</a:t>
            </a:r>
            <a:r>
              <a:rPr lang="zh-CN" altLang="en-US"/>
              <a:t>-</a:t>
            </a:r>
            <a:r>
              <a:rPr lang="en-US" altLang="zh-CN"/>
              <a:t>zhang</a:t>
            </a:r>
            <a:r>
              <a:rPr lang="zh-CN" altLang="en-US"/>
              <a:t> 在 </a:t>
            </a:r>
            <a:r>
              <a:rPr lang="en-US" altLang="zh-CN"/>
              <a:t>RuntimeDyld JIT </a:t>
            </a:r>
            <a:r>
              <a:rPr lang="zh-CN" altLang="en-US"/>
              <a:t>后端</a:t>
            </a:r>
            <a:r>
              <a:rPr lang="zh-CN" altLang="en-US">
                <a:hlinkClick r:id="rId9"/>
              </a:rPr>
              <a:t>支持了</a:t>
            </a:r>
            <a:r>
              <a:rPr lang="zh-CN" altLang="en-US"/>
              <a:t> </a:t>
            </a:r>
            <a:r>
              <a:rPr lang="en-US" altLang="zh-CN"/>
              <a:t>large </a:t>
            </a:r>
            <a:r>
              <a:rPr lang="zh-CN" altLang="en-US"/>
              <a:t>代码模型</a:t>
            </a:r>
            <a:endParaRPr lang="zh-CN" altLang="en-US"/>
          </a:p>
          <a:p>
            <a:pPr lvl="0"/>
            <a:r>
              <a:rPr lang="en-US" altLang="zh-CN"/>
              <a:t>MC</a:t>
            </a:r>
            <a:r>
              <a:rPr lang="zh-CN" altLang="en-US"/>
              <a:t>、</a:t>
            </a:r>
            <a:r>
              <a:rPr lang="en-US" altLang="zh-CN"/>
              <a:t>LLD </a:t>
            </a:r>
            <a:r>
              <a:rPr lang="zh-CN" altLang="en-US"/>
              <a:t>相关改进</a:t>
            </a:r>
            <a:endParaRPr lang="zh-CN" altLang="en-US"/>
          </a:p>
          <a:p>
            <a:pPr lvl="1"/>
            <a:r>
              <a:rPr lang="zh-CN" altLang="en-US"/>
              <a:t>#</a:t>
            </a:r>
            <a:r>
              <a:rPr lang="en-US" altLang="zh-CN"/>
              <a:t>123730, </a:t>
            </a:r>
            <a:r>
              <a:rPr lang="zh-CN" altLang="en-US"/>
              <a:t>#</a:t>
            </a:r>
            <a:r>
              <a:rPr lang="en-US" altLang="zh-CN"/>
              <a:t>123743, </a:t>
            </a:r>
            <a:r>
              <a:rPr lang="zh-CN" altLang="en-US"/>
              <a:t>#</a:t>
            </a:r>
            <a:r>
              <a:rPr lang="en-US" altLang="zh-CN"/>
              <a:t>151264 (Zhaoxin Yang)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zh-CN" altLang="en-US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x</a:t>
            </a:r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en0n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.NET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LuckyXu </a:t>
            </a:r>
            <a:r>
              <a:rPr lang="zh-CN" altLang="en-US">
                <a:hlinkClick r:id="rId1"/>
              </a:rPr>
              <a:t>提交了</a:t>
            </a:r>
            <a:r>
              <a:rPr lang="zh-CN" altLang="en-US"/>
              <a:t>动态处理 </a:t>
            </a:r>
            <a:r>
              <a:rPr lang="en-US" altLang="zh-CN"/>
              <a:t>LASX/LSX/FPU </a:t>
            </a:r>
            <a:r>
              <a:rPr lang="zh-CN" altLang="en-US"/>
              <a:t>上下文的补丁</a:t>
            </a:r>
            <a:endParaRPr lang="zh-CN" altLang="en-US"/>
          </a:p>
          <a:p>
            <a:pPr lvl="1"/>
            <a:r>
              <a:rPr lang="zh-CN" altLang="en-US" sz="2400"/>
              <a:t>应能解决与</a:t>
            </a:r>
            <a:r>
              <a:rPr lang="en-US" altLang="zh-CN" sz="2400"/>
              <a:t> 2K0300 </a:t>
            </a:r>
            <a:r>
              <a:rPr lang="zh-CN" altLang="en-US" sz="2400"/>
              <a:t>等</a:t>
            </a:r>
            <a:r>
              <a:rPr lang="en-US" altLang="zh-CN" sz="2400"/>
              <a:t> no-LSX </a:t>
            </a:r>
            <a:r>
              <a:rPr lang="zh-CN" altLang="en-US" sz="2400"/>
              <a:t>平台的兼容问题</a:t>
            </a:r>
            <a:endParaRPr lang="zh-CN" altLang="en-US"/>
          </a:p>
          <a:p>
            <a:pPr lvl="1"/>
            <a:r>
              <a:rPr lang="zh-CN" altLang="en-US" strike="sngStrike"/>
              <a:t>截至 </a:t>
            </a:r>
            <a:r>
              <a:rPr lang="en-US" altLang="zh-CN" strike="sngStrike"/>
              <a:t>07</a:t>
            </a:r>
            <a:r>
              <a:rPr lang="zh-CN" altLang="en-US" strike="sngStrike"/>
              <a:t>-</a:t>
            </a:r>
            <a:r>
              <a:rPr lang="en-US" altLang="zh-CN" strike="sngStrike"/>
              <a:t>25</a:t>
            </a:r>
            <a:r>
              <a:rPr lang="zh-CN" altLang="en-US" strike="sngStrike"/>
              <a:t>，</a:t>
            </a:r>
            <a:r>
              <a:rPr lang="en-US" altLang="zh-CN" strike="sngStrike"/>
              <a:t>xen0n </a:t>
            </a:r>
            <a:r>
              <a:rPr lang="zh-CN" altLang="en-US" strike="sngStrike"/>
              <a:t>指出了实现方式有问题，待原作者改正</a:t>
            </a:r>
            <a:endParaRPr lang="zh-CN" altLang="en-US"/>
          </a:p>
          <a:p>
            <a:pPr lvl="1"/>
            <a:r>
              <a:rPr lang="zh-CN" altLang="en-US"/>
              <a:t>已于</a:t>
            </a:r>
            <a:r>
              <a:rPr lang="en-US" altLang="zh-CN"/>
              <a:t> 08-02 </a:t>
            </a:r>
            <a:r>
              <a:rPr lang="zh-CN" altLang="en-US"/>
              <a:t>合并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4360</Words>
  <Application>WPS Office WWO_wpscloud_20250806173754-cb0c0c2a42</Application>
  <PresentationFormat/>
  <Paragraphs>196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宋体</vt:lpstr>
      <vt:lpstr>汉仪书宋二KW</vt:lpstr>
      <vt:lpstr>Kingsoft Confetti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binutils</vt:lpstr>
      <vt:lpstr>gcc</vt:lpstr>
      <vt:lpstr>LLVM</vt:lpstr>
      <vt:lpstr>.NET</vt:lpstr>
      <vt:lpstr>Linux 内核（loongarch 列表）</vt:lpstr>
      <vt:lpstr>快速报告</vt:lpstr>
      <vt:lpstr>PowerPoint 演示文稿</vt:lpstr>
      <vt:lpstr>PowerPoint 演示文稿</vt:lpstr>
      <vt:lpstr>PowerPoint 演示文稿</vt:lpstr>
      <vt:lpstr>快速报告</vt:lpstr>
      <vt:lpstr>开放申请龙架构授权！</vt:lpstr>
      <vt:lpstr>开放申请龙架构授权？</vt:lpstr>
      <vt:lpstr>英雄帖：2K3000 视频硬解适配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2025-08-17T02:47:17Z</dcterms:created>
  <dcterms:modified xsi:type="dcterms:W3CDTF">2025-08-17T02:47:17Z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2052-12.9.0.22498</vt:lpwstr>
  </property>
  <property fmtid="{D5CDD505-2E9C-101B-9397-08002B2CF9AE}" pid="3" name="ICV">
    <vt:lpwstr>47B5133B91E7D92B8904E1676A1AE32D_43</vt:lpwstr>
  </property>
</Properties>
</file>