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2"/>
  </p:handoutMasterIdLst>
  <p:sldIdLst>
    <p:sldId id="257" r:id="rId3"/>
    <p:sldId id="258" r:id="rId4"/>
    <p:sldId id="261" r:id="rId5"/>
    <p:sldId id="349" r:id="rId6"/>
    <p:sldId id="348" r:id="rId8"/>
    <p:sldId id="366" r:id="rId9"/>
    <p:sldId id="370" r:id="rId10"/>
    <p:sldId id="374" r:id="rId11"/>
    <p:sldId id="372" r:id="rId12"/>
    <p:sldId id="373" r:id="rId13"/>
    <p:sldId id="367" r:id="rId14"/>
    <p:sldId id="376" r:id="rId15"/>
    <p:sldId id="375" r:id="rId16"/>
    <p:sldId id="387" r:id="rId17"/>
    <p:sldId id="388" r:id="rId18"/>
    <p:sldId id="362" r:id="rId19"/>
    <p:sldId id="364" r:id="rId20"/>
    <p:sldId id="363" r:id="rId21"/>
    <p:sldId id="390" r:id="rId22"/>
    <p:sldId id="377" r:id="rId23"/>
    <p:sldId id="385" r:id="rId24"/>
    <p:sldId id="383" r:id="rId25"/>
    <p:sldId id="378" r:id="rId26"/>
    <p:sldId id="379" r:id="rId27"/>
    <p:sldId id="382" r:id="rId28"/>
    <p:sldId id="384" r:id="rId29"/>
    <p:sldId id="303" r:id="rId30"/>
    <p:sldId id="275" r:id="rId31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bilibili.com/video/BV1nx411F7VV?t=2570.7" TargetMode="External"/><Relationship Id="rId1" Type="http://schemas.openxmlformats.org/officeDocument/2006/relationships/hyperlink" Target="https://chromium-review.googlesource.com/c/libyuv/libyuv/+/6772567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cc.gnu.org/PR121064" TargetMode="External"/><Relationship Id="rId2" Type="http://schemas.openxmlformats.org/officeDocument/2006/relationships/hyperlink" Target="https://gcc.gnu.org/PR120983" TargetMode="External"/><Relationship Id="rId1" Type="http://schemas.openxmlformats.org/officeDocument/2006/relationships/hyperlink" Target="https://gcc.gnu.org/PR10188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ourceware.org/cgit/binutils-gdb/commit/?id=792e4d23c9fccd0204c8c511368822913a5cdad0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oongson-community/docs/blob/master/firmware/2023112408472964828.%E9%BE%99%E8%8A%AFCPU%E7%BB%9F%E4%B8%80%E7%B3%BB%E7%BB%9F%E6%9E%B6%E6%9E%84%E8%A7%84%E8%8C%83%EF%BC%88LA%E6%9E%B6%E6%9E%84%E9%80%9A%E7%94%A8PC%E3%80%81%E6%9C%8D%E5%8A%A1%E5%99%A8%E7%B3%BB%E5%88%97%EF%BC%89V4.1.pdf" TargetMode="External"/><Relationship Id="rId2" Type="http://schemas.openxmlformats.org/officeDocument/2006/relationships/hyperlink" Target="https://github.com/loongson-community/docs/blob/master/firmware/2023100815582746322.%E9%BE%99%E8%8A%AFCPU%E7%BB%9F%E4%B8%80%E7%B3%BB%E7%BB%9F%E6%9E%B6%E6%9E%84%E8%A7%84%E8%8C%83(LA%E6%9E%B6%E6%9E%84%E9%80%9A%E7%94%A8PC%E3%80%81%E6%9C%8D%E5%8A%A1%E5%99%A8%E7%B3%BB%E5%88%97)V4.0.1.pdf" TargetMode="External"/><Relationship Id="rId1" Type="http://schemas.openxmlformats.org/officeDocument/2006/relationships/hyperlink" Target="https://lore.kernel.org/all/20250714064542.2276247-1-zhoubinbin@loongson.cn/" TargetMode="Externa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lore.kernel.org/loongarch/20250709080233.3948503-1-maobibo@loongson.cn/" TargetMode="External"/><Relationship Id="rId5" Type="http://schemas.openxmlformats.org/officeDocument/2006/relationships/hyperlink" Target="https://lore.kernel.org/loongarch/20250707035143.1979013-1-maobibo@loongson.cn/" TargetMode="External"/><Relationship Id="rId4" Type="http://schemas.openxmlformats.org/officeDocument/2006/relationships/hyperlink" Target="https://lore.kernel.org/loongarch/20250714083856.910856-1-maobibo@loongson.cn/" TargetMode="External"/><Relationship Id="rId3" Type="http://schemas.openxmlformats.org/officeDocument/2006/relationships/hyperlink" Target="https://lore.kernel.org/loongarch/20250708071840.556686-1-jianghaoran@kylinos.cn/" TargetMode="External"/><Relationship Id="rId2" Type="http://schemas.openxmlformats.org/officeDocument/2006/relationships/hyperlink" Target="https://lore.kernel.org/loongarch/20250709055029.723243-1-duanchenghao@kylinos.cn/" TargetMode="External"/><Relationship Id="rId1" Type="http://schemas.openxmlformats.org/officeDocument/2006/relationships/hyperlink" Target="https://lore.kernel.org/loongarch/20250714070438.2399153-1-chenhuacai@loongson.cn/" TargetMode="Externa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lore.kernel.org/loongarch/cover.1750765495.git.zhoubinbin@loongson.cn/" TargetMode="External"/><Relationship Id="rId4" Type="http://schemas.openxmlformats.org/officeDocument/2006/relationships/hyperlink" Target="https://lore.kernel.org/loongarch/20250716070243.3846100-1-zhoubinbin@loongson.cn/" TargetMode="External"/><Relationship Id="rId3" Type="http://schemas.openxmlformats.org/officeDocument/2006/relationships/hyperlink" Target="https://lore.kernel.org/loongarch/cover.1752548073.git.zhoubinbin@loongson.cn/" TargetMode="External"/><Relationship Id="rId2" Type="http://schemas.openxmlformats.org/officeDocument/2006/relationships/hyperlink" Target="https://lore.kernel.org/loongarch/20250716043915.15034-1-yangtiezhu@loongson.cn/" TargetMode="External"/><Relationship Id="rId1" Type="http://schemas.openxmlformats.org/officeDocument/2006/relationships/hyperlink" Target="https://lore.kernel.org/loongarch/20250716165929.22386-2-yury.norov@gmail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wiki" TargetMode="External"/><Relationship Id="rId2" Type="http://schemas.openxmlformats.org/officeDocument/2006/relationships/hyperlink" Target="https://deepwiki.com/lcpu-club/loongarch-packages" TargetMode="External"/><Relationship Id="rId1" Type="http://schemas.openxmlformats.org/officeDocument/2006/relationships/hyperlink" Target="https://www.loongbbs.cn/d/288-arch-linux-for-loong64-%E6%9B%B4%E6%96%B0%E6%97%A5%E5%BF%9720250706-20250719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pull/643" TargetMode="External"/><Relationship Id="rId1" Type="http://schemas.openxmlformats.org/officeDocument/2006/relationships/hyperlink" Target="https://github.com/lcpu-club/loongarch-packages/pull/656" TargetMode="Externa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pull/636" TargetMode="External"/><Relationship Id="rId2" Type="http://schemas.openxmlformats.org/officeDocument/2006/relationships/hyperlink" Target="https://github.com/lcpu-club/loongarch-packages/pull/638" TargetMode="External"/><Relationship Id="rId1" Type="http://schemas.openxmlformats.org/officeDocument/2006/relationships/hyperlink" Target="https://github.com/lcpu-club/loongarch-packages/pull/652" TargetMode="Externa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pull/644" TargetMode="External"/><Relationship Id="rId2" Type="http://schemas.openxmlformats.org/officeDocument/2006/relationships/hyperlink" Target="https://github.com/lcpu-club/loongarch-packages/pull/641" TargetMode="External"/><Relationship Id="rId1" Type="http://schemas.openxmlformats.org/officeDocument/2006/relationships/hyperlink" Target="https://github.com/lcpu-club/loongarch-packages/pull/64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bugzilla.mozilla.org/show_bug.cgi?id=197754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chromium-review.googlesource.com/c/libyuv/libyuv/+/6241804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chromium-review.googlesource.com/c/libyuv/libyuv/+/6772566" TargetMode="External"/><Relationship Id="rId2" Type="http://schemas.openxmlformats.org/officeDocument/2006/relationships/hyperlink" Target="https://chromium-review.googlesource.com/c/libyuv/libyuv/+/6772565" TargetMode="External"/><Relationship Id="rId1" Type="http://schemas.openxmlformats.org/officeDocument/2006/relationships/hyperlink" Target="https://github.com/loongson/la-softdev-conven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Firefox vs. 2K3000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另外代码库中已经存在检查硬件是否支持 </a:t>
            </a:r>
            <a:r>
              <a:rPr lang="en-US" altLang="zh-CN"/>
              <a:t>LSX/LASX </a:t>
            </a:r>
            <a:r>
              <a:rPr lang="zh-CN" altLang="en-US"/>
              <a:t>的代码（尽管根据上一页的讨论，它在之前完全没有意义），但逻辑有问题：应该</a:t>
            </a:r>
            <a:r>
              <a:rPr lang="zh-CN" altLang="en-US" b="1"/>
              <a:t>照着手册</a:t>
            </a:r>
            <a:r>
              <a:rPr lang="zh-CN" altLang="en-US">
                <a:hlinkClick r:id="rId1"/>
              </a:rPr>
              <a:t>用 </a:t>
            </a:r>
            <a:r>
              <a:rPr lang="en-US" altLang="zh-CN">
                <a:hlinkClick r:id="rId1"/>
              </a:rPr>
              <a:t>HWCAP</a:t>
            </a:r>
            <a:r>
              <a:rPr lang="zh-CN" altLang="en-US"/>
              <a:t>，而不是 </a:t>
            </a:r>
            <a:r>
              <a:rPr lang="en-US" altLang="zh-CN"/>
              <a:t>CPUCFG</a:t>
            </a:r>
            <a:endParaRPr lang="zh-CN" altLang="en-US"/>
          </a:p>
          <a:p>
            <a:pPr lvl="1"/>
            <a:r>
              <a:rPr lang="zh-CN" altLang="en-US"/>
              <a:t>不然硬件支持向量，但内核不支持的时候还是会吃 </a:t>
            </a:r>
            <a:r>
              <a:rPr lang="en-US" altLang="zh-CN"/>
              <a:t>SIGILL</a:t>
            </a:r>
            <a:endParaRPr lang="zh-CN" altLang="en-US"/>
          </a:p>
          <a:p>
            <a:r>
              <a:rPr lang="zh-CN" altLang="en-US"/>
              <a:t>总结：无论是龙芯员工还是社区开发者，都要按规范办事，不能说为了自己 </a:t>
            </a:r>
            <a:r>
              <a:rPr lang="en-US" altLang="zh-CN"/>
              <a:t>KPI </a:t>
            </a:r>
            <a:r>
              <a:rPr lang="zh-CN" altLang="en-US"/>
              <a:t>好看或者自己的设备跑得快就乱来</a:t>
            </a:r>
            <a:endParaRPr lang="zh-CN" altLang="en-US"/>
          </a:p>
          <a:p>
            <a:pPr lvl="1"/>
            <a:r>
              <a:rPr lang="zh-CN" altLang="en-US">
                <a:hlinkClick r:id="rId2"/>
              </a:rPr>
              <a:t>“</a:t>
            </a:r>
            <a:r>
              <a:rPr lang="en-US" altLang="zh-CN">
                <a:hlinkClick r:id="rId2"/>
              </a:rPr>
              <a:t>There weren't any bad guys with black hats, they were all people just trying to get by, doing the best they could.</a:t>
            </a:r>
            <a:r>
              <a:rPr lang="zh-CN" altLang="en-US">
                <a:hlinkClick r:id="rId2"/>
              </a:rPr>
              <a:t>”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修复了上次会议提到的某项龙架构测试触发 </a:t>
            </a:r>
            <a:r>
              <a:rPr lang="en-US" altLang="zh-CN"/>
              <a:t>ICE </a:t>
            </a:r>
            <a:r>
              <a:rPr lang="zh-CN" altLang="en-US"/>
              <a:t>的问题（负责 </a:t>
            </a:r>
            <a:r>
              <a:rPr lang="en-US" altLang="zh-CN">
                <a:hlinkClick r:id="rId1"/>
              </a:rPr>
              <a:t>PR101882</a:t>
            </a:r>
            <a:r>
              <a:rPr lang="en-US" altLang="zh-CN"/>
              <a:t> </a:t>
            </a:r>
            <a:r>
              <a:rPr lang="zh-CN" altLang="en-US"/>
              <a:t>的上游开发者否认此问题与他相关，故新建了 </a:t>
            </a:r>
            <a:r>
              <a:rPr lang="en-US" altLang="zh-CN">
                <a:hlinkClick r:id="rId2"/>
              </a:rPr>
              <a:t>PR120983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但是目前的共识是这并不是最好的解决方案，后续上游维护者如果有空的话可能会翻修</a:t>
            </a:r>
            <a:endParaRPr lang="zh-CN" altLang="en-US"/>
          </a:p>
          <a:p>
            <a:r>
              <a:rPr lang="zh-CN" altLang="en-US"/>
              <a:t>为主分支（对应 </a:t>
            </a:r>
            <a:r>
              <a:rPr lang="en-US" altLang="zh-CN"/>
              <a:t>GCC</a:t>
            </a:r>
            <a:r>
              <a:rPr lang="zh-CN" altLang="en-US"/>
              <a:t>-</a:t>
            </a:r>
            <a:r>
              <a:rPr lang="en-US" altLang="zh-CN"/>
              <a:t>16 </a:t>
            </a:r>
            <a:r>
              <a:rPr lang="zh-CN" altLang="en-US"/>
              <a:t>版本）修复了某其他架构开发者报告的龙架构上自动向量化 </a:t>
            </a:r>
            <a:r>
              <a:rPr lang="en-US" altLang="zh-CN"/>
              <a:t>(</a:t>
            </a:r>
            <a:r>
              <a:rPr lang="zh-CN" altLang="en-US"/>
              <a:t>-</a:t>
            </a:r>
            <a:r>
              <a:rPr lang="en-US" altLang="zh-CN"/>
              <a:t>ftree</a:t>
            </a:r>
            <a:r>
              <a:rPr lang="zh-CN" altLang="en-US"/>
              <a:t>-</a:t>
            </a:r>
            <a:r>
              <a:rPr lang="en-US" altLang="zh-CN"/>
              <a:t>vectorize) </a:t>
            </a:r>
            <a:r>
              <a:rPr lang="zh-CN" altLang="en-US"/>
              <a:t>导致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F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Fmpeg</a:t>
            </a:r>
            <a:r>
              <a:rPr lang="zh-CN" altLang="en-US"/>
              <a:t> 的 </a:t>
            </a:r>
            <a:r>
              <a:rPr lang="en-US" altLang="zh-CN"/>
              <a:t>APE</a:t>
            </a:r>
            <a:r>
              <a:rPr lang="zh-CN" altLang="en-US"/>
              <a:t> 解码器输出无意义噪声的问题 </a:t>
            </a:r>
            <a:r>
              <a:rPr lang="en-US" altLang="zh-CN"/>
              <a:t>(</a:t>
            </a:r>
            <a:r>
              <a:rPr lang="en-US" altLang="zh-CN">
                <a:hlinkClick r:id="rId3"/>
              </a:rPr>
              <a:t>PR121064</a:t>
            </a:r>
            <a:r>
              <a:rPr lang="en-US" altLang="zh-CN"/>
              <a:t>)</a:t>
            </a:r>
            <a:r>
              <a:rPr lang="zh-CN" altLang="en-US"/>
              <a:t>，后续要回合到 </a:t>
            </a:r>
            <a:r>
              <a:rPr lang="en-US" altLang="zh-CN"/>
              <a:t>14</a:t>
            </a:r>
            <a:r>
              <a:rPr lang="zh-CN" altLang="en-US"/>
              <a:t>、</a:t>
            </a:r>
            <a:r>
              <a:rPr lang="en-US" altLang="zh-CN"/>
              <a:t>15 </a:t>
            </a:r>
            <a:r>
              <a:rPr lang="zh-CN" altLang="en-US"/>
              <a:t>分支</a:t>
            </a:r>
            <a:endParaRPr lang="zh-CN" altLang="en-US"/>
          </a:p>
          <a:p>
            <a:pPr lvl="1"/>
            <a:r>
              <a:rPr lang="zh-CN" altLang="en-US"/>
              <a:t>这样该开发者就能为 </a:t>
            </a:r>
            <a:r>
              <a:rPr lang="en-US" altLang="zh-CN"/>
              <a:t>FFmpeg </a:t>
            </a:r>
            <a:r>
              <a:rPr lang="zh-CN" altLang="en-US"/>
              <a:t>启用自动向量化了，说不定对龙架构也有性能提升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Binutils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hlinkClick r:id="rId1"/>
              </a:rPr>
              <a:t>撤销了</a:t>
            </a:r>
            <a:r>
              <a:rPr lang="zh-CN" altLang="en-US"/>
              <a:t>上次会议提到的，在 </a:t>
            </a:r>
            <a:r>
              <a:rPr lang="en-US" altLang="zh-CN"/>
              <a:t>relax pass 2 </a:t>
            </a:r>
            <a:r>
              <a:rPr lang="zh-CN" altLang="en-US"/>
              <a:t>估算距离时不再考虑代码节对齐的修改，因为此项修改导致大量软件包链接失败</a:t>
            </a:r>
            <a:endParaRPr lang="zh-CN" altLang="en-US"/>
          </a:p>
          <a:p>
            <a:pPr lvl="1"/>
            <a:r>
              <a:rPr lang="zh-CN" altLang="en-US"/>
              <a:t>此项修改是 </a:t>
            </a:r>
            <a:r>
              <a:rPr lang="en-US" altLang="zh-CN"/>
              <a:t>xry111</a:t>
            </a:r>
            <a:r>
              <a:rPr lang="zh-CN" altLang="en-US"/>
              <a:t> 使用脑内虚拟机论证的，应予批判</a:t>
            </a:r>
            <a:endParaRPr lang="zh-CN" altLang="en-US"/>
          </a:p>
          <a:p>
            <a:pPr lvl="0"/>
            <a:r>
              <a:rPr lang="en-US" altLang="zh-CN"/>
              <a:t>binutils 2.45 </a:t>
            </a:r>
            <a:r>
              <a:rPr lang="zh-CN" altLang="en-US"/>
              <a:t>预计于 </a:t>
            </a:r>
            <a:r>
              <a:rPr lang="en-US" altLang="zh-CN"/>
              <a:t>7 </a:t>
            </a:r>
            <a:r>
              <a:rPr lang="zh-CN" altLang="en-US"/>
              <a:t>月 </a:t>
            </a:r>
            <a:r>
              <a:rPr lang="en-US" altLang="zh-CN"/>
              <a:t>27 </a:t>
            </a:r>
            <a:r>
              <a:rPr lang="zh-CN" altLang="en-US"/>
              <a:t>日发布，包含上述修复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en-US" altLang="zh-CN">
                <a:cs typeface="Arial" panose="020B0604020202020204" pitchFamily="34" charset="0"/>
              </a:rPr>
              <a:t>Kernel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Binbin Zhou </a:t>
            </a:r>
            <a:r>
              <a:rPr lang="zh-CN" altLang="en-US">
                <a:hlinkClick r:id="rId1"/>
              </a:rPr>
              <a:t>提交了</a:t>
            </a:r>
            <a:r>
              <a:rPr lang="zh-CN" altLang="en-US"/>
              <a:t>之前几次会议提到的 </a:t>
            </a:r>
            <a:r>
              <a:rPr lang="en-US" altLang="zh-CN"/>
              <a:t>3A6000 </a:t>
            </a:r>
            <a:r>
              <a:rPr lang="zh-CN" altLang="en-US"/>
              <a:t>笔记本（联想开天除外）的触摸板问题修复</a:t>
            </a:r>
            <a:r>
              <a:rPr lang="zh-CN" altLang="en-US" b="1"/>
              <a:t>的一半</a:t>
            </a:r>
            <a:endParaRPr lang="zh-CN" altLang="en-US" b="1"/>
          </a:p>
          <a:p>
            <a:r>
              <a:rPr lang="zh-CN" altLang="en-US"/>
              <a:t>另一半存在争议</a:t>
            </a:r>
            <a:endParaRPr lang="zh-CN" altLang="en-US"/>
          </a:p>
          <a:p>
            <a:pPr lvl="1"/>
            <a:r>
              <a:rPr lang="zh-CN" altLang="en-US"/>
              <a:t>旧版 </a:t>
            </a:r>
            <a:r>
              <a:rPr lang="en-US" altLang="zh-CN"/>
              <a:t>(</a:t>
            </a:r>
            <a:r>
              <a:rPr lang="en-US" altLang="zh-CN">
                <a:hlinkClick r:id="rId2"/>
              </a:rPr>
              <a:t>v4.0.1</a:t>
            </a:r>
            <a:r>
              <a:rPr lang="en-US" altLang="zh-CN"/>
              <a:t>) </a:t>
            </a:r>
            <a:r>
              <a:rPr lang="zh-CN" altLang="en-US"/>
              <a:t>的《龙芯 </a:t>
            </a:r>
            <a:r>
              <a:rPr lang="en-US" altLang="zh-CN"/>
              <a:t>CPU </a:t>
            </a:r>
            <a:r>
              <a:rPr lang="zh-CN" altLang="en-US"/>
              <a:t>统一系统架构规范》参照 </a:t>
            </a:r>
            <a:r>
              <a:rPr lang="en-US" altLang="zh-CN"/>
              <a:t>OpenFirmware Device Tree </a:t>
            </a:r>
            <a:r>
              <a:rPr lang="zh-CN" altLang="en-US"/>
              <a:t>的写法，在 </a:t>
            </a:r>
            <a:r>
              <a:rPr lang="en-US" altLang="zh-CN"/>
              <a:t>GPIO </a:t>
            </a:r>
            <a:r>
              <a:rPr lang="zh-CN" altLang="en-US"/>
              <a:t>设备描述中使用 </a:t>
            </a:r>
            <a:r>
              <a:rPr lang="en-US" altLang="zh-CN"/>
              <a:t>gsi_idx_map </a:t>
            </a:r>
            <a:r>
              <a:rPr lang="zh-CN" altLang="en-US"/>
              <a:t>属性表示 </a:t>
            </a:r>
            <a:r>
              <a:rPr lang="en-US" altLang="zh-CN"/>
              <a:t>GPIO pin </a:t>
            </a:r>
            <a:r>
              <a:rPr lang="zh-CN" altLang="en-US"/>
              <a:t>和中断号的对应关系</a:t>
            </a:r>
            <a:endParaRPr lang="zh-CN" altLang="en-US"/>
          </a:p>
          <a:p>
            <a:pPr lvl="1"/>
            <a:r>
              <a:rPr lang="zh-CN" altLang="en-US"/>
              <a:t>但是这和 </a:t>
            </a:r>
            <a:r>
              <a:rPr lang="en-US" altLang="zh-CN"/>
              <a:t>ACPI </a:t>
            </a:r>
            <a:r>
              <a:rPr lang="zh-CN" altLang="en-US"/>
              <a:t>的规定不一致，因此新版 </a:t>
            </a:r>
            <a:r>
              <a:rPr lang="en-US" altLang="zh-CN"/>
              <a:t>(</a:t>
            </a:r>
            <a:r>
              <a:rPr lang="en-US" altLang="zh-CN">
                <a:hlinkClick r:id="rId3"/>
              </a:rPr>
              <a:t>v4.1</a:t>
            </a:r>
            <a:r>
              <a:rPr lang="en-US" altLang="zh-CN"/>
              <a:t>) </a:t>
            </a:r>
            <a:r>
              <a:rPr lang="zh-CN" altLang="en-US"/>
              <a:t>的手册删除了这一属性，改用 </a:t>
            </a:r>
            <a:r>
              <a:rPr lang="en-US" altLang="zh-CN"/>
              <a:t>ACPI </a:t>
            </a:r>
            <a:r>
              <a:rPr lang="zh-CN" altLang="en-US"/>
              <a:t>规定的写法</a:t>
            </a:r>
            <a:endParaRPr lang="zh-CN" altLang="en-US"/>
          </a:p>
          <a:p>
            <a:pPr lvl="1"/>
            <a:r>
              <a:rPr lang="zh-CN" altLang="en-US"/>
              <a:t>如果上游内核不支持旧写法，存量硬件怎么办？</a:t>
            </a:r>
            <a:endParaRPr lang="zh-CN" altLang="en-US"/>
          </a:p>
          <a:p>
            <a:pPr lvl="2"/>
            <a:r>
              <a:rPr lang="zh-CN" altLang="en-US"/>
              <a:t>请求厂商升级固件存在严重的非技术困难</a:t>
            </a:r>
            <a:endParaRPr lang="zh-CN" altLang="en-US"/>
          </a:p>
          <a:p>
            <a:pPr lvl="1"/>
            <a:r>
              <a:rPr lang="zh-CN" altLang="en-US"/>
              <a:t>另外需要思考：新硬件就没事了吗？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/>
              <a:t>loongarch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756719" cy="4657501"/>
          </a:xfrm>
        </p:spPr>
        <p:txBody>
          <a:bodyPr/>
          <a:p>
            <a:r>
              <a:rPr lang="en-US" altLang="zh-CN" sz="2400"/>
              <a:t>Huacai Chen</a:t>
            </a:r>
            <a:endParaRPr lang="en-US" altLang="zh-CN" sz="2400"/>
          </a:p>
          <a:p>
            <a:pPr lvl="1"/>
            <a:r>
              <a:rPr lang="zh-CN" altLang="en-US" sz="2055"/>
              <a:t>将 </a:t>
            </a:r>
            <a:r>
              <a:rPr lang="en-US" altLang="zh-CN" sz="2055"/>
              <a:t>relocate_new_kernel_size </a:t>
            </a:r>
            <a:r>
              <a:rPr lang="zh-CN" altLang="en-US" sz="2055"/>
              <a:t>定义为</a:t>
            </a:r>
            <a:r>
              <a:rPr lang="en-US" altLang="zh-CN" sz="2055"/>
              <a:t> .quad</a:t>
            </a:r>
            <a:r>
              <a:rPr lang="zh-CN" altLang="en-US" sz="2055"/>
              <a:t>（</a:t>
            </a:r>
            <a:r>
              <a:rPr lang="en-US" altLang="zh-CN" sz="2055"/>
              <a:t>64 </a:t>
            </a:r>
            <a:r>
              <a:rPr lang="zh-CN" altLang="en-US" sz="2055"/>
              <a:t>位）类型值（</a:t>
            </a:r>
            <a:r>
              <a:rPr lang="zh-CN" altLang="en-US" sz="2055">
                <a:hlinkClick r:id="rId1"/>
              </a:rPr>
              <a:t>第 </a:t>
            </a:r>
            <a:r>
              <a:rPr lang="en-US" altLang="zh-CN" sz="2055">
                <a:hlinkClick r:id="rId1"/>
              </a:rPr>
              <a:t>1 </a:t>
            </a:r>
            <a:r>
              <a:rPr lang="zh-CN" altLang="en-US" sz="2055">
                <a:hlinkClick r:id="rId1"/>
              </a:rPr>
              <a:t>版</a:t>
            </a:r>
            <a:r>
              <a:rPr lang="zh-CN" altLang="en-US" sz="2055"/>
              <a:t>）</a:t>
            </a:r>
            <a:endParaRPr lang="en-US" altLang="zh-CN" sz="2055"/>
          </a:p>
          <a:p>
            <a:pPr lvl="0"/>
            <a:r>
              <a:rPr lang="en-US" altLang="zh-CN" sz="2395"/>
              <a:t>Chenghao Duan</a:t>
            </a:r>
            <a:endParaRPr lang="en-US" altLang="zh-CN" sz="2395"/>
          </a:p>
          <a:p>
            <a:pPr lvl="1"/>
            <a:r>
              <a:rPr lang="zh-CN" altLang="en-US" sz="2100"/>
              <a:t>为龙架构 </a:t>
            </a:r>
            <a:r>
              <a:rPr lang="en-US" altLang="zh-CN" sz="2100"/>
              <a:t>BPF </a:t>
            </a:r>
            <a:r>
              <a:rPr lang="zh-CN" altLang="en-US" sz="2100"/>
              <a:t>子系统实现函数蹦床 </a:t>
            </a:r>
            <a:r>
              <a:rPr lang="en-US" altLang="zh-CN" sz="2100"/>
              <a:t>(trampoline) </a:t>
            </a:r>
            <a:r>
              <a:rPr lang="zh-CN" altLang="en-US" sz="2100"/>
              <a:t>支持（</a:t>
            </a:r>
            <a:r>
              <a:rPr lang="zh-CN" altLang="en-US" sz="2100">
                <a:hlinkClick r:id="rId2"/>
              </a:rPr>
              <a:t>第 </a:t>
            </a:r>
            <a:r>
              <a:rPr lang="en-US" altLang="zh-CN" sz="2100">
                <a:hlinkClick r:id="rId2"/>
              </a:rPr>
              <a:t>3 </a:t>
            </a:r>
            <a:r>
              <a:rPr lang="zh-CN" altLang="en-US" sz="2100">
                <a:hlinkClick r:id="rId2"/>
              </a:rPr>
              <a:t>版</a:t>
            </a:r>
            <a:r>
              <a:rPr lang="zh-CN" altLang="en-US" sz="2100"/>
              <a:t>）</a:t>
            </a:r>
            <a:endParaRPr lang="en-US" altLang="zh-CN" sz="2100"/>
          </a:p>
          <a:p>
            <a:pPr lvl="0"/>
            <a:r>
              <a:rPr lang="en-US" altLang="zh-CN" sz="2395"/>
              <a:t>Haoran Jiang</a:t>
            </a:r>
            <a:endParaRPr lang="en-US" altLang="zh-CN" sz="2395"/>
          </a:p>
          <a:p>
            <a:pPr lvl="1"/>
            <a:r>
              <a:rPr lang="zh-CN" altLang="en-US" sz="2100"/>
              <a:t>修复</a:t>
            </a:r>
            <a:r>
              <a:rPr lang="en-US" altLang="zh-CN" sz="2100"/>
              <a:t> BPF </a:t>
            </a:r>
            <a:r>
              <a:rPr lang="zh-CN" altLang="en-US" sz="2100"/>
              <a:t>子系统中的两处尾呼叫</a:t>
            </a:r>
            <a:r>
              <a:rPr lang="en-US" altLang="zh-CN" sz="2100"/>
              <a:t> (tail call) </a:t>
            </a:r>
            <a:r>
              <a:rPr lang="zh-CN" altLang="en-US" sz="2100"/>
              <a:t>问题（</a:t>
            </a:r>
            <a:r>
              <a:rPr lang="zh-CN" altLang="en-US" sz="2100">
                <a:hlinkClick r:id="rId3"/>
              </a:rPr>
              <a:t>第 </a:t>
            </a:r>
            <a:r>
              <a:rPr lang="en-US" altLang="zh-CN" sz="2100">
                <a:hlinkClick r:id="rId3"/>
              </a:rPr>
              <a:t>1 </a:t>
            </a:r>
            <a:r>
              <a:rPr lang="zh-CN" altLang="en-US" sz="2100">
                <a:hlinkClick r:id="rId3"/>
              </a:rPr>
              <a:t>版</a:t>
            </a:r>
            <a:r>
              <a:rPr lang="zh-CN" altLang="en-US" sz="2100"/>
              <a:t>）</a:t>
            </a:r>
            <a:endParaRPr lang="en-US" altLang="zh-CN" sz="2100"/>
          </a:p>
          <a:p>
            <a:pPr lvl="0"/>
            <a:r>
              <a:rPr lang="en-US" altLang="zh-CN" sz="2395"/>
              <a:t>Bibo Mao</a:t>
            </a:r>
            <a:endParaRPr lang="en-US" altLang="zh-CN" sz="2395"/>
          </a:p>
          <a:p>
            <a:pPr lvl="1"/>
            <a:r>
              <a:rPr lang="zh-CN" altLang="en-US" sz="2000"/>
              <a:t>使用 </a:t>
            </a:r>
            <a:r>
              <a:rPr lang="en-US" altLang="zh-CN" sz="2000"/>
              <a:t>ELF </a:t>
            </a:r>
            <a:r>
              <a:rPr lang="zh-CN" altLang="en-US" sz="2000"/>
              <a:t>程序头实现内核物理内存地址探测（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1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实现 </a:t>
            </a:r>
            <a:r>
              <a:rPr lang="en-US" altLang="zh-CN" sz="2000"/>
              <a:t>3C6000 </a:t>
            </a:r>
            <a:r>
              <a:rPr lang="zh-CN" altLang="en-US" sz="2000"/>
              <a:t>的部分 </a:t>
            </a:r>
            <a:r>
              <a:rPr lang="en-US" altLang="zh-CN" sz="2000"/>
              <a:t>KVM </a:t>
            </a:r>
            <a:r>
              <a:rPr lang="zh-CN" altLang="en-US" sz="2000"/>
              <a:t>平台特性探测（</a:t>
            </a:r>
            <a:r>
              <a:rPr lang="zh-CN" altLang="en-US" sz="2000">
                <a:hlinkClick r:id="rId5"/>
              </a:rPr>
              <a:t>第 </a:t>
            </a:r>
            <a:r>
              <a:rPr lang="en-US" altLang="zh-CN" sz="2000">
                <a:hlinkClick r:id="rId5"/>
              </a:rPr>
              <a:t>1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增强</a:t>
            </a:r>
            <a:r>
              <a:rPr lang="en-US" altLang="zh-CN" sz="2000"/>
              <a:t> KVM </a:t>
            </a:r>
            <a:r>
              <a:rPr lang="zh-CN" altLang="en-US" sz="2000"/>
              <a:t>中对</a:t>
            </a:r>
            <a:r>
              <a:rPr lang="en-US" altLang="zh-CN" sz="2000"/>
              <a:t> EIOINTC </a:t>
            </a:r>
            <a:r>
              <a:rPr lang="zh-CN" altLang="en-US" sz="2000"/>
              <a:t>中断控制器的模拟功能（</a:t>
            </a:r>
            <a:r>
              <a:rPr lang="zh-CN" altLang="en-US" sz="2000">
                <a:hlinkClick r:id="rId6"/>
              </a:rPr>
              <a:t>第</a:t>
            </a:r>
            <a:r>
              <a:rPr lang="en-US" altLang="zh-CN" sz="2000">
                <a:hlinkClick r:id="rId6"/>
              </a:rPr>
              <a:t> 6 </a:t>
            </a:r>
            <a:r>
              <a:rPr lang="zh-CN" altLang="en-US" sz="2000">
                <a:hlinkClick r:id="rId6"/>
              </a:rPr>
              <a:t>版</a:t>
            </a:r>
            <a:r>
              <a:rPr lang="zh-CN" altLang="en-US" sz="2000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/>
              <a:t>loongarch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756719" cy="4657501"/>
          </a:xfrm>
        </p:spPr>
        <p:txBody>
          <a:bodyPr/>
          <a:p>
            <a:pPr lvl="0"/>
            <a:r>
              <a:rPr lang="en-US" altLang="zh-CN" sz="2400"/>
              <a:t>Yuri Norov</a:t>
            </a:r>
            <a:endParaRPr lang="en-US" altLang="zh-CN" sz="2400"/>
          </a:p>
          <a:p>
            <a:pPr lvl="1"/>
            <a:r>
              <a:rPr lang="zh-CN" altLang="en-US" sz="2055"/>
              <a:t>简化部分</a:t>
            </a:r>
            <a:r>
              <a:rPr lang="en-US" altLang="zh-CN" sz="2055"/>
              <a:t> KVM </a:t>
            </a:r>
            <a:r>
              <a:rPr lang="zh-CN" altLang="en-US" sz="2055"/>
              <a:t>代码逻辑（</a:t>
            </a:r>
            <a:r>
              <a:rPr lang="zh-CN" altLang="en-US" sz="2055">
                <a:hlinkClick r:id="rId1"/>
              </a:rPr>
              <a:t>第</a:t>
            </a:r>
            <a:r>
              <a:rPr lang="en-US" altLang="zh-CN" sz="2055">
                <a:hlinkClick r:id="rId1"/>
              </a:rPr>
              <a:t> 1 </a:t>
            </a:r>
            <a:r>
              <a:rPr lang="zh-CN" altLang="en-US" sz="2055">
                <a:hlinkClick r:id="rId1"/>
              </a:rPr>
              <a:t>版</a:t>
            </a:r>
            <a:r>
              <a:rPr lang="zh-CN" altLang="en-US" sz="2055"/>
              <a:t>）</a:t>
            </a:r>
            <a:endParaRPr lang="zh-CN" altLang="en-US" sz="2055"/>
          </a:p>
          <a:p>
            <a:pPr lvl="0"/>
            <a:r>
              <a:rPr lang="en-US" altLang="zh-CN" sz="2400"/>
              <a:t>Tiezhu Yang</a:t>
            </a:r>
            <a:endParaRPr lang="en-US" altLang="zh-CN" sz="2400"/>
          </a:p>
          <a:p>
            <a:pPr lvl="1"/>
            <a:r>
              <a:rPr lang="zh-CN" altLang="en-US" sz="2055"/>
              <a:t>为</a:t>
            </a:r>
            <a:r>
              <a:rPr lang="en-US" altLang="zh-CN" sz="2055"/>
              <a:t> BPF </a:t>
            </a:r>
            <a:r>
              <a:rPr lang="zh-CN" altLang="en-US" sz="2055"/>
              <a:t>子系统的函数蹦床</a:t>
            </a:r>
            <a:r>
              <a:rPr lang="en-US" altLang="zh-CN" sz="2055"/>
              <a:t> (trampoline) </a:t>
            </a:r>
            <a:r>
              <a:rPr lang="zh-CN" altLang="en-US" sz="2055"/>
              <a:t>实现</a:t>
            </a:r>
            <a:r>
              <a:rPr lang="en-US" altLang="zh-CN" sz="2055"/>
              <a:t> struct ops </a:t>
            </a:r>
            <a:r>
              <a:rPr lang="zh-CN" altLang="en-US" sz="2055"/>
              <a:t>支持（</a:t>
            </a:r>
            <a:r>
              <a:rPr lang="zh-CN" altLang="en-US" sz="2055">
                <a:hlinkClick r:id="rId2"/>
              </a:rPr>
              <a:t>征求意见第 </a:t>
            </a:r>
            <a:r>
              <a:rPr lang="en-US" altLang="zh-CN" sz="2055">
                <a:hlinkClick r:id="rId2"/>
              </a:rPr>
              <a:t>1 </a:t>
            </a:r>
            <a:r>
              <a:rPr lang="zh-CN" altLang="en-US" sz="2055">
                <a:hlinkClick r:id="rId2"/>
              </a:rPr>
              <a:t>版</a:t>
            </a:r>
            <a:r>
              <a:rPr lang="zh-CN" altLang="en-US" sz="2055"/>
              <a:t>）</a:t>
            </a:r>
            <a:endParaRPr lang="zh-CN" altLang="en-US" sz="2055"/>
          </a:p>
          <a:p>
            <a:pPr lvl="0"/>
            <a:r>
              <a:rPr lang="en-US" altLang="zh-CN" sz="2400"/>
              <a:t>Binbin Zhou</a:t>
            </a:r>
            <a:endParaRPr lang="zh-CN" altLang="en-US" sz="2400"/>
          </a:p>
          <a:p>
            <a:pPr lvl="1"/>
            <a:r>
              <a:rPr lang="zh-CN" altLang="en-US" sz="2000"/>
              <a:t>龙芯</a:t>
            </a:r>
            <a:r>
              <a:rPr lang="en-US" altLang="zh-CN" sz="2000"/>
              <a:t> 2K0500 BMC </a:t>
            </a:r>
            <a:r>
              <a:rPr lang="zh-CN" altLang="en-US" sz="2000"/>
              <a:t>支持（</a:t>
            </a:r>
            <a:r>
              <a:rPr lang="zh-CN" altLang="en-US" sz="2000">
                <a:hlinkClick r:id="rId3"/>
              </a:rPr>
              <a:t>第</a:t>
            </a:r>
            <a:r>
              <a:rPr lang="en-US" altLang="zh-CN" sz="2000">
                <a:hlinkClick r:id="rId3"/>
              </a:rPr>
              <a:t> 8 </a:t>
            </a:r>
            <a:r>
              <a:rPr lang="zh-CN" altLang="en-US" sz="2000">
                <a:hlinkClick r:id="rId3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龙芯 </a:t>
            </a:r>
            <a:r>
              <a:rPr lang="en-US" altLang="zh-CN" sz="2000"/>
              <a:t>2K0500 SDIO </a:t>
            </a:r>
            <a:r>
              <a:rPr lang="zh-CN" altLang="en-US" sz="2000"/>
              <a:t>控制器支持（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1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龙芯</a:t>
            </a:r>
            <a:r>
              <a:rPr lang="en-US" altLang="zh-CN" sz="2000"/>
              <a:t> 2K0500/2K1000/2K2000 MMC </a:t>
            </a:r>
            <a:r>
              <a:rPr lang="zh-CN" altLang="en-US" sz="2000"/>
              <a:t>控制器支持（</a:t>
            </a:r>
            <a:r>
              <a:rPr lang="zh-CN" altLang="en-US" sz="2000">
                <a:hlinkClick r:id="rId5"/>
              </a:rPr>
              <a:t>第 </a:t>
            </a:r>
            <a:r>
              <a:rPr lang="en-US" altLang="zh-CN" sz="2000">
                <a:hlinkClick r:id="rId5"/>
              </a:rPr>
              <a:t>4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PPSSPP LoongArch64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JIT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02225" cy="4657501"/>
          </a:xfrm>
        </p:spPr>
        <p:txBody>
          <a:bodyPr/>
          <a:p>
            <a:r>
              <a:rPr lang="zh-CN" altLang="en-US"/>
              <a:t>为</a:t>
            </a:r>
            <a:r>
              <a:rPr lang="en-US" altLang="zh-CN"/>
              <a:t> PPSSPP </a:t>
            </a:r>
            <a:r>
              <a:rPr lang="zh-CN" altLang="en-US"/>
              <a:t>项目添加了完整的</a:t>
            </a:r>
            <a:r>
              <a:rPr lang="en-US" altLang="zh-CN"/>
              <a:t> LoongArch64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JIT</a:t>
            </a:r>
            <a:endParaRPr lang="en-US" altLang="zh-CN"/>
          </a:p>
          <a:p>
            <a:r>
              <a:rPr lang="zh-CN" altLang="en-US"/>
              <a:t>包括</a:t>
            </a:r>
            <a:r>
              <a:rPr lang="en-US" altLang="zh-CN"/>
              <a:t> Vertex</a:t>
            </a:r>
            <a:r>
              <a:rPr lang="zh-CN" altLang="en-US"/>
              <a:t>-</a:t>
            </a:r>
            <a:r>
              <a:rPr lang="en-US" altLang="zh-CN"/>
              <a:t>jit</a:t>
            </a:r>
            <a:r>
              <a:rPr lang="zh-CN" altLang="en-US"/>
              <a:t>（顶点</a:t>
            </a:r>
            <a:r>
              <a:rPr lang="en-US" altLang="zh-CN"/>
              <a:t> JIT</a:t>
            </a:r>
            <a:r>
              <a:rPr lang="zh-CN" altLang="en-US"/>
              <a:t>）和</a:t>
            </a:r>
            <a:r>
              <a:rPr lang="en-US" altLang="zh-CN"/>
              <a:t>IR-jit</a:t>
            </a:r>
            <a:r>
              <a:rPr lang="zh-CN" altLang="en-US"/>
              <a:t>，后者支持</a:t>
            </a:r>
            <a:r>
              <a:rPr lang="en-US" altLang="zh-CN"/>
              <a:t>2K0300</a:t>
            </a:r>
            <a:r>
              <a:rPr lang="zh-CN" altLang="en-US"/>
              <a:t>等</a:t>
            </a:r>
            <a:r>
              <a:rPr lang="en-US" altLang="zh-CN"/>
              <a:t>no-LSX</a:t>
            </a:r>
            <a:r>
              <a:rPr lang="zh-CN" altLang="en-US"/>
              <a:t>设备</a:t>
            </a:r>
            <a:endParaRPr lang="zh-CN" altLang="en-US"/>
          </a:p>
          <a:p>
            <a:r>
              <a:rPr lang="zh-CN" altLang="en-US"/>
              <a:t>支持</a:t>
            </a:r>
            <a:r>
              <a:rPr lang="en-US" altLang="zh-CN"/>
              <a:t> LSX </a:t>
            </a:r>
            <a:r>
              <a:rPr lang="zh-CN" altLang="en-US"/>
              <a:t>的设备可获得额外优化（</a:t>
            </a:r>
            <a:r>
              <a:rPr lang="en-US" altLang="zh-CN"/>
              <a:t>QuickTexHash/Vec4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绝大部分游戏都获得了</a:t>
            </a:r>
            <a:r>
              <a:rPr lang="en-US" altLang="zh-CN"/>
              <a:t>2</a:t>
            </a:r>
            <a:r>
              <a:rPr lang="zh-CN" altLang="en-US"/>
              <a:t>倍左右的性能提升（</a:t>
            </a:r>
            <a:r>
              <a:rPr lang="en-US" altLang="zh-CN"/>
              <a:t>e.g. Mortor Storm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感谢</a:t>
            </a:r>
            <a:r>
              <a:rPr lang="en-US" altLang="zh-CN"/>
              <a:t>@phorcys</a:t>
            </a:r>
            <a:r>
              <a:rPr lang="zh-CN" altLang="en-US"/>
              <a:t>和</a:t>
            </a:r>
            <a:r>
              <a:rPr lang="en-US" altLang="zh-CN"/>
              <a:t>@KatyushaScarlet</a:t>
            </a:r>
            <a:r>
              <a:rPr lang="zh-CN" altLang="en-US"/>
              <a:t>提供的测试和</a:t>
            </a:r>
            <a:r>
              <a:rPr lang="en-US" altLang="zh-CN"/>
              <a:t>Profile</a:t>
            </a:r>
            <a:r>
              <a:rPr lang="zh-CN" altLang="en-US"/>
              <a:t>支持</a:t>
            </a:r>
            <a:endParaRPr lang="zh-CN" altLang="en-US"/>
          </a:p>
          <a:p>
            <a:r>
              <a:rPr lang="zh-CN" altLang="en-US"/>
              <a:t>预计将在</a:t>
            </a:r>
            <a:r>
              <a:rPr lang="en-US" altLang="zh-CN"/>
              <a:t>v1.20</a:t>
            </a:r>
            <a:r>
              <a:rPr lang="zh-CN" altLang="en-US"/>
              <a:t>版本发布</a:t>
            </a:r>
            <a:endParaRPr lang="zh-CN" altLang="en-US"/>
          </a:p>
          <a:p>
            <a:r>
              <a:rPr lang="zh-CN" altLang="en-US"/>
              <a:t>欢迎使用</a:t>
            </a:r>
            <a:r>
              <a:rPr lang="en-US" altLang="zh-CN"/>
              <a:t>/</a:t>
            </a:r>
            <a:r>
              <a:rPr lang="zh-CN" altLang="en-US"/>
              <a:t>捉虫！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lrzlin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PPSSPP LoongArch64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JIT</a:t>
            </a:r>
            <a:endParaRPr lang="en-US" altLang="zh-CN"/>
          </a:p>
        </p:txBody>
      </p:sp>
      <p:pic>
        <p:nvPicPr>
          <p:cNvPr id="3" name="图片 2" descr="post_object_image_3250633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085" y="1200571"/>
            <a:ext cx="8534400" cy="4791075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lrzlin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龙架构发行版变动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Deb</a:t>
            </a:r>
            <a:r>
              <a:rPr lang="en-US" altLang="zh-CN">
                <a:cs typeface="Arial" panose="020B0604020202020204" pitchFamily="34" charset="0"/>
              </a:rPr>
              <a:t>ian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707440" cy="4657501"/>
          </a:xfrm>
        </p:spPr>
        <p:txBody>
          <a:bodyPr/>
          <a:p>
            <a:r>
              <a:rPr lang="en-US" altLang="zh-CN"/>
              <a:t>DebConf 25 </a:t>
            </a:r>
            <a:r>
              <a:rPr lang="zh-CN" altLang="en-US"/>
              <a:t>于 </a:t>
            </a:r>
            <a:r>
              <a:rPr lang="en-US" altLang="zh-CN"/>
              <a:t>7 </a:t>
            </a:r>
            <a:r>
              <a:rPr lang="zh-CN" altLang="en-US"/>
              <a:t>月 </a:t>
            </a:r>
            <a:r>
              <a:rPr lang="en-US" altLang="zh-CN"/>
              <a:t>19 </a:t>
            </a:r>
            <a:r>
              <a:rPr lang="zh-CN" altLang="en-US"/>
              <a:t>日闭幕</a:t>
            </a:r>
            <a:endParaRPr lang="zh-CN" altLang="en-US"/>
          </a:p>
          <a:p>
            <a:pPr lvl="1"/>
            <a:r>
              <a:rPr lang="en-US" altLang="zh-CN"/>
              <a:t>10 </a:t>
            </a:r>
            <a:r>
              <a:rPr lang="zh-CN" altLang="en-US"/>
              <a:t>名中国大陆与会者，</a:t>
            </a:r>
            <a:r>
              <a:rPr lang="en-US" altLang="zh-CN"/>
              <a:t>1 </a:t>
            </a:r>
            <a:r>
              <a:rPr lang="zh-CN" altLang="en-US"/>
              <a:t>名澳门与会者，</a:t>
            </a:r>
            <a:r>
              <a:rPr lang="en-US" altLang="zh-CN"/>
              <a:t>5 </a:t>
            </a:r>
            <a:r>
              <a:rPr lang="zh-CN" altLang="en-US"/>
              <a:t>名台湾与会者</a:t>
            </a:r>
            <a:endParaRPr lang="zh-CN" altLang="en-US"/>
          </a:p>
          <a:p>
            <a:r>
              <a:rPr lang="en-US" altLang="zh-CN"/>
              <a:t>Debian 13 (trixie) </a:t>
            </a:r>
            <a:r>
              <a:rPr lang="zh-CN" altLang="en-US"/>
              <a:t>将于 </a:t>
            </a:r>
            <a:r>
              <a:rPr lang="en-US" altLang="zh-CN"/>
              <a:t>8 </a:t>
            </a:r>
            <a:r>
              <a:rPr lang="zh-CN" altLang="en-US"/>
              <a:t>月 </a:t>
            </a:r>
            <a:r>
              <a:rPr lang="en-US" altLang="zh-CN"/>
              <a:t>9 </a:t>
            </a:r>
            <a:r>
              <a:rPr lang="zh-CN" altLang="en-US"/>
              <a:t>日发布</a:t>
            </a:r>
            <a:endParaRPr lang="zh-CN" altLang="en-US"/>
          </a:p>
          <a:p>
            <a:pPr lvl="0"/>
            <a:r>
              <a:rPr lang="en-US" altLang="zh-CN"/>
              <a:t>Debian </a:t>
            </a:r>
            <a:r>
              <a:rPr lang="zh-CN" altLang="en-US"/>
              <a:t>发版团队对社区</a:t>
            </a:r>
            <a:r>
              <a:rPr lang="en-US" altLang="zh-CN"/>
              <a:t>/</a:t>
            </a:r>
            <a:r>
              <a:rPr lang="zh-CN" altLang="en-US"/>
              <a:t>龙芯公司的 </a:t>
            </a:r>
            <a:r>
              <a:rPr lang="en-US" altLang="zh-CN"/>
              <a:t>Debian 13 </a:t>
            </a:r>
            <a:r>
              <a:rPr lang="zh-CN" altLang="en-US"/>
              <a:t>非官方复刻计划表示认同</a:t>
            </a:r>
            <a:endParaRPr lang="zh-CN" altLang="en-US"/>
          </a:p>
          <a:p>
            <a:pPr lvl="1"/>
            <a:r>
              <a:rPr lang="zh-CN" altLang="en-US"/>
              <a:t>计划：由龙芯公司与社区同志各自搭建一套 </a:t>
            </a:r>
            <a:r>
              <a:rPr lang="en-US" altLang="zh-CN"/>
              <a:t>Debian </a:t>
            </a:r>
            <a:r>
              <a:rPr lang="zh-CN" altLang="en-US"/>
              <a:t>包构建设施，复现 </a:t>
            </a:r>
            <a:r>
              <a:rPr lang="en-US" altLang="zh-CN"/>
              <a:t>trixie </a:t>
            </a:r>
            <a:r>
              <a:rPr lang="zh-CN" altLang="en-US"/>
              <a:t>软件包，交叉验证（绝大部分包的构建结果可复现），以保证工程质量、获得用户信任</a:t>
            </a:r>
            <a:endParaRPr lang="zh-CN" altLang="en-US"/>
          </a:p>
          <a:p>
            <a:pPr lvl="0"/>
            <a:r>
              <a:rPr lang="en-US" altLang="zh-CN"/>
              <a:t>loong64 </a:t>
            </a:r>
            <a:r>
              <a:rPr lang="zh-CN" altLang="en-US"/>
              <a:t>于 </a:t>
            </a:r>
            <a:r>
              <a:rPr lang="en-US" altLang="zh-CN"/>
              <a:t>Debian 14 (forky) </a:t>
            </a:r>
            <a:r>
              <a:rPr lang="zh-CN" altLang="en-US"/>
              <a:t>伊始晋级为正式架构</a:t>
            </a:r>
            <a:endParaRPr lang="zh-CN" altLang="en-US"/>
          </a:p>
          <a:p>
            <a:pPr lvl="1"/>
            <a:r>
              <a:rPr lang="zh-CN" altLang="en-US"/>
              <a:t>现场展示了 </a:t>
            </a:r>
            <a:r>
              <a:rPr lang="en-US" altLang="zh-CN"/>
              <a:t>XC</a:t>
            </a:r>
            <a:r>
              <a:rPr lang="zh-CN" altLang="en-US"/>
              <a:t>-</a:t>
            </a:r>
            <a:r>
              <a:rPr lang="en-US" altLang="zh-CN"/>
              <a:t>LS3A6M </a:t>
            </a:r>
            <a:r>
              <a:rPr lang="zh-CN" altLang="en-US"/>
              <a:t>主板与 </a:t>
            </a:r>
            <a:r>
              <a:rPr lang="en-US" altLang="zh-CN"/>
              <a:t>3A6000 </a:t>
            </a:r>
            <a:r>
              <a:rPr lang="zh-CN" altLang="en-US"/>
              <a:t>笔记本，群众反应好</a:t>
            </a:r>
            <a:endParaRPr lang="zh-CN" altLang="en-US"/>
          </a:p>
          <a:p>
            <a:pPr lvl="1"/>
            <a:r>
              <a:rPr lang="zh-CN" altLang="en-US"/>
              <a:t>板子借给韩国内核开发者做龙架构的密码学操作优化了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7 </a:t>
            </a:r>
            <a:r>
              <a:rPr lang="zh-CN" altLang="en-US"/>
              <a:t>月 </a:t>
            </a:r>
            <a:r>
              <a:rPr lang="en-US" altLang="zh-CN"/>
              <a:t>20 </a:t>
            </a:r>
            <a:r>
              <a:rPr lang="zh-CN" altLang="en-US"/>
              <a:t>日</a:t>
            </a:r>
            <a:r>
              <a:rPr lang="ja-JP" altLang="en-US"/>
              <a:t>・</a:t>
            </a:r>
            <a:r>
              <a:rPr lang="zh-CN" altLang="en-US"/>
              <a:t>第 </a:t>
            </a:r>
            <a:r>
              <a:rPr lang="en-US" altLang="zh-CN"/>
              <a:t>16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324174" y="572444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 (AOSC OS)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推动</a:t>
            </a:r>
            <a:r>
              <a:rPr lang="zh-CN" altLang="en-US" sz="2400">
                <a:cs typeface="Arial" panose="020B0604020202020204" pitchFamily="34" charset="0"/>
              </a:rPr>
              <a:t>龙芯 </a:t>
            </a:r>
            <a:r>
              <a:rPr lang="en-US" altLang="zh-CN" sz="2400">
                <a:cs typeface="Arial" panose="020B0604020202020204" pitchFamily="34" charset="0"/>
              </a:rPr>
              <a:t>2K3000 </a:t>
            </a:r>
            <a:r>
              <a:rPr lang="zh-CN" altLang="en-US" sz="2400">
                <a:cs typeface="Arial" panose="020B0604020202020204" pitchFamily="34" charset="0"/>
              </a:rPr>
              <a:t>支持中</a:t>
            </a:r>
            <a:endParaRPr lang="zh-CN" altLang="en-US" sz="2400"/>
          </a:p>
          <a:p>
            <a:pPr lvl="1"/>
            <a:r>
              <a:rPr lang="zh-CN" altLang="en-US" sz="2100"/>
              <a:t>为</a:t>
            </a:r>
            <a:r>
              <a:rPr lang="zh-CN" altLang="en-US" sz="2100">
                <a:cs typeface="Arial" panose="020B0604020202020204" pitchFamily="34" charset="0"/>
              </a:rPr>
              <a:t> </a:t>
            </a:r>
            <a:r>
              <a:rPr lang="en-US" altLang="zh-CN" sz="2100">
                <a:cs typeface="Arial" panose="020B0604020202020204" pitchFamily="34" charset="0"/>
              </a:rPr>
              <a:t>Linux 6.14 </a:t>
            </a:r>
            <a:r>
              <a:rPr lang="zh-CN" altLang="en-US" sz="2100">
                <a:cs typeface="Arial" panose="020B0604020202020204" pitchFamily="34" charset="0"/>
              </a:rPr>
              <a:t>内核 回合了 </a:t>
            </a:r>
            <a:r>
              <a:rPr lang="en-US" altLang="zh-CN" sz="2100">
                <a:cs typeface="Arial" panose="020B0604020202020204" pitchFamily="34" charset="0"/>
              </a:rPr>
              <a:t>2K3000 </a:t>
            </a:r>
            <a:r>
              <a:rPr lang="zh-CN" altLang="en-US" sz="2100">
                <a:cs typeface="Arial" panose="020B0604020202020204" pitchFamily="34" charset="0"/>
              </a:rPr>
              <a:t>网卡支持</a:t>
            </a:r>
            <a:endParaRPr lang="zh-CN" altLang="en-US" sz="2100">
              <a:cs typeface="Arial" panose="020B0604020202020204" pitchFamily="34" charset="0"/>
            </a:endParaRPr>
          </a:p>
          <a:p>
            <a:pPr lvl="1"/>
            <a:r>
              <a:rPr lang="zh-CN" altLang="en-US" sz="2100">
                <a:cs typeface="Arial" panose="020B0604020202020204" pitchFamily="34" charset="0"/>
              </a:rPr>
              <a:t>排查应用兼容性</a:t>
            </a:r>
            <a:endParaRPr lang="zh-CN" altLang="en-US" sz="2100">
              <a:cs typeface="Arial" panose="020B0604020202020204" pitchFamily="34" charset="0"/>
            </a:endParaRPr>
          </a:p>
          <a:p>
            <a:pPr lvl="2"/>
            <a:r>
              <a:rPr lang="en-US" altLang="zh-CN" sz="2100">
                <a:cs typeface="Arial" panose="020B0604020202020204" pitchFamily="34" charset="0"/>
              </a:rPr>
              <a:t>Firefox</a:t>
            </a:r>
            <a:r>
              <a:rPr lang="zh-CN" altLang="en-US" sz="2100">
                <a:cs typeface="Arial" panose="020B0604020202020204" pitchFamily="34" charset="0"/>
              </a:rPr>
              <a:t> 的 </a:t>
            </a:r>
            <a:r>
              <a:rPr lang="en-US" altLang="zh-CN" sz="2100">
                <a:cs typeface="Arial" panose="020B0604020202020204" pitchFamily="34" charset="0"/>
              </a:rPr>
              <a:t>libyuv </a:t>
            </a:r>
            <a:r>
              <a:rPr lang="zh-CN" altLang="en-US" sz="2100">
                <a:cs typeface="Arial" panose="020B0604020202020204" pitchFamily="34" charset="0"/>
              </a:rPr>
              <a:t>及 </a:t>
            </a:r>
            <a:r>
              <a:rPr lang="en-US" altLang="zh-CN" sz="2100">
                <a:cs typeface="Arial" panose="020B0604020202020204" pitchFamily="34" charset="0"/>
              </a:rPr>
              <a:t>Skia </a:t>
            </a:r>
            <a:r>
              <a:rPr lang="zh-CN" altLang="en-US" sz="2100">
                <a:cs typeface="Arial" panose="020B0604020202020204" pitchFamily="34" charset="0"/>
              </a:rPr>
              <a:t>组件存在 </a:t>
            </a:r>
            <a:r>
              <a:rPr lang="en-US" altLang="zh-CN" sz="2100">
                <a:cs typeface="Arial" panose="020B0604020202020204" pitchFamily="34" charset="0"/>
              </a:rPr>
              <a:t>LASX </a:t>
            </a:r>
            <a:r>
              <a:rPr lang="zh-CN" altLang="en-US" sz="2100">
                <a:cs typeface="Arial" panose="020B0604020202020204" pitchFamily="34" charset="0"/>
              </a:rPr>
              <a:t>指令集，</a:t>
            </a:r>
            <a:br>
              <a:rPr lang="zh-CN" altLang="en-US" sz="2100">
                <a:cs typeface="Arial" panose="020B0604020202020204" pitchFamily="34" charset="0"/>
              </a:rPr>
            </a:br>
            <a:r>
              <a:rPr lang="zh-CN" altLang="en-US" sz="2100">
                <a:cs typeface="Arial" panose="020B0604020202020204" pitchFamily="34" charset="0"/>
              </a:rPr>
              <a:t>导致 </a:t>
            </a:r>
            <a:r>
              <a:rPr lang="en-US" altLang="zh-CN" sz="2100">
                <a:cs typeface="Arial" panose="020B0604020202020204" pitchFamily="34" charset="0"/>
              </a:rPr>
              <a:t>SIGILL</a:t>
            </a:r>
            <a:r>
              <a:rPr lang="zh-CN" altLang="en-US" sz="2100">
                <a:cs typeface="Arial" panose="020B0604020202020204" pitchFamily="34" charset="0"/>
              </a:rPr>
              <a:t>，推送 </a:t>
            </a:r>
            <a:r>
              <a:rPr lang="en-US" altLang="zh-CN" sz="2100">
                <a:cs typeface="Arial" panose="020B0604020202020204" pitchFamily="34" charset="0"/>
              </a:rPr>
              <a:t>140.0.4 </a:t>
            </a:r>
            <a:r>
              <a:rPr lang="zh-CN" altLang="en-US" sz="2100">
                <a:cs typeface="Arial" panose="020B0604020202020204" pitchFamily="34" charset="0"/>
              </a:rPr>
              <a:t>更新时将修复该问题</a:t>
            </a:r>
            <a:endParaRPr lang="zh-CN" altLang="en-US" sz="2100">
              <a:cs typeface="Arial" panose="020B0604020202020204" pitchFamily="34" charset="0"/>
            </a:endParaRPr>
          </a:p>
          <a:p>
            <a:pPr lvl="2"/>
            <a:r>
              <a:rPr lang="zh-CN" altLang="en-US" sz="2100"/>
              <a:t>腾讯 </a:t>
            </a:r>
            <a:r>
              <a:rPr lang="en-US" altLang="zh-CN" sz="2100"/>
              <a:t>QQ </a:t>
            </a:r>
            <a:r>
              <a:rPr lang="zh-CN" altLang="en-US" sz="2100"/>
              <a:t>可用、</a:t>
            </a:r>
            <a:r>
              <a:rPr lang="en-US" altLang="zh-CN" sz="2100"/>
              <a:t>WPS </a:t>
            </a:r>
            <a:r>
              <a:rPr lang="zh-CN" altLang="en-US" sz="2100"/>
              <a:t>可用，微信暂时不可用（</a:t>
            </a:r>
            <a:r>
              <a:rPr lang="en-US" altLang="zh-CN" sz="2100"/>
              <a:t>LASX </a:t>
            </a:r>
            <a:r>
              <a:rPr lang="zh-CN" altLang="en-US" sz="2100"/>
              <a:t>指令）</a:t>
            </a:r>
            <a:endParaRPr lang="zh-CN" altLang="en-US" sz="2100"/>
          </a:p>
          <a:p>
            <a:pPr lvl="2"/>
            <a:r>
              <a:rPr lang="en-US" altLang="zh-CN" sz="2100"/>
              <a:t>LATX</a:t>
            </a:r>
            <a:r>
              <a:rPr lang="zh-CN" altLang="en-US" sz="2100"/>
              <a:t> 暂不可用，需提供无 </a:t>
            </a:r>
            <a:r>
              <a:rPr lang="en-US" altLang="zh-CN" sz="2100"/>
              <a:t>LASX </a:t>
            </a:r>
            <a:r>
              <a:rPr lang="zh-CN" altLang="en-US" sz="2100"/>
              <a:t>版本</a:t>
            </a:r>
            <a:endParaRPr lang="zh-CN" altLang="en-US" sz="2100"/>
          </a:p>
          <a:p>
            <a:pPr lvl="2"/>
            <a:r>
              <a:rPr lang="zh-CN" altLang="en-US" sz="2100"/>
              <a:t>目前正进行其他功能支持及兼容性的摸排工作</a:t>
            </a:r>
            <a:endParaRPr lang="zh-CN" altLang="en-US" sz="2100"/>
          </a:p>
          <a:p>
            <a:pPr lvl="1"/>
            <a:r>
              <a:rPr lang="en-US" altLang="zh-CN" sz="2100"/>
              <a:t>LG200</a:t>
            </a:r>
            <a:r>
              <a:rPr lang="zh-CN" altLang="en-US" sz="2100"/>
              <a:t> 显卡驱动尚未到货，等待中</a:t>
            </a:r>
            <a:endParaRPr lang="zh-CN" altLang="en-US" sz="2100"/>
          </a:p>
          <a:p>
            <a:pPr lvl="0"/>
            <a:r>
              <a:rPr lang="en-US" altLang="zh-CN" sz="2395"/>
              <a:t>Linux 6.16</a:t>
            </a:r>
            <a:r>
              <a:rPr lang="zh-CN" altLang="en-US" sz="2395"/>
              <a:t>-</a:t>
            </a:r>
            <a:r>
              <a:rPr lang="en-US" altLang="zh-CN" sz="2395"/>
              <a:t>rc6 </a:t>
            </a:r>
            <a:r>
              <a:rPr lang="zh-CN" altLang="en-US" sz="2395"/>
              <a:t>测试内核预计今日推送</a:t>
            </a:r>
            <a:br>
              <a:rPr lang="zh-CN" altLang="en-US" sz="2395"/>
            </a:br>
            <a:r>
              <a:rPr lang="en-US" altLang="zh-CN" sz="2395" b="1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oma</a:t>
            </a:r>
            <a:r>
              <a:rPr lang="zh-CN" altLang="en-US" sz="2395" b="1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2395" b="1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install linux</a:t>
            </a:r>
            <a:r>
              <a:rPr lang="zh-CN" altLang="en-US" sz="2395" b="1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+</a:t>
            </a:r>
            <a:r>
              <a:rPr lang="en-US" altLang="zh-CN" sz="2395" b="1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kernel</a:t>
            </a:r>
            <a:r>
              <a:rPr lang="zh-CN" altLang="en-US" sz="2395" b="1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+</a:t>
            </a:r>
            <a:r>
              <a:rPr lang="en-US" altLang="zh-CN" sz="2395" b="1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rc</a:t>
            </a:r>
            <a:endParaRPr lang="en-US" altLang="zh-CN" sz="2395" b="1">
              <a:solidFill>
                <a:srgbClr val="C00000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1"/>
            <a:r>
              <a:rPr lang="zh-CN" altLang="en-US" sz="2100">
                <a:latin typeface="Source Han Sans CN" charset="0"/>
                <a:ea typeface="Source Han Sans CN" charset="0"/>
                <a:cs typeface="Source Han Sans CN" charset="0"/>
              </a:rPr>
              <a:t>刷新了各类外设支持补丁：</a:t>
            </a:r>
            <a:r>
              <a:rPr lang="en-US" altLang="zh-CN" sz="2100">
                <a:latin typeface="Source Han Sans CN" charset="0"/>
                <a:ea typeface="Source Han Sans CN" charset="0"/>
                <a:cs typeface="Source Han Sans CN" charset="0"/>
              </a:rPr>
              <a:t>BMC</a:t>
            </a:r>
            <a:r>
              <a:rPr lang="zh-CN" altLang="en-US" sz="2100">
                <a:latin typeface="Source Han Sans CN" charset="0"/>
                <a:ea typeface="Source Han Sans CN" charset="0"/>
                <a:cs typeface="Source Han Sans CN" charset="0"/>
              </a:rPr>
              <a:t>、</a:t>
            </a:r>
            <a:r>
              <a:rPr lang="en-US" altLang="zh-CN" sz="2100">
                <a:latin typeface="Source Han Sans CN" charset="0"/>
                <a:ea typeface="Source Han Sans CN" charset="0"/>
                <a:cs typeface="Source Han Sans CN" charset="0"/>
              </a:rPr>
              <a:t>Security Engine </a:t>
            </a:r>
            <a:r>
              <a:rPr lang="zh-CN" altLang="en-US" sz="2100">
                <a:latin typeface="Source Han Sans CN" charset="0"/>
                <a:ea typeface="Source Han Sans CN" charset="0"/>
                <a:cs typeface="Source Han Sans CN" charset="0"/>
              </a:rPr>
              <a:t>等</a:t>
            </a:r>
            <a:endParaRPr lang="zh-CN" altLang="en-US" sz="21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/>
            <a:r>
              <a:rPr lang="zh-CN" altLang="en-US" sz="2100">
                <a:latin typeface="Source Han Sans CN" charset="0"/>
                <a:ea typeface="Source Han Sans CN" charset="0"/>
                <a:cs typeface="Source Han Sans CN" charset="0"/>
              </a:rPr>
              <a:t>包含来自 </a:t>
            </a:r>
            <a:r>
              <a:rPr lang="en-US" altLang="zh-CN" sz="2100">
                <a:latin typeface="Source Han Sans CN" charset="0"/>
                <a:ea typeface="Source Han Sans CN" charset="0"/>
                <a:cs typeface="Source Han Sans CN" charset="0"/>
              </a:rPr>
              <a:t>6.6 </a:t>
            </a:r>
            <a:r>
              <a:rPr lang="zh-CN" altLang="en-US" sz="2100">
                <a:latin typeface="Source Han Sans CN" charset="0"/>
                <a:ea typeface="Source Han Sans CN" charset="0"/>
                <a:cs typeface="Source Han Sans CN" charset="0"/>
              </a:rPr>
              <a:t>商业系统内核的 </a:t>
            </a:r>
            <a:r>
              <a:rPr lang="en-US" altLang="zh-CN" sz="2100">
                <a:latin typeface="Source Han Sans CN" charset="0"/>
                <a:ea typeface="Source Han Sans CN" charset="0"/>
                <a:cs typeface="Source Han Sans CN" charset="0"/>
              </a:rPr>
              <a:t>3C6000/S </a:t>
            </a:r>
            <a:r>
              <a:rPr lang="zh-CN" altLang="en-US" sz="2100">
                <a:latin typeface="Source Han Sans CN" charset="0"/>
                <a:ea typeface="Source Han Sans CN" charset="0"/>
                <a:cs typeface="Source Han Sans CN" charset="0"/>
              </a:rPr>
              <a:t>虚拟化稳定性修复</a:t>
            </a:r>
            <a:endParaRPr lang="zh-CN" altLang="en-US" sz="2100"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r>
              <a:rPr lang="zh-CN" altLang="en-US" sz="2000" b="1">
                <a:solidFill>
                  <a:srgbClr val="000000"/>
                </a:solidFill>
                <a:ea typeface="Source Han Sans CN" panose="020B0500000000000000" charset="-122"/>
              </a:rPr>
              <a:t>本期安全更新</a:t>
            </a:r>
            <a:endParaRPr lang="zh-CN" altLang="en-US" sz="2000" b="1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1800" b="1">
                <a:solidFill>
                  <a:srgbClr val="C00000"/>
                </a:solidFill>
                <a:ea typeface="Source Han Sans CN" panose="020B0500000000000000" charset="-122"/>
                <a:cs typeface="Arial" panose="020B0604020202020204" pitchFamily="34" charset="0"/>
              </a:rPr>
              <a:t>Git 2.50.1</a:t>
            </a:r>
            <a:endParaRPr lang="en-US" altLang="zh-CN" sz="1800" b="1">
              <a:solidFill>
                <a:srgbClr val="C00000"/>
              </a:solidFill>
              <a:ea typeface="Source Han Sans CN" panose="020B0500000000000000" charset="-122"/>
              <a:cs typeface="Arial" panose="020B0604020202020204" pitchFamily="34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panose="020B0500000000000000" charset="-122"/>
              </a:rPr>
              <a:t>修复五处高危漏洞，包含两处远程代码执行漏洞</a:t>
            </a:r>
            <a:br>
              <a:rPr lang="zh-CN" altLang="en-US" sz="1800">
                <a:solidFill>
                  <a:srgbClr val="000000"/>
                </a:solidFill>
                <a:ea typeface="Source Han Sans CN" charset="0"/>
              </a:rPr>
            </a:br>
            <a:r>
              <a:rPr lang="en-US" altLang="zh-CN" sz="1800">
                <a:solidFill>
                  <a:srgbClr val="000000"/>
                </a:solidFill>
                <a:ea typeface="Source Han Sans CN" panose="020B0500000000000000" charset="-122"/>
              </a:rPr>
              <a:t>(CVE-2025-48385, CVE-2025-48386)</a:t>
            </a:r>
            <a:endParaRPr lang="en-US" altLang="zh-CN" sz="1800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1800" b="1">
                <a:solidFill>
                  <a:srgbClr val="C00000"/>
                </a:solidFill>
                <a:ea typeface="Source Han Sans CN" panose="020B0500000000000000" charset="-122"/>
              </a:rPr>
              <a:t>OpenJDK </a:t>
            </a:r>
            <a:r>
              <a:rPr lang="zh-CN" altLang="en-US" sz="1800" b="1">
                <a:solidFill>
                  <a:srgbClr val="C00000"/>
                </a:solidFill>
                <a:ea typeface="Source Han Sans CN" panose="020B0500000000000000" charset="-122"/>
              </a:rPr>
              <a:t>安全更新（</a:t>
            </a:r>
            <a:r>
              <a:rPr lang="en-US" altLang="zh-CN" sz="1800" b="1">
                <a:solidFill>
                  <a:srgbClr val="C00000"/>
                </a:solidFill>
                <a:ea typeface="Source Han Sans CN" panose="020B0500000000000000" charset="-122"/>
              </a:rPr>
              <a:t>2025 </a:t>
            </a:r>
            <a:r>
              <a:rPr lang="zh-CN" altLang="en-US" sz="1800" b="1">
                <a:solidFill>
                  <a:srgbClr val="C00000"/>
                </a:solidFill>
                <a:ea typeface="Source Han Sans CN" panose="020B0500000000000000" charset="-122"/>
              </a:rPr>
              <a:t>年</a:t>
            </a:r>
            <a:r>
              <a:rPr lang="en-US" altLang="zh-CN" sz="1800" b="1">
                <a:solidFill>
                  <a:srgbClr val="C00000"/>
                </a:solidFill>
                <a:ea typeface="Source Han Sans CN" panose="020B0500000000000000" charset="-122"/>
              </a:rPr>
              <a:t> 7 </a:t>
            </a:r>
            <a:r>
              <a:rPr lang="zh-CN" altLang="en-US" sz="1800" b="1">
                <a:solidFill>
                  <a:srgbClr val="C00000"/>
                </a:solidFill>
                <a:ea typeface="Source Han Sans CN" panose="020B0500000000000000" charset="-122"/>
              </a:rPr>
              <a:t>月）</a:t>
            </a:r>
            <a:endParaRPr lang="zh-CN" altLang="en-US" sz="1800" b="1">
              <a:solidFill>
                <a:srgbClr val="C00000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修复</a:t>
            </a:r>
            <a:r>
              <a:rPr lang="en-US" altLang="zh-CN" sz="1650">
                <a:solidFill>
                  <a:srgbClr val="000000"/>
                </a:solidFill>
                <a:ea typeface="Source Han Sans CN" panose="020B0500000000000000" charset="-122"/>
              </a:rPr>
              <a:t> Oracle </a:t>
            </a:r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重要更新公告（</a:t>
            </a:r>
            <a:r>
              <a:rPr lang="en-US" altLang="zh-CN" sz="1650">
                <a:solidFill>
                  <a:srgbClr val="000000"/>
                </a:solidFill>
                <a:ea typeface="Source Han Sans CN" panose="020B0500000000000000" charset="-122"/>
              </a:rPr>
              <a:t>2025 </a:t>
            </a:r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年</a:t>
            </a:r>
            <a:r>
              <a:rPr lang="en-US" altLang="zh-CN" sz="1650">
                <a:solidFill>
                  <a:srgbClr val="000000"/>
                </a:solidFill>
                <a:ea typeface="Source Han Sans CN" panose="020B0500000000000000" charset="-122"/>
              </a:rPr>
              <a:t> 7 </a:t>
            </a:r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月）中披露的逾</a:t>
            </a:r>
            <a:r>
              <a:rPr lang="en-US" altLang="zh-CN" sz="1650">
                <a:solidFill>
                  <a:srgbClr val="000000"/>
                </a:solidFill>
                <a:ea typeface="Source Han Sans CN" panose="020B0500000000000000" charset="-122"/>
              </a:rPr>
              <a:t> 10 </a:t>
            </a:r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个</a:t>
            </a:r>
            <a:br>
              <a:rPr lang="zh-CN" altLang="en-US" sz="165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安全漏洞（含多个高危漏洞）</a:t>
            </a:r>
            <a:endParaRPr lang="en-US" altLang="zh-CN" sz="1650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1800" b="1">
                <a:solidFill>
                  <a:srgbClr val="000000"/>
                </a:solidFill>
                <a:ea typeface="Source Han Sans CN" panose="020B0500000000000000" charset="-122"/>
              </a:rPr>
              <a:t>Poppler 25.07.0 </a:t>
            </a:r>
            <a:r>
              <a:rPr lang="zh-CN" altLang="en-US" sz="1800" b="1">
                <a:solidFill>
                  <a:srgbClr val="000000"/>
                </a:solidFill>
                <a:ea typeface="Source Han Sans CN" panose="020B0500000000000000" charset="-122"/>
              </a:rPr>
              <a:t>安全更新</a:t>
            </a:r>
            <a:endParaRPr lang="zh-CN" altLang="en-US" sz="1800" b="1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修复一处远程拒绝服务攻击漏洞</a:t>
            </a:r>
            <a:r>
              <a:rPr lang="en-US" altLang="zh-CN" sz="1650">
                <a:solidFill>
                  <a:srgbClr val="000000"/>
                </a:solidFill>
                <a:ea typeface="Source Han Sans CN" panose="020B0500000000000000" charset="-122"/>
              </a:rPr>
              <a:t> - CVE-2023-34872</a:t>
            </a:r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（严重性：中）</a:t>
            </a:r>
            <a:endParaRPr lang="zh-CN" altLang="en-US" sz="1650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1"/>
            <a:r>
              <a:rPr lang="en-US" altLang="zh-CN" sz="1800" b="1">
                <a:solidFill>
                  <a:srgbClr val="000000"/>
                </a:solidFill>
                <a:ea typeface="Source Han Sans CN" panose="020B0500000000000000" charset="-122"/>
              </a:rPr>
              <a:t>7</a:t>
            </a:r>
            <a:r>
              <a:rPr lang="zh-CN" altLang="en-US" sz="1800" b="1">
                <a:solidFill>
                  <a:srgbClr val="000000"/>
                </a:solidFill>
                <a:ea typeface="Source Han Sans CN" panose="020B0500000000000000" charset="-122"/>
              </a:rPr>
              <a:t>-</a:t>
            </a:r>
            <a:r>
              <a:rPr lang="zh-CN" altLang="en-US" sz="1800" b="1">
                <a:solidFill>
                  <a:srgbClr val="000000"/>
                </a:solidFill>
                <a:ea typeface="Source Han Sans CN" charset="0"/>
              </a:rPr>
              <a:t>Z</a:t>
            </a:r>
            <a:r>
              <a:rPr lang="en-US" altLang="zh-CN" sz="1800" b="1">
                <a:solidFill>
                  <a:srgbClr val="000000"/>
                </a:solidFill>
                <a:ea typeface="Source Han Sans CN" panose="020B0500000000000000" charset="-122"/>
              </a:rPr>
              <a:t>ip 25.00</a:t>
            </a:r>
            <a:endParaRPr lang="en-US" altLang="zh-CN" sz="1800" b="1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修复一处堆缓冲区溢出漏洞，漏洞编号</a:t>
            </a:r>
            <a:r>
              <a:rPr lang="en-US" altLang="zh-CN" sz="1650">
                <a:solidFill>
                  <a:srgbClr val="000000"/>
                </a:solidFill>
                <a:ea typeface="Source Han Sans CN" panose="020B0500000000000000" charset="-122"/>
              </a:rPr>
              <a:t> CVE-2025-53816</a:t>
            </a:r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（严重性：中）</a:t>
            </a:r>
            <a:endParaRPr lang="zh-CN" altLang="en-US" sz="1650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2"/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修复一处空指针解引用漏洞，漏洞编号</a:t>
            </a:r>
            <a:r>
              <a:rPr lang="en-US" altLang="zh-CN" sz="1650">
                <a:solidFill>
                  <a:srgbClr val="000000"/>
                </a:solidFill>
                <a:ea typeface="Source Han Sans CN" panose="020B0500000000000000" charset="-122"/>
              </a:rPr>
              <a:t> CVE-2025-53817</a:t>
            </a:r>
            <a:r>
              <a:rPr lang="zh-CN" altLang="en-US" sz="1650">
                <a:solidFill>
                  <a:srgbClr val="000000"/>
                </a:solidFill>
                <a:ea typeface="Source Han Sans CN" panose="020B0500000000000000" charset="-122"/>
              </a:rPr>
              <a:t>（严重性：中）</a:t>
            </a:r>
            <a:endParaRPr lang="zh-CN" altLang="en-US" sz="1650">
              <a:solidFill>
                <a:srgbClr val="000000"/>
              </a:solidFill>
              <a:ea typeface="Source Han Sans CN" panose="020B0500000000000000" charset="-122"/>
            </a:endParaRPr>
          </a:p>
          <a:p>
            <a:pPr lvl="0"/>
            <a:r>
              <a:rPr lang="zh-CN" altLang="en-US" sz="2000" b="1">
                <a:ea typeface="Source Han Sans CN" panose="020B0500000000000000" charset="-122"/>
              </a:rPr>
              <a:t>建议关注公众号</a:t>
            </a:r>
            <a:r>
              <a:rPr lang="en-US" altLang="zh-CN" sz="2000" b="1">
                <a:ea typeface="Source Han Sans CN" panose="020B0500000000000000" charset="-122"/>
              </a:rPr>
              <a:t>“</a:t>
            </a:r>
            <a:r>
              <a:rPr lang="zh-CN" altLang="en-US" sz="2000" b="1">
                <a:ea typeface="Source Han Sans CN" panose="020B0500000000000000" charset="-122"/>
              </a:rPr>
              <a:t>安同开源</a:t>
            </a:r>
            <a:r>
              <a:rPr lang="en-US" altLang="zh-CN" sz="2000" b="1">
                <a:ea typeface="Source Han Sans CN" panose="020B0500000000000000" charset="-122"/>
              </a:rPr>
              <a:t>”</a:t>
            </a:r>
            <a:r>
              <a:rPr lang="zh-CN" altLang="en-US" sz="2000" b="1">
                <a:ea typeface="Source Han Sans CN" panose="020B0500000000000000" charset="-122"/>
              </a:rPr>
              <a:t>或社区主页</a:t>
            </a:r>
            <a:r>
              <a:rPr lang="en-US" altLang="zh-CN" sz="2000" b="1">
                <a:ea typeface="Source Han Sans CN" panose="020B0500000000000000" charset="-122"/>
              </a:rPr>
              <a:t> (aosc.io) </a:t>
            </a:r>
            <a:r>
              <a:rPr lang="zh-CN" altLang="en-US" sz="2000" b="1">
                <a:ea typeface="Source Han Sans CN" panose="020B0500000000000000" charset="-122"/>
              </a:rPr>
              <a:t>新闻</a:t>
            </a:r>
            <a:endParaRPr lang="en-US" altLang="zh-CN" sz="2000" b="1">
              <a:ea typeface="Source Han Sans CN" panose="020B0500000000000000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z="2600"/>
              <a:t>更新</a:t>
            </a:r>
            <a:r>
              <a:rPr lang="zh-CN" altLang="en-US" sz="2600">
                <a:cs typeface="Arial" panose="020B0604020202020204" pitchFamily="34" charset="0"/>
              </a:rPr>
              <a:t>公告制度：便于查验的更新记录</a:t>
            </a:r>
            <a:endParaRPr lang="zh-CN" altLang="en-US" sz="2600"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cs typeface="Arial" panose="020B0604020202020204" pitchFamily="34" charset="0"/>
              </a:rPr>
              <a:t>除双周会外，</a:t>
            </a:r>
            <a:r>
              <a:rPr lang="en-US" altLang="zh-CN" sz="2200">
                <a:cs typeface="Arial" panose="020B0604020202020204" pitchFamily="34" charset="0"/>
              </a:rPr>
              <a:t>Arch</a:t>
            </a:r>
            <a:r>
              <a:rPr lang="zh-CN" altLang="en-US" sz="2200">
                <a:cs typeface="Arial" panose="020B0604020202020204" pitchFamily="34" charset="0"/>
              </a:rPr>
              <a:t> </a:t>
            </a:r>
            <a:r>
              <a:rPr lang="en-US" altLang="zh-CN" sz="2200">
                <a:cs typeface="Arial" panose="020B0604020202020204" pitchFamily="34" charset="0"/>
              </a:rPr>
              <a:t>Linux</a:t>
            </a:r>
            <a:r>
              <a:rPr lang="zh-CN" altLang="en-US" sz="2200">
                <a:cs typeface="Arial" panose="020B0604020202020204" pitchFamily="34" charset="0"/>
              </a:rPr>
              <a:t> </a:t>
            </a:r>
            <a:r>
              <a:rPr lang="en-US" altLang="zh-CN" sz="2200">
                <a:cs typeface="Arial" panose="020B0604020202020204" pitchFamily="34" charset="0"/>
              </a:rPr>
              <a:t>for</a:t>
            </a:r>
            <a:r>
              <a:rPr lang="zh-CN" altLang="en-US" sz="2200">
                <a:cs typeface="Arial" panose="020B0604020202020204" pitchFamily="34" charset="0"/>
              </a:rPr>
              <a:t> </a:t>
            </a:r>
            <a:r>
              <a:rPr lang="en-US" altLang="zh-CN" sz="2200">
                <a:cs typeface="Arial" panose="020B0604020202020204" pitchFamily="34" charset="0"/>
              </a:rPr>
              <a:t>Loong64</a:t>
            </a:r>
            <a:r>
              <a:rPr lang="zh-CN" altLang="en-US" sz="2200">
                <a:cs typeface="Arial" panose="020B0604020202020204" pitchFamily="34" charset="0"/>
              </a:rPr>
              <a:t>将同步在</a:t>
            </a:r>
            <a:r>
              <a:rPr lang="en-US" altLang="zh-CN" sz="2200">
                <a:cs typeface="Arial" panose="020B0604020202020204" pitchFamily="34" charset="0"/>
              </a:rPr>
              <a:t>BBS</a:t>
            </a:r>
            <a:r>
              <a:rPr lang="zh-CN" altLang="en-US" sz="2200">
                <a:cs typeface="Arial" panose="020B0604020202020204" pitchFamily="34" charset="0"/>
              </a:rPr>
              <a:t>发布更新公告</a:t>
            </a:r>
            <a:endParaRPr lang="zh-CN" altLang="en-US" sz="2200">
              <a:cs typeface="Arial" panose="020B0604020202020204" pitchFamily="34" charset="0"/>
            </a:endParaRPr>
          </a:p>
          <a:p>
            <a:pPr lvl="1"/>
            <a:r>
              <a:rPr lang="en-US" altLang="zh-CN" sz="2200">
                <a:hlinkClick r:id="rId1"/>
              </a:rPr>
              <a:t>https://www.loongbbs.cn/d/288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arch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linux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for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loong64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%E6%9B%B4%E6%96%B0%E6%97%A5%E5%BF%9720250706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20250719</a:t>
            </a:r>
            <a:r>
              <a:rPr lang="en-US" altLang="zh-CN" sz="2200"/>
              <a:t> </a:t>
            </a:r>
            <a:r>
              <a:rPr lang="en-US" altLang="zh-CN" sz="2200">
                <a:solidFill>
                  <a:srgbClr val="00B0F0"/>
                </a:solidFill>
              </a:rPr>
              <a:t>(by NakanoMiku)</a:t>
            </a:r>
            <a:endParaRPr lang="en-US" altLang="zh-CN" sz="2200">
              <a:solidFill>
                <a:srgbClr val="00B0F0"/>
              </a:solidFill>
            </a:endParaRPr>
          </a:p>
          <a:p>
            <a:pPr lvl="0"/>
            <a:r>
              <a:rPr lang="en-US" altLang="zh-CN" sz="2600"/>
              <a:t>DeepWiki</a:t>
            </a:r>
            <a:r>
              <a:rPr lang="zh-CN" altLang="en-US" sz="2600"/>
              <a:t>集成</a:t>
            </a:r>
            <a:endParaRPr lang="zh-CN" altLang="en-US" sz="2600"/>
          </a:p>
          <a:p>
            <a:pPr lvl="1"/>
            <a:r>
              <a:rPr lang="en-US" altLang="zh-CN" sz="2200"/>
              <a:t>AI</a:t>
            </a:r>
            <a:r>
              <a:rPr lang="zh-CN" altLang="en-US" sz="2200"/>
              <a:t>驱动的代码文档工具</a:t>
            </a:r>
            <a:endParaRPr lang="zh-CN" altLang="en-US" sz="2200"/>
          </a:p>
          <a:p>
            <a:pPr lvl="2"/>
            <a:r>
              <a:rPr lang="zh-CN" altLang="en-US" sz="2000"/>
              <a:t>智能文档自动化</a:t>
            </a:r>
            <a:r>
              <a:rPr lang="en-US" altLang="zh-CN" sz="2000"/>
              <a:t>/</a:t>
            </a:r>
            <a:r>
              <a:rPr lang="zh-CN" altLang="en-US" sz="2000"/>
              <a:t>AI 交互式支持</a:t>
            </a:r>
            <a:r>
              <a:rPr lang="en-US" altLang="zh-CN" sz="2000"/>
              <a:t>/</a:t>
            </a:r>
            <a:r>
              <a:rPr lang="zh-CN" altLang="en-US" sz="2000"/>
              <a:t>视觉化架构图谱</a:t>
            </a:r>
            <a:endParaRPr lang="zh-CN" altLang="en-US" sz="2000"/>
          </a:p>
          <a:p>
            <a:pPr lvl="1"/>
            <a:r>
              <a:rPr lang="en-US" altLang="zh-CN" sz="2200">
                <a:hlinkClick r:id="rId2"/>
              </a:rPr>
              <a:t>https://deepwiki.com/lcpu</a:t>
            </a:r>
            <a:r>
              <a:rPr lang="zh-CN" altLang="en-US" sz="2200">
                <a:hlinkClick r:id="rId2"/>
              </a:rPr>
              <a:t>-</a:t>
            </a:r>
            <a:r>
              <a:rPr lang="en-US" altLang="zh-CN" sz="2200">
                <a:hlinkClick r:id="rId2"/>
              </a:rPr>
              <a:t>club/loongarch</a:t>
            </a:r>
            <a:r>
              <a:rPr lang="zh-CN" altLang="en-US" sz="2200">
                <a:hlinkClick r:id="rId2"/>
              </a:rPr>
              <a:t>-</a:t>
            </a:r>
            <a:r>
              <a:rPr lang="en-US" altLang="zh-CN" sz="2200">
                <a:hlinkClick r:id="rId2"/>
              </a:rPr>
              <a:t>packages</a:t>
            </a:r>
            <a:endParaRPr lang="zh-CN" altLang="en-US" sz="2200"/>
          </a:p>
          <a:p>
            <a:pPr lvl="1"/>
            <a:r>
              <a:rPr lang="en-US" altLang="zh-CN" sz="2200"/>
              <a:t>GitHub Wiki</a:t>
            </a:r>
            <a:r>
              <a:rPr lang="zh-CN" altLang="en-US" sz="2200"/>
              <a:t>仍然照常人工维护</a:t>
            </a:r>
            <a:endParaRPr lang="zh-CN" altLang="en-US" sz="2200"/>
          </a:p>
          <a:p>
            <a:pPr lvl="2"/>
            <a:r>
              <a:rPr lang="en-US" altLang="zh-CN" sz="2000">
                <a:hlinkClick r:id="rId3"/>
              </a:rPr>
              <a:t>https://github.com/lcpu</a:t>
            </a:r>
            <a:r>
              <a:rPr lang="zh-CN" altLang="en-US" sz="2000">
                <a:hlinkClick r:id="rId3"/>
              </a:rPr>
              <a:t>-</a:t>
            </a:r>
            <a:r>
              <a:rPr lang="en-US" altLang="zh-CN" sz="2000">
                <a:hlinkClick r:id="rId3"/>
              </a:rPr>
              <a:t>club/loongarch</a:t>
            </a:r>
            <a:r>
              <a:rPr lang="zh-CN" altLang="en-US" sz="2000">
                <a:hlinkClick r:id="rId3"/>
              </a:rPr>
              <a:t>-</a:t>
            </a:r>
            <a:r>
              <a:rPr lang="en-US" altLang="zh-CN" sz="2000">
                <a:hlinkClick r:id="rId3"/>
              </a:rPr>
              <a:t>packages/wiki</a:t>
            </a:r>
            <a:endParaRPr lang="zh-CN" altLang="en-US" sz="2000"/>
          </a:p>
          <a:p>
            <a:pPr lvl="1"/>
            <a:r>
              <a:rPr lang="zh-CN" altLang="en-US" sz="2200"/>
              <a:t>有望降低开发门槛，欢迎大家参与</a:t>
            </a:r>
            <a:r>
              <a:rPr lang="en-US" altLang="zh-CN" sz="2200"/>
              <a:t>Arch Linux for Loong64</a:t>
            </a:r>
            <a:r>
              <a:rPr lang="zh-CN" altLang="en-US" sz="2200"/>
              <a:t>开发！</a:t>
            </a:r>
            <a:endParaRPr lang="zh-CN" altLang="en-US" sz="2200"/>
          </a:p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镜像相关：</a:t>
            </a:r>
            <a:endParaRPr lang="zh-CN" altLang="en-US"/>
          </a:p>
          <a:p>
            <a:pPr lvl="1"/>
            <a:r>
              <a:rPr lang="zh-CN" altLang="en-US"/>
              <a:t>原来由武老师维护的原</a:t>
            </a:r>
            <a:r>
              <a:rPr lang="en-US" altLang="zh-CN"/>
              <a:t>Loong Arch Linux</a:t>
            </a:r>
            <a:r>
              <a:rPr lang="zh-CN" altLang="en-US"/>
              <a:t>的镜像站</a:t>
            </a:r>
            <a:r>
              <a:rPr lang="zh-CN" altLang="en-US">
                <a:solidFill>
                  <a:srgbClr val="FF0000"/>
                </a:solidFill>
              </a:rPr>
              <a:t>均已迁移为北京大学学生</a:t>
            </a:r>
            <a:r>
              <a:rPr lang="en-US" altLang="zh-CN">
                <a:solidFill>
                  <a:srgbClr val="FF0000"/>
                </a:solidFill>
              </a:rPr>
              <a:t>Linux</a:t>
            </a:r>
            <a:r>
              <a:rPr lang="zh-CN" altLang="en-US">
                <a:solidFill>
                  <a:srgbClr val="FF0000"/>
                </a:solidFill>
              </a:rPr>
              <a:t>俱乐部（</a:t>
            </a:r>
            <a:r>
              <a:rPr lang="en-US" altLang="zh-CN">
                <a:solidFill>
                  <a:srgbClr val="FF0000"/>
                </a:solidFill>
              </a:rPr>
              <a:t>LCPU</a:t>
            </a:r>
            <a:r>
              <a:rPr lang="zh-CN" altLang="en-US">
                <a:solidFill>
                  <a:srgbClr val="FF0000"/>
                </a:solidFill>
              </a:rPr>
              <a:t>）维护的版本</a:t>
            </a:r>
            <a:r>
              <a:rPr lang="zh-CN" altLang="en-US"/>
              <a:t>。武老师维护的原</a:t>
            </a:r>
            <a:r>
              <a:rPr lang="en-US" altLang="zh-CN"/>
              <a:t>Loong Arch Linux</a:t>
            </a:r>
            <a:r>
              <a:rPr lang="zh-CN" altLang="en-US">
                <a:solidFill>
                  <a:srgbClr val="FF0000"/>
                </a:solidFill>
              </a:rPr>
              <a:t>已彻底结束支持</a:t>
            </a:r>
            <a:r>
              <a:rPr lang="zh-CN" altLang="en-US"/>
              <a:t>，用户将在更新时切换到现有维护版本。</a:t>
            </a:r>
            <a:endParaRPr lang="zh-CN" altLang="en-US"/>
          </a:p>
          <a:p>
            <a:pPr lvl="1"/>
            <a:r>
              <a:rPr lang="en-US" altLang="zh-CN"/>
              <a:t>PACMAN </a:t>
            </a:r>
            <a:r>
              <a:rPr lang="zh-CN" altLang="en-US"/>
              <a:t>镜像扩展</a:t>
            </a:r>
            <a:r>
              <a:rPr lang="en-US" altLang="zh-CN"/>
              <a:t>  </a:t>
            </a:r>
            <a:r>
              <a:rPr lang="en-US" altLang="zh-CN">
                <a:solidFill>
                  <a:srgbClr val="00B0F0"/>
                </a:solidFill>
              </a:rPr>
              <a:t>(by Felix Yan, Holger Huo, wszqkzqk)</a:t>
            </a:r>
            <a:endParaRPr lang="en-US" altLang="zh-CN">
              <a:solidFill>
                <a:srgbClr val="00B0F0"/>
              </a:solidFill>
            </a:endParaRPr>
          </a:p>
          <a:p>
            <a:pPr lvl="2"/>
            <a:r>
              <a:rPr lang="zh-CN" altLang="en-US"/>
              <a:t>新增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武昌</a:t>
            </a:r>
            <a:r>
              <a:rPr lang="zh-CN" altLang="en-US"/>
              <a:t>首义学院（</a:t>
            </a:r>
            <a:r>
              <a:rPr lang="en-US" altLang="zh-CN"/>
              <a:t>wsyu</a:t>
            </a:r>
            <a:r>
              <a:rPr lang="zh-CN" altLang="en-US"/>
              <a:t>）、南京大学（</a:t>
            </a:r>
            <a:r>
              <a:rPr lang="en-US" altLang="zh-CN"/>
              <a:t>NJU</a:t>
            </a:r>
            <a:r>
              <a:rPr lang="zh-CN" altLang="en-US"/>
              <a:t>）和中科院软件所（</a:t>
            </a:r>
            <a:r>
              <a:rPr lang="en-US" altLang="zh-CN"/>
              <a:t>ISCAS</a:t>
            </a:r>
            <a:r>
              <a:rPr lang="zh-CN" altLang="en-US"/>
              <a:t>）镜像源。其中武昌首义学院镜像的同步间隔为</a:t>
            </a:r>
            <a:r>
              <a:rPr lang="en-US" altLang="zh-CN"/>
              <a:t>1-1.5</a:t>
            </a:r>
            <a:r>
              <a:rPr lang="zh-CN" altLang="en-US"/>
              <a:t>小时，其余镜像同步间隔为</a:t>
            </a:r>
            <a:r>
              <a:rPr lang="en-US" altLang="zh-CN"/>
              <a:t>1</a:t>
            </a:r>
            <a:r>
              <a:rPr lang="zh-CN" altLang="en-US"/>
              <a:t>天。</a:t>
            </a:r>
            <a:endParaRPr lang="zh-CN" altLang="en-US"/>
          </a:p>
          <a:p>
            <a:pPr lvl="2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Blender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 sz="1800"/>
              <a:t>移除了已被上游接受的</a:t>
            </a:r>
            <a:r>
              <a:rPr lang="en-US" altLang="zh-CN" sz="1800"/>
              <a:t> __LP64__ </a:t>
            </a:r>
            <a:r>
              <a:rPr lang="zh-CN" altLang="en-US" sz="1800"/>
              <a:t>检测和</a:t>
            </a:r>
            <a:r>
              <a:rPr lang="en-US" altLang="zh-CN" sz="1800"/>
              <a:t> Loong64 </a:t>
            </a:r>
            <a:r>
              <a:rPr lang="zh-CN" altLang="en-US" sz="1800"/>
              <a:t>支持补丁，精简代码维护。</a:t>
            </a:r>
            <a:endParaRPr lang="zh-CN" altLang="en-US" sz="1800"/>
          </a:p>
          <a:p>
            <a:pPr lvl="1"/>
            <a:r>
              <a:rPr lang="en-US" altLang="zh-CN" sz="1800">
                <a:hlinkClick r:id="rId1"/>
              </a:rPr>
              <a:t>https://github.com/lcpu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club/loongarch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packages/pull/656</a:t>
            </a:r>
            <a:endParaRPr lang="zh-CN" altLang="en-US" sz="1800"/>
          </a:p>
          <a:p>
            <a:r>
              <a:rPr lang="en-US" altLang="zh-CN"/>
              <a:t>Chromium</a:t>
            </a:r>
            <a:r>
              <a:rPr lang="en-US" altLang="zh-CN">
                <a:solidFill>
                  <a:srgbClr val="00B0F0"/>
                </a:solidFill>
              </a:rPr>
              <a:t> 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 sz="1800"/>
              <a:t>重构</a:t>
            </a:r>
            <a:r>
              <a:rPr lang="en-US" altLang="zh-CN" sz="1800"/>
              <a:t> Loong64 </a:t>
            </a:r>
            <a:r>
              <a:rPr lang="zh-CN" altLang="en-US" sz="1800"/>
              <a:t>支持补丁：</a:t>
            </a:r>
            <a:endParaRPr lang="zh-CN" altLang="en-US" sz="1800"/>
          </a:p>
          <a:p>
            <a:pPr lvl="1"/>
            <a:r>
              <a:rPr lang="zh-CN" altLang="en-US" sz="1800"/>
              <a:t>移除上游已合并的</a:t>
            </a:r>
            <a:r>
              <a:rPr lang="en-US" altLang="zh-CN" sz="1800"/>
              <a:t> partition_alloc/rust.gni </a:t>
            </a:r>
            <a:r>
              <a:rPr lang="zh-CN" altLang="en-US" sz="1800"/>
              <a:t>等补丁</a:t>
            </a:r>
            <a:endParaRPr lang="zh-CN" altLang="en-US" sz="1800"/>
          </a:p>
          <a:p>
            <a:pPr lvl="1"/>
            <a:r>
              <a:rPr lang="zh-CN" altLang="en-US" sz="1800"/>
              <a:t>禁用暂时不支持</a:t>
            </a:r>
            <a:r>
              <a:rPr lang="en-US" altLang="zh-CN" sz="1800"/>
              <a:t>LoongArch64</a:t>
            </a:r>
            <a:r>
              <a:rPr lang="zh-CN" altLang="en-US" sz="1800"/>
              <a:t>平台的</a:t>
            </a:r>
            <a:r>
              <a:rPr lang="en-US" altLang="zh-CN" sz="1800"/>
              <a:t> xnnpack for TFLite</a:t>
            </a:r>
            <a:endParaRPr lang="en-US" altLang="zh-CN" sz="1800"/>
          </a:p>
          <a:p>
            <a:pPr lvl="1"/>
            <a:r>
              <a:rPr lang="zh-CN" altLang="en-US" sz="1800"/>
              <a:t>构建依赖项切换到可以正常工作的</a:t>
            </a:r>
            <a:r>
              <a:rPr lang="en-US" altLang="zh-CN" sz="1800"/>
              <a:t> nodejs-lts-jod </a:t>
            </a:r>
            <a:r>
              <a:rPr lang="zh-CN" altLang="en-US" sz="1800"/>
              <a:t>避免</a:t>
            </a:r>
            <a:r>
              <a:rPr lang="en-US" altLang="zh-CN" sz="1800"/>
              <a:t> nodejs </a:t>
            </a:r>
            <a:r>
              <a:rPr lang="zh-CN" altLang="en-US" sz="1800"/>
              <a:t>包出现的问题（详见下）</a:t>
            </a:r>
            <a:endParaRPr lang="zh-CN" altLang="en-US" sz="1800"/>
          </a:p>
          <a:p>
            <a:pPr lvl="1"/>
            <a:r>
              <a:rPr lang="en-US" altLang="zh-CN" sz="1800">
                <a:hlinkClick r:id="rId2"/>
              </a:rPr>
              <a:t>https://github.com/lcpu</a:t>
            </a:r>
            <a:r>
              <a:rPr lang="zh-CN" altLang="en-US" sz="1800">
                <a:hlinkClick r:id="rId2"/>
              </a:rPr>
              <a:t>-</a:t>
            </a:r>
            <a:r>
              <a:rPr lang="en-US" altLang="zh-CN" sz="1800">
                <a:hlinkClick r:id="rId2"/>
              </a:rPr>
              <a:t>club/loongarch</a:t>
            </a:r>
            <a:r>
              <a:rPr lang="zh-CN" altLang="en-US" sz="1800">
                <a:hlinkClick r:id="rId2"/>
              </a:rPr>
              <a:t>-</a:t>
            </a:r>
            <a:r>
              <a:rPr lang="en-US" altLang="zh-CN" sz="1800">
                <a:hlinkClick r:id="rId2"/>
              </a:rPr>
              <a:t>packages/pull/643</a:t>
            </a:r>
            <a:endParaRPr lang="en-US" altLang="zh-CN" sz="1800"/>
          </a:p>
          <a:p>
            <a:r>
              <a:rPr lang="en-US" altLang="zh-CN"/>
              <a:t>svelte-language-server &amp; termusic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Pluto Yang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 sz="1800"/>
              <a:t>因上游修复问题，移除临时补丁。</a:t>
            </a:r>
            <a:endParaRPr lang="en-US" altLang="zh-CN" sz="1800"/>
          </a:p>
          <a:p>
            <a:pPr lvl="1"/>
            <a:endParaRPr lang="zh-CN" altLang="en-US" sz="1800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全系列内核</a:t>
            </a:r>
            <a:r>
              <a:rPr lang="en-US" altLang="zh-CN"/>
              <a:t>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 sz="1800"/>
              <a:t>修复</a:t>
            </a:r>
            <a:r>
              <a:rPr lang="en-US" altLang="zh-CN" sz="1800"/>
              <a:t> amdkfd</a:t>
            </a:r>
            <a:r>
              <a:rPr lang="zh-CN" altLang="en-US" sz="1800"/>
              <a:t>（</a:t>
            </a:r>
            <a:r>
              <a:rPr lang="en-US" altLang="zh-CN" sz="1800"/>
              <a:t>AMD GPU </a:t>
            </a:r>
            <a:r>
              <a:rPr lang="zh-CN" altLang="en-US" sz="1800"/>
              <a:t>支持）在</a:t>
            </a:r>
            <a:r>
              <a:rPr lang="en-US" altLang="zh-CN" sz="1800"/>
              <a:t> Linux (6.15+)</a:t>
            </a:r>
            <a:r>
              <a:rPr lang="zh-CN" altLang="en-US" sz="1800"/>
              <a:t>、</a:t>
            </a:r>
            <a:r>
              <a:rPr lang="en-US" altLang="zh-CN" sz="1800"/>
              <a:t>Linux-lts (6.12+)</a:t>
            </a:r>
            <a:r>
              <a:rPr lang="zh-CN" altLang="en-US" sz="1800"/>
              <a:t>、</a:t>
            </a:r>
            <a:r>
              <a:rPr lang="en-US" altLang="zh-CN" sz="1800"/>
              <a:t>Linux-zen</a:t>
            </a:r>
            <a:r>
              <a:rPr lang="zh-CN" altLang="en-US" sz="1800"/>
              <a:t>、</a:t>
            </a:r>
            <a:r>
              <a:rPr lang="en-US" altLang="zh-CN" sz="1800"/>
              <a:t>Linux-hardened </a:t>
            </a:r>
            <a:r>
              <a:rPr lang="zh-CN" altLang="en-US" sz="1800"/>
              <a:t>的启动问题，提升显卡兼容性。</a:t>
            </a:r>
            <a:endParaRPr lang="zh-CN" altLang="en-US" sz="1800"/>
          </a:p>
          <a:p>
            <a:pPr lvl="1"/>
            <a:r>
              <a:rPr lang="en-US" altLang="zh-CN" sz="1800">
                <a:hlinkClick r:id="rId1"/>
              </a:rPr>
              <a:t>https://github.com/lcpu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club/loongarch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packages/pull/652</a:t>
            </a:r>
            <a:endParaRPr lang="zh-CN" altLang="en-US" sz="1800"/>
          </a:p>
          <a:p>
            <a:r>
              <a:rPr lang="en-US" altLang="zh-CN"/>
              <a:t>Intel </a:t>
            </a:r>
            <a:r>
              <a:rPr lang="zh-CN" altLang="en-US"/>
              <a:t>媒体驱动</a:t>
            </a:r>
            <a:r>
              <a:rPr lang="en-US" altLang="zh-CN"/>
              <a:t> &amp; Gmmlib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 sz="1800"/>
              <a:t>新增补丁（媒体驱动</a:t>
            </a:r>
            <a:r>
              <a:rPr lang="en-US" altLang="zh-CN" sz="1800"/>
              <a:t> PR / Gmmlib PR)</a:t>
            </a:r>
            <a:r>
              <a:rPr lang="zh-CN" altLang="en-US" sz="1800"/>
              <a:t>，支持</a:t>
            </a:r>
            <a:r>
              <a:rPr lang="en-US" altLang="zh-CN" sz="1800"/>
              <a:t> Loong64 </a:t>
            </a:r>
            <a:r>
              <a:rPr lang="zh-CN" altLang="en-US" sz="1800"/>
              <a:t>构建并修复</a:t>
            </a:r>
            <a:r>
              <a:rPr lang="en-US" altLang="zh-CN" sz="1800"/>
              <a:t> SIMDE_NO_NATIVE </a:t>
            </a:r>
            <a:r>
              <a:rPr lang="zh-CN" altLang="en-US" sz="1800"/>
              <a:t>配置冲突。</a:t>
            </a:r>
            <a:endParaRPr lang="zh-CN" altLang="en-US" sz="1800"/>
          </a:p>
          <a:p>
            <a:pPr lvl="1"/>
            <a:r>
              <a:rPr lang="en-US" altLang="zh-CN" sz="1800">
                <a:hlinkClick r:id="rId1"/>
              </a:rPr>
              <a:t>https://github.com/lcpu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club/loongarch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packages/pull/652</a:t>
            </a:r>
            <a:endParaRPr lang="en-US" altLang="zh-CN" sz="1800">
              <a:hlinkClick r:id="rId1"/>
            </a:endParaRPr>
          </a:p>
          <a:p>
            <a:pPr lvl="1"/>
            <a:r>
              <a:rPr lang="en-US" altLang="zh-CN" sz="1800">
                <a:hlinkClick r:id="rId2"/>
              </a:rPr>
              <a:t>https://github.com/lcpu</a:t>
            </a:r>
            <a:r>
              <a:rPr lang="zh-CN" altLang="en-US" sz="1800">
                <a:hlinkClick r:id="rId2"/>
              </a:rPr>
              <a:t>-</a:t>
            </a:r>
            <a:r>
              <a:rPr lang="en-US" altLang="zh-CN" sz="1800">
                <a:hlinkClick r:id="rId2"/>
              </a:rPr>
              <a:t>club/loongarch</a:t>
            </a:r>
            <a:r>
              <a:rPr lang="zh-CN" altLang="en-US" sz="1800">
                <a:hlinkClick r:id="rId2"/>
              </a:rPr>
              <a:t>-</a:t>
            </a:r>
            <a:r>
              <a:rPr lang="en-US" altLang="zh-CN" sz="1800">
                <a:hlinkClick r:id="rId2"/>
              </a:rPr>
              <a:t>packages/pull/638</a:t>
            </a:r>
            <a:endParaRPr lang="zh-CN" altLang="en-US" sz="1800"/>
          </a:p>
          <a:p>
            <a:r>
              <a:rPr lang="en-US" altLang="zh-CN"/>
              <a:t>Mesa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 sz="1800"/>
              <a:t>启用</a:t>
            </a:r>
            <a:r>
              <a:rPr lang="en-US" altLang="zh-CN" sz="1800"/>
              <a:t> Intel </a:t>
            </a:r>
            <a:r>
              <a:rPr lang="zh-CN" altLang="en-US" sz="1800"/>
              <a:t>显卡支持并优化编译选项。</a:t>
            </a:r>
            <a:endParaRPr lang="zh-CN" altLang="en-US" sz="1800"/>
          </a:p>
          <a:p>
            <a:pPr lvl="1"/>
            <a:r>
              <a:rPr lang="en-US" altLang="zh-CN" sz="1800">
                <a:hlinkClick r:id="rId3"/>
              </a:rPr>
              <a:t>https://github.com/lcpu</a:t>
            </a:r>
            <a:r>
              <a:rPr lang="zh-CN" altLang="en-US" sz="1800">
                <a:hlinkClick r:id="rId3"/>
              </a:rPr>
              <a:t>-</a:t>
            </a:r>
            <a:r>
              <a:rPr lang="en-US" altLang="zh-CN" sz="1800">
                <a:hlinkClick r:id="rId3"/>
              </a:rPr>
              <a:t>club/loongarch</a:t>
            </a:r>
            <a:r>
              <a:rPr lang="zh-CN" altLang="en-US" sz="1800">
                <a:hlinkClick r:id="rId3"/>
              </a:rPr>
              <a:t>-</a:t>
            </a:r>
            <a:r>
              <a:rPr lang="en-US" altLang="zh-CN" sz="1800">
                <a:hlinkClick r:id="rId3"/>
              </a:rPr>
              <a:t>packages/pull/636</a:t>
            </a:r>
            <a:endParaRPr lang="zh-CN" altLang="en-US" sz="18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SIMDE 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 sz="1800"/>
              <a:t>回补</a:t>
            </a:r>
            <a:r>
              <a:rPr lang="en-US" altLang="zh-CN" sz="1800"/>
              <a:t> PR #1236</a:t>
            </a:r>
            <a:r>
              <a:rPr lang="zh-CN" altLang="en-US" sz="1800"/>
              <a:t>，为</a:t>
            </a:r>
            <a:r>
              <a:rPr lang="en-US" altLang="zh-CN" sz="1800"/>
              <a:t> SSE2 </a:t>
            </a:r>
            <a:r>
              <a:rPr lang="zh-CN" altLang="en-US" sz="1800"/>
              <a:t>标头添加</a:t>
            </a:r>
            <a:r>
              <a:rPr lang="en-US" altLang="zh-CN" sz="1800"/>
              <a:t> LSX </a:t>
            </a:r>
            <a:r>
              <a:rPr lang="zh-CN" altLang="en-US" sz="1800"/>
              <a:t>优化。</a:t>
            </a:r>
            <a:endParaRPr lang="zh-CN" altLang="en-US" sz="1800"/>
          </a:p>
          <a:p>
            <a:pPr lvl="1"/>
            <a:r>
              <a:rPr lang="en-US" altLang="zh-CN" sz="1800">
                <a:hlinkClick r:id="rId1"/>
              </a:rPr>
              <a:t>https://github.com/lcpu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club/loongarch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packages/pull/640</a:t>
            </a:r>
            <a:endParaRPr lang="zh-CN" altLang="en-US" sz="1800"/>
          </a:p>
          <a:p>
            <a:r>
              <a:rPr lang="en-US" altLang="zh-CN"/>
              <a:t>Intel </a:t>
            </a:r>
            <a:r>
              <a:rPr lang="zh-CN" altLang="en-US"/>
              <a:t>驱动</a:t>
            </a:r>
            <a:r>
              <a:rPr lang="en-US" altLang="zh-CN"/>
              <a:t>/Gmmlib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 sz="1800"/>
              <a:t>重启用</a:t>
            </a:r>
            <a:r>
              <a:rPr lang="en-US" altLang="zh-CN" sz="1800"/>
              <a:t> Native SIMD</a:t>
            </a:r>
            <a:r>
              <a:rPr lang="zh-CN" altLang="en-US" sz="1800"/>
              <a:t>。</a:t>
            </a:r>
            <a:endParaRPr lang="zh-CN" altLang="en-US" sz="1800"/>
          </a:p>
          <a:p>
            <a:pPr lvl="1"/>
            <a:r>
              <a:rPr lang="en-US" altLang="zh-CN" sz="1800">
                <a:hlinkClick r:id="rId2"/>
              </a:rPr>
              <a:t>https://github.com/lcpu</a:t>
            </a:r>
            <a:r>
              <a:rPr lang="zh-CN" altLang="en-US" sz="1800">
                <a:hlinkClick r:id="rId2"/>
              </a:rPr>
              <a:t>-</a:t>
            </a:r>
            <a:r>
              <a:rPr lang="en-US" altLang="zh-CN" sz="1800">
                <a:hlinkClick r:id="rId2"/>
              </a:rPr>
              <a:t>club/loongarch</a:t>
            </a:r>
            <a:r>
              <a:rPr lang="zh-CN" altLang="en-US" sz="1800">
                <a:hlinkClick r:id="rId2"/>
              </a:rPr>
              <a:t>-</a:t>
            </a:r>
            <a:r>
              <a:rPr lang="en-US" altLang="zh-CN" sz="1800">
                <a:hlinkClick r:id="rId2"/>
              </a:rPr>
              <a:t>packages/pull/641</a:t>
            </a:r>
            <a:endParaRPr lang="en-US" altLang="zh-CN" sz="1800"/>
          </a:p>
          <a:p>
            <a:r>
              <a:rPr lang="en-US" altLang="zh-CN"/>
              <a:t>devtools-loong64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 sz="1800"/>
              <a:t>增强补丁获取逻辑，支持从</a:t>
            </a:r>
            <a:r>
              <a:rPr lang="en-US" altLang="zh-CN" sz="1800"/>
              <a:t> Pull Request </a:t>
            </a:r>
            <a:r>
              <a:rPr lang="zh-CN" altLang="en-US" sz="1800"/>
              <a:t>直接拉取补丁。</a:t>
            </a:r>
            <a:endParaRPr lang="zh-CN" altLang="en-US" sz="1800"/>
          </a:p>
          <a:p>
            <a:pPr lvl="1"/>
            <a:r>
              <a:rPr lang="en-US" altLang="zh-CN" sz="1800">
                <a:hlinkClick r:id="rId3"/>
              </a:rPr>
              <a:t>https://github.com/lcpu</a:t>
            </a:r>
            <a:r>
              <a:rPr lang="zh-CN" altLang="en-US" sz="1800">
                <a:hlinkClick r:id="rId3"/>
              </a:rPr>
              <a:t>-</a:t>
            </a:r>
            <a:r>
              <a:rPr lang="en-US" altLang="zh-CN" sz="1800">
                <a:hlinkClick r:id="rId3"/>
              </a:rPr>
              <a:t>club/loongarch</a:t>
            </a:r>
            <a:r>
              <a:rPr lang="zh-CN" altLang="en-US" sz="1800">
                <a:hlinkClick r:id="rId3"/>
              </a:rPr>
              <a:t>-</a:t>
            </a:r>
            <a:r>
              <a:rPr lang="en-US" altLang="zh-CN" sz="1800">
                <a:hlinkClick r:id="rId3"/>
              </a:rPr>
              <a:t>packages/pull/644</a:t>
            </a:r>
            <a:endParaRPr lang="en-US" altLang="zh-CN" sz="1800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问答环节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社区问答及意见反馈</a:t>
            </a:r>
            <a:endParaRPr lang="zh-CN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会前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本文档内可公开的消息外，其他均不作任何回应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r>
              <a:rPr lang="zh-CN" altLang="en-US"/>
              <a:t>本次会议与股市无关，不构成任何投资建议</a:t>
            </a:r>
            <a:endParaRPr lang="zh-CN" altLang="en-US"/>
          </a:p>
          <a:p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Firefox vs. 2K3000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029" y="1294635"/>
            <a:ext cx="9452278" cy="4657501"/>
          </a:xfrm>
        </p:spPr>
        <p:txBody>
          <a:bodyPr/>
          <a:p>
            <a:r>
              <a:rPr lang="zh-CN" altLang="en-US"/>
              <a:t>在</a:t>
            </a:r>
            <a:r>
              <a:rPr lang="zh-CN" altLang="en-US">
                <a:cs typeface="Arial" panose="020B0604020202020204" pitchFamily="34" charset="0"/>
              </a:rPr>
              <a:t> </a:t>
            </a:r>
            <a:r>
              <a:rPr lang="en-US" altLang="zh-CN">
                <a:cs typeface="Arial" panose="020B0604020202020204" pitchFamily="34" charset="0"/>
              </a:rPr>
              <a:t>2K3000</a:t>
            </a:r>
            <a:r>
              <a:rPr lang="zh-CN" altLang="en-US" b="1">
                <a:cs typeface="Arial" panose="020B0604020202020204" pitchFamily="34" charset="0"/>
              </a:rPr>
              <a:t>（暂时以 </a:t>
            </a:r>
            <a:r>
              <a:rPr lang="en-US" altLang="zh-CN" b="1">
                <a:cs typeface="Arial" panose="020B0604020202020204" pitchFamily="34" charset="0"/>
              </a:rPr>
              <a:t>EFI Framebuffer </a:t>
            </a:r>
            <a:r>
              <a:rPr lang="zh-CN" altLang="en-US" b="1">
                <a:cs typeface="Arial" panose="020B0604020202020204" pitchFamily="34" charset="0"/>
              </a:rPr>
              <a:t>作为显示输出）</a:t>
            </a:r>
            <a:r>
              <a:rPr lang="zh-CN" altLang="en-US">
                <a:cs typeface="Arial" panose="020B0604020202020204" pitchFamily="34" charset="0"/>
              </a:rPr>
              <a:t>测试 </a:t>
            </a:r>
            <a:r>
              <a:rPr lang="en-US" altLang="zh-CN">
                <a:cs typeface="Arial" panose="020B0604020202020204" pitchFamily="34" charset="0"/>
              </a:rPr>
              <a:t>Firefox </a:t>
            </a:r>
            <a:r>
              <a:rPr lang="zh-CN" altLang="en-US">
                <a:cs typeface="Arial" panose="020B0604020202020204" pitchFamily="34" charset="0"/>
              </a:rPr>
              <a:t>时发现其直接崩溃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/>
              <a:t>查明是</a:t>
            </a:r>
            <a:r>
              <a:rPr lang="zh-CN" altLang="en-US">
                <a:hlinkClick r:id="rId1"/>
              </a:rPr>
              <a:t>编译 </a:t>
            </a:r>
            <a:r>
              <a:rPr lang="en-US" altLang="zh-CN">
                <a:hlinkClick r:id="rId1"/>
              </a:rPr>
              <a:t>Skia </a:t>
            </a:r>
            <a:r>
              <a:rPr lang="zh-CN" altLang="en-US">
                <a:hlinkClick r:id="rId1"/>
              </a:rPr>
              <a:t>代码时无条件打开了 </a:t>
            </a:r>
            <a:r>
              <a:rPr lang="en-US" altLang="zh-CN">
                <a:hlinkClick r:id="rId1"/>
              </a:rPr>
              <a:t>LASX</a:t>
            </a:r>
            <a:endParaRPr lang="en-US" altLang="zh-CN"/>
          </a:p>
          <a:p>
            <a:pPr lvl="1"/>
            <a:r>
              <a:rPr lang="zh-CN" altLang="en-US"/>
              <a:t>改为仅仅对 </a:t>
            </a:r>
            <a:r>
              <a:rPr lang="en-US" altLang="zh-CN"/>
              <a:t>*_lasx.cpp </a:t>
            </a:r>
            <a:r>
              <a:rPr lang="zh-CN" altLang="en-US"/>
              <a:t>使用 </a:t>
            </a:r>
            <a:r>
              <a:rPr lang="en-US" altLang="zh-CN"/>
              <a:t>LASX</a:t>
            </a:r>
            <a:r>
              <a:rPr lang="zh-CN" altLang="en-US"/>
              <a:t>，其他代码会先判断机器是否有 </a:t>
            </a:r>
            <a:r>
              <a:rPr lang="en-US" altLang="zh-CN"/>
              <a:t>LASX </a:t>
            </a:r>
            <a:r>
              <a:rPr lang="zh-CN" altLang="en-US"/>
              <a:t>再调用其中的代码</a:t>
            </a:r>
            <a:endParaRPr lang="zh-CN" altLang="en-US"/>
          </a:p>
          <a:p>
            <a:pPr lvl="1"/>
            <a:r>
              <a:rPr lang="zh-CN" altLang="en-US"/>
              <a:t>已经合并到 </a:t>
            </a:r>
            <a:r>
              <a:rPr lang="en-US" altLang="zh-CN"/>
              <a:t>Firefox</a:t>
            </a:r>
            <a:r>
              <a:rPr lang="zh-CN" altLang="en-US"/>
              <a:t> 主分支（对应 </a:t>
            </a:r>
            <a:r>
              <a:rPr lang="en-US" altLang="zh-CN"/>
              <a:t>14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2</a:t>
            </a:r>
            <a:r>
              <a:rPr lang="en-US" altLang="zh-CN"/>
              <a:t> </a:t>
            </a:r>
            <a:r>
              <a:rPr lang="zh-CN" altLang="en-US"/>
              <a:t>版本），正在申请向前回合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Firefox vs. 2K3000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在审查 </a:t>
            </a:r>
            <a:r>
              <a:rPr lang="en-US" altLang="zh-CN">
                <a:cs typeface="Arial" panose="020B0604020202020204" pitchFamily="34" charset="0"/>
              </a:rPr>
              <a:t>AOSC Firefox </a:t>
            </a:r>
            <a:r>
              <a:rPr lang="zh-CN" altLang="en-US">
                <a:cs typeface="Arial" panose="020B0604020202020204" pitchFamily="34" charset="0"/>
              </a:rPr>
              <a:t>补丁集时，发现其带有一个针对内包的 </a:t>
            </a:r>
            <a:r>
              <a:rPr lang="en-US" altLang="zh-CN">
                <a:cs typeface="Arial" panose="020B0604020202020204" pitchFamily="34" charset="0"/>
              </a:rPr>
              <a:t>libyuv </a:t>
            </a:r>
            <a:r>
              <a:rPr lang="zh-CN" altLang="en-US">
                <a:cs typeface="Arial" panose="020B0604020202020204" pitchFamily="34" charset="0"/>
              </a:rPr>
              <a:t>的补丁，与 </a:t>
            </a:r>
            <a:r>
              <a:rPr lang="en-US" altLang="zh-CN">
                <a:cs typeface="Arial" panose="020B0604020202020204" pitchFamily="34" charset="0"/>
              </a:rPr>
              <a:t>libyuv </a:t>
            </a:r>
            <a:r>
              <a:rPr lang="zh-CN" altLang="en-US">
                <a:cs typeface="Arial" panose="020B0604020202020204" pitchFamily="34" charset="0"/>
              </a:rPr>
              <a:t>上游最终采用的版本不一致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zh-CN" altLang="en-US">
                <a:cs typeface="Arial" panose="020B0604020202020204" pitchFamily="34" charset="0"/>
              </a:rPr>
              <a:t>进一步审查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上游版本</a:t>
            </a:r>
            <a:r>
              <a:rPr lang="zh-CN" altLang="en-US">
                <a:cs typeface="Arial" panose="020B0604020202020204" pitchFamily="34" charset="0"/>
              </a:rPr>
              <a:t>时，十分惊讶地发现其居然也无条件打开了 </a:t>
            </a:r>
            <a:r>
              <a:rPr lang="en-US" altLang="zh-CN">
                <a:cs typeface="Arial" panose="020B0604020202020204" pitchFamily="34" charset="0"/>
              </a:rPr>
              <a:t>LASX</a:t>
            </a:r>
            <a:r>
              <a:rPr lang="zh-CN" altLang="en-US">
                <a:cs typeface="Arial" panose="020B0604020202020204" pitchFamily="34" charset="0"/>
              </a:rPr>
              <a:t>，很可能导致未来发布的 </a:t>
            </a:r>
            <a:r>
              <a:rPr lang="en-US" altLang="zh-CN">
                <a:cs typeface="Arial" panose="020B0604020202020204" pitchFamily="34" charset="0"/>
              </a:rPr>
              <a:t>Firefox </a:t>
            </a:r>
            <a:r>
              <a:rPr lang="zh-CN" altLang="en-US">
                <a:cs typeface="Arial" panose="020B0604020202020204" pitchFamily="34" charset="0"/>
              </a:rPr>
              <a:t>版本崩溃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zh-CN" altLang="en-US"/>
              <a:t>作者的理由是“</a:t>
            </a:r>
            <a:r>
              <a:rPr lang="en-US" altLang="zh-CN"/>
              <a:t>LASX </a:t>
            </a:r>
            <a:r>
              <a:rPr lang="zh-CN" altLang="en-US"/>
              <a:t>在多数龙架构桌面机器和服务器均可用，且性能提升十分明显”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这合理吗？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hlinkClick r:id="rId1"/>
              </a:rPr>
              <a:t>《</a:t>
            </a:r>
            <a:r>
              <a:rPr lang="en-US" altLang="zh-CN">
                <a:hlinkClick r:id="rId1"/>
              </a:rPr>
              <a:t>Software Development and Build Convention for LoongArch</a:t>
            </a:r>
            <a:r>
              <a:rPr lang="en-US" altLang="zh-CN" baseline="30000">
                <a:hlinkClick r:id="rId1"/>
              </a:rPr>
              <a:t>TM</a:t>
            </a:r>
            <a:r>
              <a:rPr lang="en-US" altLang="zh-CN">
                <a:hlinkClick r:id="rId1"/>
              </a:rPr>
              <a:t> Architectures</a:t>
            </a:r>
            <a:r>
              <a:rPr lang="zh-CN" altLang="en-US">
                <a:hlinkClick r:id="rId1"/>
              </a:rPr>
              <a:t>》手册</a:t>
            </a:r>
            <a:r>
              <a:rPr lang="zh-CN" altLang="en-US"/>
              <a:t>难道是空气吗？</a:t>
            </a:r>
            <a:endParaRPr lang="zh-CN" altLang="en-US"/>
          </a:p>
          <a:p>
            <a:r>
              <a:rPr lang="zh-CN" altLang="en-US"/>
              <a:t>进一步阅读代码，发现</a:t>
            </a:r>
            <a:r>
              <a:rPr lang="en-US" altLang="zh-CN"/>
              <a:t> libyuv </a:t>
            </a:r>
            <a:r>
              <a:rPr lang="zh-CN" altLang="en-US"/>
              <a:t>有</a:t>
            </a:r>
            <a:r>
              <a:rPr lang="en-US" altLang="zh-CN"/>
              <a:t> 4 </a:t>
            </a:r>
            <a:r>
              <a:rPr lang="zh-CN" altLang="en-US"/>
              <a:t>个构建系统，它们对</a:t>
            </a:r>
            <a:r>
              <a:rPr lang="en-US" altLang="zh-CN"/>
              <a:t> LSX/LASX </a:t>
            </a:r>
            <a:r>
              <a:rPr lang="zh-CN" altLang="en-US"/>
              <a:t>的处理堪称群魔乱舞</a:t>
            </a:r>
            <a:endParaRPr lang="zh-CN" altLang="en-US"/>
          </a:p>
          <a:p>
            <a:r>
              <a:rPr lang="zh-CN" altLang="en-US"/>
              <a:t>目前已经向 </a:t>
            </a:r>
            <a:r>
              <a:rPr lang="en-US" altLang="zh-CN"/>
              <a:t>libyuv </a:t>
            </a:r>
            <a:r>
              <a:rPr lang="zh-CN" altLang="en-US"/>
              <a:t>上游（</a:t>
            </a:r>
            <a:r>
              <a:rPr lang="en-US" altLang="zh-CN"/>
              <a:t>Chromium</a:t>
            </a:r>
            <a:r>
              <a:rPr lang="zh-CN" altLang="en-US"/>
              <a:t>）提出</a:t>
            </a:r>
            <a:r>
              <a:rPr lang="zh-CN" altLang="en-US">
                <a:hlinkClick r:id="rId2"/>
              </a:rPr>
              <a:t>撤销</a:t>
            </a:r>
            <a:r>
              <a:rPr lang="zh-CN" altLang="en-US"/>
              <a:t>前述的无条件打开 </a:t>
            </a:r>
            <a:r>
              <a:rPr lang="en-US" altLang="zh-CN"/>
              <a:t>LASX </a:t>
            </a:r>
            <a:r>
              <a:rPr lang="zh-CN" altLang="en-US"/>
              <a:t>的补丁，并对</a:t>
            </a:r>
            <a:r>
              <a:rPr lang="en-US" altLang="zh-CN"/>
              <a:t> LSX/LASX </a:t>
            </a:r>
            <a:r>
              <a:rPr lang="zh-CN" altLang="en-US"/>
              <a:t>的使用</a:t>
            </a:r>
            <a:r>
              <a:rPr lang="zh-CN" altLang="en-US">
                <a:hlinkClick r:id="rId3"/>
              </a:rPr>
              <a:t>加入</a:t>
            </a:r>
            <a:r>
              <a:rPr lang="zh-CN" altLang="en-US"/>
              <a:t>运行时检查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lib</a:t>
            </a:r>
            <a:r>
              <a:rPr lang="en-US" altLang="zh-CN">
                <a:cs typeface="Arial" panose="020B0604020202020204" pitchFamily="34" charset="0"/>
              </a:rPr>
              <a:t>yuv </a:t>
            </a:r>
            <a:r>
              <a:rPr lang="zh-CN" altLang="en-US">
                <a:cs typeface="Arial" panose="020B0604020202020204" pitchFamily="34" charset="0"/>
              </a:rPr>
              <a:t>构建系统和龙架构向量扩展</a:t>
            </a:r>
            <a:endParaRPr lang="zh-CN" altLang="en-US"/>
          </a:p>
        </p:txBody>
      </p:sp>
      <p:graphicFrame>
        <p:nvGraphicFramePr>
          <p:cNvPr id="5" name="内容占位符 4"/>
          <p:cNvGraphicFramePr/>
          <p:nvPr>
            <p:ph idx="1"/>
          </p:nvPr>
        </p:nvGraphicFramePr>
        <p:xfrm>
          <a:off x="513999" y="1259762"/>
          <a:ext cx="9451975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0870"/>
                <a:gridCol w="3150870"/>
                <a:gridCol w="315023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构建系统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修复前行为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修复后行为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GN</a:t>
                      </a:r>
                      <a:br>
                        <a:rPr lang="en-US" altLang="zh-CN"/>
                      </a:b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Chromium </a:t>
                      </a:r>
                      <a:r>
                        <a:rPr lang="zh-CN" altLang="en-US"/>
                        <a:t>使用）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需要</a:t>
                      </a:r>
                      <a:r>
                        <a:rPr lang="zh-CN" altLang="en-US">
                          <a:cs typeface="Arial" panose="020B0604020202020204" pitchFamily="34" charset="0"/>
                        </a:rPr>
                        <a:t>人工指定是否打开向量扩展，但构建系统逻辑有问题，打开会导致向量扩展代码被编译，但完全不被调用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需要人工指定是否打开向量扩展，如打开则构建向量加速代码，运行时根据 </a:t>
                      </a:r>
                      <a:r>
                        <a:rPr lang="en-US" altLang="zh-CN"/>
                        <a:t>CPU </a:t>
                      </a:r>
                      <a:r>
                        <a:rPr lang="zh-CN" altLang="en-US"/>
                        <a:t>特性判断是否使用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GYP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Firefox </a:t>
                      </a:r>
                      <a:r>
                        <a:rPr lang="zh-CN" altLang="en-US"/>
                        <a:t>使用）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自动</a:t>
                      </a:r>
                      <a:r>
                        <a:rPr lang="zh-CN" altLang="en-US">
                          <a:cs typeface="Arial" panose="020B0604020202020204" pitchFamily="34" charset="0"/>
                        </a:rPr>
                        <a:t>打开向量扩展，需人工关闭，否则会在不支持该扩展的 </a:t>
                      </a:r>
                      <a:r>
                        <a:rPr lang="en-US" altLang="zh-CN">
                          <a:cs typeface="Arial" panose="020B0604020202020204" pitchFamily="34" charset="0"/>
                        </a:rPr>
                        <a:t>CPU </a:t>
                      </a:r>
                      <a:r>
                        <a:rPr lang="zh-CN" altLang="en-US">
                          <a:cs typeface="Arial" panose="020B0604020202020204" pitchFamily="34" charset="0"/>
                        </a:rPr>
                        <a:t>崩溃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在使用 </a:t>
                      </a:r>
                      <a:r>
                        <a:rPr lang="en-US" altLang="zh-CN"/>
                        <a:t>Clang ≥ 18 </a:t>
                      </a:r>
                      <a:r>
                        <a:rPr lang="zh-CN" altLang="en-US"/>
                        <a:t>或 </a:t>
                      </a:r>
                      <a:r>
                        <a:rPr lang="en-US" altLang="zh-CN"/>
                        <a:t>GCC ≥ 15  </a:t>
                      </a:r>
                      <a:r>
                        <a:rPr lang="zh-CN" altLang="en-US"/>
                        <a:t>时自动打开向量扩展，如打开则构建向量加速代码，运行时根据</a:t>
                      </a:r>
                      <a:r>
                        <a:rPr lang="en-US" altLang="zh-CN"/>
                        <a:t> CPU </a:t>
                      </a:r>
                      <a:r>
                        <a:rPr lang="zh-CN" altLang="en-US"/>
                        <a:t>特性判断是否使用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CMake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（发行版单独构建使用）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同</a:t>
                      </a:r>
                      <a:r>
                        <a:rPr lang="zh-CN" altLang="en-US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>
                          <a:cs typeface="Arial" panose="020B0604020202020204" pitchFamily="34" charset="0"/>
                        </a:rPr>
                        <a:t>GYP</a:t>
                      </a:r>
                      <a:r>
                        <a:rPr lang="zh-CN" altLang="en-US">
                          <a:cs typeface="Arial" panose="020B0604020202020204" pitchFamily="34" charset="0"/>
                        </a:rPr>
                        <a:t>，但判断了汇编器是否支持向量扩展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在汇编器支持向量扩展时自动打开，运行时根据 </a:t>
                      </a:r>
                      <a:r>
                        <a:rPr lang="en-US" altLang="zh-CN"/>
                        <a:t>CPU </a:t>
                      </a:r>
                      <a:r>
                        <a:rPr lang="zh-CN" altLang="en-US"/>
                        <a:t>特性判断是否使用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Makefile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不使用向量扩展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自动</a:t>
                      </a:r>
                      <a:r>
                        <a:rPr lang="zh-CN" altLang="en-US">
                          <a:cs typeface="Arial" panose="020B0604020202020204" pitchFamily="34" charset="0"/>
                        </a:rPr>
                        <a:t>打开向量扩展，运行时根据 </a:t>
                      </a:r>
                      <a:r>
                        <a:rPr lang="en-US" altLang="zh-CN">
                          <a:cs typeface="Arial" panose="020B0604020202020204" pitchFamily="34" charset="0"/>
                        </a:rPr>
                        <a:t>CPU </a:t>
                      </a:r>
                      <a:r>
                        <a:rPr lang="zh-CN" altLang="en-US">
                          <a:cs typeface="Arial" panose="020B0604020202020204" pitchFamily="34" charset="0"/>
                        </a:rPr>
                        <a:t>特性判断是否使用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6115</Words>
  <Application>WPS Office WWO_wpscloud_20250709230529-5649006cad</Application>
  <PresentationFormat/>
  <Paragraphs>277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宋体</vt:lpstr>
      <vt:lpstr>汉仪书宋二KW</vt:lpstr>
      <vt:lpstr>Kingsoft Confetti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Firefox vs. 2K3000</vt:lpstr>
      <vt:lpstr>Firefox vs. 2K3000</vt:lpstr>
      <vt:lpstr>这合理吗？</vt:lpstr>
      <vt:lpstr>libyuv 构建系统和龙架构向量扩展</vt:lpstr>
      <vt:lpstr>Firefox vs. 2K3000</vt:lpstr>
      <vt:lpstr>GCC</vt:lpstr>
      <vt:lpstr>Binutils</vt:lpstr>
      <vt:lpstr>Linux Kernel</vt:lpstr>
      <vt:lpstr>Linux 内核（loongarch 列表）</vt:lpstr>
      <vt:lpstr>Linux 内核（loongarch 列表）</vt:lpstr>
      <vt:lpstr>PPSSPP LoongArch64 jit</vt:lpstr>
      <vt:lpstr>PPSSPP LoongArch64 jit</vt:lpstr>
      <vt:lpstr>快速报告</vt:lpstr>
      <vt:lpstr>PowerPoint 演示文稿</vt:lpstr>
      <vt:lpstr>安同 OS</vt:lpstr>
      <vt:lpstr>安同 OS (AOSC OS)</vt:lpstr>
      <vt:lpstr>Arch Linux for Loong64</vt:lpstr>
      <vt:lpstr>Arch Linux for Loong64</vt:lpstr>
      <vt:lpstr>Arch Linux for Loong64</vt:lpstr>
      <vt:lpstr>Arch Linux for Loong64</vt:lpstr>
      <vt:lpstr>Arch Linux for Loong64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2025-07-20T06:12:49Z</dcterms:created>
  <dcterms:modified xsi:type="dcterms:W3CDTF">2025-07-20T06:12:49Z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2052-12.9.0.21991</vt:lpwstr>
  </property>
  <property fmtid="{D5CDD505-2E9C-101B-9397-08002B2CF9AE}" pid="3" name="ICV">
    <vt:lpwstr>47B5133B91E7D92B8904E1676A1AE32D_43</vt:lpwstr>
  </property>
</Properties>
</file>