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62"/>
  </p:handoutMasterIdLst>
  <p:sldIdLst>
    <p:sldId id="257" r:id="rId3"/>
    <p:sldId id="258" r:id="rId4"/>
    <p:sldId id="261" r:id="rId5"/>
    <p:sldId id="349" r:id="rId6"/>
    <p:sldId id="348" r:id="rId8"/>
    <p:sldId id="357" r:id="rId9"/>
    <p:sldId id="361" r:id="rId10"/>
    <p:sldId id="366" r:id="rId11"/>
    <p:sldId id="358" r:id="rId12"/>
    <p:sldId id="339" r:id="rId13"/>
    <p:sldId id="365" r:id="rId14"/>
    <p:sldId id="363" r:id="rId15"/>
    <p:sldId id="364" r:id="rId16"/>
    <p:sldId id="265" r:id="rId17"/>
    <p:sldId id="350" r:id="rId18"/>
    <p:sldId id="351" r:id="rId19"/>
    <p:sldId id="355" r:id="rId20"/>
    <p:sldId id="356" r:id="rId21"/>
    <p:sldId id="362" r:id="rId22"/>
    <p:sldId id="269" r:id="rId23"/>
    <p:sldId id="360" r:id="rId24"/>
    <p:sldId id="35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53" r:id="rId47"/>
    <p:sldId id="411" r:id="rId48"/>
    <p:sldId id="412" r:id="rId49"/>
    <p:sldId id="413" r:id="rId50"/>
    <p:sldId id="414" r:id="rId51"/>
    <p:sldId id="415" r:id="rId52"/>
    <p:sldId id="416" r:id="rId53"/>
    <p:sldId id="417" r:id="rId54"/>
    <p:sldId id="418" r:id="rId55"/>
    <p:sldId id="419" r:id="rId56"/>
    <p:sldId id="420" r:id="rId57"/>
    <p:sldId id="421" r:id="rId58"/>
    <p:sldId id="422" r:id="rId59"/>
    <p:sldId id="303" r:id="rId60"/>
    <p:sldId id="275" r:id="rId61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6" Type="http://schemas.openxmlformats.org/officeDocument/2006/relationships/commentAuthors" Target="commentAuthors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handoutMaster" Target="handoutMasters/handoutMaster1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LiarOnce</a:t>
            </a:r>
            <a:r>
              <a:rPr lang="zh-CN" altLang="en-US"/>
              <a:t>：本页</a:t>
            </a:r>
            <a:r>
              <a:rPr lang="zh-CN" altLang="en-US">
                <a:cs typeface="Arial" panose="020B0604020202020204" pitchFamily="34" charset="0"/>
              </a:rPr>
              <a:t>应保持展示至少</a:t>
            </a:r>
            <a:r>
              <a:rPr lang="en-US" altLang="zh-CN">
                <a:cs typeface="Arial" panose="020B0604020202020204" pitchFamily="34" charset="0"/>
              </a:rPr>
              <a:t>5</a:t>
            </a:r>
            <a:r>
              <a:rPr lang="zh-CN" altLang="en-US">
                <a:cs typeface="Arial" panose="020B0604020202020204" pitchFamily="34" charset="0"/>
              </a:rPr>
              <a:t>分钟后继续会议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phabricator.services.mozilla.com/D252624" TargetMode="External"/><Relationship Id="rId2" Type="http://schemas.openxmlformats.org/officeDocument/2006/relationships/hyperlink" Target="https://bugzilla.mozilla.org/show_bug.cgi?id=1970081" TargetMode="External"/><Relationship Id="rId1" Type="http://schemas.openxmlformats.org/officeDocument/2006/relationships/hyperlink" Target="https://phabricator.services.mozilla.com/D24585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lab.com/buildroot.org/buildroot/-/commit/d4a3b9efdd76273d991a2e870c6ab521001c06ff" TargetMode="External"/><Relationship Id="rId1" Type="http://schemas.openxmlformats.org/officeDocument/2006/relationships/hyperlink" Target="https://lore.kernel.org/buildroot/20250618-loongarch-v3-0-d11baae32eea@flygoat.com/" TargetMode="Externa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lore.kernel.org/loongarch/20250701090449.2426151-1-wangming01@loongson.cn/" TargetMode="External"/><Relationship Id="rId4" Type="http://schemas.openxmlformats.org/officeDocument/2006/relationships/hyperlink" Target="https://lore.kernel.org/loongarch/20250624081852.1563985-1-wangming01@loongson.cn/" TargetMode="External"/><Relationship Id="rId3" Type="http://schemas.openxmlformats.org/officeDocument/2006/relationships/hyperlink" Target="https://lore.kernel.org/loongarch/20250701030842.1136519-1-maobibo@loongson.cn/" TargetMode="External"/><Relationship Id="rId2" Type="http://schemas.openxmlformats.org/officeDocument/2006/relationships/hyperlink" Target="https://lore.kernel.org/loongarch/20250627090507.808319-1-maobibo@loongson.cn/" TargetMode="External"/><Relationship Id="rId1" Type="http://schemas.openxmlformats.org/officeDocument/2006/relationships/hyperlink" Target="https://lore.kernel.org/loongarch/2b83380bf64a424b9cb902a20a244c3e106c4bb8.1751702072.git.rabenda.cn@gmail.com/" TargetMode="Externa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lore.kernel.org/loongarch/20250623123321.5622-1-ziyao@disroot.org/" TargetMode="External"/><Relationship Id="rId3" Type="http://schemas.openxmlformats.org/officeDocument/2006/relationships/hyperlink" Target="https://lore.kernel.org/loongarch/20250705072045.1067-1-zhaoqunqin@loongson.cn/" TargetMode="External"/><Relationship Id="rId2" Type="http://schemas.openxmlformats.org/officeDocument/2006/relationships/hyperlink" Target="https://lore.kernel.org/loongarch/cover.1750765495.git.zhoubinbin@loongson.cn/" TargetMode="External"/><Relationship Id="rId1" Type="http://schemas.openxmlformats.org/officeDocument/2006/relationships/hyperlink" Target="https://lore.kernel.org/loongarch/cover.1751617911.git.zhoubinbin@loongson.cn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cpu-club/loongarch-packages/pull/627" TargetMode="External"/><Relationship Id="rId1" Type="http://schemas.openxmlformats.org/officeDocument/2006/relationships/hyperlink" Target="https://github.com/lcpu-club/loongarch-packages/pull/62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cpu-club/loongarch-packages/pull/616" TargetMode="External"/><Relationship Id="rId1" Type="http://schemas.openxmlformats.org/officeDocument/2006/relationships/hyperlink" Target="https://github.com/lcpu-club/loongarch-packages/pull/63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oongson-community/discussions/issues/56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cc.gnu.org/PR101882" TargetMode="External"/><Relationship Id="rId2" Type="http://schemas.openxmlformats.org/officeDocument/2006/relationships/hyperlink" Target="https://gcc.gnu.org/r16-1998" TargetMode="External"/><Relationship Id="rId1" Type="http://schemas.openxmlformats.org/officeDocument/2006/relationships/hyperlink" Target="https://gcc.gnu.org/PR12080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sourceware.org/pipermail/binutils/2025-July/142192.html" TargetMode="Externa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s://github.com/loongson/la-abi-specs/pull/16" TargetMode="External"/><Relationship Id="rId7" Type="http://schemas.openxmlformats.org/officeDocument/2006/relationships/hyperlink" Target="https://github.com/llvm/llvm-project/pull/146499" TargetMode="External"/><Relationship Id="rId6" Type="http://schemas.openxmlformats.org/officeDocument/2006/relationships/hyperlink" Target="https://github.com/llvm/llvm-project/pull/146455" TargetMode="External"/><Relationship Id="rId5" Type="http://schemas.openxmlformats.org/officeDocument/2006/relationships/hyperlink" Target="https://github.com/llvm/llvm-project/pull/146300" TargetMode="External"/><Relationship Id="rId4" Type="http://schemas.openxmlformats.org/officeDocument/2006/relationships/hyperlink" Target="https://github.com/llvm/llvm-project/pull/146018" TargetMode="External"/><Relationship Id="rId3" Type="http://schemas.openxmlformats.org/officeDocument/2006/relationships/hyperlink" Target="https://github.com/llvm/llvm-project/pull/146004" TargetMode="External"/><Relationship Id="rId2" Type="http://schemas.openxmlformats.org/officeDocument/2006/relationships/hyperlink" Target="https://github.com/llvm/llvm-project/issues/137000" TargetMode="External"/><Relationship Id="rId1" Type="http://schemas.openxmlformats.org/officeDocument/2006/relationships/hyperlink" Target="https://github.com/llvm/llvm-project/pull/14586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WebKit/WebKit/pull/469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F</a:t>
            </a:r>
            <a:r>
              <a:rPr lang="en-US">
                <a:solidFill>
                  <a:schemeClr val="tx1"/>
                </a:solidFill>
                <a:ea typeface="Source Han Sans CN" panose="020B0500000000000000" charset="-122"/>
              </a:rPr>
              <a:t>i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refox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xen0n 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启用了 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libyuv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 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SIMD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 优化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: </a:t>
            </a:r>
            <a:r>
              <a:rPr lang="en-US">
                <a:solidFill>
                  <a:schemeClr val="tx1"/>
                </a:solidFill>
                <a:ea typeface="Source Han Sans CN" panose="020B0500000000000000" charset="-122"/>
                <a:hlinkClick r:id="rId1"/>
              </a:rPr>
              <a:t>D245854</a:t>
            </a:r>
            <a:endParaRPr lang="en-US">
              <a:solidFill>
                <a:schemeClr val="tx1"/>
              </a:solidFill>
              <a:ea typeface="Source Han Sans CN" panose="020B0500000000000000" charset="-122"/>
              <a:hlinkClick r:id="rId1"/>
            </a:endParaRPr>
          </a:p>
          <a:p>
            <a:pPr lvl="1"/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Firefox 142 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主线外补丁数量归零！</a:t>
            </a:r>
            <a:endParaRPr lang="zh-CN" altLang="en-US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0"/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zhaojiazhong 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修复了编译错误 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  <a:hlinkClick r:id="rId2"/>
              </a:rPr>
              <a:t>bug 1970081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: 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  <a:hlinkClick r:id="rId3"/>
              </a:rPr>
              <a:t>D252624</a:t>
            </a:r>
            <a:endParaRPr lang="en-US" altLang="zh-CN">
              <a:solidFill>
                <a:schemeClr val="tx1"/>
              </a:solidFill>
              <a:ea typeface="Source Han Sans CN" panose="020B0500000000000000" charset="-122"/>
              <a:hlinkClick r:id="rId3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将被合回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 (backport) Firefox 141 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分支</a:t>
            </a:r>
            <a:endParaRPr lang="en-US" altLang="zh-CN">
              <a:ea typeface="Source Han Sans CN" panose="020B0500000000000000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/>
              <a:t>xen0n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</a:t>
            </a:r>
            <a:r>
              <a:rPr lang="en-US" altLang="zh-CN">
                <a:cs typeface="Arial" panose="020B0604020202020204" pitchFamily="34" charset="0"/>
              </a:rPr>
              <a:t>u</a:t>
            </a:r>
            <a:r>
              <a:rPr lang="en-US" altLang="zh-CN"/>
              <a:t>ildroot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FlyGoat </a:t>
            </a:r>
            <a:r>
              <a:rPr lang="zh-CN" altLang="en-US"/>
              <a:t>为 </a:t>
            </a:r>
            <a:r>
              <a:rPr lang="en-US" altLang="zh-CN"/>
              <a:t>buildroot </a:t>
            </a:r>
            <a:r>
              <a:rPr lang="zh-CN" altLang="en-US">
                <a:hlinkClick r:id="rId1"/>
              </a:rPr>
              <a:t>添加了</a:t>
            </a:r>
            <a:r>
              <a:rPr lang="zh-CN" altLang="en-US"/>
              <a:t> </a:t>
            </a:r>
            <a:r>
              <a:rPr lang="en-US" altLang="zh-CN"/>
              <a:t>LoongArch </a:t>
            </a:r>
            <a:r>
              <a:rPr lang="zh-CN" altLang="en-US"/>
              <a:t>支持，</a:t>
            </a:r>
            <a:r>
              <a:rPr lang="zh-CN" altLang="en-US">
                <a:hlinkClick r:id="rId2"/>
              </a:rPr>
              <a:t>已主线化</a:t>
            </a:r>
            <a:endParaRPr lang="zh-CN" altLang="en-US">
              <a:hlinkClick r:id="rId2"/>
            </a:endParaRPr>
          </a:p>
          <a:p>
            <a:pPr lvl="1"/>
            <a:r>
              <a:rPr lang="zh-CN" altLang="en-US"/>
              <a:t>初期支持 </a:t>
            </a:r>
            <a:r>
              <a:rPr lang="en-US" altLang="zh-CN"/>
              <a:t>LoongArch64 UEFI </a:t>
            </a:r>
            <a:r>
              <a:rPr lang="zh-CN" altLang="en-US"/>
              <a:t>目标 </a:t>
            </a:r>
            <a:r>
              <a:rPr lang="en-US" altLang="zh-CN"/>
              <a:t>(target)</a:t>
            </a:r>
            <a:r>
              <a:rPr lang="zh-CN" altLang="en-US"/>
              <a:t>，在 </a:t>
            </a:r>
            <a:r>
              <a:rPr lang="en-US" altLang="zh-CN"/>
              <a:t>QEMU </a:t>
            </a:r>
            <a:r>
              <a:rPr lang="zh-CN" altLang="en-US"/>
              <a:t>与 </a:t>
            </a:r>
            <a:r>
              <a:rPr lang="en-US" altLang="zh-CN"/>
              <a:t>3A5000 </a:t>
            </a:r>
            <a:r>
              <a:rPr lang="zh-CN" altLang="en-US"/>
              <a:t>桌面系统测试通过</a:t>
            </a:r>
            <a:endParaRPr lang="zh-CN" altLang="en-US"/>
          </a:p>
          <a:p>
            <a:pPr lvl="1"/>
            <a:r>
              <a:rPr lang="zh-CN" altLang="en-US"/>
              <a:t>利好嵌入式开发与（个别）容器化应用场景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/>
              <a:t>loongarch </a:t>
            </a:r>
            <a:r>
              <a:rPr lang="zh-CN" altLang="en-US"/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756719" cy="4657501"/>
          </a:xfrm>
        </p:spPr>
        <p:txBody>
          <a:bodyPr/>
          <a:p>
            <a:r>
              <a:rPr lang="en-US" altLang="zh-CN" sz="2400"/>
              <a:t>Gao Han</a:t>
            </a:r>
            <a:endParaRPr lang="en-US" altLang="zh-CN" sz="2400"/>
          </a:p>
          <a:p>
            <a:pPr lvl="1"/>
            <a:r>
              <a:rPr lang="zh-CN" altLang="en-US" sz="2000"/>
              <a:t>为龙架构标记</a:t>
            </a:r>
            <a:r>
              <a:rPr lang="en-US" altLang="zh-CN" sz="2000"/>
              <a:t> AMD KFD </a:t>
            </a:r>
            <a:r>
              <a:rPr lang="zh-CN" altLang="en-US" sz="2000"/>
              <a:t>支持（</a:t>
            </a:r>
            <a:r>
              <a:rPr lang="zh-CN" altLang="en-US" sz="2000">
                <a:hlinkClick r:id="rId1"/>
              </a:rPr>
              <a:t>第 </a:t>
            </a:r>
            <a:r>
              <a:rPr lang="en-US" altLang="zh-CN" sz="2000">
                <a:hlinkClick r:id="rId1"/>
              </a:rPr>
              <a:t>1 </a:t>
            </a:r>
            <a:r>
              <a:rPr lang="zh-CN" altLang="en-US" sz="2000">
                <a:hlinkClick r:id="rId1"/>
              </a:rPr>
              <a:t>版</a:t>
            </a:r>
            <a:r>
              <a:rPr lang="zh-CN" altLang="en-US" sz="2000"/>
              <a:t>）</a:t>
            </a:r>
            <a:endParaRPr lang="en-US" altLang="zh-CN" sz="2000"/>
          </a:p>
          <a:p>
            <a:r>
              <a:rPr lang="en-US" altLang="zh-CN" sz="2400"/>
              <a:t>Bibo Mao</a:t>
            </a:r>
            <a:endParaRPr lang="en-US" altLang="zh-CN" sz="2400"/>
          </a:p>
          <a:p>
            <a:pPr lvl="1"/>
            <a:r>
              <a:rPr lang="zh-CN" altLang="en-US" sz="2000"/>
              <a:t>为</a:t>
            </a:r>
            <a:r>
              <a:rPr lang="en-US" altLang="zh-CN" sz="2000"/>
              <a:t> KVM </a:t>
            </a:r>
            <a:r>
              <a:rPr lang="zh-CN" altLang="en-US" sz="2000"/>
              <a:t>新增中断控制器</a:t>
            </a:r>
            <a:r>
              <a:rPr lang="en-US" altLang="zh-CN" sz="2000"/>
              <a:t> IOCSR MISC </a:t>
            </a:r>
            <a:r>
              <a:rPr lang="zh-CN" altLang="en-US" sz="2000"/>
              <a:t>寄存器模拟支持（第</a:t>
            </a:r>
            <a:r>
              <a:rPr lang="en-US" altLang="zh-CN" sz="2000"/>
              <a:t> 1 </a:t>
            </a:r>
            <a:r>
              <a:rPr lang="zh-CN" altLang="en-US" sz="2000"/>
              <a:t>版）</a:t>
            </a:r>
            <a:endParaRPr lang="zh-CN" altLang="en-US" sz="2000"/>
          </a:p>
          <a:p>
            <a:pPr lvl="1"/>
            <a:r>
              <a:rPr lang="zh-CN" altLang="en-US" sz="2000"/>
              <a:t>修复 </a:t>
            </a:r>
            <a:r>
              <a:rPr lang="en-US" altLang="zh-CN" sz="2000"/>
              <a:t>KVM </a:t>
            </a:r>
            <a:r>
              <a:rPr lang="zh-CN" altLang="en-US" sz="2000"/>
              <a:t>中对 </a:t>
            </a:r>
            <a:r>
              <a:rPr lang="en-US" altLang="zh-CN" sz="2000"/>
              <a:t>EIONTC </a:t>
            </a:r>
            <a:r>
              <a:rPr lang="zh-CN" altLang="en-US" sz="2000"/>
              <a:t>中断控制器的模拟功能（</a:t>
            </a:r>
            <a:r>
              <a:rPr lang="zh-CN" altLang="en-US" sz="2000">
                <a:hlinkClick r:id="rId2"/>
              </a:rPr>
              <a:t>第 </a:t>
            </a:r>
            <a:r>
              <a:rPr lang="en-US" altLang="zh-CN" sz="2000">
                <a:hlinkClick r:id="rId2"/>
              </a:rPr>
              <a:t>4 </a:t>
            </a:r>
            <a:r>
              <a:rPr lang="zh-CN" altLang="en-US" sz="2000">
                <a:hlinkClick r:id="rId2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增强</a:t>
            </a:r>
            <a:r>
              <a:rPr lang="en-US" altLang="zh-CN" sz="2000"/>
              <a:t> KVM </a:t>
            </a:r>
            <a:r>
              <a:rPr lang="zh-CN" altLang="en-US" sz="2000"/>
              <a:t>中对</a:t>
            </a:r>
            <a:r>
              <a:rPr lang="en-US" altLang="zh-CN" sz="2000"/>
              <a:t> EIOINTC </a:t>
            </a:r>
            <a:r>
              <a:rPr lang="zh-CN" altLang="en-US" sz="2000"/>
              <a:t>中断控制器的模拟功能（</a:t>
            </a:r>
            <a:r>
              <a:rPr lang="zh-CN" altLang="en-US" sz="2000">
                <a:hlinkClick r:id="rId3"/>
              </a:rPr>
              <a:t>第</a:t>
            </a:r>
            <a:r>
              <a:rPr lang="en-US" altLang="zh-CN" sz="2000">
                <a:hlinkClick r:id="rId3"/>
              </a:rPr>
              <a:t> 5 </a:t>
            </a:r>
            <a:r>
              <a:rPr lang="zh-CN" altLang="en-US" sz="2000">
                <a:hlinkClick r:id="rId3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en-US" altLang="zh-CN" sz="2000">
                <a:solidFill>
                  <a:schemeClr val="tx1"/>
                </a:solidFill>
                <a:ea typeface="Source Han Sans CN" panose="020B0500000000000000" charset="-122"/>
              </a:rPr>
              <a:t>为 </a:t>
            </a:r>
            <a:r>
              <a:rPr lang="en-US" altLang="zh-CN" sz="2000"/>
              <a:t>CPUCFG</a:t>
            </a:r>
            <a:r>
              <a:rPr lang="zh-CN" altLang="en-US" sz="2000"/>
              <a:t> 及 </a:t>
            </a:r>
            <a:r>
              <a:rPr lang="en-US" altLang="zh-CN" sz="2000"/>
              <a:t>CSR</a:t>
            </a:r>
            <a:r>
              <a:rPr lang="zh-CN" altLang="en-US" sz="2000"/>
              <a:t> 导致的 </a:t>
            </a:r>
            <a:r>
              <a:rPr lang="en-US" altLang="zh-CN" sz="2000"/>
              <a:t>KVM </a:t>
            </a:r>
            <a:r>
              <a:rPr lang="zh-CN" altLang="en-US" sz="2000"/>
              <a:t>模拟退出新增跟踪点 </a:t>
            </a:r>
            <a:r>
              <a:rPr lang="en-US" altLang="zh-CN" sz="2000"/>
              <a:t>(trace point) </a:t>
            </a:r>
            <a:r>
              <a:rPr lang="zh-CN" altLang="en-US" sz="2000"/>
              <a:t>支持（</a:t>
            </a:r>
            <a:r>
              <a:rPr lang="zh-CN" altLang="en-US" sz="2000">
                <a:hlinkClick r:id="rId3"/>
              </a:rPr>
              <a:t>第 </a:t>
            </a:r>
            <a:r>
              <a:rPr lang="en-US" altLang="zh-CN" sz="2000">
                <a:hlinkClick r:id="rId3"/>
              </a:rPr>
              <a:t>1 </a:t>
            </a:r>
            <a:r>
              <a:rPr lang="zh-CN" altLang="en-US" sz="2000">
                <a:hlinkClick r:id="rId3"/>
              </a:rPr>
              <a:t>版</a:t>
            </a:r>
            <a:r>
              <a:rPr lang="zh-CN" altLang="en-US" sz="2000"/>
              <a:t>）</a:t>
            </a:r>
            <a:endParaRPr lang="en-US" altLang="zh-CN" sz="2000"/>
          </a:p>
          <a:p>
            <a:r>
              <a:rPr lang="en-US" altLang="zh-CN" sz="2400"/>
              <a:t>Ming Wang</a:t>
            </a:r>
            <a:endParaRPr lang="en-US" altLang="zh-CN" sz="2400"/>
          </a:p>
          <a:p>
            <a:pPr lvl="1"/>
            <a:r>
              <a:rPr lang="zh-CN" altLang="en-US" sz="2000"/>
              <a:t>保护</a:t>
            </a:r>
            <a:r>
              <a:rPr lang="en-US" altLang="zh-CN" sz="2000"/>
              <a:t> EFI </a:t>
            </a:r>
            <a:r>
              <a:rPr lang="zh-CN" altLang="en-US" sz="2000"/>
              <a:t>内存映射区，修复 </a:t>
            </a:r>
            <a:r>
              <a:rPr lang="en-US" altLang="zh-CN" sz="2000"/>
              <a:t>kdump </a:t>
            </a:r>
            <a:r>
              <a:rPr lang="zh-CN" altLang="en-US" sz="2000"/>
              <a:t>在 </a:t>
            </a:r>
            <a:r>
              <a:rPr lang="en-US" altLang="zh-CN" sz="2000"/>
              <a:t>boot_memmap </a:t>
            </a:r>
            <a:r>
              <a:rPr lang="zh-CN" altLang="en-US" sz="2000"/>
              <a:t>内容可能被覆盖，导致 </a:t>
            </a:r>
            <a:r>
              <a:rPr lang="en-US" altLang="zh-CN" sz="2000"/>
              <a:t>kdump </a:t>
            </a:r>
            <a:r>
              <a:rPr lang="zh-CN" altLang="en-US" sz="2000"/>
              <a:t>不可用的问题（</a:t>
            </a:r>
            <a:r>
              <a:rPr lang="zh-CN" altLang="en-US" sz="2000">
                <a:hlinkClick r:id="rId4"/>
              </a:rPr>
              <a:t>第 </a:t>
            </a:r>
            <a:r>
              <a:rPr lang="en-US" altLang="zh-CN" sz="2000">
                <a:hlinkClick r:id="rId4"/>
              </a:rPr>
              <a:t>1 </a:t>
            </a:r>
            <a:r>
              <a:rPr lang="zh-CN" altLang="en-US" sz="2000">
                <a:hlinkClick r:id="rId4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新增使用 </a:t>
            </a:r>
            <a:r>
              <a:rPr lang="en-US" altLang="zh-CN" sz="2000"/>
              <a:t>mem</a:t>
            </a:r>
            <a:r>
              <a:rPr lang="zh-CN" altLang="en-US" sz="2000"/>
              <a:t>=</a:t>
            </a:r>
            <a:r>
              <a:rPr lang="en-US" altLang="zh-CN" sz="2000"/>
              <a:t>SIZE</a:t>
            </a:r>
            <a:r>
              <a:rPr lang="zh-CN" altLang="en-US" sz="2000"/>
              <a:t> 内核参数指定可用内存容量</a:t>
            </a:r>
            <a:r>
              <a:rPr lang="en-US" altLang="zh-CN" sz="2000"/>
              <a:t>/</a:t>
            </a:r>
            <a:r>
              <a:rPr lang="zh-CN" altLang="en-US" sz="2000"/>
              <a:t>区间的功能（</a:t>
            </a:r>
            <a:r>
              <a:rPr lang="zh-CN" altLang="en-US" sz="2000">
                <a:hlinkClick r:id="rId5"/>
              </a:rPr>
              <a:t>第 </a:t>
            </a:r>
            <a:r>
              <a:rPr lang="en-US" altLang="zh-CN" sz="2000">
                <a:hlinkClick r:id="rId5"/>
              </a:rPr>
              <a:t>1 </a:t>
            </a:r>
            <a:r>
              <a:rPr lang="zh-CN" altLang="en-US" sz="2000">
                <a:hlinkClick r:id="rId5"/>
              </a:rPr>
              <a:t>版</a:t>
            </a:r>
            <a:r>
              <a:rPr lang="zh-CN" altLang="en-US" sz="2000"/>
              <a:t>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/>
              <a:t>loongarch </a:t>
            </a:r>
            <a:r>
              <a:rPr lang="zh-CN" altLang="en-US"/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756719" cy="4657501"/>
          </a:xfrm>
        </p:spPr>
        <p:txBody>
          <a:bodyPr/>
          <a:p>
            <a:pPr lvl="0"/>
            <a:r>
              <a:rPr lang="en-US" altLang="zh-CN" sz="2400"/>
              <a:t>Binbin Zhou</a:t>
            </a:r>
            <a:endParaRPr lang="zh-CN" altLang="en-US" sz="2400"/>
          </a:p>
          <a:p>
            <a:pPr lvl="1"/>
            <a:r>
              <a:rPr lang="zh-CN" altLang="en-US" sz="2000"/>
              <a:t>龙芯</a:t>
            </a:r>
            <a:r>
              <a:rPr lang="en-US" altLang="zh-CN" sz="2000"/>
              <a:t> 2K0500 BMC </a:t>
            </a:r>
            <a:r>
              <a:rPr lang="zh-CN" altLang="en-US" sz="2000"/>
              <a:t>支持（</a:t>
            </a:r>
            <a:r>
              <a:rPr lang="zh-CN" altLang="en-US" sz="2000">
                <a:hlinkClick r:id="rId1"/>
              </a:rPr>
              <a:t>第</a:t>
            </a:r>
            <a:r>
              <a:rPr lang="en-US" altLang="zh-CN" sz="2000">
                <a:hlinkClick r:id="rId1"/>
              </a:rPr>
              <a:t> 7 </a:t>
            </a:r>
            <a:r>
              <a:rPr lang="zh-CN" altLang="en-US" sz="2000">
                <a:hlinkClick r:id="rId1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龙芯</a:t>
            </a:r>
            <a:r>
              <a:rPr lang="en-US" altLang="zh-CN" sz="2000"/>
              <a:t> 2K0500/2K1000/2K2000 MMC </a:t>
            </a:r>
            <a:r>
              <a:rPr lang="zh-CN" altLang="en-US" sz="2000"/>
              <a:t>控制器支持（</a:t>
            </a:r>
            <a:r>
              <a:rPr lang="zh-CN" altLang="en-US" sz="2000">
                <a:hlinkClick r:id="rId2"/>
              </a:rPr>
              <a:t>第 </a:t>
            </a:r>
            <a:r>
              <a:rPr lang="en-US" altLang="zh-CN" sz="2000">
                <a:hlinkClick r:id="rId2"/>
              </a:rPr>
              <a:t>4 </a:t>
            </a:r>
            <a:r>
              <a:rPr lang="zh-CN" altLang="en-US" sz="2000">
                <a:hlinkClick r:id="rId2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400"/>
              <a:t>Qunqin</a:t>
            </a:r>
            <a:r>
              <a:rPr lang="zh-CN" altLang="en-US" sz="2400"/>
              <a:t> </a:t>
            </a:r>
            <a:r>
              <a:rPr lang="en-US" altLang="zh-CN" sz="2400"/>
              <a:t>Zhao</a:t>
            </a:r>
            <a:endParaRPr lang="en-US" altLang="zh-CN" sz="2400"/>
          </a:p>
          <a:p>
            <a:pPr lvl="1"/>
            <a:r>
              <a:rPr lang="zh-CN" altLang="en-US" sz="2000"/>
              <a:t>龙芯安全引擎、</a:t>
            </a:r>
            <a:r>
              <a:rPr lang="en-US" altLang="zh-CN" sz="2000"/>
              <a:t>TPM </a:t>
            </a:r>
            <a:r>
              <a:rPr lang="zh-CN" altLang="en-US" sz="2000"/>
              <a:t>设备支持（</a:t>
            </a:r>
            <a:r>
              <a:rPr lang="zh-CN" altLang="en-US" sz="2000">
                <a:hlinkClick r:id="rId3"/>
              </a:rPr>
              <a:t>第</a:t>
            </a:r>
            <a:r>
              <a:rPr lang="en-US" altLang="zh-CN" sz="2000">
                <a:hlinkClick r:id="rId3"/>
              </a:rPr>
              <a:t> 12 </a:t>
            </a:r>
            <a:r>
              <a:rPr lang="zh-CN" altLang="en-US" sz="2000">
                <a:hlinkClick r:id="rId3"/>
              </a:rPr>
              <a:t>版</a:t>
            </a:r>
            <a:r>
              <a:rPr lang="zh-CN" altLang="en-US" sz="2000"/>
              <a:t>）</a:t>
            </a:r>
            <a:endParaRPr lang="en-US" altLang="zh-CN" sz="2000"/>
          </a:p>
          <a:p>
            <a:r>
              <a:rPr lang="en-US" altLang="zh-CN" sz="2400"/>
              <a:t>Yao Zi</a:t>
            </a:r>
            <a:endParaRPr lang="en-US" altLang="zh-CN" sz="2400"/>
          </a:p>
          <a:p>
            <a:pPr lvl="1"/>
            <a:r>
              <a:rPr lang="zh-CN" altLang="en-US" sz="2000"/>
              <a:t>为 </a:t>
            </a:r>
            <a:r>
              <a:rPr lang="en-US" altLang="zh-CN" sz="2000"/>
              <a:t>SMCv0 </a:t>
            </a:r>
            <a:r>
              <a:rPr lang="zh-CN" altLang="en-US" sz="2000"/>
              <a:t>固件设备添加 </a:t>
            </a:r>
            <a:r>
              <a:rPr lang="en-US" altLang="zh-CN" sz="2000"/>
              <a:t>CPU </a:t>
            </a:r>
            <a:r>
              <a:rPr lang="zh-CN" altLang="en-US" sz="2000"/>
              <a:t>调频支持（</a:t>
            </a:r>
            <a:r>
              <a:rPr lang="zh-CN" altLang="en-US" sz="2000">
                <a:hlinkClick r:id="rId4"/>
              </a:rPr>
              <a:t>第 </a:t>
            </a:r>
            <a:r>
              <a:rPr lang="en-US" altLang="zh-CN" sz="2000">
                <a:hlinkClick r:id="rId4"/>
              </a:rPr>
              <a:t>1 </a:t>
            </a:r>
            <a:r>
              <a:rPr lang="zh-CN" altLang="en-US" sz="2000">
                <a:hlinkClick r:id="rId4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避免直接对 </a:t>
            </a:r>
            <a:r>
              <a:rPr lang="en-US" altLang="zh-CN" sz="2000"/>
              <a:t>FDT </a:t>
            </a:r>
            <a:r>
              <a:rPr lang="zh-CN" altLang="en-US" sz="2000"/>
              <a:t>内容进行字符串替换，导致 </a:t>
            </a:r>
            <a:r>
              <a:rPr lang="en-US" altLang="zh-CN" sz="2000"/>
              <a:t>FDT </a:t>
            </a:r>
            <a:r>
              <a:rPr lang="zh-CN" altLang="en-US" sz="2000"/>
              <a:t>校验失败（</a:t>
            </a:r>
            <a:r>
              <a:rPr lang="zh-CN" altLang="en-US" sz="2000">
                <a:hlinkClick r:id="rId2"/>
              </a:rPr>
              <a:t>第 </a:t>
            </a:r>
            <a:r>
              <a:rPr lang="en-US" altLang="zh-CN" sz="2000">
                <a:hlinkClick r:id="rId2"/>
              </a:rPr>
              <a:t>1 </a:t>
            </a:r>
            <a:r>
              <a:rPr lang="zh-CN" altLang="en-US" sz="2000">
                <a:hlinkClick r:id="rId2"/>
              </a:rPr>
              <a:t>版</a:t>
            </a:r>
            <a:r>
              <a:rPr lang="zh-CN" altLang="en-US" sz="2000"/>
              <a:t>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/>
      <p:sp>
        <p:nvSpPr>
          <p:cNvPr id="1048619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20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发行版变动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1048621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Linux</a:t>
            </a:r>
            <a:r>
              <a:rPr lang="zh-CN" altLang="en-US"/>
              <a:t>内核默认使用</a:t>
            </a:r>
            <a:r>
              <a:rPr lang="en-US" altLang="zh-CN"/>
              <a:t>Intel Xe</a:t>
            </a:r>
            <a:r>
              <a:rPr lang="zh-CN" altLang="en-US"/>
              <a:t>驱动</a:t>
            </a:r>
            <a:r>
              <a:rPr lang="zh-CN" altLang="en-US">
                <a:solidFill>
                  <a:srgbClr val="00B0F0"/>
                </a:solidFill>
              </a:rPr>
              <a:t>（</a:t>
            </a:r>
            <a:r>
              <a:rPr lang="en-US" altLang="zh-CN">
                <a:solidFill>
                  <a:srgbClr val="00B0F0"/>
                </a:solidFill>
              </a:rPr>
              <a:t>by wszqkzqk</a:t>
            </a:r>
            <a:r>
              <a:rPr lang="zh-CN" altLang="en-US">
                <a:solidFill>
                  <a:srgbClr val="00B0F0"/>
                </a:solidFill>
              </a:rPr>
              <a:t>）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所有内核变体（</a:t>
            </a:r>
            <a:r>
              <a:rPr lang="en-US" altLang="zh-CN"/>
              <a:t>linux</a:t>
            </a:r>
            <a:r>
              <a:rPr lang="zh-CN" altLang="en-US"/>
              <a:t>、</a:t>
            </a:r>
            <a:r>
              <a:rPr lang="en-US" altLang="zh-CN"/>
              <a:t>linux-lts</a:t>
            </a:r>
            <a:r>
              <a:rPr lang="zh-CN" altLang="en-US"/>
              <a:t>、</a:t>
            </a:r>
            <a:r>
              <a:rPr lang="en-US" altLang="zh-CN"/>
              <a:t>linux-zen</a:t>
            </a:r>
            <a:r>
              <a:rPr lang="zh-CN" altLang="en-US"/>
              <a:t>、</a:t>
            </a:r>
            <a:r>
              <a:rPr lang="en-US" altLang="zh-CN"/>
              <a:t>linux-hardened</a:t>
            </a:r>
            <a:r>
              <a:rPr lang="zh-CN" altLang="en-US"/>
              <a:t>）均调整了</a:t>
            </a:r>
            <a:r>
              <a:rPr lang="en-US" altLang="zh-CN"/>
              <a:t>Intel Xe</a:t>
            </a:r>
            <a:r>
              <a:rPr lang="zh-CN" altLang="en-US"/>
              <a:t>显卡驱动默认配置</a:t>
            </a:r>
            <a:endParaRPr lang="zh-CN" altLang="en-US"/>
          </a:p>
          <a:p>
            <a:pPr lvl="1"/>
            <a:r>
              <a:rPr lang="zh-CN" altLang="en-US"/>
              <a:t>启用</a:t>
            </a:r>
            <a:r>
              <a:rPr lang="en-US" altLang="zh-CN"/>
              <a:t>CONFIG_DRM_XE_FORCE_PROBE="*"</a:t>
            </a:r>
            <a:endParaRPr lang="en-US" altLang="zh-CN"/>
          </a:p>
          <a:p>
            <a:pPr lvl="1"/>
            <a:r>
              <a:rPr lang="en-US" altLang="zh-CN"/>
              <a:t>Intel</a:t>
            </a:r>
            <a:r>
              <a:rPr lang="zh-CN" altLang="en-US"/>
              <a:t>显卡理论上现在开箱即用</a:t>
            </a:r>
            <a:endParaRPr lang="zh-CN" altLang="en-US"/>
          </a:p>
          <a:p>
            <a:pPr lvl="1"/>
            <a:r>
              <a:rPr lang="en-US" altLang="zh-CN">
                <a:hlinkClick r:id="rId1"/>
              </a:rPr>
              <a:t>https://github.com/lcpu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club/loongarch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packages/pull/623</a:t>
            </a:r>
            <a:endParaRPr lang="zh-CN" altLang="en-US"/>
          </a:p>
          <a:p>
            <a:r>
              <a:rPr lang="en-US" altLang="zh-CN"/>
              <a:t>OCaml</a:t>
            </a:r>
            <a:r>
              <a:rPr lang="zh-CN" altLang="en-US"/>
              <a:t>使用机器码支持补丁</a:t>
            </a:r>
            <a:r>
              <a:rPr lang="zh-CN" altLang="en-US">
                <a:solidFill>
                  <a:srgbClr val="00B0F0"/>
                </a:solidFill>
              </a:rPr>
              <a:t>（</a:t>
            </a:r>
            <a:r>
              <a:rPr lang="en-US" altLang="zh-CN">
                <a:solidFill>
                  <a:srgbClr val="00B0F0"/>
                </a:solidFill>
              </a:rPr>
              <a:t>by wszqkzqk</a:t>
            </a:r>
            <a:r>
              <a:rPr lang="zh-CN" altLang="en-US">
                <a:solidFill>
                  <a:srgbClr val="00B0F0"/>
                </a:solidFill>
              </a:rPr>
              <a:t>）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en-US" altLang="zh-CN"/>
              <a:t>OCaml</a:t>
            </a:r>
            <a:r>
              <a:rPr lang="zh-CN" altLang="en-US"/>
              <a:t>不启用机器码支持会导致大量奇怪问题且上游难以处理</a:t>
            </a:r>
            <a:endParaRPr lang="zh-CN" altLang="en-US"/>
          </a:p>
          <a:p>
            <a:pPr lvl="1"/>
            <a:r>
              <a:rPr lang="zh-CN" altLang="en-US"/>
              <a:t>仍然</a:t>
            </a:r>
            <a:r>
              <a:rPr lang="en-US" altLang="zh-CN"/>
              <a:t>Backport</a:t>
            </a:r>
            <a:r>
              <a:rPr lang="zh-CN" altLang="en-US"/>
              <a:t>了</a:t>
            </a:r>
            <a:r>
              <a:rPr lang="en-US" altLang="zh-CN"/>
              <a:t>OCaml</a:t>
            </a:r>
            <a:r>
              <a:rPr lang="zh-CN" altLang="en-US"/>
              <a:t>暂不愿合并的机器码支持补丁</a:t>
            </a:r>
            <a:endParaRPr lang="zh-CN" altLang="en-US"/>
          </a:p>
          <a:p>
            <a:pPr lvl="1"/>
            <a:r>
              <a:rPr lang="en-US" altLang="zh-CN">
                <a:hlinkClick r:id="rId2"/>
              </a:rPr>
              <a:t>https://github.com/lcpu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club/loongarch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packages/pull/627</a:t>
            </a:r>
            <a:endParaRPr lang="en-US" altLang="zh-CN">
              <a:hlinkClick r:id="rId2"/>
            </a:endParaRPr>
          </a:p>
          <a:p>
            <a:pPr lvl="1"/>
            <a:r>
              <a:rPr lang="zh-CN" altLang="en-US"/>
              <a:t>依赖</a:t>
            </a:r>
            <a:r>
              <a:rPr lang="en-US" altLang="zh-CN"/>
              <a:t>ocaml</a:t>
            </a:r>
            <a:r>
              <a:rPr lang="zh-CN" altLang="en-US"/>
              <a:t>-</a:t>
            </a:r>
            <a:r>
              <a:rPr lang="en-US" altLang="zh-CN"/>
              <a:t>findlib</a:t>
            </a:r>
            <a:r>
              <a:rPr lang="zh-CN" altLang="en-US"/>
              <a:t>的程序现在可正常构建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修复</a:t>
            </a:r>
            <a:r>
              <a:rPr lang="en-US" altLang="zh-CN"/>
              <a:t>Firefox Dev 141</a:t>
            </a:r>
            <a:r>
              <a:rPr lang="zh-CN" altLang="en-US"/>
              <a:t>构建失败</a:t>
            </a:r>
            <a:r>
              <a:rPr lang="zh-CN" altLang="en-US">
                <a:solidFill>
                  <a:srgbClr val="00B0F0"/>
                </a:solidFill>
              </a:rPr>
              <a:t>（</a:t>
            </a:r>
            <a:r>
              <a:rPr lang="en-US" altLang="zh-CN">
                <a:solidFill>
                  <a:srgbClr val="00B0F0"/>
                </a:solidFill>
              </a:rPr>
              <a:t>by wszqkzqk</a:t>
            </a:r>
            <a:r>
              <a:rPr lang="zh-CN" altLang="en-US">
                <a:solidFill>
                  <a:srgbClr val="00B0F0"/>
                </a:solidFill>
              </a:rPr>
              <a:t>）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en-US" altLang="zh-CN"/>
              <a:t> </a:t>
            </a:r>
            <a:r>
              <a:rPr lang="zh-CN" altLang="en-US"/>
              <a:t>修复</a:t>
            </a:r>
            <a:r>
              <a:rPr lang="en-US" altLang="zh-CN"/>
              <a:t>Assembler-loong64.h</a:t>
            </a:r>
            <a:r>
              <a:rPr lang="zh-CN" altLang="en-US"/>
              <a:t>缺失类方法定义问题</a:t>
            </a:r>
            <a:endParaRPr lang="zh-CN" altLang="en-US"/>
          </a:p>
          <a:p>
            <a:pPr lvl="1"/>
            <a:r>
              <a:rPr lang="en-US" altLang="zh-CN">
                <a:hlinkClick r:id="rId1"/>
              </a:rPr>
              <a:t>https://github.com/lcpu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club/loongarch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packages/pull/634</a:t>
            </a:r>
            <a:endParaRPr lang="en-US" altLang="zh-CN">
              <a:hlinkClick r:id="rId1"/>
            </a:endParaRPr>
          </a:p>
          <a:p>
            <a:pPr lvl="1"/>
            <a:r>
              <a:rPr lang="zh-CN" altLang="en-US"/>
              <a:t>暂时没来得及上游化</a:t>
            </a:r>
            <a:endParaRPr lang="en-US" altLang="zh-CN"/>
          </a:p>
          <a:p>
            <a:r>
              <a:rPr lang="zh-CN" altLang="en-US"/>
              <a:t>修复</a:t>
            </a:r>
            <a:r>
              <a:rPr lang="en-US" altLang="zh-CN"/>
              <a:t>plasma-vault</a:t>
            </a:r>
            <a:r>
              <a:rPr lang="zh-CN" altLang="en-US"/>
              <a:t>的新增依赖</a:t>
            </a:r>
            <a:r>
              <a:rPr lang="en-US" altLang="zh-CN"/>
              <a:t>gocryptfs</a:t>
            </a:r>
            <a:r>
              <a:rPr lang="zh-CN" altLang="en-US">
                <a:solidFill>
                  <a:srgbClr val="00B0F0"/>
                </a:solidFill>
              </a:rPr>
              <a:t>（</a:t>
            </a:r>
            <a:r>
              <a:rPr lang="en-US" altLang="zh-CN">
                <a:solidFill>
                  <a:srgbClr val="00B0F0"/>
                </a:solidFill>
              </a:rPr>
              <a:t>by wszqkzqk</a:t>
            </a:r>
            <a:r>
              <a:rPr lang="zh-CN" altLang="en-US">
                <a:solidFill>
                  <a:srgbClr val="00B0F0"/>
                </a:solidFill>
              </a:rPr>
              <a:t>）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en-US" altLang="zh-CN">
                <a:hlinkClick r:id="rId2"/>
              </a:rPr>
              <a:t>https://github.com/lcpu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club/loongarch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packages/pull/616</a:t>
            </a:r>
            <a:endParaRPr lang="en-US" altLang="zh-CN"/>
          </a:p>
          <a:p>
            <a:r>
              <a:rPr lang="zh-CN" altLang="en-US"/>
              <a:t>常规跟进上游升级和补丁清理等</a:t>
            </a:r>
            <a:r>
              <a:rPr lang="zh-CN" altLang="en-US">
                <a:solidFill>
                  <a:srgbClr val="00B0F0"/>
                </a:solidFill>
              </a:rPr>
              <a:t>（</a:t>
            </a:r>
            <a:r>
              <a:rPr lang="en-US" altLang="zh-CN">
                <a:solidFill>
                  <a:srgbClr val="00B0F0"/>
                </a:solidFill>
              </a:rPr>
              <a:t>by Pluto Yang</a:t>
            </a:r>
            <a:r>
              <a:rPr lang="zh-CN" altLang="en-US">
                <a:solidFill>
                  <a:srgbClr val="00B0F0"/>
                </a:solidFill>
              </a:rPr>
              <a:t>）</a:t>
            </a:r>
            <a:endParaRPr lang="en-US" altLang="zh-CN">
              <a:solidFill>
                <a:srgbClr val="00B0F0"/>
              </a:solidFill>
            </a:endParaRP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安同 OS (AOSC OS)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40531"/>
            <a:ext cx="11319193" cy="4657501"/>
          </a:xfrm>
        </p:spPr>
        <p:txBody>
          <a:bodyPr>
            <a:noAutofit/>
          </a:bodyPr>
          <a:p>
            <a:pPr lvl="0"/>
            <a:r>
              <a:rPr lang="en-US" altLang="zh-CN" sz="2400">
                <a:ea typeface="Source Han Sans CN" panose="020B0500000000000000" charset="-122"/>
              </a:rPr>
              <a:t>LoongGPU </a:t>
            </a:r>
            <a:r>
              <a:rPr lang="zh-CN" altLang="en-US" sz="2400">
                <a:ea typeface="Source Han Sans CN" panose="020B0500000000000000" charset="-122"/>
              </a:rPr>
              <a:t>内核模块已</a:t>
            </a:r>
            <a:r>
              <a:rPr lang="zh-CN" altLang="en-US" sz="2400">
                <a:solidFill>
                  <a:schemeClr val="tx1"/>
                </a:solidFill>
                <a:ea typeface="Source Han Sans CN" panose="020B0500000000000000" charset="-122"/>
              </a:rPr>
              <a:t>完成</a:t>
            </a:r>
            <a:r>
              <a:rPr lang="zh-CN" altLang="en-US" sz="2400">
                <a:ea typeface="Source Han Sans CN" panose="020B0500000000000000" charset="-122"/>
              </a:rPr>
              <a:t>重构</a:t>
            </a:r>
            <a:endParaRPr lang="zh-CN" altLang="en-US" sz="2400">
              <a:ea typeface="Source Han Sans CN" panose="020B0500000000000000" charset="-122"/>
            </a:endParaRPr>
          </a:p>
          <a:p>
            <a:pPr lvl="1"/>
            <a:r>
              <a:rPr lang="zh-CN" altLang="en-US" sz="2000">
                <a:ea typeface="Source Han Sans CN" panose="020B0500000000000000" charset="-122"/>
              </a:rPr>
              <a:t>已兼容 </a:t>
            </a:r>
            <a:r>
              <a:rPr lang="en-US" altLang="zh-CN" sz="2000">
                <a:ea typeface="Source Han Sans CN" panose="020B0500000000000000" charset="-122"/>
              </a:rPr>
              <a:t>6.16</a:t>
            </a:r>
            <a:r>
              <a:rPr lang="en-US" altLang="zh-CN" sz="2000">
                <a:solidFill>
                  <a:schemeClr val="tx1"/>
                </a:solidFill>
                <a:ea typeface="Source Han Sans CN" panose="020B0500000000000000" charset="-122"/>
              </a:rPr>
              <a:t>（</a:t>
            </a:r>
            <a:r>
              <a:rPr lang="zh-CN" altLang="en-US" sz="2000">
                <a:solidFill>
                  <a:schemeClr val="tx1"/>
                </a:solidFill>
                <a:ea typeface="Source Han Sans CN" panose="020B0500000000000000" charset="-122"/>
              </a:rPr>
              <a:t>目前 </a:t>
            </a:r>
            <a:r>
              <a:rPr lang="en-US" altLang="zh-CN" sz="2000">
                <a:solidFill>
                  <a:schemeClr val="tx1"/>
                </a:solidFill>
                <a:ea typeface="Source Han Sans CN" panose="020B0500000000000000" charset="-122"/>
              </a:rPr>
              <a:t>RC</a:t>
            </a:r>
            <a:r>
              <a:rPr lang="zh-CN" altLang="en-US" sz="2000">
                <a:solidFill>
                  <a:schemeClr val="tx1"/>
                </a:solidFill>
                <a:ea typeface="Source Han Sans CN" panose="020B0500000000000000" charset="-122"/>
              </a:rPr>
              <a:t>）</a:t>
            </a:r>
            <a:r>
              <a:rPr lang="zh-CN" altLang="en-US" sz="2000">
                <a:ea typeface="Source Han Sans CN" panose="020B0500000000000000" charset="-122"/>
              </a:rPr>
              <a:t>内核</a:t>
            </a:r>
            <a:endParaRPr lang="zh-CN" altLang="en-US" sz="2000">
              <a:ea typeface="Source Han Sans CN" panose="020B0500000000000000" charset="-122"/>
            </a:endParaRPr>
          </a:p>
          <a:p>
            <a:pPr lvl="2"/>
            <a:r>
              <a:rPr lang="zh-CN" altLang="en-US" sz="1800">
                <a:ea typeface="Source Han Sans CN" panose="020B0500000000000000" charset="-122"/>
              </a:rPr>
              <a:t>保持了对</a:t>
            </a:r>
            <a:r>
              <a:rPr lang="en-US" altLang="zh-CN" sz="1800">
                <a:ea typeface="Source Han Sans CN" panose="020B0500000000000000" charset="-122"/>
              </a:rPr>
              <a:t> 6.12</a:t>
            </a:r>
            <a:r>
              <a:rPr lang="zh-CN" altLang="en-US" sz="1800">
                <a:ea typeface="Source Han Sans CN" panose="020B0500000000000000" charset="-122"/>
              </a:rPr>
              <a:t>（含）以上内核版本的兼容性</a:t>
            </a:r>
            <a:endParaRPr lang="zh-CN" altLang="en-US" sz="1800">
              <a:ea typeface="Source Han Sans CN" panose="020B0500000000000000" charset="-122"/>
            </a:endParaRPr>
          </a:p>
          <a:p>
            <a:pPr lvl="2"/>
            <a:r>
              <a:rPr lang="zh-CN" altLang="en-US" sz="1800">
                <a:ea typeface="Source Han Sans CN" panose="020B0500000000000000" charset="-122"/>
              </a:rPr>
              <a:t>不再兼容更老的内核</a:t>
            </a:r>
            <a:endParaRPr lang="zh-CN" altLang="en-US" sz="1800">
              <a:ea typeface="Source Han Sans CN" panose="020B0500000000000000" charset="-122"/>
            </a:endParaRPr>
          </a:p>
          <a:p>
            <a:pPr lvl="1"/>
            <a:r>
              <a:rPr lang="zh-CN" altLang="en-US" sz="2000">
                <a:ea typeface="Source Han Sans CN" panose="020B0500000000000000" charset="-122"/>
              </a:rPr>
              <a:t>由于不明原因，性能似乎有所提高</a:t>
            </a:r>
            <a:endParaRPr lang="zh-CN" altLang="en-US" sz="2000">
              <a:ea typeface="Source Han Sans CN" panose="020B0500000000000000" charset="-122"/>
            </a:endParaRPr>
          </a:p>
          <a:p>
            <a:pPr lvl="2"/>
            <a:r>
              <a:rPr lang="zh-CN" altLang="en-US" sz="1800">
                <a:ea typeface="Source Han Sans CN" panose="020B0500000000000000" charset="-122"/>
              </a:rPr>
              <a:t>使用笔记本屏幕时，</a:t>
            </a:r>
            <a:r>
              <a:rPr lang="en-US" altLang="zh-CN" sz="1800">
                <a:ea typeface="Source Han Sans CN" panose="020B0500000000000000" charset="-122"/>
              </a:rPr>
              <a:t>KDE </a:t>
            </a:r>
            <a:r>
              <a:rPr lang="zh-CN" altLang="en-US" sz="1800">
                <a:ea typeface="Source Han Sans CN" panose="020B0500000000000000" charset="-122"/>
              </a:rPr>
              <a:t>开混成拖窗口不再卡成 </a:t>
            </a:r>
            <a:r>
              <a:rPr lang="en-US" altLang="zh-CN" sz="1800">
                <a:ea typeface="Source Han Sans CN" panose="020B0500000000000000" charset="-122"/>
              </a:rPr>
              <a:t>PPT</a:t>
            </a:r>
            <a:endParaRPr lang="en-US" altLang="zh-CN" sz="1800">
              <a:ea typeface="Source Han Sans CN" panose="020B0500000000000000" charset="-122"/>
            </a:endParaRPr>
          </a:p>
          <a:p>
            <a:pPr lvl="1"/>
            <a:r>
              <a:rPr lang="zh-CN" altLang="en-US" sz="2000">
                <a:ea typeface="Source Han Sans CN" panose="020B0500000000000000" charset="-122"/>
              </a:rPr>
              <a:t>由于不明原因，可以显示虚拟终端了</a:t>
            </a:r>
            <a:endParaRPr lang="zh-CN" altLang="en-US" sz="2000">
              <a:ea typeface="Source Han Sans CN" panose="020B0500000000000000" charset="-122"/>
            </a:endParaRPr>
          </a:p>
          <a:p>
            <a:pPr lvl="2"/>
            <a:r>
              <a:rPr lang="zh-CN" altLang="en-US" sz="1800">
                <a:ea typeface="Source Han Sans CN" panose="020B0500000000000000" charset="-122"/>
              </a:rPr>
              <a:t>但 </a:t>
            </a:r>
            <a:r>
              <a:rPr lang="zh-CN" altLang="en-US" sz="1800">
                <a:solidFill>
                  <a:schemeClr val="tx1"/>
                </a:solidFill>
                <a:ea typeface="Source Han Sans CN" panose="020B0500000000000000" charset="-122"/>
              </a:rPr>
              <a:t>K</a:t>
            </a:r>
            <a:r>
              <a:rPr lang="en-US" altLang="zh-CN" sz="1800">
                <a:solidFill>
                  <a:schemeClr val="tx1"/>
                </a:solidFill>
                <a:ea typeface="Source Han Sans CN" panose="020B0500000000000000" charset="-122"/>
              </a:rPr>
              <a:t>MSCON</a:t>
            </a:r>
            <a:r>
              <a:rPr lang="en-US" altLang="zh-CN" sz="1800">
                <a:ea typeface="Source Han Sans CN" panose="020B0500000000000000" charset="-122"/>
              </a:rPr>
              <a:t> </a:t>
            </a:r>
            <a:r>
              <a:rPr lang="zh-CN" altLang="en-US" sz="1800">
                <a:ea typeface="Source Han Sans CN" panose="020B0500000000000000" charset="-122"/>
              </a:rPr>
              <a:t>会崩溃，然后回退到传统的 </a:t>
            </a:r>
            <a:r>
              <a:rPr lang="en-US" altLang="zh-CN" sz="1800">
                <a:ea typeface="Source Han Sans CN" panose="020B0500000000000000" charset="-122"/>
              </a:rPr>
              <a:t>framebuffer console</a:t>
            </a:r>
            <a:endParaRPr lang="en-US" altLang="zh-CN" sz="1800">
              <a:ea typeface="Source Han Sans CN" panose="020B0500000000000000" charset="-122"/>
            </a:endParaRPr>
          </a:p>
          <a:p>
            <a:pPr lvl="1"/>
            <a:r>
              <a:rPr lang="zh-CN" altLang="en-US" sz="2000">
                <a:ea typeface="Source Han Sans CN" panose="020B0500000000000000" charset="-122"/>
              </a:rPr>
              <a:t>背光问题待查</a:t>
            </a:r>
            <a:endParaRPr lang="zh-CN" altLang="en-US" sz="2000">
              <a:ea typeface="Source Han Sans CN" panose="020B0500000000000000" charset="-122"/>
            </a:endParaRPr>
          </a:p>
          <a:p>
            <a:pPr lvl="2"/>
            <a:r>
              <a:rPr lang="zh-CN" altLang="en-US" sz="1800">
                <a:ea typeface="Source Han Sans CN" panose="020B0500000000000000" charset="-122"/>
              </a:rPr>
              <a:t>可能是由于内核构建时没有启用 </a:t>
            </a:r>
            <a:r>
              <a:rPr lang="en-US" altLang="zh-CN" sz="1800">
                <a:ea typeface="Source Han Sans CN" panose="020B0500000000000000" charset="-122"/>
              </a:rPr>
              <a:t>PWM </a:t>
            </a:r>
            <a:r>
              <a:rPr lang="zh-CN" altLang="en-US" sz="1800">
                <a:ea typeface="Source Han Sans CN" panose="020B0500000000000000" charset="-122"/>
              </a:rPr>
              <a:t>支持导致的</a:t>
            </a:r>
            <a:endParaRPr lang="zh-CN" altLang="en-US" sz="1800">
              <a:ea typeface="Source Han Sans CN" panose="020B0500000000000000" charset="-122"/>
            </a:endParaRPr>
          </a:p>
          <a:p>
            <a:pPr lvl="1"/>
            <a:r>
              <a:rPr lang="zh-CN" altLang="en-US" sz="2000">
                <a:ea typeface="Source Han Sans CN" panose="020B0500000000000000" charset="-122"/>
              </a:rPr>
              <a:t>仍不支持 </a:t>
            </a:r>
            <a:r>
              <a:rPr lang="en-US" altLang="zh-CN" sz="2000">
                <a:ea typeface="Source Han Sans CN" panose="020B0500000000000000" charset="-122"/>
              </a:rPr>
              <a:t>LG200</a:t>
            </a:r>
            <a:endParaRPr lang="en-US" altLang="zh-CN" sz="2000">
              <a:ea typeface="Source Han Sans CN" panose="020B0500000000000000" charset="-122"/>
            </a:endParaRPr>
          </a:p>
          <a:p>
            <a:pPr lvl="0"/>
            <a:r>
              <a:rPr lang="en-US" altLang="zh-CN" sz="2400">
                <a:ea typeface="Source Han Sans CN" panose="020B0500000000000000" charset="-122"/>
              </a:rPr>
              <a:t>3A6000</a:t>
            </a:r>
            <a:r>
              <a:rPr lang="zh-CN" altLang="en-US" sz="2400">
                <a:ea typeface="Source Han Sans CN" panose="020B0500000000000000" charset="-122"/>
              </a:rPr>
              <a:t> 笔记本（联想开天除外）触摸板修复及 </a:t>
            </a:r>
            <a:r>
              <a:rPr lang="en-US" altLang="zh-CN" sz="2400">
                <a:ea typeface="Source Han Sans CN" panose="020B0500000000000000" charset="-122"/>
              </a:rPr>
              <a:t>CPU </a:t>
            </a:r>
            <a:r>
              <a:rPr lang="zh-CN" altLang="en-US" sz="2400">
                <a:ea typeface="Source Han Sans CN" panose="020B0500000000000000" charset="-122"/>
              </a:rPr>
              <a:t>调频支持已推送</a:t>
            </a:r>
            <a:endParaRPr lang="en-US" altLang="zh-CN" sz="2400">
              <a:ea typeface="Source Han Sans CN" panose="020B0500000000000000" charset="-122"/>
            </a:endParaRPr>
          </a:p>
          <a:p>
            <a:pPr lvl="0"/>
            <a:r>
              <a:rPr lang="en-US" altLang="zh-CN" sz="2400">
                <a:ea typeface="Source Han Sans CN" panose="020B0500000000000000" charset="-122"/>
              </a:rPr>
              <a:t>2K0300 </a:t>
            </a:r>
            <a:r>
              <a:rPr lang="zh-CN" altLang="en-US" sz="2400">
                <a:ea typeface="Source Han Sans CN" panose="020B0500000000000000" charset="-122"/>
              </a:rPr>
              <a:t>镜像已基本准备就绪，近期发布</a:t>
            </a:r>
            <a:endParaRPr lang="en-US" altLang="zh-CN" sz="2600">
              <a:ea typeface="Source Han Sans CN" panose="020B0500000000000000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</a:rPr>
              <a:t>xry111</a:t>
            </a:r>
            <a:endParaRPr 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安同 OS (AOSC OS)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19193" cy="4657501"/>
          </a:xfrm>
        </p:spPr>
        <p:txBody>
          <a:bodyPr>
            <a:noAutofit/>
          </a:bodyPr>
          <a:p>
            <a:r>
              <a:rPr lang="zh-CN" altLang="en-US" sz="2000" b="1">
                <a:solidFill>
                  <a:srgbClr val="000000"/>
                </a:solidFill>
                <a:ea typeface="Source Han Sans CN" panose="020B0500000000000000" charset="-122"/>
              </a:rPr>
              <a:t>本期安全更新</a:t>
            </a:r>
            <a:endParaRPr lang="zh-CN" altLang="en-US" sz="2000" b="1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1"/>
            <a:r>
              <a:rPr lang="en-US" altLang="zh-CN" sz="1800" b="1">
                <a:solidFill>
                  <a:srgbClr val="000000"/>
                </a:solidFill>
                <a:ea typeface="Source Han Sans CN" panose="020B0500000000000000" charset="-122"/>
                <a:cs typeface="Arial" panose="020B0604020202020204" pitchFamily="34" charset="0"/>
              </a:rPr>
              <a:t>Firefox 140.0.2 </a:t>
            </a:r>
            <a:r>
              <a:rPr lang="zh-CN" altLang="en-US" sz="1800" b="1">
                <a:solidFill>
                  <a:srgbClr val="000000"/>
                </a:solidFill>
                <a:ea typeface="Source Han Sans CN" panose="020B0500000000000000" charset="-122"/>
                <a:cs typeface="Arial" panose="020B0604020202020204" pitchFamily="34" charset="0"/>
              </a:rPr>
              <a:t>及 </a:t>
            </a:r>
            <a:r>
              <a:rPr lang="en-US" altLang="zh-CN" sz="1800" b="1">
                <a:solidFill>
                  <a:srgbClr val="000000"/>
                </a:solidFill>
                <a:ea typeface="Source Han Sans CN" panose="020B0500000000000000" charset="-122"/>
                <a:cs typeface="Arial" panose="020B0604020202020204" pitchFamily="34" charset="0"/>
              </a:rPr>
              <a:t>Thunderbird 140.0</a:t>
            </a:r>
            <a:endParaRPr lang="en-US" altLang="zh-CN" sz="1800" b="1">
              <a:solidFill>
                <a:srgbClr val="000000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2"/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修复</a:t>
            </a:r>
            <a:r>
              <a:rPr lang="en-US" altLang="zh-CN" sz="1800">
                <a:solidFill>
                  <a:srgbClr val="000000"/>
                </a:solidFill>
                <a:ea typeface="Source Han Sans CN" panose="020B0500000000000000" charset="-122"/>
              </a:rPr>
              <a:t> Mozilla </a:t>
            </a: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基金会近期安全公告中披露的</a:t>
            </a:r>
            <a:r>
              <a:rPr lang="en-US" altLang="zh-CN" sz="1800">
                <a:solidFill>
                  <a:srgbClr val="000000"/>
                </a:solidFill>
                <a:ea typeface="Source Han Sans CN" panose="020B0500000000000000" charset="-122"/>
              </a:rPr>
              <a:t> 10 </a:t>
            </a: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个安全漏洞</a:t>
            </a:r>
            <a:b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</a:b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（含</a:t>
            </a:r>
            <a:r>
              <a:rPr lang="en-US" altLang="zh-CN" sz="1800">
                <a:solidFill>
                  <a:srgbClr val="000000"/>
                </a:solidFill>
                <a:ea typeface="Source Han Sans CN" panose="020B0500000000000000" charset="-122"/>
              </a:rPr>
              <a:t> 2 </a:t>
            </a: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个高危漏洞）</a:t>
            </a:r>
            <a:endParaRPr lang="en-US" altLang="zh-CN" sz="1800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1"/>
            <a:r>
              <a:rPr lang="en-US" altLang="zh-CN" sz="1800" b="1">
                <a:solidFill>
                  <a:srgbClr val="000000"/>
                </a:solidFill>
                <a:ea typeface="Source Han Sans CN" panose="020B0500000000000000" charset="-122"/>
              </a:rPr>
              <a:t>Node.js 22.16.0</a:t>
            </a:r>
            <a:endParaRPr lang="zh-CN" altLang="en-US" sz="1800" b="1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2"/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修复</a:t>
            </a:r>
            <a:r>
              <a:rPr lang="en-US" altLang="zh-CN" sz="1800">
                <a:solidFill>
                  <a:srgbClr val="000000"/>
                </a:solidFill>
                <a:ea typeface="Source Han Sans CN" panose="020B0500000000000000" charset="-122"/>
              </a:rPr>
              <a:t> 2025 </a:t>
            </a: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年</a:t>
            </a:r>
            <a:r>
              <a:rPr lang="en-US" altLang="zh-CN" sz="1800">
                <a:solidFill>
                  <a:srgbClr val="000000"/>
                </a:solidFill>
                <a:ea typeface="Source Han Sans CN" panose="020B0500000000000000" charset="-122"/>
              </a:rPr>
              <a:t> 5 </a:t>
            </a: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月</a:t>
            </a:r>
            <a:r>
              <a:rPr lang="en-US" altLang="zh-CN" sz="1800">
                <a:solidFill>
                  <a:srgbClr val="000000"/>
                </a:solidFill>
                <a:ea typeface="Source Han Sans CN" panose="020B0500000000000000" charset="-122"/>
              </a:rPr>
              <a:t> 14 </a:t>
            </a: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日安全更新公告中披露的</a:t>
            </a:r>
            <a:r>
              <a:rPr lang="en-US" altLang="zh-CN" sz="1800">
                <a:solidFill>
                  <a:srgbClr val="000000"/>
                </a:solidFill>
                <a:ea typeface="Source Han Sans CN" panose="020B0500000000000000" charset="-122"/>
              </a:rPr>
              <a:t> 3 </a:t>
            </a: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个安全漏洞</a:t>
            </a:r>
            <a:b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</a:b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（含</a:t>
            </a:r>
            <a:r>
              <a:rPr lang="en-US" altLang="zh-CN" sz="1800">
                <a:solidFill>
                  <a:srgbClr val="000000"/>
                </a:solidFill>
                <a:ea typeface="Source Han Sans CN" panose="020B0500000000000000" charset="-122"/>
              </a:rPr>
              <a:t> 1 </a:t>
            </a: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个高危漏洞）</a:t>
            </a:r>
            <a:endParaRPr lang="zh-CN" altLang="en-US" sz="1800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1"/>
            <a:r>
              <a:rPr lang="en-US" altLang="zh-CN" sz="1800" b="1">
                <a:solidFill>
                  <a:srgbClr val="000000"/>
                </a:solidFill>
                <a:ea typeface="Source Han Sans CN" panose="020B0500000000000000" charset="-122"/>
              </a:rPr>
              <a:t>Node.js 20.19.2</a:t>
            </a:r>
            <a:endParaRPr lang="en-US" altLang="zh-CN" sz="1800" b="1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2"/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修复</a:t>
            </a:r>
            <a:r>
              <a:rPr lang="en-US" altLang="zh-CN" sz="1800">
                <a:solidFill>
                  <a:srgbClr val="000000"/>
                </a:solidFill>
                <a:ea typeface="Source Han Sans CN" panose="020B0500000000000000" charset="-122"/>
              </a:rPr>
              <a:t> 2025 </a:t>
            </a: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年</a:t>
            </a:r>
            <a:r>
              <a:rPr lang="en-US" altLang="zh-CN" sz="1800">
                <a:solidFill>
                  <a:srgbClr val="000000"/>
                </a:solidFill>
                <a:ea typeface="Source Han Sans CN" panose="020B0500000000000000" charset="-122"/>
              </a:rPr>
              <a:t> 5 </a:t>
            </a: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月</a:t>
            </a:r>
            <a:r>
              <a:rPr lang="en-US" altLang="zh-CN" sz="1800">
                <a:solidFill>
                  <a:srgbClr val="000000"/>
                </a:solidFill>
                <a:ea typeface="Source Han Sans CN" panose="020B0500000000000000" charset="-122"/>
              </a:rPr>
              <a:t> 14 </a:t>
            </a: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日安全更新公告中披露的</a:t>
            </a:r>
            <a:r>
              <a:rPr lang="en-US" altLang="zh-CN" sz="1800">
                <a:solidFill>
                  <a:srgbClr val="000000"/>
                </a:solidFill>
                <a:ea typeface="Source Han Sans CN" panose="020B0500000000000000" charset="-122"/>
              </a:rPr>
              <a:t> 2 </a:t>
            </a: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个安全漏洞</a:t>
            </a:r>
            <a:b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</a:b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（含</a:t>
            </a:r>
            <a:r>
              <a:rPr lang="en-US" altLang="zh-CN" sz="1800">
                <a:solidFill>
                  <a:srgbClr val="000000"/>
                </a:solidFill>
                <a:ea typeface="Source Han Sans CN" panose="020B0500000000000000" charset="-122"/>
              </a:rPr>
              <a:t> 1 </a:t>
            </a:r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个高危漏洞）</a:t>
            </a:r>
            <a:endParaRPr lang="zh-CN" altLang="en-US" sz="1800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1"/>
            <a:r>
              <a:rPr lang="en-US" altLang="zh-CN" sz="1800" b="1">
                <a:solidFill>
                  <a:srgbClr val="000000"/>
                </a:solidFill>
                <a:ea typeface="Source Han Sans CN" panose="020B0500000000000000" charset="-122"/>
              </a:rPr>
              <a:t>sudo</a:t>
            </a:r>
            <a:r>
              <a:rPr lang="zh-CN" altLang="en-US" sz="1800" b="1">
                <a:solidFill>
                  <a:srgbClr val="000000"/>
                </a:solidFill>
                <a:ea typeface="Source Han Sans CN" panose="020B0500000000000000" charset="-122"/>
              </a:rPr>
              <a:t> </a:t>
            </a:r>
            <a:r>
              <a:rPr lang="en-US" altLang="zh-CN" sz="1800" b="1">
                <a:solidFill>
                  <a:srgbClr val="000000"/>
                </a:solidFill>
                <a:ea typeface="Source Han Sans CN" panose="020B0500000000000000" charset="-122"/>
              </a:rPr>
              <a:t>1.9.17p1</a:t>
            </a:r>
            <a:endParaRPr lang="en-US" altLang="zh-CN" sz="1800" b="1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2"/>
            <a:r>
              <a:rPr lang="zh-CN" altLang="en-US" sz="1795">
                <a:solidFill>
                  <a:srgbClr val="000000"/>
                </a:solidFill>
                <a:ea typeface="Source Han Sans CN" panose="020B0500000000000000" charset="-122"/>
              </a:rPr>
              <a:t>修复两处本地提权漏洞，编号</a:t>
            </a:r>
            <a:r>
              <a:rPr lang="en-US" altLang="zh-CN" sz="1795">
                <a:solidFill>
                  <a:srgbClr val="000000"/>
                </a:solidFill>
                <a:ea typeface="Source Han Sans CN" panose="020B0500000000000000" charset="-122"/>
              </a:rPr>
              <a:t> CVE-2025-32462 </a:t>
            </a:r>
            <a:r>
              <a:rPr lang="zh-CN" altLang="en-US" sz="1795">
                <a:solidFill>
                  <a:srgbClr val="000000"/>
                </a:solidFill>
                <a:ea typeface="Source Han Sans CN" panose="020B0500000000000000" charset="-122"/>
              </a:rPr>
              <a:t>和</a:t>
            </a:r>
            <a:r>
              <a:rPr lang="en-US" altLang="zh-CN" sz="1795">
                <a:solidFill>
                  <a:srgbClr val="000000"/>
                </a:solidFill>
                <a:ea typeface="Source Han Sans CN" panose="020B0500000000000000" charset="-122"/>
              </a:rPr>
              <a:t> </a:t>
            </a:r>
            <a:br>
              <a:rPr lang="en-US" altLang="zh-CN" sz="1795">
                <a:solidFill>
                  <a:srgbClr val="000000"/>
                </a:solidFill>
                <a:ea typeface="Source Han Sans CN" panose="020B0500000000000000" charset="-122"/>
              </a:rPr>
            </a:br>
            <a:r>
              <a:rPr lang="en-US" altLang="zh-CN" sz="1795">
                <a:solidFill>
                  <a:srgbClr val="000000"/>
                </a:solidFill>
                <a:ea typeface="Source Han Sans CN" panose="020B0500000000000000" charset="-122"/>
              </a:rPr>
              <a:t>CVE-2025-32463</a:t>
            </a:r>
            <a:r>
              <a:rPr lang="zh-CN" altLang="en-US" sz="1795">
                <a:solidFill>
                  <a:srgbClr val="000000"/>
                </a:solidFill>
                <a:ea typeface="Source Han Sans CN" panose="020B0500000000000000" charset="-122"/>
              </a:rPr>
              <a:t>（严重性：高）</a:t>
            </a:r>
            <a:endParaRPr lang="zh-CN" altLang="en-US" sz="1800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0"/>
            <a:r>
              <a:rPr lang="zh-CN" altLang="en-US" sz="2000" b="1">
                <a:ea typeface="Source Han Sans CN" panose="020B0500000000000000" charset="-122"/>
              </a:rPr>
              <a:t>建议关注公众号</a:t>
            </a:r>
            <a:r>
              <a:rPr lang="en-US" altLang="zh-CN" sz="2000" b="1">
                <a:ea typeface="Source Han Sans CN" panose="020B0500000000000000" charset="-122"/>
              </a:rPr>
              <a:t>“</a:t>
            </a:r>
            <a:r>
              <a:rPr lang="zh-CN" altLang="en-US" sz="2000" b="1">
                <a:ea typeface="Source Han Sans CN" panose="020B0500000000000000" charset="-122"/>
              </a:rPr>
              <a:t>安同开源</a:t>
            </a:r>
            <a:r>
              <a:rPr lang="en-US" altLang="zh-CN" sz="2000" b="1">
                <a:ea typeface="Source Han Sans CN" panose="020B0500000000000000" charset="-122"/>
              </a:rPr>
              <a:t>”</a:t>
            </a:r>
            <a:r>
              <a:rPr lang="zh-CN" altLang="en-US" sz="2000" b="1">
                <a:ea typeface="Source Han Sans CN" panose="020B0500000000000000" charset="-122"/>
              </a:rPr>
              <a:t>或社区主页</a:t>
            </a:r>
            <a:r>
              <a:rPr lang="en-US" altLang="zh-CN" sz="2000" b="1">
                <a:ea typeface="Source Han Sans CN" panose="020B0500000000000000" charset="-122"/>
              </a:rPr>
              <a:t> (aosc.io) </a:t>
            </a:r>
            <a:r>
              <a:rPr lang="zh-CN" altLang="en-US" sz="2000" b="1">
                <a:ea typeface="Source Han Sans CN" panose="020B0500000000000000" charset="-122"/>
              </a:rPr>
              <a:t>新闻</a:t>
            </a:r>
            <a:endParaRPr lang="en-US" altLang="zh-CN" sz="2000" b="1">
              <a:ea typeface="Source Han Sans CN" panose="020B0500000000000000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en-US" altLang="zh-CN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Deb</a:t>
            </a:r>
            <a:r>
              <a:rPr lang="en-US" altLang="zh-CN">
                <a:cs typeface="Arial" panose="020B0604020202020204" pitchFamily="34" charset="0"/>
              </a:rPr>
              <a:t>ian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包含 </a:t>
            </a:r>
            <a:r>
              <a:rPr lang="en-US" altLang="zh-CN"/>
              <a:t>Intel Iris </a:t>
            </a:r>
            <a:r>
              <a:rPr lang="zh-CN" altLang="en-US"/>
              <a:t>驱动的 </a:t>
            </a:r>
            <a:r>
              <a:rPr lang="en-US" altLang="zh-CN"/>
              <a:t>Mesa </a:t>
            </a:r>
            <a:r>
              <a:rPr lang="zh-CN" altLang="en-US"/>
              <a:t>已经合并到 </a:t>
            </a:r>
            <a:r>
              <a:rPr lang="en-US" altLang="zh-CN"/>
              <a:t>experimental </a:t>
            </a:r>
            <a:r>
              <a:rPr lang="zh-CN" altLang="en-US"/>
              <a:t>仓库，以便龙架构用户使用 </a:t>
            </a:r>
            <a:r>
              <a:rPr lang="en-US" altLang="zh-CN"/>
              <a:t>Intel </a:t>
            </a:r>
            <a:r>
              <a:rPr lang="zh-CN" altLang="en-US"/>
              <a:t>显卡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604832" y="1020284"/>
            <a:ext cx="10982300" cy="1843531"/>
          </a:xfrm>
        </p:spPr>
        <p:txBody>
          <a:bodyPr/>
          <a:p>
            <a:pPr algn="l"/>
            <a:r>
              <a:rPr lang="zh-CN" altLang="en-US" sz="5400">
                <a:solidFill>
                  <a:schemeClr val="tx1"/>
                </a:solidFill>
              </a:rPr>
              <a:t>龙友会 </a:t>
            </a:r>
            <a:r>
              <a:rPr lang="en-US" altLang="zh-CN" sz="5400">
                <a:solidFill>
                  <a:schemeClr val="tx1"/>
                </a:solidFill>
              </a:rPr>
              <a:t>(Loong Meetup)</a:t>
            </a:r>
            <a:br>
              <a:rPr lang="zh-CN" altLang="en-US" sz="5400">
                <a:solidFill>
                  <a:schemeClr val="tx1"/>
                </a:solidFill>
              </a:rPr>
            </a:br>
            <a:r>
              <a:rPr lang="zh-CN" altLang="en-US" sz="5400">
                <a:solidFill>
                  <a:schemeClr val="tx1"/>
                </a:solidFill>
              </a:rPr>
              <a:t>龙架构</a:t>
            </a:r>
            <a:r>
              <a:rPr lang="zh-CN" altLang="en-US" sz="5400"/>
              <a:t>双周会</a:t>
            </a:r>
            <a:r>
              <a:rPr lang="ja-JP" altLang="en-US" sz="5400"/>
              <a:t>・</a:t>
            </a:r>
            <a:r>
              <a:rPr lang="zh-CN" altLang="en-US" sz="5400"/>
              <a:t>第 </a:t>
            </a:r>
            <a:r>
              <a:rPr lang="en-US" altLang="zh-CN" sz="5400"/>
              <a:t>15 </a:t>
            </a:r>
            <a:r>
              <a:rPr lang="zh-CN" altLang="en-US" sz="5400"/>
              <a:t>期</a:t>
            </a:r>
            <a:endParaRPr lang="zh-CN" altLang="en-US" sz="5400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604875" y="3180056"/>
            <a:ext cx="4418126" cy="497923"/>
          </a:xfrm>
        </p:spPr>
        <p:txBody>
          <a:bodyPr/>
          <a:p>
            <a:r>
              <a:rPr lang="en-US" altLang="zh-CN"/>
              <a:t>2025 </a:t>
            </a:r>
            <a:r>
              <a:rPr lang="zh-CN" altLang="en-US"/>
              <a:t>年 </a:t>
            </a:r>
            <a:r>
              <a:rPr lang="en-US" altLang="zh-CN"/>
              <a:t>7 </a:t>
            </a:r>
            <a:r>
              <a:rPr lang="zh-CN" altLang="en-US"/>
              <a:t>月 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6</a:t>
            </a:r>
            <a:r>
              <a:rPr lang="en-US" altLang="zh-CN"/>
              <a:t> </a:t>
            </a:r>
            <a:r>
              <a:rPr lang="zh-CN" altLang="en-US"/>
              <a:t>日</a:t>
            </a:r>
            <a:endParaRPr lang="zh-CN" altLang="en-US"/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7310341" y="4182621"/>
            <a:ext cx="2187900" cy="2131828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916" y="4182655"/>
            <a:ext cx="2288504" cy="213179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/>
      <p:sp>
        <p:nvSpPr>
          <p:cNvPr id="1048630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31" name="副标题 2"/>
          <p:cNvSpPr>
            <a:spLocks noGrp="1"/>
          </p:cNvSpPr>
          <p:nvPr>
            <p:ph type="subTitle" idx="1"/>
          </p:nvPr>
        </p:nvSpPr>
        <p:spPr>
          <a:xfrm>
            <a:off x="795286" y="3370802"/>
            <a:ext cx="4418126" cy="497923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社区事务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1048632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悬赏任务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600"/>
              <a:t>龙架构及 </a:t>
            </a:r>
            <a:r>
              <a:rPr lang="en-US" altLang="zh-CN" sz="2600"/>
              <a:t>OrangePi Nova U</a:t>
            </a:r>
            <a:r>
              <a:rPr lang="zh-CN" altLang="en-US" sz="2600"/>
              <a:t>-</a:t>
            </a:r>
            <a:r>
              <a:rPr lang="en-US" altLang="zh-CN" sz="2600"/>
              <a:t>Boot </a:t>
            </a:r>
            <a:r>
              <a:rPr lang="zh-CN" altLang="en-US" sz="2600"/>
              <a:t>上游化</a:t>
            </a:r>
            <a:endParaRPr lang="zh-CN" altLang="en-US" sz="2600"/>
          </a:p>
          <a:p>
            <a:pPr lvl="1"/>
            <a:r>
              <a:rPr lang="zh-CN" altLang="en-US" sz="2200"/>
              <a:t>可通过社区开发板漂流计划借用开发设备</a:t>
            </a:r>
            <a:endParaRPr lang="zh-CN" altLang="en-US" sz="2200"/>
          </a:p>
          <a:p>
            <a:pPr lvl="0"/>
            <a:r>
              <a:rPr lang="zh-CN" altLang="en-US" sz="2600"/>
              <a:t>奖品：</a:t>
            </a:r>
            <a:r>
              <a:rPr lang="en-US" altLang="zh-CN" sz="2600"/>
              <a:t>32GiB </a:t>
            </a:r>
            <a:r>
              <a:rPr lang="zh-CN" altLang="en-US" sz="2600"/>
              <a:t>内存版本的顶配</a:t>
            </a:r>
            <a:br>
              <a:rPr lang="zh-CN" altLang="en-US" sz="2600"/>
            </a:br>
            <a:r>
              <a:rPr lang="en-US" altLang="zh-CN" sz="2600"/>
              <a:t>OrangePi Nova </a:t>
            </a:r>
            <a:r>
              <a:rPr lang="zh-CN" altLang="en-US" sz="2600"/>
              <a:t>一张</a:t>
            </a:r>
            <a:endParaRPr lang="zh-CN" altLang="en-US" sz="2600"/>
          </a:p>
          <a:p>
            <a:pPr lvl="0"/>
            <a:endParaRPr lang="zh-CN" altLang="en-US" sz="2600"/>
          </a:p>
          <a:p>
            <a:pPr lvl="0"/>
            <a:endParaRPr lang="zh-CN" altLang="en-US" sz="2600"/>
          </a:p>
          <a:p>
            <a:pPr lvl="0"/>
            <a:endParaRPr lang="zh-CN" altLang="en-US" sz="2600"/>
          </a:p>
          <a:p>
            <a:pPr marL="0" lvl="0" indent="0">
              <a:buNone/>
            </a:pPr>
            <a:endParaRPr lang="zh-CN" altLang="en-US" sz="1800"/>
          </a:p>
          <a:p>
            <a:pPr marL="0" lvl="0" indent="0">
              <a:buNone/>
            </a:pPr>
            <a:endParaRPr lang="zh-CN" altLang="en-US" sz="1800"/>
          </a:p>
          <a:p>
            <a:pPr marL="0" lvl="0" indent="0">
              <a:buNone/>
            </a:pPr>
            <a:r>
              <a:rPr lang="en-US" altLang="zh-CN" sz="1600"/>
              <a:t>                                                                                                                              * </a:t>
            </a:r>
            <a:r>
              <a:rPr lang="zh-CN" altLang="en-US" sz="1600"/>
              <a:t>板卡渲染图，请以实物为准</a:t>
            </a:r>
            <a:endParaRPr lang="zh-CN" altLang="en-US" sz="16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5" name="Picture 4" descr="post_object_image_2985248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6337" y="-177440"/>
            <a:ext cx="6417731" cy="6430490"/>
          </a:xfrm>
          <a:prstGeom prst="rect">
            <a:avLst/>
          </a:prstGeom>
          <a:effectLst>
            <a:outerShdw blurRad="190500" dist="63500" dir="2700000" algn="t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龙友会</a:t>
            </a:r>
            <a:r>
              <a:rPr lang="ja-JP" altLang="en-US"/>
              <a:t>・</a:t>
            </a:r>
            <a:r>
              <a:rPr lang="zh-CN" altLang="en-US"/>
              <a:t>专题报告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安同 OS 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的龙架构移植</a:t>
            </a:r>
            <a:endParaRPr lang="zh-CN" altLang="en-US">
              <a:ea typeface="Source Han Sans CN" panose="020B0500000000000000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 </a:t>
            </a:r>
            <a:r>
              <a:rPr lang="zh-CN" altLang="en-US"/>
              <a:t>的龙架构移植</a:t>
            </a:r>
            <a:br>
              <a:rPr lang="en-US" altLang="zh-CN"/>
            </a:br>
            <a:r>
              <a:rPr lang="en-US" altLang="zh-CN" sz="2400" b="0">
                <a:solidFill>
                  <a:schemeClr val="tx1"/>
                </a:solidFill>
                <a:ea typeface="Source Han Sans CN" panose="020B0500000000000000" charset="-122"/>
              </a:rPr>
              <a:t>一个冷门</a:t>
            </a:r>
            <a:r>
              <a:rPr lang="zh-CN" altLang="en-US" sz="2400" b="0">
                <a:solidFill>
                  <a:schemeClr val="tx1"/>
                </a:solidFill>
                <a:ea typeface="Source Han Sans CN" panose="020B0500000000000000" charset="-122"/>
              </a:rPr>
              <a:t>社区</a:t>
            </a:r>
            <a:r>
              <a:rPr lang="en-US" altLang="zh-CN" sz="2400" b="0">
                <a:solidFill>
                  <a:schemeClr val="tx1"/>
                </a:solidFill>
                <a:ea typeface="Source Han Sans CN" panose="020B0500000000000000" charset="-122"/>
              </a:rPr>
              <a:t>发行版何以成为龙架构社区的主流选择</a:t>
            </a:r>
            <a:endParaRPr lang="en-US" altLang="zh-CN">
              <a:ea typeface="Source Han Sans CN" panose="020B0500000000000000" charset="-122"/>
            </a:endParaRPr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674822" y="3370881"/>
            <a:ext cx="9923769" cy="58399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1pPr>
          </a:lstStyle>
          <a:p>
            <a:r>
              <a:rPr lang="zh-CN" altLang="en-US" sz="2400" b="0">
                <a:solidFill>
                  <a:schemeClr val="tx1"/>
                </a:solidFill>
                <a:ea typeface="Source Han Sans CN" panose="020B0500000000000000" charset="-122"/>
              </a:rPr>
              <a:t>白铭骢</a:t>
            </a:r>
            <a:endParaRPr lang="zh-CN" altLang="en-US" sz="2400" b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安同 O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S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：基本概况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zh-CN" altLang="en-US" sz="2600">
                <a:solidFill>
                  <a:schemeClr val="tx1"/>
                </a:solidFill>
                <a:cs typeface="Arial" panose="020B0604020202020204" pitchFamily="34" charset="0"/>
              </a:rPr>
              <a:t>「根发行版」</a:t>
            </a:r>
            <a:endParaRPr lang="en-US" altLang="zh-CN" sz="2600">
              <a:solidFill>
                <a:schemeClr val="tx1"/>
              </a:solidFill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</a:rPr>
              <a:t>2014 </a:t>
            </a:r>
            <a:r>
              <a:rPr lang="zh-CN" altLang="en-US" sz="2200">
                <a:solidFill>
                  <a:schemeClr val="tx1"/>
                </a:solidFill>
              </a:rPr>
              <a:t>年结束衍生版历史，开始独立维护</a:t>
            </a:r>
            <a:endParaRPr lang="zh-CN" altLang="en-US" sz="22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基于 </a:t>
            </a:r>
            <a:r>
              <a:rPr lang="en-US" altLang="zh-CN" sz="2200">
                <a:solidFill>
                  <a:schemeClr val="tx1"/>
                </a:solidFill>
              </a:rPr>
              <a:t>APT/dpkg</a:t>
            </a:r>
            <a:r>
              <a:rPr lang="zh-CN" altLang="en-US" sz="2200">
                <a:solidFill>
                  <a:schemeClr val="tx1"/>
                </a:solidFill>
              </a:rPr>
              <a:t> 包管理</a:t>
            </a:r>
            <a:endParaRPr lang="zh-CN" altLang="en-US" sz="22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重新设计依赖树，相对于 </a:t>
            </a:r>
            <a:r>
              <a:rPr lang="en-US" altLang="zh-CN" sz="2200">
                <a:solidFill>
                  <a:schemeClr val="tx1"/>
                </a:solidFill>
              </a:rPr>
              <a:t>Debian </a:t>
            </a:r>
            <a:r>
              <a:rPr lang="zh-CN" altLang="en-US" sz="2200">
                <a:solidFill>
                  <a:schemeClr val="tx1"/>
                </a:solidFill>
              </a:rPr>
              <a:t>大幅度简化</a:t>
            </a:r>
            <a:endParaRPr lang="zh-CN" altLang="en-US" sz="22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核心包组 </a:t>
            </a:r>
            <a:r>
              <a:rPr lang="en-US" altLang="zh-CN" sz="2200">
                <a:solidFill>
                  <a:schemeClr val="tx1"/>
                </a:solidFill>
              </a:rPr>
              <a:t>(Core) </a:t>
            </a:r>
            <a:r>
              <a:rPr lang="zh-CN" altLang="en-US" sz="2200">
                <a:solidFill>
                  <a:schemeClr val="tx1"/>
                </a:solidFill>
              </a:rPr>
              <a:t>每年迭代，其余部分通过协商自由更新</a:t>
            </a:r>
            <a:endParaRPr lang="zh-CN" altLang="en-US" sz="2200">
              <a:solidFill>
                <a:schemeClr val="tx1"/>
              </a:solidFill>
            </a:endParaRPr>
          </a:p>
          <a:p>
            <a:pPr lvl="0"/>
            <a:r>
              <a:rPr lang="zh-CN" altLang="en-US" sz="2600">
                <a:solidFill>
                  <a:schemeClr val="tx1"/>
                </a:solidFill>
              </a:rPr>
              <a:t>设计目标</a:t>
            </a:r>
            <a:endParaRPr lang="zh-CN" altLang="en-US" sz="2600">
              <a:solidFill>
                <a:schemeClr val="tx1"/>
              </a:solidFill>
            </a:endParaRPr>
          </a:p>
          <a:p>
            <a:pPr lvl="1"/>
            <a:r>
              <a:rPr lang="zh-CN" altLang="en-US" sz="2200"/>
              <a:t>针对个人桌面设备提供开箱即用和简便可靠的使用环境</a:t>
            </a:r>
            <a:endParaRPr lang="zh-CN" altLang="en-US" sz="2200"/>
          </a:p>
          <a:p>
            <a:pPr lvl="1"/>
            <a:r>
              <a:rPr lang="zh-CN" altLang="en-US" sz="2200"/>
              <a:t>支持多个架构并尽可能确保使用逻辑、体验一致</a:t>
            </a:r>
            <a:endParaRPr lang="zh-CN" altLang="en-US" sz="2200"/>
          </a:p>
          <a:p>
            <a:pPr lvl="2"/>
            <a:r>
              <a:rPr lang="zh-CN" altLang="en-US"/>
              <a:t>尤其是对非 </a:t>
            </a:r>
            <a:r>
              <a:rPr lang="en-US" altLang="zh-CN"/>
              <a:t>x86 </a:t>
            </a:r>
            <a:r>
              <a:rPr lang="zh-CN" altLang="en-US"/>
              <a:t>架构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存在兴趣性关注</a:t>
            </a:r>
            <a:endParaRPr lang="zh-CN" altLang="en-US" sz="2015"/>
          </a:p>
          <a:p>
            <a:pPr lvl="1"/>
            <a:r>
              <a:rPr lang="zh-CN" altLang="en-US" sz="2200"/>
              <a:t>为 </a:t>
            </a:r>
            <a:r>
              <a:rPr lang="en-US" altLang="zh-CN" sz="2200"/>
              <a:t>CJK</a:t>
            </a:r>
            <a:r>
              <a:rPr lang="zh-CN" altLang="en-US" sz="2200"/>
              <a:t>（主要是汉语）使用场景优化</a:t>
            </a:r>
            <a:endParaRPr lang="zh-CN" altLang="en-US" sz="2200"/>
          </a:p>
          <a:p>
            <a:pPr lvl="1"/>
            <a:r>
              <a:rPr lang="zh-CN" altLang="en-US" sz="2200"/>
              <a:t>结合本地包管理及跨发行版生态，最大化应用兼容性</a:t>
            </a:r>
            <a:endParaRPr lang="zh-CN" altLang="en-US" sz="2200"/>
          </a:p>
          <a:p>
            <a:pPr lvl="1"/>
            <a:r>
              <a:rPr lang="zh-CN" altLang="en-US" sz="2200"/>
              <a:t>以志愿为原则，鼓励贡献者及用户友好互助</a:t>
            </a:r>
            <a:endParaRPr lang="zh-CN" altLang="en-US" sz="2200"/>
          </a:p>
          <a:p>
            <a:pPr lvl="1"/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 descr="post_object_image_7768046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5667" y="0"/>
            <a:ext cx="3476333" cy="3483244"/>
          </a:xfrm>
          <a:prstGeom prst="rect">
            <a:avLst/>
          </a:prstGeom>
          <a:effectLst>
            <a:outerShdw blurRad="190500" dist="63500" dir="2700000" algn="t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post_object_image_22036224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193" y="1272718"/>
            <a:ext cx="11135614" cy="43125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安同 O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S 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与龙芯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en-US" altLang="zh-CN" sz="2600">
                <a:solidFill>
                  <a:schemeClr val="tx1"/>
                </a:solidFill>
              </a:rPr>
              <a:t>MIPS</a:t>
            </a:r>
            <a:r>
              <a:rPr lang="zh-CN" altLang="en-US" sz="2600">
                <a:solidFill>
                  <a:schemeClr val="tx1"/>
                </a:solidFill>
                <a:cs typeface="Arial" panose="020B0604020202020204" pitchFamily="34" charset="0"/>
              </a:rPr>
              <a:t> 方面</a:t>
            </a:r>
            <a:endParaRPr lang="zh-CN" altLang="en-US" sz="26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最早针对 </a:t>
            </a:r>
            <a:r>
              <a:rPr lang="en-US" altLang="zh-CN" sz="2200">
                <a:solidFill>
                  <a:schemeClr val="tx1"/>
                </a:solidFill>
              </a:rPr>
              <a:t>3A2000 </a:t>
            </a:r>
            <a:r>
              <a:rPr lang="zh-CN" altLang="en-US" sz="2200">
                <a:solidFill>
                  <a:schemeClr val="tx1"/>
                </a:solidFill>
              </a:rPr>
              <a:t>进行移植（</a:t>
            </a:r>
            <a:r>
              <a:rPr lang="en-US" altLang="zh-CN" sz="2200">
                <a:solidFill>
                  <a:schemeClr val="tx1"/>
                </a:solidFill>
              </a:rPr>
              <a:t>2016 </a:t>
            </a:r>
            <a:r>
              <a:rPr lang="zh-CN" altLang="en-US" sz="2200">
                <a:solidFill>
                  <a:schemeClr val="tx1"/>
                </a:solidFill>
              </a:rPr>
              <a:t>年）</a:t>
            </a:r>
            <a:endParaRPr lang="zh-CN" altLang="en-US" sz="22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由于资料缺失及内核、引导器支持混乱等问题消极维护（</a:t>
            </a:r>
            <a:r>
              <a:rPr lang="en-US" altLang="zh-CN" sz="2200">
                <a:solidFill>
                  <a:schemeClr val="tx1"/>
                </a:solidFill>
              </a:rPr>
              <a:t>2016 </a:t>
            </a:r>
            <a:r>
              <a:rPr lang="zh-CN" altLang="en-US" sz="2200">
                <a:solidFill>
                  <a:schemeClr val="tx1"/>
                </a:solidFill>
              </a:rPr>
              <a:t>- </a:t>
            </a:r>
            <a:r>
              <a:rPr lang="en-US" altLang="zh-CN" sz="2200">
                <a:solidFill>
                  <a:schemeClr val="tx1"/>
                </a:solidFill>
              </a:rPr>
              <a:t>2023</a:t>
            </a:r>
            <a:r>
              <a:rPr lang="zh-CN" altLang="en-US" sz="2200">
                <a:solidFill>
                  <a:schemeClr val="tx1"/>
                </a:solidFill>
              </a:rPr>
              <a:t>）</a:t>
            </a:r>
            <a:endParaRPr lang="zh-CN" altLang="en-US" sz="2200">
              <a:solidFill>
                <a:schemeClr val="tx1"/>
              </a:solidFill>
            </a:endParaRPr>
          </a:p>
          <a:p>
            <a:pPr lvl="2"/>
            <a:r>
              <a:rPr lang="zh-CN" altLang="en-US" sz="2000">
                <a:solidFill>
                  <a:schemeClr val="tx1"/>
                </a:solidFill>
              </a:rPr>
              <a:t>为衍生项目星霞 </a:t>
            </a:r>
            <a:r>
              <a:rPr lang="en-US" altLang="zh-CN" sz="2000">
                <a:solidFill>
                  <a:schemeClr val="tx1"/>
                </a:solidFill>
              </a:rPr>
              <a:t>OS</a:t>
            </a:r>
            <a:r>
              <a:rPr lang="zh-CN" altLang="en-US" sz="2000">
                <a:solidFill>
                  <a:schemeClr val="tx1"/>
                </a:solidFill>
              </a:rPr>
              <a:t> 提供龙芯 </a:t>
            </a:r>
            <a:r>
              <a:rPr lang="en-US" altLang="zh-CN" sz="2000">
                <a:solidFill>
                  <a:schemeClr val="tx1"/>
                </a:solidFill>
              </a:rPr>
              <a:t>2F </a:t>
            </a:r>
            <a:r>
              <a:rPr lang="zh-CN" altLang="en-US" sz="2000">
                <a:solidFill>
                  <a:schemeClr val="tx1"/>
                </a:solidFill>
              </a:rPr>
              <a:t>移植的构建环境，持续维护（</a:t>
            </a:r>
            <a:r>
              <a:rPr lang="en-US" altLang="zh-CN" sz="2000">
                <a:solidFill>
                  <a:schemeClr val="tx1"/>
                </a:solidFill>
              </a:rPr>
              <a:t>2020 </a:t>
            </a:r>
            <a:r>
              <a:rPr lang="zh-CN" altLang="en-US" sz="2000">
                <a:solidFill>
                  <a:schemeClr val="tx1"/>
                </a:solidFill>
              </a:rPr>
              <a:t>至今）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zh-CN" altLang="en-US" sz="2200"/>
              <a:t>内核主线化、体验优化及安装盘正式发布（</a:t>
            </a:r>
            <a:r>
              <a:rPr lang="en-US" altLang="zh-CN" sz="2200"/>
              <a:t>2024 </a:t>
            </a:r>
            <a:r>
              <a:rPr lang="zh-CN" altLang="en-US" sz="2200"/>
              <a:t>年）</a:t>
            </a:r>
            <a:endParaRPr lang="zh-CN" altLang="en-US" sz="2200"/>
          </a:p>
          <a:p>
            <a:pPr lvl="0"/>
            <a:r>
              <a:rPr lang="zh-CN" altLang="en-US" sz="2600"/>
              <a:t>龙架构方面</a:t>
            </a:r>
            <a:endParaRPr lang="zh-CN" altLang="en-US" sz="2600"/>
          </a:p>
          <a:p>
            <a:pPr lvl="1"/>
            <a:r>
              <a:rPr lang="zh-CN" altLang="en-US" sz="2200"/>
              <a:t>从 </a:t>
            </a:r>
            <a:r>
              <a:rPr lang="en-US" altLang="zh-CN" sz="2200"/>
              <a:t>3A5000 </a:t>
            </a:r>
            <a:r>
              <a:rPr lang="zh-CN" altLang="en-US" sz="2200"/>
              <a:t>小范围铺货开始，启动移植工作（</a:t>
            </a:r>
            <a:r>
              <a:rPr lang="en-US" altLang="zh-CN" sz="2200"/>
              <a:t>2021 </a:t>
            </a:r>
            <a:r>
              <a:rPr lang="zh-CN" altLang="en-US" sz="2200"/>
              <a:t>年初）</a:t>
            </a:r>
            <a:endParaRPr lang="zh-CN" altLang="en-US" sz="2200"/>
          </a:p>
          <a:p>
            <a:pPr lvl="1"/>
            <a:r>
              <a:rPr lang="zh-CN" altLang="en-US" sz="2200"/>
              <a:t>由于新旧世界迭代辩论放弃移植（</a:t>
            </a:r>
            <a:r>
              <a:rPr lang="en-US" altLang="zh-CN" sz="2200"/>
              <a:t>2021 </a:t>
            </a:r>
            <a:r>
              <a:rPr lang="zh-CN" altLang="en-US" sz="2200"/>
              <a:t>年底）</a:t>
            </a:r>
            <a:endParaRPr lang="zh-CN" altLang="en-US" sz="2200"/>
          </a:p>
          <a:p>
            <a:pPr lvl="2"/>
            <a:r>
              <a:rPr lang="zh-CN" altLang="en-US" sz="2000">
                <a:solidFill>
                  <a:schemeClr val="tx1"/>
                </a:solidFill>
                <a:ea typeface="Source Han Sans CN" panose="020B0500000000000000" charset="-122"/>
              </a:rPr>
              <a:t>由于规范迭代过快，放弃</a:t>
            </a:r>
            <a:r>
              <a:rPr lang="zh-CN" altLang="en-US" sz="2000"/>
              <a:t>第二次移植（</a:t>
            </a:r>
            <a:r>
              <a:rPr lang="en-US" altLang="zh-CN" sz="2000"/>
              <a:t>2022 </a:t>
            </a:r>
            <a:r>
              <a:rPr lang="zh-CN" altLang="en-US" sz="2000"/>
              <a:t>年底 - </a:t>
            </a:r>
            <a:r>
              <a:rPr lang="en-US" altLang="zh-CN" sz="2000"/>
              <a:t>2023 </a:t>
            </a:r>
            <a:r>
              <a:rPr lang="zh-CN" altLang="en-US" sz="2000"/>
              <a:t>年初）</a:t>
            </a:r>
            <a:endParaRPr lang="zh-CN" altLang="en-US" sz="2000"/>
          </a:p>
          <a:p>
            <a:pPr lvl="1"/>
            <a:r>
              <a:rPr lang="zh-CN" altLang="en-US" sz="2200"/>
              <a:t>新世界移植启动（</a:t>
            </a:r>
            <a:r>
              <a:rPr lang="en-US" altLang="zh-CN" sz="2200"/>
              <a:t>2023 </a:t>
            </a:r>
            <a:r>
              <a:rPr lang="zh-CN" altLang="en-US" sz="2200"/>
              <a:t>年中）</a:t>
            </a:r>
            <a:endParaRPr lang="zh-CN" altLang="en-US" sz="2200"/>
          </a:p>
          <a:p>
            <a:pPr lvl="2"/>
            <a:r>
              <a:rPr lang="zh-CN" altLang="en-US" sz="2000"/>
              <a:t>移植完成并发布为一级架构（</a:t>
            </a:r>
            <a:r>
              <a:rPr lang="en-US" altLang="zh-CN" sz="2000"/>
              <a:t>2024</a:t>
            </a:r>
            <a:r>
              <a:rPr lang="zh-CN" altLang="en-US" sz="2000"/>
              <a:t> 年初）</a:t>
            </a:r>
            <a:endParaRPr lang="zh-CN" altLang="en-US" sz="2000"/>
          </a:p>
          <a:p>
            <a:pPr lvl="2"/>
            <a:r>
              <a:rPr lang="zh-CN" altLang="en-US" sz="2000"/>
              <a:t>旧世界应用兼容（</a:t>
            </a:r>
            <a:r>
              <a:rPr lang="en-US" altLang="zh-CN" sz="2000"/>
              <a:t>2024 </a:t>
            </a:r>
            <a:r>
              <a:rPr lang="zh-CN" altLang="en-US" sz="2000"/>
              <a:t>年初），旧世界固件兼容（</a:t>
            </a:r>
            <a:r>
              <a:rPr lang="en-US" altLang="zh-CN" sz="2000"/>
              <a:t>2024 </a:t>
            </a:r>
            <a:r>
              <a:rPr lang="zh-CN" altLang="en-US" sz="2000"/>
              <a:t>年中）</a:t>
            </a:r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安同 O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S 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与龙架构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zh-CN" altLang="en-US" sz="2600">
                <a:solidFill>
                  <a:schemeClr val="tx1"/>
                </a:solidFill>
              </a:rPr>
              <a:t>安同 </a:t>
            </a:r>
            <a:r>
              <a:rPr lang="en-US" altLang="zh-CN" sz="2600">
                <a:solidFill>
                  <a:schemeClr val="tx1"/>
                </a:solidFill>
              </a:rPr>
              <a:t>OS </a:t>
            </a:r>
            <a:r>
              <a:rPr lang="zh-CN" altLang="en-US" sz="2600">
                <a:solidFill>
                  <a:schemeClr val="tx1"/>
                </a:solidFill>
              </a:rPr>
              <a:t>龙架构移植成形的原因</a:t>
            </a:r>
            <a:endParaRPr lang="zh-CN" altLang="en-US" sz="26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购买第一台 </a:t>
            </a:r>
            <a:r>
              <a:rPr lang="en-US" altLang="zh-CN" sz="2200">
                <a:solidFill>
                  <a:schemeClr val="tx1"/>
                </a:solidFill>
              </a:rPr>
              <a:t>3A5000 </a:t>
            </a:r>
            <a:r>
              <a:rPr lang="zh-CN" altLang="en-US" sz="2200">
                <a:solidFill>
                  <a:schemeClr val="tx1"/>
                </a:solidFill>
              </a:rPr>
              <a:t>台式机进行测试时发现其性能显著高于</a:t>
            </a:r>
            <a:r>
              <a:rPr lang="en-US" altLang="zh-CN" sz="2200">
                <a:solidFill>
                  <a:schemeClr val="tx1"/>
                </a:solidFill>
              </a:rPr>
              <a:t> 3A4000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br>
              <a:rPr lang="zh-CN" altLang="en-US" sz="2200">
                <a:solidFill>
                  <a:schemeClr val="tx1"/>
                </a:solidFill>
              </a:rPr>
            </a:br>
            <a:r>
              <a:rPr lang="zh-CN" altLang="en-US" sz="2200">
                <a:solidFill>
                  <a:schemeClr val="tx1"/>
                </a:solidFill>
              </a:rPr>
              <a:t>社区开发者们表露出了极大的兴趣，认为</a:t>
            </a:r>
            <a:r>
              <a:rPr lang="zh-CN" altLang="en-US" sz="2200" b="1">
                <a:solidFill>
                  <a:schemeClr val="tx1"/>
                </a:solidFill>
              </a:rPr>
              <a:t>其性能可能达到日用需求</a:t>
            </a:r>
            <a:endParaRPr lang="zh-CN" altLang="en-US" sz="2600">
              <a:solidFill>
                <a:schemeClr val="tx1"/>
              </a:solidFill>
            </a:endParaRPr>
          </a:p>
          <a:p>
            <a:pPr lvl="1"/>
            <a:r>
              <a:rPr lang="zh-CN" altLang="en-US" sz="2200"/>
              <a:t>在参观龙芯武汉子公司的过程中发现绝大多数职工都在用龙芯办公，</a:t>
            </a:r>
            <a:br>
              <a:rPr lang="zh-CN" altLang="en-US" sz="2200"/>
            </a:br>
            <a:r>
              <a:rPr lang="zh-CN" altLang="en-US" sz="2200" b="1"/>
              <a:t>远远超出我们对非主流架构开发应用的预期</a:t>
            </a:r>
            <a:endParaRPr lang="zh-CN" altLang="en-US" sz="2200" b="1"/>
          </a:p>
          <a:p>
            <a:pPr lvl="1"/>
            <a:r>
              <a:rPr lang="zh-CN" altLang="en-US" sz="2200"/>
              <a:t>社区维护者间存在文化及政治上对龙芯的</a:t>
            </a:r>
            <a:r>
              <a:rPr lang="zh-CN" altLang="en-US" sz="2200" b="1"/>
              <a:t>认同和期许</a:t>
            </a:r>
            <a:endParaRPr lang="zh-CN" altLang="en-US" sz="2200" b="1"/>
          </a:p>
          <a:p>
            <a:pPr lvl="1"/>
            <a:r>
              <a:rPr lang="zh-CN" altLang="en-US" sz="2200"/>
              <a:t>社区用户间对好用、易用的新世界龙芯发行版呼声较大，也</a:t>
            </a:r>
            <a:r>
              <a:rPr lang="zh-CN" altLang="en-US" sz="2200" b="1"/>
              <a:t>对旧世界</a:t>
            </a:r>
            <a:br>
              <a:rPr lang="zh-CN" altLang="en-US" sz="2200" b="1"/>
            </a:br>
            <a:r>
              <a:rPr lang="zh-CN" altLang="en-US" sz="2200" b="1"/>
              <a:t>应用的兼容性存在顾虑</a:t>
            </a:r>
            <a:endParaRPr lang="zh-CN" altLang="en-US" sz="2200" b="1"/>
          </a:p>
          <a:p>
            <a:pPr lvl="1"/>
            <a:r>
              <a:rPr lang="en-US" altLang="zh-CN" sz="2200"/>
              <a:t>3A6000 </a:t>
            </a:r>
            <a:r>
              <a:rPr lang="zh-CN" altLang="en-US" sz="2200"/>
              <a:t>的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低廉定价</a:t>
            </a:r>
            <a:r>
              <a:rPr lang="zh-CN" altLang="en-US" sz="2200" b="1"/>
              <a:t>大幅度扩充了社区用户的群体</a:t>
            </a:r>
            <a:endParaRPr lang="zh-CN" altLang="en-US" sz="2200" b="1"/>
          </a:p>
          <a:p>
            <a:pPr lvl="0"/>
            <a:r>
              <a:rPr lang="en-US" sz="2600">
                <a:solidFill>
                  <a:schemeClr val="tx1"/>
                </a:solidFill>
                <a:ea typeface="Source Han Sans CN" panose="020B0500000000000000" charset="-122"/>
              </a:rPr>
              <a:t>龙架构在这些条件的支持下，迅速成为了安同 OS 移植维护的重点</a:t>
            </a:r>
            <a:endParaRPr 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en-US" sz="2200">
                <a:solidFill>
                  <a:schemeClr val="tx1"/>
                </a:solidFill>
                <a:ea typeface="Source Han Sans CN" panose="020B0500000000000000" charset="-122"/>
              </a:rPr>
              <a:t>换言之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：</a:t>
            </a:r>
            <a:r>
              <a:rPr lang="zh-CN" altLang="en-US" sz="2200" b="1">
                <a:solidFill>
                  <a:schemeClr val="tx1"/>
                </a:solidFill>
                <a:ea typeface="Source Han Sans CN" panose="020B0500000000000000" charset="-122"/>
              </a:rPr>
              <a:t>一级架构</a:t>
            </a:r>
            <a:endParaRPr lang="en-US" sz="2200" b="1">
              <a:ea typeface="Source Han Sans CN" panose="020B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安同 O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S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：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既得利益者与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「叛徒」</a:t>
            </a:r>
            <a:endParaRPr lang="en-US" altLang="zh-CN">
              <a:ea typeface="Source Han Sans CN" panose="020B05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en-US" sz="2600">
                <a:solidFill>
                  <a:schemeClr val="tx1"/>
                </a:solidFill>
                <a:ea typeface="Source Han Sans CN" panose="020B0500000000000000" charset="-122"/>
              </a:rPr>
              <a:t>新世界的受益者</a:t>
            </a:r>
            <a:endParaRPr 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两次移植失败过程中，安同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OS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成功</a:t>
            </a:r>
            <a:r>
              <a:rPr lang="zh-CN" altLang="en-US" sz="2200" b="1">
                <a:solidFill>
                  <a:schemeClr val="tx1"/>
                </a:solidFill>
                <a:ea typeface="Source Han Sans CN" panose="020B0500000000000000" charset="-122"/>
              </a:rPr>
              <a:t>躲开了新旧世界的争执</a:t>
            </a:r>
            <a:endParaRPr lang="zh-CN" altLang="en-US" sz="2200" b="1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新世界生态规范基本稳定的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2023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 年，安同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OS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 推动移植的条件十分成熟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2"/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软件上，关键桌面应用已基本「到位」（能用）</a:t>
            </a:r>
            <a:endParaRPr lang="zh-CN" altLang="en-US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2"/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硬件上，社区已有多台 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3C5000 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工作站，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3A6000 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也已开始铺货</a:t>
            </a:r>
            <a:endParaRPr lang="zh-CN" altLang="en-US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2"/>
            <a:r>
              <a:rPr lang="zh-CN" altLang="en-US" b="1">
                <a:solidFill>
                  <a:schemeClr val="tx1"/>
                </a:solidFill>
                <a:ea typeface="Source Han Sans CN" panose="020B0500000000000000" charset="-122"/>
              </a:rPr>
              <a:t>容易安装、使用便利、支持更新硬件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的新世界系统呼之欲出</a:t>
            </a:r>
            <a:endParaRPr lang="zh-CN" altLang="en-US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0"/>
            <a:r>
              <a:rPr lang="zh-CN" altLang="en-US" sz="2600">
                <a:ea typeface="Source Han Sans CN" panose="020B0500000000000000" charset="-122"/>
              </a:rPr>
              <a:t>新世界的怀疑者</a:t>
            </a:r>
            <a:endParaRPr lang="zh-CN" altLang="en-US" sz="2600">
              <a:ea typeface="Source Han Sans CN" panose="020B0500000000000000" charset="-122"/>
            </a:endParaRPr>
          </a:p>
          <a:p>
            <a:pPr lvl="1"/>
            <a:r>
              <a:rPr lang="zh-CN" altLang="en-US" sz="2225">
                <a:ea typeface="Source Han Sans CN" panose="020B0500000000000000" charset="-122"/>
              </a:rPr>
              <a:t>新世界生态在 </a:t>
            </a:r>
            <a:r>
              <a:rPr lang="en-US" altLang="zh-CN" sz="2225">
                <a:ea typeface="Source Han Sans CN" panose="020B0500000000000000" charset="-122"/>
              </a:rPr>
              <a:t>2023 </a:t>
            </a:r>
            <a:r>
              <a:rPr lang="zh-CN" altLang="en-US" sz="2225">
                <a:ea typeface="Source Han Sans CN" panose="020B0500000000000000" charset="-122"/>
              </a:rPr>
              <a:t>年依然十分贫瘠，商业软件全员缺席</a:t>
            </a:r>
            <a:endParaRPr lang="zh-CN" altLang="en-US" sz="2225">
              <a:ea typeface="Source Han Sans CN" panose="020B0500000000000000" charset="-122"/>
            </a:endParaRPr>
          </a:p>
          <a:p>
            <a:pPr lvl="1"/>
            <a:r>
              <a:rPr lang="zh-CN" altLang="en-US" sz="2225">
                <a:ea typeface="Source Han Sans CN" panose="020B0500000000000000" charset="-122"/>
              </a:rPr>
              <a:t>旧世界兼容性成为工作目标</a:t>
            </a:r>
            <a:endParaRPr lang="zh-CN" altLang="en-US" sz="2225">
              <a:ea typeface="Source Han Sans CN" panose="020B0500000000000000" charset="-122"/>
            </a:endParaRPr>
          </a:p>
          <a:p>
            <a:pPr lvl="2"/>
            <a:r>
              <a:rPr lang="zh-CN" altLang="en-US" sz="2225" b="1">
                <a:ea typeface="Source Han Sans CN" panose="020B0500000000000000" charset="-122"/>
              </a:rPr>
              <a:t>矛盾：兼容旧世界应用让日用新世界系统完成生产工作成为现实，</a:t>
            </a:r>
            <a:br>
              <a:rPr lang="zh-CN" altLang="en-US" sz="2225" b="1">
                <a:ea typeface="Source Han Sans CN" panose="020B0500000000000000" charset="-122"/>
              </a:rPr>
            </a:br>
            <a:r>
              <a:rPr lang="zh-CN" altLang="en-US" sz="2225" b="1">
                <a:ea typeface="Source Han Sans CN" panose="020B0500000000000000" charset="-122"/>
              </a:rPr>
              <a:t>但背叛了当时社区对新世界彻底胜利的期许</a:t>
            </a:r>
            <a:endParaRPr lang="en-US" sz="2035" b="1">
              <a:ea typeface="Source Han Sans CN" panose="020B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安同 O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S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：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何以成为社区主流？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安同 </a:t>
            </a:r>
            <a:r>
              <a:rPr lang="en-US" altLang="zh-CN" sz="2600">
                <a:solidFill>
                  <a:schemeClr val="tx1"/>
                </a:solidFill>
                <a:ea typeface="Source Han Sans CN" panose="020B0500000000000000" charset="-122"/>
              </a:rPr>
              <a:t>OS </a:t>
            </a:r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在社区中的受欢迎程度远超预期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2024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年二月中发布之后，社区群组人数翻了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2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-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3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番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更是彻底结束了社区「开发者比用户多」的历史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更有人认为龙架构已替代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x86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成为安同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OS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用户群体的基本盘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0"/>
            <a:r>
              <a:rPr lang="zh-CN" altLang="en-US" sz="2600">
                <a:ea typeface="Source Han Sans CN" panose="020B0500000000000000" charset="-122"/>
              </a:rPr>
              <a:t>根据用户的反馈，安同 </a:t>
            </a:r>
            <a:r>
              <a:rPr lang="en-US" altLang="zh-CN" sz="2600">
                <a:ea typeface="Source Han Sans CN" panose="020B0500000000000000" charset="-122"/>
              </a:rPr>
              <a:t>OS </a:t>
            </a:r>
            <a:r>
              <a:rPr lang="zh-CN" altLang="en-US" sz="2600">
                <a:ea typeface="Source Han Sans CN" panose="020B0500000000000000" charset="-122"/>
              </a:rPr>
              <a:t>的优势较为显著</a:t>
            </a:r>
            <a:endParaRPr lang="zh-CN" altLang="en-US" sz="2600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安装简易：全程图形化安装</a:t>
            </a:r>
            <a:endParaRPr lang="zh-CN" altLang="en-US" sz="2200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兼容性强：可以兼容许多旧世界应用程序，尤其是常用的 </a:t>
            </a:r>
            <a:r>
              <a:rPr lang="en-US" altLang="zh-CN" sz="2200">
                <a:ea typeface="Source Han Sans CN" panose="020B0500000000000000" charset="-122"/>
              </a:rPr>
              <a:t>QQ</a:t>
            </a:r>
            <a:r>
              <a:rPr lang="zh-CN" altLang="en-US" sz="2200">
                <a:ea typeface="Source Han Sans CN" panose="020B0500000000000000" charset="-122"/>
              </a:rPr>
              <a:t>、微信及 </a:t>
            </a:r>
            <a:r>
              <a:rPr lang="en-US" altLang="zh-CN" sz="2200">
                <a:ea typeface="Source Han Sans CN" panose="020B0500000000000000" charset="-122"/>
              </a:rPr>
              <a:t>WPS</a:t>
            </a:r>
            <a:endParaRPr lang="en-US" altLang="zh-CN" sz="2200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紧跟前沿：对新龙芯硬件的完善支持往往在 </a:t>
            </a:r>
            <a:r>
              <a:rPr lang="en-US" altLang="zh-CN" sz="2200">
                <a:ea typeface="Source Han Sans CN" panose="020B0500000000000000" charset="-122"/>
              </a:rPr>
              <a:t>Day 0 </a:t>
            </a:r>
            <a:r>
              <a:rPr lang="zh-CN" altLang="en-US" sz="2200">
                <a:ea typeface="Source Han Sans CN" panose="020B0500000000000000" charset="-122"/>
              </a:rPr>
              <a:t>达成（如 </a:t>
            </a:r>
            <a:r>
              <a:rPr lang="en-US" altLang="zh-CN" sz="2200">
                <a:ea typeface="Source Han Sans CN" panose="020B0500000000000000" charset="-122"/>
              </a:rPr>
              <a:t>3C6000</a:t>
            </a:r>
            <a:r>
              <a:rPr lang="zh-CN" altLang="en-US" sz="2200">
                <a:ea typeface="Source Han Sans CN" panose="020B0500000000000000" charset="-122"/>
              </a:rPr>
              <a:t>）</a:t>
            </a:r>
            <a:endParaRPr lang="zh-CN" altLang="en-US" sz="2200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灵活规避：对龙芯硬件存在的问题有较为到位的规避（如 </a:t>
            </a:r>
            <a:r>
              <a:rPr lang="en-US" altLang="zh-CN" sz="2200">
                <a:ea typeface="Source Han Sans CN" panose="020B0500000000000000" charset="-122"/>
              </a:rPr>
              <a:t>AMD</a:t>
            </a:r>
            <a:r>
              <a:rPr lang="zh-CN" altLang="en-US" sz="2200">
                <a:ea typeface="Source Han Sans CN" panose="020B0500000000000000" charset="-122"/>
              </a:rPr>
              <a:t> 显卡稳定性问题）</a:t>
            </a:r>
            <a:endParaRPr lang="en-US" altLang="zh-CN" sz="2200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社区友好：贡献者直接参与用户支持，提供专业意见，用户亦能互助</a:t>
            </a:r>
            <a:endParaRPr lang="en-US" sz="2200">
              <a:ea typeface="Source Han Sans CN" panose="020B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会前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注意事项</a:t>
            </a:r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主流的背后</a:t>
            </a:r>
            <a:br>
              <a:rPr lang="en-US" altLang="zh-CN"/>
            </a:br>
            <a:r>
              <a:rPr lang="zh-CN" altLang="en-US" sz="2400" b="0"/>
              <a:t>龙</a:t>
            </a:r>
            <a:r>
              <a:rPr lang="zh-CN" altLang="en-US" sz="2400" b="0">
                <a:solidFill>
                  <a:schemeClr val="tx1"/>
                </a:solidFill>
                <a:ea typeface="Source Han Sans CN" panose="020B0500000000000000" charset="-122"/>
              </a:rPr>
              <a:t>架构移植的《安同秘籍》两卷</a:t>
            </a:r>
            <a:endParaRPr lang="zh-CN" altLang="en-US" sz="2400" b="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秘籍之一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：适配优化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安同 </a:t>
            </a:r>
            <a:r>
              <a:rPr lang="en-US" altLang="zh-CN" sz="2600">
                <a:solidFill>
                  <a:schemeClr val="tx1"/>
                </a:solidFill>
                <a:ea typeface="Source Han Sans CN" panose="020B0500000000000000" charset="-122"/>
              </a:rPr>
              <a:t>OS</a:t>
            </a:r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 做了什么？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确保基础桌面设施的可用性</a:t>
            </a:r>
            <a:endParaRPr lang="zh-CN" altLang="en-US" sz="2200">
              <a:ea typeface="Source Han Sans CN" panose="020B0500000000000000" charset="-122"/>
            </a:endParaRPr>
          </a:p>
          <a:p>
            <a:pPr lvl="2"/>
            <a:r>
              <a:rPr lang="en-US" altLang="zh-CN" sz="2000">
                <a:ea typeface="Source Han Sans CN" panose="020B0500000000000000" charset="-122"/>
              </a:rPr>
              <a:t>Firefox </a:t>
            </a:r>
            <a:r>
              <a:rPr lang="zh-CN" altLang="en-US" sz="2000">
                <a:ea typeface="Source Han Sans CN" panose="020B0500000000000000" charset="-122"/>
              </a:rPr>
              <a:t>视频硬件解码、</a:t>
            </a:r>
            <a:r>
              <a:rPr lang="en-US" altLang="zh-CN" sz="2000">
                <a:ea typeface="Source Han Sans CN" panose="020B0500000000000000" charset="-122"/>
              </a:rPr>
              <a:t>WebRTC </a:t>
            </a:r>
            <a:r>
              <a:rPr lang="zh-CN" altLang="en-US" sz="2000">
                <a:ea typeface="Source Han Sans CN" panose="020B0500000000000000" charset="-122"/>
              </a:rPr>
              <a:t>支持（</a:t>
            </a:r>
            <a:r>
              <a:rPr lang="en-US" altLang="zh-CN" sz="2000">
                <a:ea typeface="Source Han Sans CN" panose="020B0500000000000000" charset="-122"/>
              </a:rPr>
              <a:t>2023 </a:t>
            </a:r>
            <a:r>
              <a:rPr lang="zh-CN" altLang="en-US" sz="2000">
                <a:ea typeface="Source Han Sans CN" panose="020B0500000000000000" charset="-122"/>
              </a:rPr>
              <a:t>年 </a:t>
            </a:r>
            <a:r>
              <a:rPr lang="en-US" altLang="zh-CN" sz="2000">
                <a:ea typeface="Source Han Sans CN" panose="020B0500000000000000" charset="-122"/>
              </a:rPr>
              <a:t>10</a:t>
            </a:r>
            <a:r>
              <a:rPr lang="zh-CN" altLang="en-US" sz="2000">
                <a:ea typeface="Source Han Sans CN" panose="020B0500000000000000" charset="-122"/>
              </a:rPr>
              <a:t>-</a:t>
            </a:r>
            <a:r>
              <a:rPr lang="en-US" altLang="zh-CN" sz="2000">
                <a:ea typeface="Source Han Sans CN" panose="020B0500000000000000" charset="-122"/>
              </a:rPr>
              <a:t>11 </a:t>
            </a:r>
            <a:r>
              <a:rPr lang="zh-CN" altLang="en-US" sz="2000">
                <a:ea typeface="Source Han Sans CN" panose="020B0500000000000000" charset="-122"/>
              </a:rPr>
              <a:t>月）</a:t>
            </a:r>
            <a:endParaRPr lang="zh-CN" altLang="en-US" sz="2000">
              <a:ea typeface="Source Han Sans CN" panose="020B0500000000000000" charset="-122"/>
            </a:endParaRPr>
          </a:p>
          <a:p>
            <a:pPr lvl="2"/>
            <a:r>
              <a:rPr lang="en-US" altLang="zh-CN" sz="2000">
                <a:ea typeface="Source Han Sans CN" panose="020B0500000000000000" charset="-122"/>
              </a:rPr>
              <a:t>Intel</a:t>
            </a:r>
            <a:r>
              <a:rPr lang="zh-CN" altLang="en-US" sz="2000">
                <a:ea typeface="Source Han Sans CN" panose="020B0500000000000000" charset="-122"/>
              </a:rPr>
              <a:t> 显卡支持、</a:t>
            </a:r>
            <a:r>
              <a:rPr lang="en-US" altLang="zh-CN" sz="2000">
                <a:ea typeface="Source Han Sans CN" panose="020B0500000000000000" charset="-122"/>
              </a:rPr>
              <a:t>LATX </a:t>
            </a:r>
            <a:r>
              <a:rPr lang="zh-CN" altLang="en-US" sz="2000">
                <a:ea typeface="Source Han Sans CN" panose="020B0500000000000000" charset="-122"/>
              </a:rPr>
              <a:t>集成（</a:t>
            </a:r>
            <a:r>
              <a:rPr lang="en-US" altLang="zh-CN" sz="2000">
                <a:ea typeface="Source Han Sans CN" panose="020B0500000000000000" charset="-122"/>
              </a:rPr>
              <a:t>2024 </a:t>
            </a:r>
            <a:r>
              <a:rPr lang="zh-CN" altLang="en-US" sz="2000">
                <a:ea typeface="Source Han Sans CN" panose="020B0500000000000000" charset="-122"/>
              </a:rPr>
              <a:t>年 </a:t>
            </a:r>
            <a:r>
              <a:rPr lang="zh-CN" altLang="en-US" sz="2000">
                <a:solidFill>
                  <a:schemeClr val="tx1"/>
                </a:solidFill>
                <a:ea typeface="Source Han Sans CN" panose="020B0500000000000000" charset="-122"/>
              </a:rPr>
              <a:t>2</a:t>
            </a:r>
            <a:r>
              <a:rPr lang="en-US" altLang="zh-CN" sz="2000">
                <a:ea typeface="Source Han Sans CN" panose="020B0500000000000000" charset="-122"/>
              </a:rPr>
              <a:t> </a:t>
            </a:r>
            <a:r>
              <a:rPr lang="zh-CN" altLang="en-US" sz="2000">
                <a:ea typeface="Source Han Sans CN" panose="020B0500000000000000" charset="-122"/>
              </a:rPr>
              <a:t>月）</a:t>
            </a:r>
            <a:endParaRPr lang="zh-CN" altLang="en-US" sz="2000">
              <a:ea typeface="Source Han Sans CN" panose="020B0500000000000000" charset="-122"/>
            </a:endParaRPr>
          </a:p>
          <a:p>
            <a:pPr lvl="2"/>
            <a:r>
              <a:rPr lang="en-US" altLang="zh-CN" sz="2000">
                <a:ea typeface="Source Han Sans CN" panose="020B0500000000000000" charset="-122"/>
              </a:rPr>
              <a:t>Spiral</a:t>
            </a:r>
            <a:r>
              <a:rPr lang="zh-CN" altLang="en-US" sz="2000">
                <a:ea typeface="Source Han Sans CN" panose="020B0500000000000000" charset="-122"/>
              </a:rPr>
              <a:t>：</a:t>
            </a:r>
            <a:r>
              <a:rPr lang="en-US" altLang="zh-CN" sz="2000">
                <a:ea typeface="Source Han Sans CN" panose="020B0500000000000000" charset="-122"/>
              </a:rPr>
              <a:t>Debian/Ubuntu </a:t>
            </a:r>
            <a:r>
              <a:rPr lang="zh-CN" altLang="en-US" sz="2000">
                <a:ea typeface="Source Han Sans CN" panose="020B0500000000000000" charset="-122"/>
              </a:rPr>
              <a:t>应用兼容性设施（</a:t>
            </a:r>
            <a:r>
              <a:rPr lang="en-US" altLang="zh-CN" sz="2000">
                <a:ea typeface="Source Han Sans CN" panose="020B0500000000000000" charset="-122"/>
              </a:rPr>
              <a:t>2024 </a:t>
            </a:r>
            <a:r>
              <a:rPr lang="zh-CN" altLang="en-US" sz="2000">
                <a:ea typeface="Source Han Sans CN" panose="020B0500000000000000" charset="-122"/>
              </a:rPr>
              <a:t>年 </a:t>
            </a:r>
            <a:r>
              <a:rPr lang="en-US" altLang="zh-CN" sz="2000">
                <a:ea typeface="Source Han Sans CN" panose="020B0500000000000000" charset="-122"/>
              </a:rPr>
              <a:t>3 </a:t>
            </a:r>
            <a:r>
              <a:rPr lang="zh-CN" altLang="en-US" sz="2000">
                <a:ea typeface="Source Han Sans CN" panose="020B0500000000000000" charset="-122"/>
              </a:rPr>
              <a:t>月）</a:t>
            </a:r>
            <a:endParaRPr lang="zh-CN" altLang="en-US" sz="2000">
              <a:ea typeface="Source Han Sans CN" panose="020B0500000000000000" charset="-122"/>
            </a:endParaRPr>
          </a:p>
          <a:p>
            <a:pPr lvl="2"/>
            <a:r>
              <a:rPr lang="en-US" altLang="zh-CN" sz="2000">
                <a:ea typeface="Source Han Sans CN" panose="020B0500000000000000" charset="-122"/>
              </a:rPr>
              <a:t>LoongGPU</a:t>
            </a:r>
            <a:r>
              <a:rPr lang="zh-CN" altLang="en-US" sz="2000">
                <a:ea typeface="Source Han Sans CN" panose="020B0500000000000000" charset="-122"/>
              </a:rPr>
              <a:t> 驱动集成 （</a:t>
            </a:r>
            <a:r>
              <a:rPr lang="en-US" altLang="zh-CN" sz="2000">
                <a:ea typeface="Source Han Sans CN" panose="020B0500000000000000" charset="-122"/>
              </a:rPr>
              <a:t>2025 </a:t>
            </a:r>
            <a:r>
              <a:rPr lang="zh-CN" altLang="en-US" sz="2000">
                <a:ea typeface="Source Han Sans CN" panose="020B0500000000000000" charset="-122"/>
              </a:rPr>
              <a:t>年 </a:t>
            </a:r>
            <a:r>
              <a:rPr lang="en-US" altLang="zh-CN" sz="2000">
                <a:ea typeface="Source Han Sans CN" panose="020B0500000000000000" charset="-122"/>
              </a:rPr>
              <a:t>1 </a:t>
            </a:r>
            <a:r>
              <a:rPr lang="zh-CN" altLang="en-US" sz="2000">
                <a:ea typeface="Source Han Sans CN" panose="020B0500000000000000" charset="-122"/>
              </a:rPr>
              <a:t>月</a:t>
            </a:r>
            <a:r>
              <a:rPr lang="zh-CN" altLang="en-US" sz="2015">
                <a:ea typeface="Source Han Sans CN" panose="020B0500000000000000" charset="-122"/>
              </a:rPr>
              <a:t>）</a:t>
            </a:r>
            <a:endParaRPr lang="zh-CN" altLang="en-US" sz="2015">
              <a:ea typeface="Source Han Sans CN" panose="020B0500000000000000" charset="-122"/>
            </a:endParaRPr>
          </a:p>
          <a:p>
            <a:pPr lvl="2"/>
            <a:r>
              <a:rPr lang="en-US" altLang="zh-CN" sz="2015">
                <a:ea typeface="Source Han Sans CN" panose="020B0500000000000000" charset="-122"/>
              </a:rPr>
              <a:t>3A6000</a:t>
            </a:r>
            <a:r>
              <a:rPr lang="zh-CN" altLang="en-US" sz="2015">
                <a:ea typeface="Source Han Sans CN" panose="020B0500000000000000" charset="-122"/>
              </a:rPr>
              <a:t> 笔记本触摸板支持、龙架构笔记本动态调频支持（</a:t>
            </a:r>
            <a:r>
              <a:rPr lang="en-US" altLang="zh-CN" sz="2015">
                <a:ea typeface="Source Han Sans CN" panose="020B0500000000000000" charset="-122"/>
              </a:rPr>
              <a:t>2025 </a:t>
            </a:r>
            <a:r>
              <a:rPr lang="zh-CN" altLang="en-US" sz="2015">
                <a:ea typeface="Source Han Sans CN" panose="020B0500000000000000" charset="-122"/>
              </a:rPr>
              <a:t>年 </a:t>
            </a:r>
            <a:r>
              <a:rPr lang="en-US" altLang="zh-CN" sz="2015">
                <a:ea typeface="Source Han Sans CN" panose="020B0500000000000000" charset="-122"/>
              </a:rPr>
              <a:t>7 </a:t>
            </a:r>
            <a:r>
              <a:rPr lang="zh-CN" altLang="en-US" sz="2015">
                <a:ea typeface="Source Han Sans CN" panose="020B0500000000000000" charset="-122"/>
              </a:rPr>
              <a:t>月）</a:t>
            </a:r>
            <a:endParaRPr lang="zh-CN" altLang="en-US" sz="2015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确保用户常用软件的兼容性：</a:t>
            </a:r>
            <a:r>
              <a:rPr lang="en-US" altLang="zh-CN" sz="2200">
                <a:ea typeface="Source Han Sans CN" panose="020B0500000000000000" charset="-122"/>
              </a:rPr>
              <a:t>libLoL </a:t>
            </a:r>
            <a:r>
              <a:rPr lang="zh-CN" altLang="en-US" sz="2200">
                <a:ea typeface="Source Han Sans CN" panose="020B0500000000000000" charset="-122"/>
              </a:rPr>
              <a:t>新旧世界兼容层（</a:t>
            </a:r>
            <a:r>
              <a:rPr lang="en-US" altLang="zh-CN" sz="2200">
                <a:ea typeface="Source Han Sans CN" panose="020B0500000000000000" charset="-122"/>
              </a:rPr>
              <a:t>2023 </a:t>
            </a:r>
            <a:r>
              <a:rPr lang="zh-CN" altLang="en-US" sz="2200">
                <a:ea typeface="Source Han Sans CN" panose="020B0500000000000000" charset="-122"/>
              </a:rPr>
              <a:t>年 </a:t>
            </a:r>
            <a:r>
              <a:rPr lang="en-US" altLang="zh-CN" sz="2200">
                <a:ea typeface="Source Han Sans CN" panose="020B0500000000000000" charset="-122"/>
              </a:rPr>
              <a:t>12 </a:t>
            </a:r>
            <a:r>
              <a:rPr lang="zh-CN" altLang="en-US" sz="2200">
                <a:ea typeface="Source Han Sans CN" panose="020B0500000000000000" charset="-122"/>
              </a:rPr>
              <a:t>月）</a:t>
            </a:r>
            <a:endParaRPr lang="zh-CN" altLang="en-US" sz="2200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抹平世界线隔阂：「旧世界」固件兼容性及新旧世界双启动支持（</a:t>
            </a:r>
            <a:r>
              <a:rPr lang="en-US" altLang="zh-CN" sz="2200">
                <a:ea typeface="Source Han Sans CN" panose="020B0500000000000000" charset="-122"/>
              </a:rPr>
              <a:t>2024 </a:t>
            </a:r>
            <a:r>
              <a:rPr lang="zh-CN" altLang="en-US" sz="2200">
                <a:ea typeface="Source Han Sans CN" panose="020B0500000000000000" charset="-122"/>
              </a:rPr>
              <a:t>年 </a:t>
            </a:r>
            <a:r>
              <a:rPr lang="en-US" altLang="zh-CN" sz="2200">
                <a:ea typeface="Source Han Sans CN" panose="020B0500000000000000" charset="-122"/>
              </a:rPr>
              <a:t>8 </a:t>
            </a:r>
            <a:r>
              <a:rPr lang="zh-CN" altLang="en-US" sz="2200">
                <a:ea typeface="Source Han Sans CN" panose="020B0500000000000000" charset="-122"/>
              </a:rPr>
              <a:t>月）</a:t>
            </a:r>
            <a:endParaRPr lang="zh-CN" altLang="en-US" sz="2200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发现、研究并规避了… </a:t>
            </a:r>
            <a:endParaRPr lang="zh-CN" altLang="en-US" sz="2200">
              <a:ea typeface="Source Han Sans CN" panose="020B0500000000000000" charset="-122"/>
            </a:endParaRPr>
          </a:p>
          <a:p>
            <a:pPr lvl="2"/>
            <a:r>
              <a:rPr lang="en-US" altLang="zh-CN" sz="2015">
                <a:ea typeface="Source Han Sans CN" panose="020B0500000000000000" charset="-122"/>
              </a:rPr>
              <a:t>AMD </a:t>
            </a:r>
            <a:r>
              <a:rPr lang="zh-CN" altLang="en-US" sz="2015">
                <a:ea typeface="Source Han Sans CN" panose="020B0500000000000000" charset="-122"/>
              </a:rPr>
              <a:t>显卡驱动复位问题（</a:t>
            </a:r>
            <a:r>
              <a:rPr lang="en-US" altLang="zh-CN" sz="2015">
                <a:ea typeface="Source Han Sans CN" panose="020B0500000000000000" charset="-122"/>
              </a:rPr>
              <a:t>2024 </a:t>
            </a:r>
            <a:r>
              <a:rPr lang="zh-CN" altLang="en-US" sz="2015">
                <a:ea typeface="Source Han Sans CN" panose="020B0500000000000000" charset="-122"/>
              </a:rPr>
              <a:t>年 </a:t>
            </a:r>
            <a:r>
              <a:rPr lang="en-US" altLang="zh-CN" sz="2015">
                <a:ea typeface="Source Han Sans CN" panose="020B0500000000000000" charset="-122"/>
              </a:rPr>
              <a:t>4 </a:t>
            </a:r>
            <a:r>
              <a:rPr lang="zh-CN" altLang="en-US" sz="2015">
                <a:ea typeface="Source Han Sans CN" panose="020B0500000000000000" charset="-122"/>
              </a:rPr>
              <a:t>月）</a:t>
            </a:r>
            <a:endParaRPr lang="zh-CN" altLang="en-US" sz="2015">
              <a:ea typeface="Source Han Sans CN" panose="020B0500000000000000" charset="-122"/>
            </a:endParaRPr>
          </a:p>
          <a:p>
            <a:pPr lvl="2"/>
            <a:r>
              <a:rPr lang="en-US" altLang="zh-CN" sz="2015">
                <a:ea typeface="Source Han Sans CN" panose="020B0500000000000000" charset="-122"/>
              </a:rPr>
              <a:t>3C6000 PCIe </a:t>
            </a:r>
            <a:r>
              <a:rPr lang="zh-CN" altLang="en-US" sz="2015">
                <a:ea typeface="Source Han Sans CN" panose="020B0500000000000000" charset="-122"/>
              </a:rPr>
              <a:t>设备协商速率问题（</a:t>
            </a:r>
            <a:r>
              <a:rPr lang="en-US" altLang="zh-CN" sz="2015">
                <a:ea typeface="Source Han Sans CN" panose="020B0500000000000000" charset="-122"/>
              </a:rPr>
              <a:t>2025 </a:t>
            </a:r>
            <a:r>
              <a:rPr lang="zh-CN" altLang="en-US" sz="2015">
                <a:ea typeface="Source Han Sans CN" panose="020B0500000000000000" charset="-122"/>
              </a:rPr>
              <a:t>年 </a:t>
            </a:r>
            <a:r>
              <a:rPr lang="en-US" altLang="zh-CN" sz="2015">
                <a:ea typeface="Source Han Sans CN" panose="020B0500000000000000" charset="-122"/>
              </a:rPr>
              <a:t>6 </a:t>
            </a:r>
            <a:r>
              <a:rPr lang="zh-CN" altLang="en-US" sz="2015">
                <a:ea typeface="Source Han Sans CN" panose="020B0500000000000000" charset="-122"/>
              </a:rPr>
              <a:t>月）</a:t>
            </a:r>
            <a:endParaRPr lang="zh-CN" altLang="en-US" sz="2015">
              <a:ea typeface="Source Han Sans CN" panose="020B0500000000000000" charset="-122"/>
            </a:endParaRPr>
          </a:p>
          <a:p>
            <a:pPr lvl="2"/>
            <a:r>
              <a:rPr lang="zh-CN" altLang="en-US" sz="2015">
                <a:ea typeface="Source Han Sans CN" panose="020B0500000000000000" charset="-122"/>
              </a:rPr>
              <a:t>…</a:t>
            </a:r>
            <a:endParaRPr lang="zh-CN" altLang="en-US" sz="2015">
              <a:ea typeface="Source Han Sans CN" panose="020B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案例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展示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 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(1/4)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：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libLoL</a:t>
            </a:r>
            <a:endParaRPr lang="zh-CN" altLang="en-US">
              <a:ea typeface="Source Han Sans CN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龙上之龙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25">
                <a:solidFill>
                  <a:schemeClr val="tx1"/>
                </a:solidFill>
                <a:ea typeface="Source Han Sans CN" panose="020B0500000000000000" charset="-122"/>
              </a:rPr>
              <a:t>取义于 </a:t>
            </a:r>
            <a:r>
              <a:rPr lang="en-US" altLang="zh-CN" sz="2225">
                <a:solidFill>
                  <a:schemeClr val="tx1"/>
                </a:solidFill>
                <a:ea typeface="Source Han Sans CN" panose="020B0500000000000000" charset="-122"/>
              </a:rPr>
              <a:t>64 </a:t>
            </a:r>
            <a:r>
              <a:rPr lang="zh-CN" altLang="en-US" sz="2225">
                <a:solidFill>
                  <a:schemeClr val="tx1"/>
                </a:solidFill>
                <a:ea typeface="Source Han Sans CN" panose="020B0500000000000000" charset="-122"/>
              </a:rPr>
              <a:t>位 </a:t>
            </a:r>
            <a:r>
              <a:rPr lang="en-US" altLang="zh-CN" sz="2225">
                <a:solidFill>
                  <a:schemeClr val="tx1"/>
                </a:solidFill>
                <a:ea typeface="Source Han Sans CN" panose="020B0500000000000000" charset="-122"/>
              </a:rPr>
              <a:t>Windows NT </a:t>
            </a:r>
            <a:r>
              <a:rPr lang="zh-CN" altLang="en-US" sz="2225">
                <a:solidFill>
                  <a:schemeClr val="tx1"/>
                </a:solidFill>
                <a:ea typeface="Source Han Sans CN" panose="020B0500000000000000" charset="-122"/>
              </a:rPr>
              <a:t>系统的 </a:t>
            </a:r>
            <a:r>
              <a:rPr lang="en-US" altLang="zh-CN" sz="2225">
                <a:solidFill>
                  <a:schemeClr val="tx1"/>
                </a:solidFill>
                <a:ea typeface="Source Han Sans CN" panose="020B0500000000000000" charset="-122"/>
              </a:rPr>
              <a:t>WoW (Windows</a:t>
            </a:r>
            <a:r>
              <a:rPr lang="zh-CN" altLang="en-US" sz="2225">
                <a:solidFill>
                  <a:schemeClr val="tx1"/>
                </a:solidFill>
                <a:ea typeface="Source Han Sans CN" panose="020B0500000000000000" charset="-122"/>
              </a:rPr>
              <a:t>-</a:t>
            </a:r>
            <a:r>
              <a:rPr lang="en-US" altLang="zh-CN" sz="2225">
                <a:solidFill>
                  <a:schemeClr val="tx1"/>
                </a:solidFill>
                <a:ea typeface="Source Han Sans CN" panose="020B0500000000000000" charset="-122"/>
              </a:rPr>
              <a:t>on</a:t>
            </a:r>
            <a:r>
              <a:rPr lang="zh-CN" altLang="en-US" sz="2225">
                <a:solidFill>
                  <a:schemeClr val="tx1"/>
                </a:solidFill>
                <a:ea typeface="Source Han Sans CN" panose="020B0500000000000000" charset="-122"/>
              </a:rPr>
              <a:t>-</a:t>
            </a:r>
            <a:r>
              <a:rPr lang="en-US" altLang="zh-CN" sz="2225">
                <a:solidFill>
                  <a:schemeClr val="tx1"/>
                </a:solidFill>
                <a:ea typeface="Source Han Sans CN" panose="020B0500000000000000" charset="-122"/>
              </a:rPr>
              <a:t>Windows) </a:t>
            </a:r>
            <a:r>
              <a:rPr lang="zh-CN" altLang="en-US" sz="2225">
                <a:solidFill>
                  <a:schemeClr val="tx1"/>
                </a:solidFill>
                <a:ea typeface="Source Han Sans CN" panose="020B0500000000000000" charset="-122"/>
              </a:rPr>
              <a:t>机制</a:t>
            </a:r>
            <a:endParaRPr lang="zh-CN" altLang="en-US" sz="2225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25">
                <a:solidFill>
                  <a:schemeClr val="tx1"/>
                </a:solidFill>
                <a:ea typeface="Source Han Sans CN" panose="020B0500000000000000" charset="-122"/>
              </a:rPr>
              <a:t>在新世界龙架构系统无缝运行旧世界应用</a:t>
            </a:r>
            <a:endParaRPr lang="zh-CN" altLang="en-US" sz="2225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0"/>
            <a:r>
              <a:rPr lang="zh-CN" altLang="en-US" sz="2600">
                <a:ea typeface="Source Han Sans CN" panose="020B0500000000000000" charset="-122"/>
              </a:rPr>
              <a:t>设计结构</a:t>
            </a:r>
            <a:endParaRPr lang="zh-CN" altLang="en-US" sz="2600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内核组件：通过</a:t>
            </a:r>
            <a:r>
              <a:rPr lang="en-US" altLang="zh-CN" sz="2200">
                <a:ea typeface="Source Han Sans CN" panose="020B0500000000000000" charset="-122"/>
              </a:rPr>
              <a:t> la_ow_syscall </a:t>
            </a:r>
            <a:r>
              <a:rPr lang="zh-CN" altLang="en-US" sz="2200">
                <a:ea typeface="Source Han Sans CN" panose="020B0500000000000000" charset="-122"/>
              </a:rPr>
              <a:t>模块，给</a:t>
            </a:r>
            <a:r>
              <a:rPr lang="en-US" altLang="zh-CN" sz="2200">
                <a:ea typeface="Source Han Sans CN" panose="020B0500000000000000" charset="-122"/>
              </a:rPr>
              <a:t> Linux </a:t>
            </a:r>
            <a:r>
              <a:rPr lang="zh-CN" altLang="en-US" sz="2200">
                <a:ea typeface="Source Han Sans CN" panose="020B0500000000000000" charset="-122"/>
              </a:rPr>
              <a:t>内核新增旧世界系统调用支持</a:t>
            </a:r>
            <a:endParaRPr lang="zh-CN" altLang="en-US" sz="2200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运行时：提供特殊版本的 </a:t>
            </a:r>
            <a:r>
              <a:rPr lang="en-US" altLang="zh-CN" sz="2200">
                <a:ea typeface="Source Han Sans CN" panose="020B0500000000000000" charset="-122"/>
              </a:rPr>
              <a:t>glibc</a:t>
            </a:r>
            <a:r>
              <a:rPr lang="zh-CN" altLang="en-US" sz="2200">
                <a:ea typeface="Source Han Sans CN" panose="020B0500000000000000" charset="-122"/>
              </a:rPr>
              <a:t>，增补所需的旧世界符号版本</a:t>
            </a:r>
            <a:endParaRPr lang="zh-CN" altLang="en-US" sz="2200">
              <a:ea typeface="Source Han Sans CN" panose="020B0500000000000000" charset="-122"/>
            </a:endParaRPr>
          </a:p>
          <a:p>
            <a:pPr lvl="0"/>
            <a:r>
              <a:rPr lang="zh-CN" altLang="en-US" sz="2600">
                <a:ea typeface="Source Han Sans CN" panose="020B0500000000000000" charset="-122"/>
              </a:rPr>
              <a:t>实现</a:t>
            </a:r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效果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磁盘空间方面，占用磁盘空间较小</a:t>
            </a:r>
            <a:endParaRPr lang="zh-CN" altLang="en-US" sz="2200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性能方面，额外开销可忽略不计</a:t>
            </a:r>
            <a:endParaRPr lang="zh-CN" altLang="en-US" sz="2200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侵入性方面，不存在侵入式修改，特别方便安装与卸载</a:t>
            </a:r>
            <a:endParaRPr lang="zh-CN" altLang="en-US" sz="2200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正确性方面，足以正常运行多数旧世界典型应用</a:t>
            </a:r>
            <a:endParaRPr lang="zh-CN" altLang="en-US" sz="2200">
              <a:ea typeface="Source Han Sans CN" panose="020B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案例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展示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 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(2/4)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：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AMD 稳定性规避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长期存在的</a:t>
            </a:r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稳定性隐患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使用 </a:t>
            </a:r>
            <a:r>
              <a:rPr lang="en-US" altLang="zh-CN" sz="2200">
                <a:ea typeface="Source Han Sans CN" panose="020B0500000000000000" charset="-122"/>
              </a:rPr>
              <a:t>7A </a:t>
            </a:r>
            <a:r>
              <a:rPr lang="zh-CN" altLang="en-US" sz="2200">
                <a:ea typeface="Source Han Sans CN" panose="020B0500000000000000" charset="-122"/>
              </a:rPr>
              <a:t>桥片提供 </a:t>
            </a:r>
            <a:r>
              <a:rPr lang="en-US" altLang="zh-CN" sz="2200">
                <a:ea typeface="Source Han Sans CN" panose="020B0500000000000000" charset="-122"/>
              </a:rPr>
              <a:t>PCIe </a:t>
            </a:r>
            <a:r>
              <a:rPr lang="zh-CN" altLang="en-US" sz="2200">
                <a:ea typeface="Source Han Sans CN" panose="020B0500000000000000" charset="-122"/>
              </a:rPr>
              <a:t>接口的龙芯平台（不论龙架构及 </a:t>
            </a:r>
            <a:r>
              <a:rPr lang="en-US" altLang="zh-CN" sz="2200">
                <a:ea typeface="Source Han Sans CN" panose="020B0500000000000000" charset="-122"/>
              </a:rPr>
              <a:t>MIPS</a:t>
            </a:r>
            <a:r>
              <a:rPr lang="zh-CN" altLang="en-US" sz="2200">
                <a:ea typeface="Source Han Sans CN" panose="020B0500000000000000" charset="-122"/>
              </a:rPr>
              <a:t>）均受影响</a:t>
            </a:r>
            <a:endParaRPr lang="zh-CN" altLang="en-US" sz="2200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硬件设计的缺陷（实验物理学测试认为与桥片温度强相关）引发 </a:t>
            </a:r>
            <a:r>
              <a:rPr lang="en-US" altLang="zh-CN" sz="2200">
                <a:ea typeface="Source Han Sans CN" panose="020B0500000000000000" charset="-122"/>
              </a:rPr>
              <a:t>IRQ/DMA</a:t>
            </a:r>
            <a:br>
              <a:rPr lang="en-US" altLang="zh-CN" sz="2200">
                <a:ea typeface="Source Han Sans CN" panose="020B0500000000000000" charset="-122"/>
              </a:rPr>
            </a:br>
            <a:r>
              <a:rPr lang="zh-CN" altLang="en-US" sz="2200">
                <a:ea typeface="Source Han Sans CN" panose="020B0500000000000000" charset="-122"/>
              </a:rPr>
              <a:t>（中断与数据）时序混乱，导致高速 </a:t>
            </a:r>
            <a:r>
              <a:rPr lang="en-US" altLang="zh-CN" sz="2200">
                <a:ea typeface="Source Han Sans CN" panose="020B0500000000000000" charset="-122"/>
              </a:rPr>
              <a:t>I/O </a:t>
            </a:r>
            <a:r>
              <a:rPr lang="zh-CN" altLang="en-US" sz="2200">
                <a:ea typeface="Source Han Sans CN" panose="020B0500000000000000" charset="-122"/>
              </a:rPr>
              <a:t>不稳定</a:t>
            </a:r>
            <a:endParaRPr lang="zh-CN" altLang="en-US" sz="2200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这一问题在 </a:t>
            </a:r>
            <a:r>
              <a:rPr lang="en-US" altLang="zh-CN" sz="2200">
                <a:ea typeface="Source Han Sans CN" panose="020B0500000000000000" charset="-122"/>
              </a:rPr>
              <a:t>AMD GCN 1.0 </a:t>
            </a:r>
            <a:r>
              <a:rPr lang="zh-CN" altLang="en-US" sz="2200">
                <a:ea typeface="Source Han Sans CN" panose="020B0500000000000000" charset="-122"/>
              </a:rPr>
              <a:t>- </a:t>
            </a:r>
            <a:r>
              <a:rPr lang="en-US" altLang="zh-CN" sz="2200">
                <a:ea typeface="Source Han Sans CN" panose="020B0500000000000000" charset="-122"/>
              </a:rPr>
              <a:t>4.0</a:t>
            </a:r>
            <a:r>
              <a:rPr lang="zh-CN" altLang="en-US" sz="2200">
                <a:ea typeface="Source Han Sans CN" panose="020B0500000000000000" charset="-122"/>
              </a:rPr>
              <a:t> 显卡上尤为突出</a:t>
            </a:r>
            <a:endParaRPr lang="zh-CN" altLang="en-US" sz="2200">
              <a:ea typeface="Source Han Sans CN" panose="020B0500000000000000" charset="-122"/>
            </a:endParaRPr>
          </a:p>
          <a:p>
            <a:pPr lvl="0"/>
            <a:r>
              <a:rPr lang="zh-CN" altLang="en-US" sz="2600">
                <a:ea typeface="Source Han Sans CN" panose="020B0500000000000000" charset="-122"/>
              </a:rPr>
              <a:t>意味不明的上游规避，效果显著的下游规避</a:t>
            </a:r>
            <a:endParaRPr lang="zh-CN" altLang="en-US" sz="2600">
              <a:ea typeface="Source Han Sans CN" panose="020B0500000000000000" charset="-122"/>
            </a:endParaRPr>
          </a:p>
          <a:p>
            <a:pPr lvl="1"/>
            <a:r>
              <a:rPr lang="en-US" altLang="zh-CN" sz="2225">
                <a:ea typeface="Source Han Sans CN" panose="020B0500000000000000" charset="-122"/>
              </a:rPr>
              <a:t>AMD </a:t>
            </a:r>
            <a:r>
              <a:rPr lang="zh-CN" altLang="en-US" sz="2225">
                <a:ea typeface="Source Han Sans CN" panose="020B0500000000000000" charset="-122"/>
              </a:rPr>
              <a:t>在 </a:t>
            </a:r>
            <a:r>
              <a:rPr lang="en-US" altLang="zh-CN" sz="2225">
                <a:ea typeface="Source Han Sans CN" panose="020B0500000000000000" charset="-122"/>
              </a:rPr>
              <a:t>2015 </a:t>
            </a:r>
            <a:r>
              <a:rPr lang="zh-CN" altLang="en-US" sz="2225">
                <a:ea typeface="Source Han Sans CN" panose="020B0500000000000000" charset="-122"/>
              </a:rPr>
              <a:t>年分别引入规避性代码，在写入内存及发出中断请求前执行了额外的 指令重复写入内存，以期解决一处（</a:t>
            </a:r>
            <a:r>
              <a:rPr lang="en-US" altLang="zh-CN" sz="2225">
                <a:ea typeface="Source Han Sans CN" panose="020B0500000000000000" charset="-122"/>
              </a:rPr>
              <a:t>AMD </a:t>
            </a:r>
            <a:r>
              <a:rPr lang="zh-CN" altLang="en-US" sz="2225">
                <a:ea typeface="Source Han Sans CN" panose="020B0500000000000000" charset="-122"/>
              </a:rPr>
              <a:t>完全没有进行解释的）潜在硬件问题</a:t>
            </a:r>
            <a:endParaRPr lang="zh-CN" altLang="en-US" sz="2225">
              <a:ea typeface="Source Han Sans CN" panose="020B0500000000000000" charset="-122"/>
            </a:endParaRPr>
          </a:p>
          <a:p>
            <a:pPr lvl="1"/>
            <a:r>
              <a:rPr lang="zh-CN" altLang="en-US" sz="2225">
                <a:solidFill>
                  <a:schemeClr val="tx1"/>
                </a:solidFill>
                <a:ea typeface="Source Han Sans CN" panose="020B0500000000000000" charset="-122"/>
              </a:rPr>
              <a:t>这一规避放大了</a:t>
            </a:r>
            <a:r>
              <a:rPr lang="zh-CN" altLang="en-US" sz="2225">
                <a:ea typeface="Source Han Sans CN" panose="020B0500000000000000" charset="-122"/>
              </a:rPr>
              <a:t>龙芯 </a:t>
            </a:r>
            <a:r>
              <a:rPr lang="en-US" altLang="zh-CN" sz="2225">
                <a:ea typeface="Source Han Sans CN" panose="020B0500000000000000" charset="-122"/>
              </a:rPr>
              <a:t>7A </a:t>
            </a:r>
            <a:r>
              <a:rPr lang="zh-CN" altLang="en-US" sz="2225">
                <a:ea typeface="Source Han Sans CN" panose="020B0500000000000000" charset="-122"/>
              </a:rPr>
              <a:t>桥片上可能造成数据不一致问题</a:t>
            </a:r>
            <a:endParaRPr lang="zh-CN" altLang="en-US" sz="2225">
              <a:ea typeface="Source Han Sans CN" panose="020B0500000000000000" charset="-122"/>
            </a:endParaRPr>
          </a:p>
          <a:p>
            <a:pPr lvl="1"/>
            <a:r>
              <a:rPr lang="zh-CN" altLang="en-US" sz="2225">
                <a:ea typeface="Source Han Sans CN" panose="020B0500000000000000" charset="-122"/>
              </a:rPr>
              <a:t>为此，社区维护者编写了</a:t>
            </a:r>
            <a:r>
              <a:rPr lang="zh-CN" altLang="en-US" sz="2225">
                <a:solidFill>
                  <a:schemeClr val="tx1"/>
                </a:solidFill>
                <a:ea typeface="Source Han Sans CN" panose="020B0500000000000000" charset="-122"/>
              </a:rPr>
              <a:t>规避补丁</a:t>
            </a:r>
            <a:r>
              <a:rPr lang="zh-CN" altLang="en-US" sz="2225">
                <a:ea typeface="Source Han Sans CN" panose="020B0500000000000000" charset="-122"/>
              </a:rPr>
              <a:t>，在保持两次写入的规避代码的设定下，让两次写入的数据保持一致，规避龙架构上可能发生数据不一致的问题</a:t>
            </a:r>
            <a:endParaRPr lang="zh-CN" altLang="en-US" sz="2225">
              <a:ea typeface="Source Han Sans CN" panose="020B0500000000000000" charset="-122"/>
            </a:endParaRPr>
          </a:p>
          <a:p>
            <a:pPr lvl="1"/>
            <a:r>
              <a:rPr lang="zh-CN" altLang="en-US" sz="2225">
                <a:ea typeface="Source Han Sans CN" panose="020B0500000000000000" charset="-122"/>
              </a:rPr>
              <a:t>这一规避方案而后被 </a:t>
            </a:r>
            <a:r>
              <a:rPr lang="en-US" altLang="zh-CN" sz="2225">
                <a:ea typeface="Source Han Sans CN" panose="020B0500000000000000" charset="-122"/>
              </a:rPr>
              <a:t>UOS </a:t>
            </a:r>
            <a:r>
              <a:rPr lang="zh-CN" altLang="en-US" sz="2225">
                <a:ea typeface="Source Han Sans CN" panose="020B0500000000000000" charset="-122"/>
              </a:rPr>
              <a:t>采纳，并被</a:t>
            </a:r>
            <a:r>
              <a:rPr lang="zh-CN" altLang="en-US" sz="2225">
                <a:solidFill>
                  <a:schemeClr val="tx1"/>
                </a:solidFill>
                <a:ea typeface="Source Han Sans CN" panose="020B0500000000000000" charset="-122"/>
              </a:rPr>
              <a:t>龙芯工程师</a:t>
            </a:r>
            <a:r>
              <a:rPr lang="zh-CN" altLang="en-US" sz="2225">
                <a:ea typeface="Source Han Sans CN" panose="020B0500000000000000" charset="-122"/>
              </a:rPr>
              <a:t>进一步完善</a:t>
            </a:r>
            <a:endParaRPr lang="zh-CN" altLang="en-US" sz="2010">
              <a:ea typeface="Source Han Sans CN" panose="020B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案例解析 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(3/4)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：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3A6000 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笔记本支持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龙芯 </a:t>
            </a:r>
            <a:r>
              <a:rPr lang="en-US" altLang="zh-CN" sz="2600">
                <a:solidFill>
                  <a:schemeClr val="tx1"/>
                </a:solidFill>
                <a:ea typeface="Source Han Sans CN" panose="020B0500000000000000" charset="-122"/>
              </a:rPr>
              <a:t>3A6000 </a:t>
            </a:r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笔记本的新世界系统支持并不完善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上游内核在移动平台上关键的节电特性、内置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HID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输入设备支持均不完善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0"/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节电特性：</a:t>
            </a:r>
            <a:r>
              <a:rPr lang="en-US" altLang="zh-CN" sz="2600">
                <a:solidFill>
                  <a:schemeClr val="tx1"/>
                </a:solidFill>
                <a:ea typeface="Source Han Sans CN" panose="020B0500000000000000" charset="-122"/>
              </a:rPr>
              <a:t>CPU</a:t>
            </a:r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 调频功能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移动（甚至桌面平台）常用的节电措施，上游内核仅支持尚未实装的</a:t>
            </a:r>
            <a:b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</a:b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SMCv1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固件规范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社区开发者梓瑶实现了 </a:t>
            </a:r>
            <a:r>
              <a:rPr lang="en-US" altLang="zh-CN" sz="2200">
                <a:ea typeface="Source Han Sans CN" panose="020B0500000000000000" charset="-122"/>
              </a:rPr>
              <a:t>SMCv0 </a:t>
            </a:r>
            <a:r>
              <a:rPr lang="zh-CN" altLang="en-US" sz="2200">
                <a:ea typeface="Source Han Sans CN" panose="020B0500000000000000" charset="-122"/>
              </a:rPr>
              <a:t>支持，安同 </a:t>
            </a:r>
            <a:r>
              <a:rPr lang="en-US" altLang="zh-CN" sz="2200">
                <a:ea typeface="Source Han Sans CN" panose="020B0500000000000000" charset="-122"/>
              </a:rPr>
              <a:t>OS </a:t>
            </a:r>
            <a:r>
              <a:rPr lang="zh-CN" altLang="en-US" sz="2200">
                <a:ea typeface="Source Han Sans CN" panose="020B0500000000000000" charset="-122"/>
              </a:rPr>
              <a:t>开设测试源，维护者</a:t>
            </a:r>
            <a:br>
              <a:rPr lang="zh-CN" altLang="en-US" sz="2200">
                <a:ea typeface="Source Han Sans CN" panose="020B0500000000000000" charset="-122"/>
              </a:rPr>
            </a:br>
            <a:r>
              <a:rPr lang="zh-CN" altLang="en-US" sz="2200">
                <a:ea typeface="Source Han Sans CN" panose="020B0500000000000000" charset="-122"/>
              </a:rPr>
              <a:t>收集测试数据并支持其上游化工作</a:t>
            </a:r>
            <a:endParaRPr lang="zh-CN" altLang="en-US" sz="2200">
              <a:ea typeface="Source Han Sans CN" panose="020B0500000000000000" charset="-122"/>
            </a:endParaRPr>
          </a:p>
          <a:p>
            <a:pPr lvl="0"/>
            <a:r>
              <a:rPr lang="zh-CN" altLang="en-US" sz="2600">
                <a:ea typeface="Source Han Sans CN" panose="020B0500000000000000" charset="-122"/>
              </a:rPr>
              <a:t>内置 </a:t>
            </a:r>
            <a:r>
              <a:rPr lang="en-US" altLang="zh-CN" sz="2600">
                <a:ea typeface="Source Han Sans CN" panose="020B0500000000000000" charset="-122"/>
              </a:rPr>
              <a:t>HID</a:t>
            </a:r>
            <a:r>
              <a:rPr lang="zh-CN" altLang="en-US" sz="2600">
                <a:ea typeface="Source Han Sans CN" panose="020B0500000000000000" charset="-122"/>
              </a:rPr>
              <a:t> 输入设备：触摸板支持</a:t>
            </a:r>
            <a:endParaRPr lang="zh-CN" altLang="en-US" sz="2600">
              <a:ea typeface="Source Han Sans CN" panose="020B0500000000000000" charset="-122"/>
            </a:endParaRPr>
          </a:p>
          <a:p>
            <a:pPr lvl="1"/>
            <a:r>
              <a:rPr lang="zh-CN" altLang="en-US" sz="2195">
                <a:ea typeface="Source Han Sans CN" panose="020B0500000000000000" charset="-122"/>
              </a:rPr>
              <a:t>问题根源是龙芯 </a:t>
            </a:r>
            <a:r>
              <a:rPr lang="en-US" altLang="zh-CN" sz="2195">
                <a:ea typeface="Source Han Sans CN" panose="020B0500000000000000" charset="-122"/>
              </a:rPr>
              <a:t>GPIO </a:t>
            </a:r>
            <a:r>
              <a:rPr lang="zh-CN" altLang="en-US" sz="2195">
                <a:ea typeface="Source Han Sans CN" panose="020B0500000000000000" charset="-122"/>
              </a:rPr>
              <a:t>驱动在主线化过程中，由于沟通理解问题，错误</a:t>
            </a:r>
            <a:br>
              <a:rPr lang="zh-CN" altLang="en-US" sz="2195">
                <a:ea typeface="Source Han Sans CN" panose="020B0500000000000000" charset="-122"/>
              </a:rPr>
            </a:br>
            <a:r>
              <a:rPr lang="zh-CN" altLang="en-US" sz="2195">
                <a:ea typeface="Source Han Sans CN" panose="020B0500000000000000" charset="-122"/>
              </a:rPr>
              <a:t>丢弃了对中断编号的定义，导致大量 </a:t>
            </a:r>
            <a:r>
              <a:rPr lang="en-US" altLang="zh-CN" sz="2195">
                <a:ea typeface="Source Han Sans CN" panose="020B0500000000000000" charset="-122"/>
              </a:rPr>
              <a:t>3A6000 </a:t>
            </a:r>
            <a:r>
              <a:rPr lang="zh-CN" altLang="en-US" sz="2195">
                <a:ea typeface="Source Han Sans CN" panose="020B0500000000000000" charset="-122"/>
              </a:rPr>
              <a:t>笔记本无法使用触摸板</a:t>
            </a:r>
            <a:endParaRPr lang="zh-CN" altLang="en-US" sz="2195">
              <a:ea typeface="Source Han Sans CN" panose="020B0500000000000000" charset="-122"/>
            </a:endParaRPr>
          </a:p>
          <a:p>
            <a:pPr lvl="1"/>
            <a:r>
              <a:rPr lang="en-US" altLang="zh-CN" sz="2195">
                <a:ea typeface="Source Han Sans CN" panose="020B0500000000000000" charset="-122"/>
              </a:rPr>
              <a:t>xry111</a:t>
            </a:r>
            <a:r>
              <a:rPr lang="zh-CN" altLang="en-US" sz="2195">
                <a:ea typeface="Source Han Sans CN" panose="020B0500000000000000" charset="-122"/>
              </a:rPr>
              <a:t> 编写了初版补丁，修复了大部分笔记本上的触摸板</a:t>
            </a:r>
            <a:endParaRPr lang="zh-CN" altLang="en-US" sz="2195">
              <a:ea typeface="Source Han Sans CN" panose="020B0500000000000000" charset="-122"/>
            </a:endParaRPr>
          </a:p>
          <a:p>
            <a:pPr lvl="2"/>
            <a:r>
              <a:rPr lang="zh-CN" altLang="en-US" sz="2195">
                <a:ea typeface="Source Han Sans CN" panose="020B0500000000000000" charset="-122"/>
              </a:rPr>
              <a:t>最终版本的补丁有待龙芯方面发出</a:t>
            </a:r>
            <a:endParaRPr lang="zh-CN" altLang="en-US" sz="2010">
              <a:ea typeface="Source Han Sans CN" panose="020B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案例解析 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(4/4)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：多媒体性能优化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现代硬件之美：专用加速单元分散性能负载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多核心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CPU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+ 可编程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GPU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+ 负载均衡 = 「鸿蒙」一般的流畅桌面体验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0"/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勿以善小而不为：浏览器硬件解码加速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龙架构移植过程中学到的第一个教训：</a:t>
            </a:r>
            <a:r>
              <a:rPr lang="zh-CN" altLang="en-US" sz="2200" b="1">
                <a:solidFill>
                  <a:schemeClr val="tx1"/>
                </a:solidFill>
                <a:ea typeface="Source Han Sans CN" panose="020B0500000000000000" charset="-122"/>
              </a:rPr>
              <a:t>开荒者无时无刻不存在</a:t>
            </a:r>
            <a:endParaRPr lang="zh-CN" altLang="en-US" sz="2200" b="1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龙架构移植过程中，部分开发者已经开始日用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3C5000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及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3A5000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工作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2"/>
            <a:r>
              <a:rPr lang="zh-CN" altLang="en-US" sz="2000">
                <a:solidFill>
                  <a:schemeClr val="tx1"/>
                </a:solidFill>
                <a:ea typeface="Source Han Sans CN" panose="020B0500000000000000" charset="-122"/>
              </a:rPr>
              <a:t>但发现没法开小差：龙芯的处理器性能难以支撑多任务 + </a:t>
            </a:r>
            <a:r>
              <a:rPr lang="en-US" altLang="zh-CN" sz="2000">
                <a:solidFill>
                  <a:schemeClr val="tx1"/>
                </a:solidFill>
                <a:ea typeface="Source Han Sans CN" panose="020B0500000000000000" charset="-122"/>
              </a:rPr>
              <a:t>B </a:t>
            </a:r>
            <a:r>
              <a:rPr lang="zh-CN" altLang="en-US" sz="2000">
                <a:solidFill>
                  <a:schemeClr val="tx1"/>
                </a:solidFill>
                <a:ea typeface="Source Han Sans CN" panose="020B0500000000000000" charset="-122"/>
              </a:rPr>
              <a:t>站</a:t>
            </a:r>
            <a:r>
              <a:rPr lang="en-US" altLang="zh-CN" sz="2000">
                <a:solidFill>
                  <a:schemeClr val="tx1"/>
                </a:solidFill>
                <a:ea typeface="Source Han Sans CN" panose="020B0500000000000000" charset="-122"/>
              </a:rPr>
              <a:t>/YouTube </a:t>
            </a:r>
            <a:r>
              <a:rPr lang="zh-CN" altLang="en-US" sz="2000">
                <a:solidFill>
                  <a:schemeClr val="tx1"/>
                </a:solidFill>
                <a:ea typeface="Source Han Sans CN" panose="020B0500000000000000" charset="-122"/>
              </a:rPr>
              <a:t>负载</a:t>
            </a:r>
            <a:endParaRPr lang="zh-CN" altLang="en-US" sz="20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经过社区开发者咸鱼的调查，发现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Firefox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长期在非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x86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平台禁用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VA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-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API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支持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2"/>
            <a:r>
              <a:rPr lang="zh-CN" altLang="en-US" sz="2000">
                <a:solidFill>
                  <a:schemeClr val="tx1"/>
                </a:solidFill>
                <a:ea typeface="Source Han Sans CN" panose="020B0500000000000000" charset="-122"/>
              </a:rPr>
              <a:t>因为「不太可能用得上」？！</a:t>
            </a:r>
            <a:endParaRPr lang="zh-CN" altLang="en-US" sz="20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195">
                <a:solidFill>
                  <a:schemeClr val="tx1"/>
                </a:solidFill>
                <a:ea typeface="Source Han Sans CN" panose="020B0500000000000000" charset="-122"/>
              </a:rPr>
              <a:t>一笔上游提交后，</a:t>
            </a:r>
            <a:r>
              <a:rPr lang="en-US" altLang="zh-CN" sz="2195">
                <a:solidFill>
                  <a:schemeClr val="tx1"/>
                </a:solidFill>
                <a:ea typeface="Source Han Sans CN" panose="020B0500000000000000" charset="-122"/>
              </a:rPr>
              <a:t>Firefox</a:t>
            </a:r>
            <a:r>
              <a:rPr lang="zh-CN" altLang="en-US" sz="2195">
                <a:solidFill>
                  <a:schemeClr val="tx1"/>
                </a:solidFill>
                <a:ea typeface="Source Han Sans CN" panose="020B0500000000000000" charset="-122"/>
              </a:rPr>
              <a:t> </a:t>
            </a:r>
            <a:r>
              <a:rPr lang="en-US" altLang="zh-CN" sz="2195">
                <a:solidFill>
                  <a:schemeClr val="tx1"/>
                </a:solidFill>
                <a:ea typeface="Source Han Sans CN" panose="020B0500000000000000" charset="-122"/>
              </a:rPr>
              <a:t>122 </a:t>
            </a:r>
            <a:r>
              <a:rPr lang="zh-CN" altLang="en-US" sz="2195">
                <a:solidFill>
                  <a:schemeClr val="tx1"/>
                </a:solidFill>
                <a:ea typeface="Source Han Sans CN" panose="020B0500000000000000" charset="-122"/>
              </a:rPr>
              <a:t>开始，所有架构均已「硬解平权」</a:t>
            </a:r>
            <a:endParaRPr lang="zh-CN" altLang="en-US" sz="2195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2"/>
            <a:r>
              <a:rPr lang="zh-CN" altLang="en-US" sz="2000">
                <a:solidFill>
                  <a:schemeClr val="tx1"/>
                </a:solidFill>
                <a:ea typeface="Source Han Sans CN" panose="020B0500000000000000" charset="-122"/>
              </a:rPr>
              <a:t>一边干活一边看直播成为现实</a:t>
            </a:r>
            <a:endParaRPr lang="zh-CN" altLang="en-US" sz="20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0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和其他设备一样，龙芯设备的桌面体验受制于最弱一环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  <a:ea typeface="Source Han Sans CN" panose="020B0500000000000000" charset="-122"/>
              </a:rPr>
              <a:t>当然，这不是说龙芯 </a:t>
            </a:r>
            <a:r>
              <a:rPr lang="en-US" altLang="zh-CN" sz="2000">
                <a:solidFill>
                  <a:schemeClr val="tx1"/>
                </a:solidFill>
                <a:ea typeface="Source Han Sans CN" panose="020B0500000000000000" charset="-122"/>
              </a:rPr>
              <a:t>CPU</a:t>
            </a:r>
            <a:r>
              <a:rPr lang="zh-CN" altLang="en-US" sz="2000">
                <a:solidFill>
                  <a:schemeClr val="tx1"/>
                </a:solidFill>
                <a:ea typeface="Source Han Sans CN" panose="020B0500000000000000" charset="-122"/>
              </a:rPr>
              <a:t> 性能「不好」（尽管 </a:t>
            </a:r>
            <a:r>
              <a:rPr lang="en-US" altLang="zh-CN" sz="2000">
                <a:solidFill>
                  <a:schemeClr val="tx1"/>
                </a:solidFill>
                <a:ea typeface="Source Han Sans CN" panose="020B0500000000000000" charset="-122"/>
              </a:rPr>
              <a:t>5000 </a:t>
            </a:r>
            <a:r>
              <a:rPr lang="zh-CN" altLang="en-US" sz="2000">
                <a:solidFill>
                  <a:schemeClr val="tx1"/>
                </a:solidFill>
                <a:ea typeface="Source Han Sans CN" panose="020B0500000000000000" charset="-122"/>
              </a:rPr>
              <a:t>系列芯片就是慢）</a:t>
            </a:r>
            <a:endParaRPr lang="zh-CN" altLang="en-US" sz="20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  <a:ea typeface="Source Han Sans CN" panose="020B0500000000000000" charset="-122"/>
              </a:rPr>
              <a:t>而是 </a:t>
            </a:r>
            <a:r>
              <a:rPr lang="en-US" altLang="zh-CN" sz="2000">
                <a:solidFill>
                  <a:schemeClr val="tx1"/>
                </a:solidFill>
                <a:ea typeface="Source Han Sans CN" panose="020B0500000000000000" charset="-122"/>
              </a:rPr>
              <a:t>CPU</a:t>
            </a:r>
            <a:r>
              <a:rPr lang="zh-CN" altLang="en-US" sz="2000">
                <a:solidFill>
                  <a:schemeClr val="tx1"/>
                </a:solidFill>
                <a:ea typeface="Source Han Sans CN" panose="020B0500000000000000" charset="-122"/>
              </a:rPr>
              <a:t> 本来就不适合放视频</a:t>
            </a:r>
            <a:endParaRPr lang="zh-CN" altLang="en-US" sz="2175">
              <a:ea typeface="Source Han Sans CN" panose="020B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秘籍之二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：社企互助与外部支持</a:t>
            </a:r>
            <a:endParaRPr lang="zh-CN" altLang="en-US">
              <a:ea typeface="Source Han Sans CN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安同 OS 作为互助</a:t>
            </a:r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平台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安同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OS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 较快的更新频率、较好的稳定性和紧跟龙芯上游动向的特性，</a:t>
            </a:r>
            <a:b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</a:b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使得安同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OS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成为了社区方面较好的参考对象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安同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OS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 让</a:t>
            </a:r>
            <a:r>
              <a:rPr lang="zh-CN" altLang="en-US" sz="2200">
                <a:ea typeface="Source Han Sans CN" panose="020B0500000000000000" charset="-122"/>
              </a:rPr>
              <a:t>龙芯在上游贡献和产品集成方面的测试验证工作变得更为便利</a:t>
            </a:r>
            <a:endParaRPr lang="zh-CN" altLang="en-US" sz="2200"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</a:rPr>
              <a:t>安同 </a:t>
            </a:r>
            <a:r>
              <a:rPr lang="en-US" altLang="zh-CN" sz="2200">
                <a:ea typeface="Source Han Sans CN" panose="020B0500000000000000" charset="-122"/>
              </a:rPr>
              <a:t>OS </a:t>
            </a:r>
            <a:r>
              <a:rPr lang="zh-CN" altLang="en-US" sz="2200">
                <a:ea typeface="Source Han Sans CN" panose="020B0500000000000000" charset="-122"/>
              </a:rPr>
              <a:t>也是一部分龙芯职工的选择，一部分职工也利用业余时间进行贡献</a:t>
            </a:r>
            <a:endParaRPr lang="zh-CN" altLang="en-US" sz="2200">
              <a:ea typeface="Source Han Sans CN" panose="020B0500000000000000" charset="-122"/>
            </a:endParaRPr>
          </a:p>
          <a:p>
            <a:pPr lvl="0"/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社区驱动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龙架构移植的持续健康推进离不开人民群众和社区、企业的支持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龙架构绝大多数构建服务器来自社区好友捐赠（甚至用不着众筹）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龙芯爱好者社区提供机房托管并协助联络了专线网络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2"/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如今，大多数龙架构构建服务器都在其机房托管</a:t>
            </a:r>
            <a:endParaRPr lang="zh-CN" altLang="en-US" sz="2010">
              <a:ea typeface="Source Han Sans CN" panose="020B0500000000000000" charset="-122"/>
            </a:endParaRPr>
          </a:p>
          <a:p>
            <a:pPr lvl="0"/>
            <a:endParaRPr lang="zh-CN" altLang="en-US" sz="2565">
              <a:ea typeface="Source Han Sans CN" panose="020B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向前看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，齐步走</a:t>
            </a:r>
            <a:br>
              <a:rPr lang="en-US" altLang="zh-CN"/>
            </a:br>
            <a:r>
              <a:rPr lang="zh-CN" altLang="en-US" sz="2400" b="0">
                <a:solidFill>
                  <a:schemeClr val="tx1"/>
                </a:solidFill>
                <a:ea typeface="Source Han Sans CN" panose="020B0500000000000000" charset="-122"/>
              </a:rPr>
              <a:t>安同 </a:t>
            </a:r>
            <a:r>
              <a:rPr lang="en-US" altLang="zh-CN" sz="2400" b="0">
                <a:solidFill>
                  <a:schemeClr val="tx1"/>
                </a:solidFill>
                <a:ea typeface="Source Han Sans CN" panose="020B0500000000000000" charset="-122"/>
              </a:rPr>
              <a:t>OS </a:t>
            </a:r>
            <a:r>
              <a:rPr lang="zh-CN" altLang="en-US" sz="2400" b="0">
                <a:solidFill>
                  <a:schemeClr val="tx1"/>
                </a:solidFill>
                <a:ea typeface="Source Han Sans CN" panose="020B0500000000000000" charset="-122"/>
              </a:rPr>
              <a:t>龙</a:t>
            </a:r>
            <a:r>
              <a:rPr lang="en-US" altLang="zh-CN" sz="2400" b="0">
                <a:solidFill>
                  <a:schemeClr val="tx1"/>
                </a:solidFill>
                <a:ea typeface="Source Han Sans CN" panose="020B0500000000000000" charset="-122"/>
              </a:rPr>
              <a:t>架构移植的</a:t>
            </a:r>
            <a:r>
              <a:rPr lang="zh-CN" altLang="en-US" sz="2400" b="0">
                <a:solidFill>
                  <a:schemeClr val="tx1"/>
                </a:solidFill>
                <a:ea typeface="Source Han Sans CN" panose="020B0500000000000000" charset="-122"/>
              </a:rPr>
              <a:t>今天与未来</a:t>
            </a:r>
            <a:endParaRPr lang="en-US" altLang="zh-CN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安同 OS 的龙架构支持概况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龙架构是安同 </a:t>
            </a:r>
            <a:r>
              <a:rPr lang="en-US" altLang="zh-CN" sz="2600">
                <a:solidFill>
                  <a:schemeClr val="tx1"/>
                </a:solidFill>
                <a:ea typeface="Source Han Sans CN" panose="020B0500000000000000" charset="-122"/>
              </a:rPr>
              <a:t>OS</a:t>
            </a:r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 的三大一级架构之一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x86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-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64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、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AArch64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与</a:t>
            </a:r>
            <a:r>
              <a:rPr lang="zh-CN" altLang="en-US" sz="2200" b="1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龙架构</a:t>
            </a:r>
            <a:endParaRPr lang="zh-CN" altLang="en-US" sz="2200" b="1">
              <a:solidFill>
                <a:schemeClr val="tx1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最完整的软件源，最快的更新，最高的测试与维护关注度</a:t>
            </a:r>
            <a:endParaRPr lang="zh-CN" altLang="en-US">
              <a:ea typeface="Source Han Sans CN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 descr="post_object_image_8494886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48" y="413767"/>
            <a:ext cx="10044678" cy="57463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会前注意事项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本次会议仅涉及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软件</a:t>
            </a:r>
            <a:r>
              <a:rPr 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技术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课题</a:t>
            </a:r>
            <a:endParaRPr lang="zh-CN" altLang="en-US">
              <a:solidFill>
                <a:schemeClr val="tx1"/>
              </a:solidFill>
              <a:latin typeface="Source Han Sans CN" panose="020B0500000000000000" charset="-122"/>
              <a:ea typeface="Source Han Sans CN" panose="020B0500000000000000" charset="-122"/>
            </a:endParaRPr>
          </a:p>
          <a:p>
            <a:pPr lvl="1"/>
            <a:r>
              <a:rPr 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关于龙芯相关的硬件产品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，除官方层面已解禁的消息及</a:t>
            </a:r>
            <a:b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</a:b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本文档内可公开的消息外，其他均不作任何回应</a:t>
            </a:r>
            <a:endParaRPr lang="zh-CN" altLang="en-US">
              <a:solidFill>
                <a:schemeClr val="tx1"/>
              </a:solidFill>
              <a:latin typeface="Source Han Sans CN" panose="020B0500000000000000" charset="-122"/>
              <a:ea typeface="Source Han Sans CN" panose="020B0500000000000000" charset="-122"/>
            </a:endParaRPr>
          </a:p>
          <a:p>
            <a:r>
              <a:rPr lang="zh-CN" altLang="en-US"/>
              <a:t>本次会议与股市无关，不构成任何投资建议</a:t>
            </a:r>
            <a:endParaRPr lang="zh-CN" altLang="en-US"/>
          </a:p>
          <a:p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龙架构支持概况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龙架构是安同 </a:t>
            </a:r>
            <a:r>
              <a:rPr lang="en-US" altLang="zh-CN" sz="2600">
                <a:solidFill>
                  <a:schemeClr val="tx1"/>
                </a:solidFill>
                <a:ea typeface="Source Han Sans CN" panose="020B0500000000000000" charset="-122"/>
              </a:rPr>
              <a:t>OS</a:t>
            </a:r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 的三大一级架构之一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x86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-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64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、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AArch64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与</a:t>
            </a:r>
            <a:r>
              <a:rPr lang="zh-CN" altLang="en-US" sz="2200" b="1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龙架构</a:t>
            </a:r>
            <a:endParaRPr lang="zh-CN" altLang="en-US" sz="2200" b="1">
              <a:solidFill>
                <a:schemeClr val="tx1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最完整的软件源，最快的更新，最高的测试与维护关注度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0"/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经测试验证，支持绝大多数社区关注的桌面与服务器平台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5000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 系列：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3A5000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，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3B5000，3C5000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-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L，3C5000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-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LL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，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3C5000</a:t>
            </a:r>
            <a:endParaRPr lang="en-US" altLang="zh-CN" sz="2200">
              <a:solidFill>
                <a:schemeClr val="tx1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en-US" altLang="zh-CN" sz="2200">
                <a:ea typeface="Source Han Sans CN" panose="020B0500000000000000" charset="-122"/>
                <a:cs typeface="Arial" panose="020B0604020202020204" pitchFamily="34" charset="0"/>
              </a:rPr>
              <a:t>6000 </a:t>
            </a:r>
            <a:r>
              <a:rPr lang="zh-CN" altLang="en-US" sz="2200">
                <a:ea typeface="Source Han Sans CN" panose="020B0500000000000000" charset="-122"/>
                <a:cs typeface="Arial" panose="020B0604020202020204" pitchFamily="34" charset="0"/>
              </a:rPr>
              <a:t>系列：</a:t>
            </a:r>
            <a:r>
              <a:rPr lang="en-US" altLang="zh-CN" sz="2200">
                <a:ea typeface="Source Han Sans CN" panose="020B0500000000000000" charset="-122"/>
                <a:cs typeface="Arial" panose="020B0604020202020204" pitchFamily="34" charset="0"/>
              </a:rPr>
              <a:t>3A6000</a:t>
            </a:r>
            <a:r>
              <a:rPr lang="zh-CN" altLang="en-US" sz="2200">
                <a:ea typeface="Source Han Sans CN" panose="020B0500000000000000" charset="-122"/>
                <a:cs typeface="Arial" panose="020B0604020202020204" pitchFamily="34" charset="0"/>
              </a:rPr>
              <a:t>，</a:t>
            </a:r>
            <a:r>
              <a:rPr lang="en-US" altLang="zh-CN" sz="2200">
                <a:ea typeface="Source Han Sans CN" panose="020B0500000000000000" charset="-122"/>
                <a:cs typeface="Arial" panose="020B0604020202020204" pitchFamily="34" charset="0"/>
              </a:rPr>
              <a:t>3B6000</a:t>
            </a:r>
            <a:r>
              <a:rPr lang="zh-CN" altLang="en-US" sz="2200">
                <a:ea typeface="Source Han Sans CN" panose="020B0500000000000000" charset="-122"/>
                <a:cs typeface="Arial" panose="020B0604020202020204" pitchFamily="34" charset="0"/>
              </a:rPr>
              <a:t>（</a:t>
            </a:r>
            <a:r>
              <a:rPr lang="en-US" altLang="zh-CN" sz="2200">
                <a:ea typeface="Source Han Sans CN" panose="020B0500000000000000" charset="-122"/>
                <a:cs typeface="Arial" panose="020B0604020202020204" pitchFamily="34" charset="0"/>
              </a:rPr>
              <a:t>8/12 </a:t>
            </a:r>
            <a:r>
              <a:rPr lang="zh-CN" altLang="en-US" sz="2200">
                <a:ea typeface="Source Han Sans CN" panose="020B0500000000000000" charset="-122"/>
                <a:cs typeface="Arial" panose="020B0604020202020204" pitchFamily="34" charset="0"/>
              </a:rPr>
              <a:t>核心），</a:t>
            </a:r>
            <a:r>
              <a:rPr lang="en-US" altLang="zh-CN" sz="2200">
                <a:ea typeface="Source Han Sans CN" panose="020B0500000000000000" charset="-122"/>
                <a:cs typeface="Arial" panose="020B0604020202020204" pitchFamily="34" charset="0"/>
              </a:rPr>
              <a:t>3C6000/S</a:t>
            </a:r>
            <a:r>
              <a:rPr lang="zh-CN" altLang="en-US" sz="2200">
                <a:ea typeface="Source Han Sans CN" panose="020B0500000000000000" charset="-122"/>
                <a:cs typeface="Arial" panose="020B0604020202020204" pitchFamily="34" charset="0"/>
              </a:rPr>
              <a:t>，</a:t>
            </a:r>
            <a:r>
              <a:rPr lang="en-US" altLang="zh-CN" sz="2200">
                <a:ea typeface="Source Han Sans CN" panose="020B0500000000000000" charset="-122"/>
                <a:cs typeface="Arial" panose="020B0604020202020204" pitchFamily="34" charset="0"/>
              </a:rPr>
              <a:t>3C6000/D</a:t>
            </a:r>
            <a:endParaRPr lang="en-US" altLang="zh-CN" sz="2200"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en-US" altLang="zh-CN" sz="2200">
                <a:ea typeface="Source Han Sans CN" panose="020B0500000000000000" charset="-122"/>
                <a:cs typeface="Arial" panose="020B0604020202020204" pitchFamily="34" charset="0"/>
              </a:rPr>
              <a:t>2K3000 </a:t>
            </a:r>
            <a:r>
              <a:rPr lang="zh-CN" altLang="en-US" sz="2200">
                <a:ea typeface="Source Han Sans CN" panose="020B0500000000000000" charset="-122"/>
                <a:cs typeface="Arial" panose="020B0604020202020204" pitchFamily="34" charset="0"/>
              </a:rPr>
              <a:t>与</a:t>
            </a:r>
            <a:r>
              <a:rPr lang="en-US" altLang="zh-CN" sz="2200">
                <a:ea typeface="Source Han Sans CN" panose="020B0500000000000000" charset="-122"/>
                <a:cs typeface="Arial" panose="020B0604020202020204" pitchFamily="34" charset="0"/>
              </a:rPr>
              <a:t> 3B6000M </a:t>
            </a:r>
            <a:r>
              <a:rPr lang="zh-CN" altLang="en-US" sz="2200">
                <a:ea typeface="Source Han Sans CN" panose="020B0500000000000000" charset="-122"/>
                <a:cs typeface="Arial" panose="020B0604020202020204" pitchFamily="34" charset="0"/>
              </a:rPr>
              <a:t>除</a:t>
            </a:r>
            <a:r>
              <a:rPr lang="en-US" altLang="zh-CN" sz="2200">
                <a:ea typeface="Source Han Sans CN" panose="020B0500000000000000" charset="-122"/>
                <a:cs typeface="Arial" panose="020B0604020202020204" pitchFamily="34" charset="0"/>
              </a:rPr>
              <a:t> GPU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、VPU </a:t>
            </a:r>
            <a:r>
              <a:rPr lang="zh-CN" altLang="en-US" sz="2200">
                <a:ea typeface="Source Han Sans CN" panose="020B0500000000000000" charset="-122"/>
                <a:cs typeface="Arial" panose="020B0604020202020204" pitchFamily="34" charset="0"/>
              </a:rPr>
              <a:t>外已有完整安装和使用支持</a:t>
            </a:r>
            <a:endParaRPr lang="en-US" altLang="zh-CN" sz="2200"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0"/>
            <a:r>
              <a:rPr lang="zh-CN" altLang="en-US" sz="2600">
                <a:ea typeface="Source Han Sans CN" panose="020B0500000000000000" charset="-122"/>
                <a:cs typeface="Arial" panose="020B0604020202020204" pitchFamily="34" charset="0"/>
              </a:rPr>
              <a:t>嵌入式平台</a:t>
            </a:r>
            <a:endParaRPr lang="zh-CN" altLang="en-US" sz="2600"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  <a:cs typeface="Arial" panose="020B0604020202020204" pitchFamily="34" charset="0"/>
              </a:rPr>
              <a:t>来自吉林大学的 </a:t>
            </a:r>
            <a:r>
              <a:rPr lang="en-US" altLang="zh-CN" sz="2200">
                <a:ea typeface="Source Han Sans CN" panose="020B0500000000000000" charset="-122"/>
                <a:cs typeface="Arial" panose="020B0604020202020204" pitchFamily="34" charset="0"/>
              </a:rPr>
              <a:t>Ilikara </a:t>
            </a:r>
            <a:r>
              <a:rPr lang="zh-CN" altLang="en-US" sz="2200">
                <a:ea typeface="Source Han Sans CN" panose="020B0500000000000000" charset="-122"/>
                <a:cs typeface="Arial" panose="020B0604020202020204" pitchFamily="34" charset="0"/>
              </a:rPr>
              <a:t>同学牵头的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无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SIMD </a:t>
            </a:r>
            <a:r>
              <a:rPr lang="zh-CN" altLang="en-US" sz="2200">
                <a:ea typeface="Source Han Sans CN" panose="020B0500000000000000" charset="-122"/>
                <a:cs typeface="Arial" panose="020B0604020202020204" pitchFamily="34" charset="0"/>
              </a:rPr>
              <a:t>移植项目已进入维护状态</a:t>
            </a:r>
            <a:endParaRPr lang="zh-CN" altLang="en-US" sz="2200"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  <a:cs typeface="Arial" panose="020B0604020202020204" pitchFamily="34" charset="0"/>
              </a:rPr>
              <a:t>镜像即将发布，后续更新与主线同步</a:t>
            </a:r>
            <a:endParaRPr lang="zh-CN" altLang="en-US" sz="2200"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2"/>
            <a:r>
              <a:rPr lang="zh-CN" altLang="en-US">
                <a:ea typeface="Source Han Sans CN" panose="020B0500000000000000" charset="-122"/>
                <a:cs typeface="Arial" panose="020B0604020202020204" pitchFamily="34" charset="0"/>
              </a:rPr>
              <a:t>将支持所有在售 </a:t>
            </a:r>
            <a:r>
              <a:rPr lang="en-US" altLang="zh-CN">
                <a:ea typeface="Source Han Sans CN" panose="020B0500000000000000" charset="-122"/>
                <a:cs typeface="Arial" panose="020B0604020202020204" pitchFamily="34" charset="0"/>
              </a:rPr>
              <a:t>2K0300 </a:t>
            </a:r>
            <a:r>
              <a:rPr lang="zh-CN" altLang="en-US">
                <a:ea typeface="Source Han Sans CN" panose="020B0500000000000000" charset="-122"/>
                <a:cs typeface="Arial" panose="020B0604020202020204" pitchFamily="34" charset="0"/>
              </a:rPr>
              <a:t>开发板</a:t>
            </a:r>
            <a:endParaRPr lang="zh-CN" altLang="en-US"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  <a:cs typeface="Arial" panose="020B0604020202020204" pitchFamily="34" charset="0"/>
              </a:rPr>
              <a:t>过程中支持社区开发者完善 </a:t>
            </a:r>
            <a:r>
              <a:rPr lang="en-US" altLang="zh-CN" sz="2200">
                <a:ea typeface="Source Han Sans CN" panose="020B0500000000000000" charset="-122"/>
                <a:cs typeface="Arial" panose="020B0604020202020204" pitchFamily="34" charset="0"/>
              </a:rPr>
              <a:t>2K0300 </a:t>
            </a:r>
            <a:r>
              <a:rPr lang="zh-CN" altLang="en-US" sz="2200">
                <a:ea typeface="Source Han Sans CN" panose="020B0500000000000000" charset="-122"/>
                <a:cs typeface="Arial" panose="020B0604020202020204" pitchFamily="34" charset="0"/>
              </a:rPr>
              <a:t>各组件的上游化支持</a:t>
            </a:r>
            <a:endParaRPr lang="zh-CN" altLang="en-US" sz="2200">
              <a:ea typeface="Source Han Sans CN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未来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演进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计划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二进制翻译应用场景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引入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4/16KiB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 分页双内核，支持不同应用需要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引入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Box64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 及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LATX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-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</a:rPr>
              <a:t>sys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0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应用支持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引入应用商店，进一步改含应用安装体验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</a:rPr>
              <a:t>针对目前暴露的行业应用，推动软件兼容性改善工作，甚至推动厂商主动支持</a:t>
            </a:r>
            <a:endParaRPr lang="zh-CN" altLang="en-US" sz="2195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0"/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平台支持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围绕近期发布的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2K3000/3B6000M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完善各平台核心组件及外设支持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2"/>
            <a:r>
              <a:rPr lang="zh-CN" altLang="en-US" b="1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预装安同 </a:t>
            </a:r>
            <a:r>
              <a:rPr lang="en-US" altLang="zh-CN" b="1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OS </a:t>
            </a:r>
            <a:r>
              <a:rPr lang="zh-CN" altLang="en-US" b="1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的相关设备也已在路上！</a:t>
            </a:r>
            <a:endParaRPr lang="zh-CN" altLang="en-US" b="1">
              <a:solidFill>
                <a:schemeClr val="tx1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进一步探索和改进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Linux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内核，消灭与旧世界系统的支持差异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ea typeface="Source Han Sans CN" panose="020B0500000000000000" charset="-122"/>
                <a:cs typeface="Arial" panose="020B0604020202020204" pitchFamily="34" charset="0"/>
              </a:rPr>
              <a:t>完善现存设备，尤其是移动设备中的「硬茬」设备的支持</a:t>
            </a:r>
            <a:endParaRPr lang="zh-CN" altLang="en-US" sz="2200"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2"/>
            <a:r>
              <a:rPr lang="zh-CN" altLang="en-US">
                <a:ea typeface="Source Han Sans CN" panose="020B0500000000000000" charset="-122"/>
                <a:cs typeface="Arial" panose="020B0604020202020204" pitchFamily="34" charset="0"/>
              </a:rPr>
              <a:t>联想开天 </a:t>
            </a:r>
            <a:r>
              <a:rPr lang="en-US" altLang="zh-CN">
                <a:ea typeface="Source Han Sans CN" panose="020B0500000000000000" charset="-122"/>
                <a:cs typeface="Arial" panose="020B0604020202020204" pitchFamily="34" charset="0"/>
              </a:rPr>
              <a:t>N60d </a:t>
            </a:r>
            <a:r>
              <a:rPr lang="zh-CN" altLang="en-US">
                <a:ea typeface="Source Han Sans CN" panose="020B0500000000000000" charset="-122"/>
                <a:cs typeface="Arial" panose="020B0604020202020204" pitchFamily="34" charset="0"/>
              </a:rPr>
              <a:t>支持正在努力完善中</a:t>
            </a:r>
            <a:endParaRPr lang="zh-CN" altLang="en-US">
              <a:ea typeface="Source Han Sans CN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美丽新世界？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zh-CN" altLang="en-US" sz="2600">
                <a:solidFill>
                  <a:schemeClr val="tx1"/>
                </a:solidFill>
                <a:ea typeface="Source Han Sans CN" panose="020B0500000000000000" charset="-122"/>
              </a:rPr>
              <a:t>未来的「美丽新世界」还有不少疑问等着我们</a:t>
            </a:r>
            <a:endParaRPr lang="zh-CN" altLang="en-US" sz="2600">
              <a:solidFill>
                <a:schemeClr val="tx1"/>
              </a:solidFill>
              <a:ea typeface="Source Han Sans CN" panose="020B0500000000000000" charset="-122"/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LG200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的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GPU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、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VPU 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驱动是否有开源甚至上游化的可能？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LG110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 的 </a:t>
            </a:r>
            <a:r>
              <a:rPr lang="en-US" altLang="zh-CN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GPU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 驱动支持是否还有进步空间，能否追平旧世界驱动性能？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未来二进制翻译应用对双分页内核的需求是否有更优雅的解决方案？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龙芯在上游社区是否能得到更充分的支持和信任？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…</a:t>
            </a:r>
            <a:endParaRPr lang="zh-CN" altLang="en-US" sz="2200">
              <a:solidFill>
                <a:schemeClr val="tx1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0"/>
            <a:r>
              <a:rPr lang="zh-CN" altLang="en-US" sz="2600" b="1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愿龙芯不忘社区厚爱，与社区一齐向前进</a:t>
            </a:r>
            <a:endParaRPr lang="zh-CN" altLang="en-US" b="1">
              <a:ea typeface="Source Han Sans CN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感谢捧场！</a:t>
            </a:r>
            <a:br>
              <a:rPr lang="en-US" altLang="zh-CN"/>
            </a:br>
            <a:r>
              <a:rPr lang="zh-CN" altLang="en-US" sz="2400" b="0">
                <a:solidFill>
                  <a:schemeClr val="tx1"/>
                </a:solidFill>
                <a:ea typeface="Source Han Sans CN" panose="020B0500000000000000" charset="-122"/>
              </a:rPr>
              <a:t>请在议程后提</a:t>
            </a:r>
            <a:r>
              <a:rPr lang="en-US" altLang="zh-CN" sz="2400" b="0">
                <a:solidFill>
                  <a:schemeClr val="tx1"/>
                </a:solidFill>
                <a:ea typeface="Source Han Sans CN" panose="020B0500000000000000" charset="-122"/>
              </a:rPr>
              <a:t>问</a:t>
            </a:r>
            <a:r>
              <a:rPr lang="zh-CN" altLang="en-US" sz="2400" b="0">
                <a:solidFill>
                  <a:schemeClr val="tx1"/>
                </a:solidFill>
                <a:ea typeface="Source Han Sans CN" panose="020B0500000000000000" charset="-122"/>
              </a:rPr>
              <a:t>，关注安同谢谢喵</a:t>
            </a:r>
            <a:endParaRPr lang="en-US" altLang="zh-CN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  <p:pic>
        <p:nvPicPr>
          <p:cNvPr id="1" name="Picture 0" descr="post_object_image_577372562"/>
          <p:cNvPicPr>
            <a:picLocks noChangeAspect="1"/>
          </p:cNvPicPr>
          <p:nvPr/>
        </p:nvPicPr>
        <p:blipFill>
          <a:blip r:embed="rId1"/>
          <a:srcRect t="12867" b="18476"/>
          <a:stretch>
            <a:fillRect/>
          </a:stretch>
        </p:blipFill>
        <p:spPr>
          <a:xfrm>
            <a:off x="8741207" y="319829"/>
            <a:ext cx="2879526" cy="351977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龙友会</a:t>
            </a:r>
            <a:r>
              <a:rPr lang="ja-JP" altLang="en-US"/>
              <a:t>・</a:t>
            </a:r>
            <a:r>
              <a:rPr lang="zh-CN" altLang="en-US"/>
              <a:t>专题报告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9128220" cy="497923"/>
          </a:xfrm>
        </p:spPr>
        <p:txBody>
          <a:bodyPr/>
          <a:p>
            <a:r>
              <a:rPr lang="en-US" altLang="zh-CN"/>
              <a:t>BFD </a:t>
            </a:r>
            <a:r>
              <a:rPr lang="zh-CN" altLang="en-US"/>
              <a:t>链接器的链接时松弛（</a:t>
            </a:r>
            <a:r>
              <a:rPr lang="en-US" altLang="zh-CN"/>
              <a:t>linker relaxation</a:t>
            </a:r>
            <a:r>
              <a:rPr lang="zh-CN" altLang="en-US"/>
              <a:t>）时间复杂度优化实践</a:t>
            </a:r>
            <a:br>
              <a:rPr lang="zh-CN" altLang="en-US"/>
            </a:br>
            <a:r>
              <a:rPr lang="en-US" altLang="zh-CN"/>
              <a:t>xen0n</a:t>
            </a:r>
            <a:endParaRPr lang="en-US" altLang="zh-C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一言以蔽之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422764" cy="4657501"/>
          </a:xfrm>
        </p:spPr>
        <p:txBody>
          <a:bodyPr/>
          <a:p>
            <a:r>
              <a:rPr lang="zh-CN" altLang="en-US"/>
              <a:t>大部分情况下（不使用 </a:t>
            </a:r>
            <a:r>
              <a:rPr lang="en-US" altLang="zh-CN"/>
              <a:t>LLD/Mold </a:t>
            </a:r>
            <a:r>
              <a:rPr lang="zh-CN" altLang="en-US"/>
              <a:t>的情况），链接大软件的速度变快了</a:t>
            </a:r>
            <a:endParaRPr lang="zh-CN" altLang="en-US"/>
          </a:p>
          <a:p>
            <a:r>
              <a:rPr lang="zh-CN" altLang="en-US"/>
              <a:t>极个别软件的链接时间从</a:t>
            </a:r>
            <a:r>
              <a:rPr lang="zh-CN" altLang="en-US" b="1"/>
              <a:t>数小时</a:t>
            </a:r>
            <a:r>
              <a:rPr lang="zh-CN" altLang="en-US"/>
              <a:t>降低至</a:t>
            </a:r>
            <a:r>
              <a:rPr lang="zh-CN" altLang="en-US" b="1"/>
              <a:t>几秒</a:t>
            </a:r>
            <a:endParaRPr lang="zh-CN" altLang="en-US" b="1"/>
          </a:p>
          <a:p>
            <a:r>
              <a:rPr lang="zh-CN" altLang="en-US"/>
              <a:t>在 </a:t>
            </a:r>
            <a:r>
              <a:rPr lang="en-US" altLang="zh-CN"/>
              <a:t>BFD </a:t>
            </a:r>
            <a:r>
              <a:rPr lang="zh-CN" altLang="en-US"/>
              <a:t>内，</a:t>
            </a:r>
            <a:r>
              <a:rPr lang="en-US" altLang="zh-CN"/>
              <a:t>LoongArch</a:t>
            </a:r>
            <a:r>
              <a:rPr lang="zh-CN" altLang="en-US"/>
              <a:t> 链接器松弛的先进程度暂居第一梯队</a:t>
            </a:r>
            <a:endParaRPr lang="zh-CN" altLang="en-US"/>
          </a:p>
          <a:p>
            <a:pPr lvl="1"/>
            <a:r>
              <a:rPr lang="en-US" altLang="zh-CN"/>
              <a:t>AArch64: </a:t>
            </a:r>
            <a:r>
              <a:rPr lang="zh-CN" altLang="en-US"/>
              <a:t>仅松弛 </a:t>
            </a:r>
            <a:r>
              <a:rPr lang="en-US" altLang="zh-CN"/>
              <a:t>TLS </a:t>
            </a:r>
            <a:r>
              <a:rPr lang="zh-CN" altLang="en-US"/>
              <a:t>模型</a:t>
            </a:r>
            <a:endParaRPr lang="zh-CN" altLang="en-US"/>
          </a:p>
          <a:p>
            <a:pPr lvl="1"/>
            <a:r>
              <a:rPr lang="en-US" altLang="zh-CN"/>
              <a:t>RISC</a:t>
            </a:r>
            <a:r>
              <a:rPr lang="zh-CN" altLang="en-US"/>
              <a:t>-</a:t>
            </a:r>
            <a:r>
              <a:rPr lang="en-US" altLang="zh-CN"/>
              <a:t>V: </a:t>
            </a:r>
            <a:r>
              <a:rPr lang="zh-CN" altLang="en-US"/>
              <a:t>时间复杂度也有二次项，可用相同方式改进，但暂未这么做</a:t>
            </a:r>
            <a:endParaRPr lang="zh-CN" altLang="en-US"/>
          </a:p>
          <a:p>
            <a:pPr lvl="1"/>
            <a:r>
              <a:rPr lang="zh-CN" altLang="en-US"/>
              <a:t>如果算上先前报道的 </a:t>
            </a:r>
            <a:r>
              <a:rPr lang="en-US" altLang="zh-CN"/>
              <a:t>3</a:t>
            </a:r>
            <a:r>
              <a:rPr lang="zh-CN" altLang="en-US"/>
              <a:t>-</a:t>
            </a:r>
            <a:r>
              <a:rPr lang="en-US" altLang="zh-CN"/>
              <a:t>pass </a:t>
            </a:r>
            <a:r>
              <a:rPr lang="zh-CN" altLang="en-US"/>
              <a:t>松弛改进：目前没有其他架构像龙一样，把握了全部松弛机会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cs typeface="Arial" panose="020B0604020202020204" pitchFamily="34" charset="0"/>
              </a:rPr>
              <a:t>为什么需要链接器</a:t>
            </a:r>
            <a:r>
              <a:rPr lang="zh-CN" altLang="en-US"/>
              <a:t>松弛？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8456012" cy="4657501"/>
          </a:xfrm>
        </p:spPr>
        <p:txBody>
          <a:bodyPr/>
          <a:p>
            <a:r>
              <a:rPr lang="zh-CN" altLang="en-US"/>
              <a:t>在计算机程序里，经常需要从一个地方引用另一个地方（术语上叫“符号”）的内容</a:t>
            </a:r>
            <a:endParaRPr lang="zh-CN" altLang="en-US"/>
          </a:p>
          <a:p>
            <a:pPr lvl="1"/>
            <a:r>
              <a:rPr lang="zh-CN" altLang="en-US"/>
              <a:t>正如现实世界中从 </a:t>
            </a:r>
            <a:r>
              <a:rPr lang="en-US" altLang="zh-CN"/>
              <a:t>A </a:t>
            </a:r>
            <a:r>
              <a:rPr lang="zh-CN" altLang="en-US"/>
              <a:t>点到 </a:t>
            </a:r>
            <a:r>
              <a:rPr lang="en-US" altLang="zh-CN"/>
              <a:t>B </a:t>
            </a:r>
            <a:r>
              <a:rPr lang="zh-CN" altLang="en-US"/>
              <a:t>点距离有长有短，符号间也一样</a:t>
            </a:r>
            <a:endParaRPr lang="zh-CN" altLang="en-US"/>
          </a:p>
          <a:p>
            <a:pPr lvl="0"/>
            <a:r>
              <a:rPr lang="zh-CN" altLang="en-US"/>
              <a:t>受限于指令集，机器语言的单条操作能访问的范围总是有限的</a:t>
            </a:r>
            <a:endParaRPr lang="zh-CN" altLang="en-US"/>
          </a:p>
          <a:p>
            <a:pPr lvl="1"/>
            <a:r>
              <a:rPr lang="zh-CN" altLang="en-US"/>
              <a:t>不然无限长的距离对应的信息量也无限，而指令字长度总是有限</a:t>
            </a:r>
            <a:endParaRPr lang="zh-CN" altLang="en-US"/>
          </a:p>
          <a:p>
            <a:pPr lvl="0"/>
            <a:r>
              <a:rPr lang="zh-CN" altLang="en-US"/>
              <a:t>那就用多条操作呗？</a:t>
            </a:r>
            <a:endParaRPr lang="zh-CN" altLang="en-US"/>
          </a:p>
          <a:p>
            <a:pPr lvl="1"/>
            <a:r>
              <a:rPr lang="zh-CN" altLang="en-US"/>
              <a:t>但对于那些仅需单条指令即可“摸到”的符号，这样做就亏了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206639" y="1318402"/>
            <a:ext cx="2631440" cy="180340"/>
            <a:chOff x="14356" y="2280"/>
            <a:chExt cx="4144" cy="284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14356" y="2422"/>
              <a:ext cx="4145" cy="0"/>
            </a:xfrm>
            <a:prstGeom prst="line">
              <a:avLst/>
            </a:prstGeom>
            <a:ln w="44450" cap="flat" cmpd="sng" algn="ctr">
              <a:solidFill>
                <a:srgbClr val="7030A0">
                  <a:alpha val="100000"/>
                </a:srgbClr>
              </a:solidFill>
              <a:prstDash val="solid"/>
              <a:miter lim="800000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 userDrawn="1"/>
          </p:nvSpPr>
          <p:spPr>
            <a:xfrm>
              <a:off x="14664" y="2280"/>
              <a:ext cx="285" cy="285"/>
            </a:xfrm>
            <a:prstGeom prst="ellipse">
              <a:avLst/>
            </a:prstGeom>
            <a:solidFill>
              <a:srgbClr val="7030A0">
                <a:alpha val="100000"/>
              </a:srgbClr>
            </a:solidFill>
            <a:ln w="12700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>
                <a:solidFill>
                  <a:srgbClr val="7030A0"/>
                </a:solidFill>
              </a:endParaRPr>
            </a:p>
          </p:txBody>
        </p:sp>
        <p:sp>
          <p:nvSpPr>
            <p:cNvPr id="8" name="椭圆 5"/>
            <p:cNvSpPr/>
            <p:nvPr userDrawn="1"/>
          </p:nvSpPr>
          <p:spPr>
            <a:xfrm>
              <a:off x="17233" y="2280"/>
              <a:ext cx="285" cy="285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>
                <a:solidFill>
                  <a:srgbClr val="7030A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206639" y="2636027"/>
            <a:ext cx="2632075" cy="184150"/>
            <a:chOff x="14356" y="4355"/>
            <a:chExt cx="4145" cy="290"/>
          </a:xfrm>
        </p:grpSpPr>
        <p:cxnSp>
          <p:nvCxnSpPr>
            <p:cNvPr id="9" name="直接连接符 4"/>
            <p:cNvCxnSpPr/>
            <p:nvPr userDrawn="1"/>
          </p:nvCxnSpPr>
          <p:spPr>
            <a:xfrm>
              <a:off x="14356" y="4500"/>
              <a:ext cx="4145" cy="0"/>
            </a:xfrm>
            <a:prstGeom prst="line">
              <a:avLst/>
            </a:prstGeom>
            <a:ln w="44450" cap="flat" cmpd="sng" algn="ctr">
              <a:solidFill>
                <a:srgbClr val="7030A0">
                  <a:alpha val="100000"/>
                </a:srgbClr>
              </a:solidFill>
              <a:prstDash val="solid"/>
              <a:miter lim="800000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" name="椭圆 5"/>
            <p:cNvSpPr/>
            <p:nvPr userDrawn="1"/>
          </p:nvSpPr>
          <p:spPr>
            <a:xfrm>
              <a:off x="14664" y="4358"/>
              <a:ext cx="285" cy="285"/>
            </a:xfrm>
            <a:prstGeom prst="ellipse">
              <a:avLst/>
            </a:prstGeom>
            <a:solidFill>
              <a:srgbClr val="7030A0">
                <a:alpha val="100000"/>
              </a:srgbClr>
            </a:solidFill>
            <a:ln w="12700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>
                <a:solidFill>
                  <a:srgbClr val="7030A0"/>
                </a:solidFill>
              </a:endParaRPr>
            </a:p>
          </p:txBody>
        </p:sp>
        <p:sp>
          <p:nvSpPr>
            <p:cNvPr id="11" name="椭圆 5"/>
            <p:cNvSpPr/>
            <p:nvPr userDrawn="1"/>
          </p:nvSpPr>
          <p:spPr>
            <a:xfrm>
              <a:off x="17233" y="4358"/>
              <a:ext cx="285" cy="285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>
                <a:solidFill>
                  <a:srgbClr val="7030A0"/>
                </a:solidFill>
              </a:endParaRPr>
            </a:p>
          </p:txBody>
        </p:sp>
        <p:cxnSp>
          <p:nvCxnSpPr>
            <p:cNvPr id="12" name="Curved Connector 11"/>
            <p:cNvCxnSpPr>
              <a:stCxn id="10" idx="0"/>
              <a:endCxn id="13" idx="0"/>
            </p:cNvCxnSpPr>
            <p:nvPr/>
          </p:nvCxnSpPr>
          <p:spPr>
            <a:xfrm rot="16200000">
              <a:off x="15819" y="3344"/>
              <a:ext cx="3" cy="2026"/>
            </a:xfrm>
            <a:prstGeom prst="curvedConnector3">
              <a:avLst>
                <a:gd name="adj1" fmla="val 126166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" name="椭圆 5"/>
            <p:cNvSpPr/>
            <p:nvPr userDrawn="1"/>
          </p:nvSpPr>
          <p:spPr>
            <a:xfrm>
              <a:off x="16690" y="4355"/>
              <a:ext cx="285" cy="285"/>
            </a:xfrm>
            <a:prstGeom prst="ellipse">
              <a:avLst/>
            </a:prstGeom>
            <a:solidFill>
              <a:schemeClr val="accent3"/>
            </a:solidFill>
            <a:ln w="12700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>
                <a:solidFill>
                  <a:srgbClr val="7030A0"/>
                </a:solidFill>
              </a:endParaRPr>
            </a:p>
          </p:txBody>
        </p:sp>
        <p:cxnSp>
          <p:nvCxnSpPr>
            <p:cNvPr id="14" name="Curved Connector 13"/>
            <p:cNvCxnSpPr>
              <a:stCxn id="13" idx="4"/>
              <a:endCxn id="11" idx="4"/>
            </p:cNvCxnSpPr>
            <p:nvPr/>
          </p:nvCxnSpPr>
          <p:spPr>
            <a:xfrm rot="5400000" flipV="1">
              <a:off x="17103" y="4370"/>
              <a:ext cx="3" cy="543"/>
            </a:xfrm>
            <a:prstGeom prst="curvedConnector3">
              <a:avLst>
                <a:gd name="adj1" fmla="val 12600000"/>
              </a:avLst>
            </a:prstGeom>
            <a:ln>
              <a:tailEnd type="arrow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10" idx="4"/>
              <a:endCxn id="11" idx="4"/>
            </p:cNvCxnSpPr>
            <p:nvPr/>
          </p:nvCxnSpPr>
          <p:spPr>
            <a:xfrm rot="5400000" flipV="1">
              <a:off x="16091" y="3358"/>
              <a:ext cx="5" cy="2569"/>
            </a:xfrm>
            <a:prstGeom prst="curvedConnector3">
              <a:avLst>
                <a:gd name="adj1" fmla="val 19740000"/>
              </a:avLst>
            </a:prstGeom>
            <a:ln w="6350" cap="flat" cmpd="sng" algn="ctr">
              <a:solidFill>
                <a:schemeClr val="accent1"/>
              </a:solidFill>
              <a:prstDash val="dash"/>
              <a:miter lim="800000"/>
              <a:tailEnd type="arrow" w="med" len="med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9206639" y="4254642"/>
            <a:ext cx="2632075" cy="550545"/>
            <a:chOff x="14356" y="6112"/>
            <a:chExt cx="4145" cy="867"/>
          </a:xfrm>
        </p:grpSpPr>
        <p:cxnSp>
          <p:nvCxnSpPr>
            <p:cNvPr id="15" name="直接连接符 4"/>
            <p:cNvCxnSpPr/>
            <p:nvPr userDrawn="1"/>
          </p:nvCxnSpPr>
          <p:spPr>
            <a:xfrm>
              <a:off x="14356" y="6833"/>
              <a:ext cx="4145" cy="0"/>
            </a:xfrm>
            <a:prstGeom prst="line">
              <a:avLst/>
            </a:prstGeom>
            <a:ln w="44450" cap="flat" cmpd="sng" algn="ctr">
              <a:solidFill>
                <a:srgbClr val="7030A0">
                  <a:alpha val="100000"/>
                </a:srgbClr>
              </a:solidFill>
              <a:prstDash val="solid"/>
              <a:miter lim="800000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6" name="椭圆 5"/>
            <p:cNvSpPr/>
            <p:nvPr userDrawn="1"/>
          </p:nvSpPr>
          <p:spPr>
            <a:xfrm>
              <a:off x="14664" y="6691"/>
              <a:ext cx="285" cy="285"/>
            </a:xfrm>
            <a:prstGeom prst="ellipse">
              <a:avLst/>
            </a:prstGeom>
            <a:solidFill>
              <a:srgbClr val="7030A0">
                <a:alpha val="100000"/>
              </a:srgbClr>
            </a:solidFill>
            <a:ln w="12700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>
                <a:solidFill>
                  <a:srgbClr val="7030A0"/>
                </a:solidFill>
              </a:endParaRPr>
            </a:p>
          </p:txBody>
        </p:sp>
        <p:sp>
          <p:nvSpPr>
            <p:cNvPr id="17" name="椭圆 5"/>
            <p:cNvSpPr/>
            <p:nvPr userDrawn="1"/>
          </p:nvSpPr>
          <p:spPr>
            <a:xfrm>
              <a:off x="15406" y="6691"/>
              <a:ext cx="285" cy="285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>
                <a:solidFill>
                  <a:srgbClr val="7030A0"/>
                </a:solidFill>
              </a:endParaRPr>
            </a:p>
          </p:txBody>
        </p:sp>
        <p:cxnSp>
          <p:nvCxnSpPr>
            <p:cNvPr id="18" name="Curved Connector 17"/>
            <p:cNvCxnSpPr>
              <a:stCxn id="16" idx="2"/>
              <a:endCxn id="16" idx="6"/>
            </p:cNvCxnSpPr>
            <p:nvPr/>
          </p:nvCxnSpPr>
          <p:spPr>
            <a:xfrm rot="10800000" flipH="1" flipV="1">
              <a:off x="14663" y="6834"/>
              <a:ext cx="285" cy="5"/>
            </a:xfrm>
            <a:prstGeom prst="curvedConnector5">
              <a:avLst>
                <a:gd name="adj1" fmla="val -131579"/>
                <a:gd name="adj2" fmla="val -20120000"/>
                <a:gd name="adj3" fmla="val 23157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9" name="椭圆 5"/>
            <p:cNvSpPr/>
            <p:nvPr userDrawn="1"/>
          </p:nvSpPr>
          <p:spPr>
            <a:xfrm>
              <a:off x="16690" y="6681"/>
              <a:ext cx="285" cy="285"/>
            </a:xfrm>
            <a:prstGeom prst="ellipse">
              <a:avLst/>
            </a:prstGeom>
            <a:solidFill>
              <a:schemeClr val="accent3"/>
            </a:solidFill>
            <a:ln w="12700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>
                <a:solidFill>
                  <a:srgbClr val="7030A0"/>
                </a:solidFill>
              </a:endParaRPr>
            </a:p>
          </p:txBody>
        </p:sp>
        <p:cxnSp>
          <p:nvCxnSpPr>
            <p:cNvPr id="20" name="Curved Connector 19"/>
            <p:cNvCxnSpPr/>
            <p:nvPr/>
          </p:nvCxnSpPr>
          <p:spPr>
            <a:xfrm rot="5400000" flipV="1">
              <a:off x="15178" y="6605"/>
              <a:ext cx="5" cy="742"/>
            </a:xfrm>
            <a:prstGeom prst="curvedConnector3">
              <a:avLst>
                <a:gd name="adj1" fmla="val 20090000"/>
              </a:avLst>
            </a:prstGeom>
            <a:ln>
              <a:tailEnd type="arrow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3" name="Text Box 22"/>
            <p:cNvSpPr txBox="1"/>
            <p:nvPr/>
          </p:nvSpPr>
          <p:spPr>
            <a:xfrm>
              <a:off x="14541" y="6112"/>
              <a:ext cx="5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/>
                <a:t>?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为什么需要链接器松弛？（续）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715" y="1259840"/>
            <a:ext cx="10760710" cy="4657725"/>
          </a:xfrm>
        </p:spPr>
        <p:txBody>
          <a:bodyPr/>
          <a:p>
            <a:r>
              <a:rPr lang="zh-CN" altLang="en-US"/>
              <a:t>直接生成最优长度的访存不就好了么</a:t>
            </a:r>
            <a:endParaRPr lang="zh-CN" altLang="en-US"/>
          </a:p>
          <a:p>
            <a:pPr lvl="1"/>
            <a:r>
              <a:rPr lang="zh-CN" altLang="en-US" sz="2400"/>
              <a:t>但是不能在</a:t>
            </a:r>
            <a:r>
              <a:rPr lang="zh-CN" altLang="en-US" sz="2400" b="1"/>
              <a:t>编译时</a:t>
            </a:r>
            <a:r>
              <a:rPr lang="zh-CN" altLang="en-US" sz="2400"/>
              <a:t>完美预测各种符号的大小——要等编译甚至汇编结束才有机器语言呢，从而也就不知道距离。</a:t>
            </a:r>
            <a:r>
              <a:rPr lang="zh-CN" altLang="en-US" sz="2400" b="1"/>
              <a:t>链接时</a:t>
            </a:r>
            <a:r>
              <a:rPr lang="zh-CN" altLang="en-US" sz="2400"/>
              <a:t>才知道</a:t>
            </a:r>
            <a:endParaRPr lang="zh-CN" altLang="en-US"/>
          </a:p>
          <a:p>
            <a:r>
              <a:rPr lang="zh-CN" altLang="en-US"/>
              <a:t>怎么办？揉好的面团醒一醒</a:t>
            </a:r>
            <a:endParaRPr lang="zh-CN" altLang="en-US"/>
          </a:p>
          <a:p>
            <a:pPr lvl="1"/>
            <a:r>
              <a:rPr lang="zh-CN" altLang="en-US" b="1"/>
              <a:t>编译器、汇编器</a:t>
            </a:r>
            <a:r>
              <a:rPr lang="zh-CN" altLang="en-US"/>
              <a:t>不管三七二十一，都生成多条指令的、适应（当前代码模型下）最远距离的访存操作</a:t>
            </a:r>
            <a:endParaRPr lang="zh-CN" altLang="en-US"/>
          </a:p>
          <a:p>
            <a:pPr lvl="1"/>
            <a:r>
              <a:rPr lang="zh-CN" altLang="en-US" b="1"/>
              <a:t>链接器</a:t>
            </a:r>
            <a:r>
              <a:rPr lang="zh-CN" altLang="en-US"/>
              <a:t>在基本完成布局：将符号在地址空间中摆放到位之后，识别出最终距离较近的那些操作，将它们改写为更短的形式，并删除多余的字节</a:t>
            </a:r>
            <a:endParaRPr lang="zh-CN" altLang="en-US"/>
          </a:p>
          <a:p>
            <a:pPr lvl="1"/>
            <a:r>
              <a:rPr lang="zh-CN" altLang="en-US"/>
              <a:t>这样操作之后，由于许多符号都缩短，进而可能暴露出更多可松弛的位点</a:t>
            </a:r>
            <a:endParaRPr lang="zh-CN" altLang="en-US"/>
          </a:p>
          <a:p>
            <a:pPr lvl="1"/>
            <a:r>
              <a:rPr lang="zh-CN" altLang="en-US"/>
              <a:t>重复上述操作，直至收敛（代码段长度不再变化）</a:t>
            </a:r>
            <a:endParaRPr lang="zh-CN" altLang="en-US"/>
          </a:p>
          <a:p>
            <a:pPr lvl="1"/>
            <a:r>
              <a:rPr lang="zh-CN" altLang="en-US"/>
              <a:t>该过程像极了一团内含橡皮筋或面筋的东西静置之后会发生</a:t>
            </a:r>
            <a:br>
              <a:rPr lang="zh-CN" altLang="en-US"/>
            </a:br>
            <a:r>
              <a:rPr lang="zh-CN" altLang="en-US"/>
              <a:t>的情况，故名</a:t>
            </a:r>
            <a:r>
              <a:rPr lang="en-US" altLang="zh-CN"/>
              <a:t> relax</a:t>
            </a:r>
            <a:r>
              <a:rPr lang="zh-CN" altLang="en-US"/>
              <a:t>——放松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具体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怎么</a:t>
            </a:r>
            <a:r>
              <a:rPr lang="zh-CN" altLang="en-US">
                <a:cs typeface="Arial" panose="020B0604020202020204" pitchFamily="34" charset="0"/>
              </a:rPr>
              <a:t>做到的？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715" y="1259840"/>
            <a:ext cx="10920095" cy="4657725"/>
          </a:xfrm>
        </p:spPr>
        <p:txBody>
          <a:bodyPr/>
          <a:p>
            <a:r>
              <a:rPr lang="zh-CN" altLang="en-US"/>
              <a:t>在</a:t>
            </a:r>
            <a:r>
              <a:rPr lang="en-US" altLang="zh-CN"/>
              <a:t> BFD </a:t>
            </a:r>
            <a:r>
              <a:rPr lang="zh-CN" altLang="en-US"/>
              <a:t>的</a:t>
            </a:r>
            <a:r>
              <a:rPr lang="en-US" altLang="zh-CN"/>
              <a:t> ELF </a:t>
            </a:r>
            <a:r>
              <a:rPr lang="zh-CN" altLang="en-US"/>
              <a:t>移植中，由各架构提供</a:t>
            </a:r>
            <a:r>
              <a:rPr lang="en-US" altLang="zh-CN"/>
              <a:t>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bfd_elfNN_bfd_relax_section</a:t>
            </a:r>
            <a:r>
              <a:rPr lang="en-US" altLang="zh-CN"/>
              <a:t> </a:t>
            </a:r>
            <a:r>
              <a:rPr lang="zh-CN" altLang="en-US"/>
              <a:t>钩子供架构无关代码调用</a:t>
            </a:r>
            <a:endParaRPr lang="zh-CN" altLang="en-US"/>
          </a:p>
          <a:p>
            <a:pPr lvl="1"/>
            <a:r>
              <a:rPr lang="zh-CN" altLang="en-US"/>
              <a:t>默认什么都不做</a:t>
            </a:r>
            <a:r>
              <a:rPr lang="en-US" altLang="zh-CN"/>
              <a:t> </a:t>
            </a:r>
            <a:r>
              <a:rPr lang="zh-CN" altLang="en-US"/>
              <a:t>，具体工作内容由各架构自由指定</a:t>
            </a:r>
            <a:endParaRPr lang="zh-CN" altLang="en-US"/>
          </a:p>
          <a:p>
            <a:pPr lvl="0"/>
            <a:r>
              <a:rPr lang="zh-CN" altLang="en-US"/>
              <a:t>在</a:t>
            </a:r>
            <a:r>
              <a:rPr lang="en-US" altLang="zh-CN"/>
              <a:t> GNU ld </a:t>
            </a:r>
            <a:r>
              <a:rPr lang="zh-CN" altLang="en-US"/>
              <a:t>的各个处理阶段，调用</a:t>
            </a:r>
            <a:r>
              <a:rPr lang="en-US" altLang="zh-CN"/>
              <a:t>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lang_relax_sections</a:t>
            </a:r>
            <a:r>
              <a:rPr lang="zh-CN" altLang="en-US"/>
              <a:t>，由其负责最终调用相应架构的</a:t>
            </a:r>
            <a:r>
              <a:rPr lang="en-US" altLang="zh-CN"/>
              <a:t> relax </a:t>
            </a:r>
            <a:r>
              <a:rPr lang="zh-CN" altLang="en-US"/>
              <a:t>钩子直至收敛</a:t>
            </a:r>
            <a:endParaRPr lang="zh-CN" altLang="en-US"/>
          </a:p>
          <a:p>
            <a:pPr lvl="1"/>
            <a:r>
              <a:rPr lang="zh-CN" altLang="en-US"/>
              <a:t>每个代码节（</a:t>
            </a:r>
            <a:r>
              <a:rPr lang="en-US" altLang="zh-CN"/>
              <a:t>section</a:t>
            </a:r>
            <a:r>
              <a:rPr lang="zh-CN" altLang="en-US"/>
              <a:t>）被单独处理</a:t>
            </a:r>
            <a:endParaRPr lang="zh-CN" altLang="en-US"/>
          </a:p>
          <a:p>
            <a:pPr lvl="1"/>
            <a:r>
              <a:rPr lang="zh-CN" altLang="en-US"/>
              <a:t>有</a:t>
            </a:r>
            <a:r>
              <a:rPr lang="en-US" altLang="zh-CN"/>
              <a:t> relax pass</a:t>
            </a:r>
            <a:r>
              <a:rPr lang="zh-CN" altLang="en-US"/>
              <a:t>（工序编号）与</a:t>
            </a:r>
            <a:r>
              <a:rPr lang="en-US" altLang="zh-CN"/>
              <a:t> relax trip</a:t>
            </a:r>
            <a:r>
              <a:rPr lang="zh-CN" altLang="en-US"/>
              <a:t>（单一工序内部处理的遍数）等信息提供</a:t>
            </a:r>
            <a:endParaRPr lang="zh-CN" altLang="en-US"/>
          </a:p>
          <a:p>
            <a:pPr lvl="1"/>
            <a:r>
              <a:rPr lang="zh-CN" altLang="en-US"/>
              <a:t>架构相关代码的自由度很高：可以在</a:t>
            </a:r>
            <a:r>
              <a:rPr lang="en-US" altLang="zh-CN"/>
              <a:t> section flags </a:t>
            </a:r>
            <a:r>
              <a:rPr lang="zh-CN" altLang="en-US"/>
              <a:t>字段记录信息，可以自由维护各种状态，自己负责自己状态的内存管理等等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41960"/>
            <a:ext cx="10690860" cy="758190"/>
          </a:xfrm>
        </p:spPr>
        <p:txBody>
          <a:bodyPr/>
          <a:p>
            <a:r>
              <a:rPr lang="zh-CN" altLang="en-US"/>
              <a:t>一般都做些什么？以龙架构为例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15" y="1259840"/>
            <a:ext cx="10967085" cy="4657725"/>
          </a:xfrm>
        </p:spPr>
        <p:txBody>
          <a:bodyPr/>
          <a:p>
            <a:r>
              <a:rPr lang="zh-CN" altLang="en-US"/>
              <a:t>处理较长的可松弛操作：取地址、</a:t>
            </a:r>
            <a:r>
              <a:rPr lang="en-US" altLang="zh-CN"/>
              <a:t>TLS </a:t>
            </a:r>
            <a:r>
              <a:rPr lang="zh-CN" altLang="en-US"/>
              <a:t>模型、过程调用等</a:t>
            </a:r>
            <a:endParaRPr lang="zh-CN" altLang="en-US"/>
          </a:p>
          <a:p>
            <a:pPr lvl="1"/>
            <a:r>
              <a:rPr lang="zh-CN" altLang="en-US"/>
              <a:t>取地址：</a:t>
            </a:r>
            <a:r>
              <a:rPr lang="en-US" altLang="zh-CN"/>
              <a:t>pcalau12i + addi.d (</a:t>
            </a:r>
            <a:r>
              <a:rPr lang="zh-CN" altLang="en-US"/>
              <a:t>共</a:t>
            </a:r>
            <a:r>
              <a:rPr lang="en-US" altLang="zh-CN"/>
              <a:t> </a:t>
            </a:r>
            <a:r>
              <a:rPr lang="en-US" altLang="zh-CN">
                <a:solidFill>
                  <a:srgbClr val="FF0000"/>
                </a:solidFill>
              </a:rPr>
              <a:t>32</a:t>
            </a:r>
            <a:r>
              <a:rPr lang="en-US" altLang="zh-CN"/>
              <a:t> </a:t>
            </a:r>
            <a:r>
              <a:rPr lang="zh-CN" altLang="en-US"/>
              <a:t>位</a:t>
            </a:r>
            <a:r>
              <a:rPr lang="en-US" altLang="zh-CN"/>
              <a:t>) -&gt; pcaddi (R_LARCH_PCREL</a:t>
            </a:r>
            <a:r>
              <a:rPr lang="en-US" altLang="zh-CN">
                <a:solidFill>
                  <a:srgbClr val="FF0000"/>
                </a:solidFill>
              </a:rPr>
              <a:t>20</a:t>
            </a:r>
            <a:r>
              <a:rPr lang="en-US" altLang="zh-CN"/>
              <a:t>_S2)</a:t>
            </a:r>
            <a:endParaRPr lang="en-US" altLang="zh-CN"/>
          </a:p>
          <a:p>
            <a:pPr lvl="1"/>
            <a:r>
              <a:rPr lang="en-US" altLang="zh-CN"/>
              <a:t>TLS </a:t>
            </a:r>
            <a:r>
              <a:rPr lang="zh-CN" altLang="en-US"/>
              <a:t>模型：静态链接时不需动态解析，</a:t>
            </a:r>
            <a:r>
              <a:rPr lang="en-US" altLang="zh-CN"/>
              <a:t>DESC/GD/LD -&gt; LE/IE</a:t>
            </a:r>
            <a:endParaRPr lang="en-US" altLang="zh-CN"/>
          </a:p>
          <a:p>
            <a:pPr lvl="1"/>
            <a:r>
              <a:rPr lang="zh-CN" altLang="en-US"/>
              <a:t>过程调用：</a:t>
            </a:r>
            <a:r>
              <a:rPr lang="en-US" altLang="zh-CN"/>
              <a:t>pcaddu18i + jirl (R_LARCH_CALL</a:t>
            </a:r>
            <a:r>
              <a:rPr lang="en-US" altLang="zh-CN">
                <a:solidFill>
                  <a:srgbClr val="FF0000"/>
                </a:solidFill>
              </a:rPr>
              <a:t>36</a:t>
            </a:r>
            <a:r>
              <a:rPr lang="en-US" altLang="zh-CN"/>
              <a:t>) -&gt; b/bl (R_LARCH_B</a:t>
            </a:r>
            <a:r>
              <a:rPr lang="en-US" altLang="zh-CN">
                <a:solidFill>
                  <a:srgbClr val="FF0000"/>
                </a:solidFill>
              </a:rPr>
              <a:t>26</a:t>
            </a:r>
            <a:r>
              <a:rPr lang="en-US" altLang="zh-CN"/>
              <a:t>)</a:t>
            </a:r>
            <a:endParaRPr lang="en-US" altLang="zh-CN"/>
          </a:p>
          <a:p>
            <a:pPr lvl="0"/>
            <a:r>
              <a:rPr lang="zh-CN" altLang="en-US"/>
              <a:t>处理对齐：从汇编器为</a:t>
            </a:r>
            <a:r>
              <a:rPr lang="en-US" altLang="zh-CN"/>
              <a:t> R_LARCH_ALIGN </a:t>
            </a:r>
            <a:r>
              <a:rPr lang="zh-CN" altLang="en-US"/>
              <a:t>生成的</a:t>
            </a:r>
            <a:r>
              <a:rPr lang="en-US" altLang="zh-CN"/>
              <a:t> nop </a:t>
            </a:r>
            <a:r>
              <a:rPr lang="zh-CN" altLang="en-US"/>
              <a:t>序列中删除合适的数量</a:t>
            </a:r>
            <a:endParaRPr lang="zh-CN" altLang="en-US"/>
          </a:p>
          <a:p>
            <a:pPr lvl="0"/>
            <a:r>
              <a:rPr lang="zh-CN" altLang="en-US"/>
              <a:t>把长序列改写为短序列之后，多的指令怎么办？删掉</a:t>
            </a:r>
            <a:endParaRPr lang="zh-CN" altLang="en-US"/>
          </a:p>
          <a:p>
            <a:pPr lvl="1"/>
            <a:r>
              <a:rPr lang="zh-CN" altLang="en-US"/>
              <a:t>用</a:t>
            </a:r>
            <a:r>
              <a:rPr lang="en-US" altLang="zh-CN"/>
              <a:t> memmove </a:t>
            </a:r>
            <a:r>
              <a:rPr lang="zh-CN" altLang="en-US"/>
              <a:t>把被删除段落之后的内容覆写到被删除段落起始位置</a:t>
            </a:r>
            <a:endParaRPr lang="zh-CN" altLang="en-US"/>
          </a:p>
          <a:p>
            <a:pPr lvl="1"/>
            <a:r>
              <a:rPr lang="zh-CN" altLang="en-US"/>
              <a:t>对删除位置及之后的所有重定位记录：偏移</a:t>
            </a:r>
            <a:r>
              <a:rPr lang="en-US" altLang="zh-CN"/>
              <a:t> -= </a:t>
            </a:r>
            <a:r>
              <a:rPr lang="zh-CN" altLang="en-US"/>
              <a:t>删除量</a:t>
            </a:r>
            <a:endParaRPr lang="zh-CN" altLang="en-US"/>
          </a:p>
          <a:p>
            <a:pPr lvl="1"/>
            <a:r>
              <a:rPr lang="zh-CN" altLang="en-US"/>
              <a:t>对删除位置及之后的所有符号：偏移</a:t>
            </a:r>
            <a:r>
              <a:rPr lang="en-US" altLang="zh-CN"/>
              <a:t> -= </a:t>
            </a:r>
            <a:r>
              <a:rPr lang="zh-CN" altLang="en-US"/>
              <a:t>删除量</a:t>
            </a:r>
            <a:endParaRPr lang="zh-CN" altLang="en-US"/>
          </a:p>
          <a:p>
            <a:pPr lvl="2"/>
            <a:r>
              <a:rPr lang="zh-CN" altLang="en-US" sz="2200"/>
              <a:t>如果符号范围包括了被删除范围：符号大小</a:t>
            </a:r>
            <a:r>
              <a:rPr lang="en-US" altLang="zh-CN" sz="2200"/>
              <a:t> -= </a:t>
            </a:r>
            <a:r>
              <a:rPr lang="zh-CN" altLang="en-US" sz="2200"/>
              <a:t>删除量</a:t>
            </a:r>
            <a:endParaRPr lang="zh-CN" altLang="en-US" sz="220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08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龙架构上游动向</a:t>
            </a:r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这样有什么问题？时间复杂度！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715" y="1259840"/>
            <a:ext cx="11253933" cy="4657725"/>
          </a:xfrm>
        </p:spPr>
        <p:txBody>
          <a:bodyPr/>
          <a:p>
            <a:r>
              <a:rPr lang="zh-CN" altLang="en-US"/>
              <a:t>设</a:t>
            </a:r>
            <a:r>
              <a:rPr lang="en-US" altLang="zh-CN"/>
              <a:t> section </a:t>
            </a:r>
            <a:r>
              <a:rPr lang="zh-CN" altLang="en-US"/>
              <a:t>大小为</a:t>
            </a:r>
            <a:r>
              <a:rPr lang="en-US" altLang="zh-CN"/>
              <a:t> m</a:t>
            </a:r>
            <a:r>
              <a:rPr lang="zh-CN" altLang="en-US"/>
              <a:t>，重定位记录个数为</a:t>
            </a:r>
            <a:r>
              <a:rPr lang="en-US" altLang="zh-CN"/>
              <a:t> n</a:t>
            </a:r>
            <a:r>
              <a:rPr lang="zh-CN" altLang="en-US"/>
              <a:t>，符号个数为</a:t>
            </a:r>
            <a:r>
              <a:rPr lang="en-US" altLang="zh-CN"/>
              <a:t> k</a:t>
            </a:r>
            <a:endParaRPr lang="en-US" altLang="zh-CN"/>
          </a:p>
          <a:p>
            <a:r>
              <a:rPr lang="zh-CN" altLang="en-US"/>
              <a:t>每次</a:t>
            </a:r>
            <a:r>
              <a:rPr lang="en-US" altLang="zh-CN"/>
              <a:t> relax trip </a:t>
            </a:r>
            <a:r>
              <a:rPr lang="zh-CN" altLang="en-US"/>
              <a:t>都对每个重定位记录进行处理，</a:t>
            </a:r>
            <a:r>
              <a:rPr lang="en-US" altLang="zh-CN"/>
              <a:t>O(n)</a:t>
            </a:r>
            <a:endParaRPr lang="en-US" altLang="zh-CN"/>
          </a:p>
          <a:p>
            <a:pPr lvl="1"/>
            <a:r>
              <a:rPr lang="zh-CN" altLang="en-US"/>
              <a:t>对每个重定位记录，可能删除也可能不删除字节</a:t>
            </a:r>
            <a:endParaRPr lang="zh-CN" altLang="en-US"/>
          </a:p>
          <a:p>
            <a:pPr lvl="1"/>
            <a:r>
              <a:rPr lang="zh-CN" altLang="en-US"/>
              <a:t>如果删除：</a:t>
            </a:r>
            <a:r>
              <a:rPr lang="en-US" altLang="zh-CN"/>
              <a:t>memmove O(m)</a:t>
            </a:r>
            <a:r>
              <a:rPr lang="zh-CN" altLang="en-US"/>
              <a:t>，各种偏移、大小调整</a:t>
            </a:r>
            <a:r>
              <a:rPr lang="en-US" altLang="zh-CN"/>
              <a:t> O(n+k)</a:t>
            </a:r>
            <a:endParaRPr lang="en-US" altLang="zh-CN"/>
          </a:p>
          <a:p>
            <a:pPr lvl="1"/>
            <a:r>
              <a:rPr lang="zh-CN" altLang="en-US"/>
              <a:t>综上：每次</a:t>
            </a:r>
            <a:r>
              <a:rPr lang="en-US" altLang="zh-CN"/>
              <a:t> relax trip </a:t>
            </a:r>
            <a:r>
              <a:rPr lang="zh-CN" altLang="en-US"/>
              <a:t>的时间复杂度为</a:t>
            </a:r>
            <a:r>
              <a:rPr lang="en-US" altLang="zh-CN"/>
              <a:t> O(</a:t>
            </a:r>
            <a:r>
              <a:rPr lang="en-US" altLang="zh-CN">
                <a:solidFill>
                  <a:srgbClr val="FF0000"/>
                </a:solidFill>
              </a:rPr>
              <a:t>n(m+n+k)</a:t>
            </a:r>
            <a:r>
              <a:rPr lang="en-US" altLang="zh-CN"/>
              <a:t>) </a:t>
            </a:r>
            <a:r>
              <a:rPr lang="zh-CN" altLang="en-US"/>
              <a:t>有二次项！</a:t>
            </a:r>
            <a:endParaRPr lang="zh-CN" altLang="en-US"/>
          </a:p>
          <a:p>
            <a:pPr lvl="0"/>
            <a:r>
              <a:rPr lang="en-US" altLang="zh-CN"/>
              <a:t>xry111 </a:t>
            </a:r>
            <a:r>
              <a:rPr lang="zh-CN" altLang="en-US"/>
              <a:t>在</a:t>
            </a:r>
            <a:r>
              <a:rPr lang="en-US" altLang="zh-CN"/>
              <a:t> 2024 </a:t>
            </a:r>
            <a:r>
              <a:rPr lang="zh-CN" altLang="en-US"/>
              <a:t>年</a:t>
            </a:r>
            <a:r>
              <a:rPr lang="en-US" altLang="zh-CN"/>
              <a:t> 6 </a:t>
            </a:r>
            <a:r>
              <a:rPr lang="zh-CN" altLang="en-US"/>
              <a:t>月即</a:t>
            </a:r>
            <a:r>
              <a:rPr lang="zh-CN" altLang="en-US">
                <a:hlinkClick r:id="rId1" action="ppaction://hlinkfile"/>
              </a:rPr>
              <a:t>指出了</a:t>
            </a:r>
            <a:r>
              <a:rPr lang="zh-CN" altLang="en-US"/>
              <a:t>这一点，时隔一年</a:t>
            </a:r>
            <a:r>
              <a:rPr lang="en-US" altLang="zh-CN"/>
              <a:t> xen0n </a:t>
            </a:r>
            <a:r>
              <a:rPr lang="zh-CN" altLang="en-US"/>
              <a:t>被坑到了</a:t>
            </a:r>
            <a:endParaRPr lang="zh-CN" altLang="en-US"/>
          </a:p>
          <a:p>
            <a:pPr lvl="1"/>
            <a:r>
              <a:rPr lang="en-US" altLang="zh-CN"/>
              <a:t>mypy </a:t>
            </a:r>
            <a:r>
              <a:rPr lang="zh-CN" altLang="en-US"/>
              <a:t>是一个</a:t>
            </a:r>
            <a:r>
              <a:rPr lang="en-US" altLang="zh-CN"/>
              <a:t> Python </a:t>
            </a:r>
            <a:r>
              <a:rPr lang="zh-CN" altLang="en-US"/>
              <a:t>类型检查工具，同时也是编译器，它会将本身的</a:t>
            </a:r>
            <a:r>
              <a:rPr lang="en-US" altLang="zh-CN"/>
              <a:t> Python </a:t>
            </a:r>
            <a:r>
              <a:rPr lang="zh-CN" altLang="en-US"/>
              <a:t>代码转译（</a:t>
            </a:r>
            <a:r>
              <a:rPr lang="en-US" altLang="zh-CN"/>
              <a:t>transpile</a:t>
            </a:r>
            <a:r>
              <a:rPr lang="zh-CN" altLang="en-US"/>
              <a:t>）为巨大的</a:t>
            </a:r>
            <a:r>
              <a:rPr lang="en-US" altLang="zh-CN"/>
              <a:t> C </a:t>
            </a:r>
            <a:r>
              <a:rPr lang="zh-CN" altLang="en-US"/>
              <a:t>文件</a:t>
            </a:r>
            <a:endParaRPr lang="zh-CN" altLang="en-US"/>
          </a:p>
          <a:p>
            <a:pPr lvl="1"/>
            <a:r>
              <a:rPr lang="en-US" altLang="zh-CN"/>
              <a:t>3347726 </a:t>
            </a:r>
            <a:r>
              <a:rPr lang="zh-CN" altLang="en-US"/>
              <a:t>重定位记录，可能的松弛位点数量达百万级</a:t>
            </a:r>
            <a:endParaRPr lang="zh-CN" altLang="en-US"/>
          </a:p>
          <a:p>
            <a:pPr lvl="1"/>
            <a:r>
              <a:rPr lang="zh-CN" altLang="en-US"/>
              <a:t>在龙芯</a:t>
            </a:r>
            <a:r>
              <a:rPr lang="en-US" altLang="zh-CN"/>
              <a:t> 3C6000 </a:t>
            </a:r>
            <a:r>
              <a:rPr lang="zh-CN" altLang="en-US"/>
              <a:t>需要链接</a:t>
            </a:r>
            <a:r>
              <a:rPr lang="en-US" altLang="zh-CN"/>
              <a:t> 3 </a:t>
            </a:r>
            <a:r>
              <a:rPr lang="zh-CN" altLang="en-US"/>
              <a:t>小时，</a:t>
            </a:r>
            <a:r>
              <a:rPr lang="en-US" altLang="zh-CN"/>
              <a:t>AMD Threadripper 3990X </a:t>
            </a:r>
            <a:r>
              <a:rPr lang="zh-CN" altLang="en-US"/>
              <a:t>也需</a:t>
            </a:r>
            <a:r>
              <a:rPr lang="en-US" altLang="zh-CN"/>
              <a:t> 1 </a:t>
            </a:r>
            <a:r>
              <a:rPr lang="zh-CN" altLang="en-US"/>
              <a:t>小时</a:t>
            </a:r>
            <a:endParaRPr lang="zh-CN" altLang="en-US"/>
          </a:p>
          <a:p>
            <a:pPr lvl="1"/>
            <a:r>
              <a:rPr lang="zh-CN" altLang="en-US"/>
              <a:t>以为卡住了，</a:t>
            </a:r>
            <a:r>
              <a:rPr lang="en-US" altLang="zh-CN"/>
              <a:t>perf top </a:t>
            </a:r>
            <a:r>
              <a:rPr lang="zh-CN" altLang="en-US"/>
              <a:t>看一下，结果是在</a:t>
            </a:r>
            <a:r>
              <a:rPr lang="en-US" altLang="zh-CN"/>
              <a:t> relax_section……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怎么解决呢？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715" y="1259840"/>
            <a:ext cx="11036300" cy="4657725"/>
          </a:xfrm>
        </p:spPr>
        <p:txBody>
          <a:bodyPr/>
          <a:p>
            <a:r>
              <a:rPr lang="zh-CN" altLang="en-US"/>
              <a:t>既然要进行</a:t>
            </a:r>
            <a:r>
              <a:rPr lang="en-US" altLang="zh-CN"/>
              <a:t> O(n) </a:t>
            </a:r>
            <a:r>
              <a:rPr lang="zh-CN" altLang="en-US"/>
              <a:t>次删除，删除操作的时间复杂度也有</a:t>
            </a:r>
            <a:r>
              <a:rPr lang="en-US" altLang="zh-CN"/>
              <a:t> O(n)</a:t>
            </a:r>
            <a:r>
              <a:rPr lang="zh-CN" altLang="en-US"/>
              <a:t>，那么能不能全部堆在一起处理了呢</a:t>
            </a:r>
            <a:endParaRPr lang="zh-CN" altLang="en-US"/>
          </a:p>
          <a:p>
            <a:pPr lvl="1"/>
            <a:r>
              <a:rPr lang="zh-CN" altLang="en-US"/>
              <a:t>说是这么说，但每次判断是否能够松弛，都要算距离，需要取到准确地址</a:t>
            </a:r>
            <a:endParaRPr lang="zh-CN" altLang="en-US"/>
          </a:p>
          <a:p>
            <a:pPr lvl="1"/>
            <a:r>
              <a:rPr lang="zh-CN" altLang="en-US"/>
              <a:t>需要在不进行实际松弛操作的前提下，支持计算一个地址在松弛后的取值</a:t>
            </a:r>
            <a:endParaRPr lang="zh-CN" altLang="en-US"/>
          </a:p>
          <a:p>
            <a:pPr lvl="0"/>
            <a:r>
              <a:rPr lang="zh-CN" altLang="en-US"/>
              <a:t>那么用什么数据结构呢？</a:t>
            </a:r>
            <a:endParaRPr lang="zh-CN" altLang="en-US"/>
          </a:p>
          <a:p>
            <a:pPr lvl="1"/>
            <a:r>
              <a:rPr lang="zh-CN" altLang="en-US"/>
              <a:t>基本观察：</a:t>
            </a:r>
            <a:endParaRPr lang="zh-CN" altLang="en-US"/>
          </a:p>
          <a:p>
            <a:pPr lvl="2"/>
            <a:r>
              <a:rPr lang="zh-CN" altLang="en-US">
                <a:solidFill>
                  <a:srgbClr val="FF0000"/>
                </a:solidFill>
              </a:rPr>
              <a:t>任何删除操作都不会影响到比它地址更小的任何状态</a:t>
            </a:r>
            <a:endParaRPr lang="zh-CN" altLang="en-US">
              <a:solidFill>
                <a:srgbClr val="FF0000"/>
              </a:solidFill>
            </a:endParaRPr>
          </a:p>
          <a:p>
            <a:pPr lvl="2"/>
            <a:r>
              <a:rPr lang="zh-CN" altLang="en-US">
                <a:solidFill>
                  <a:srgbClr val="FF0000"/>
                </a:solidFill>
              </a:rPr>
              <a:t>任何删除操作的范围都局限于相应单条重定位记录的影响范围内</a:t>
            </a:r>
            <a:endParaRPr lang="zh-CN">
              <a:solidFill>
                <a:srgbClr val="FF0000"/>
              </a:solidFill>
            </a:endParaRPr>
          </a:p>
          <a:p>
            <a:pPr lvl="1"/>
            <a:r>
              <a:rPr lang="zh-CN" altLang="en-US"/>
              <a:t>考虑排序，或能够自主维护顺序的数据结构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最优做法：排序！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15" y="1259840"/>
            <a:ext cx="11024870" cy="4657725"/>
          </a:xfrm>
        </p:spPr>
        <p:txBody>
          <a:bodyPr/>
          <a:p>
            <a:r>
              <a:rPr lang="zh-CN" altLang="en-US">
                <a:sym typeface="+mn-ea"/>
              </a:rPr>
              <a:t>对</a:t>
            </a:r>
            <a:r>
              <a:rPr lang="en-US" altLang="zh-CN">
                <a:sym typeface="+mn-ea"/>
              </a:rPr>
              <a:t> relocs</a:t>
            </a:r>
            <a:r>
              <a:rPr lang="zh-CN" altLang="en-US">
                <a:sym typeface="+mn-ea"/>
              </a:rPr>
              <a:t>、符号都排序，</a:t>
            </a:r>
            <a:r>
              <a:rPr lang="en-US" altLang="zh-CN">
                <a:sym typeface="+mn-ea"/>
              </a:rPr>
              <a:t>O(n log n + k log k)</a:t>
            </a:r>
            <a:endParaRPr lang="en-US" altLang="zh-CN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这样一来，新产生的删除记录也都自动按顺序排列。将它记录下来，</a:t>
            </a:r>
            <a:r>
              <a:rPr lang="en-US" altLang="zh-CN">
                <a:sym typeface="+mn-ea"/>
              </a:rPr>
              <a:t>O(1)</a:t>
            </a:r>
            <a:endParaRPr lang="en-US" altLang="zh-CN">
              <a:sym typeface="+mn-ea"/>
            </a:endParaRPr>
          </a:p>
          <a:p>
            <a:pPr lvl="1"/>
            <a:r>
              <a:rPr lang="zh-CN" altLang="en-US"/>
              <a:t>求地址</a:t>
            </a:r>
            <a:r>
              <a:rPr lang="en-US" altLang="zh-CN"/>
              <a:t> A </a:t>
            </a:r>
            <a:r>
              <a:rPr lang="zh-CN" altLang="en-US"/>
              <a:t>松弛后的取值：</a:t>
            </a:r>
            <a:r>
              <a:rPr lang="en-US" altLang="zh-CN"/>
              <a:t>A - sum(</a:t>
            </a:r>
            <a:r>
              <a:rPr lang="zh-CN" altLang="en-US"/>
              <a:t>地址</a:t>
            </a:r>
            <a:r>
              <a:rPr lang="en-US" altLang="zh-CN"/>
              <a:t> &lt; A </a:t>
            </a:r>
            <a:r>
              <a:rPr lang="zh-CN" altLang="en-US"/>
              <a:t>的所有删除记录的删除量</a:t>
            </a:r>
            <a:r>
              <a:rPr lang="en-US" altLang="zh-CN"/>
              <a:t>)</a:t>
            </a:r>
            <a:endParaRPr lang="en-US" altLang="zh-CN"/>
          </a:p>
          <a:p>
            <a:pPr lvl="2"/>
            <a:r>
              <a:rPr lang="zh-CN" altLang="en-US"/>
              <a:t>可以将该累计删除量与删除记录一同存放，这样该操作是</a:t>
            </a:r>
            <a:r>
              <a:rPr lang="en-US" altLang="zh-CN"/>
              <a:t> O(1) </a:t>
            </a:r>
            <a:r>
              <a:rPr lang="zh-CN" altLang="en-US"/>
              <a:t>的</a:t>
            </a:r>
            <a:endParaRPr lang="en-US" altLang="zh-CN"/>
          </a:p>
          <a:p>
            <a:pPr lvl="0"/>
            <a:r>
              <a:rPr lang="zh-CN" altLang="en-US"/>
              <a:t>松弛完成后，批量操作删除</a:t>
            </a:r>
            <a:endParaRPr lang="zh-CN" altLang="en-US"/>
          </a:p>
          <a:p>
            <a:pPr lvl="1"/>
            <a:r>
              <a:rPr lang="zh-CN" altLang="en-US" sz="2400"/>
              <a:t>实际删除动作：</a:t>
            </a:r>
            <a:r>
              <a:rPr lang="zh-CN" altLang="en-US"/>
              <a:t>扫描删除记录，将未被删除的段落挨个</a:t>
            </a:r>
            <a:r>
              <a:rPr lang="en-US" altLang="zh-CN"/>
              <a:t> memmove</a:t>
            </a:r>
            <a:endParaRPr lang="en-US" altLang="zh-CN"/>
          </a:p>
          <a:p>
            <a:pPr lvl="2"/>
            <a:r>
              <a:rPr lang="zh-CN" altLang="en-US"/>
              <a:t>我们以“挪动字节”为基本操作，</a:t>
            </a:r>
            <a:r>
              <a:rPr lang="zh-CN" altLang="en-US">
                <a:sym typeface="+mn-ea"/>
              </a:rPr>
              <a:t>最多挪动</a:t>
            </a:r>
            <a:r>
              <a:rPr lang="en-US" altLang="zh-CN">
                <a:sym typeface="+mn-ea"/>
              </a:rPr>
              <a:t> O(m) </a:t>
            </a:r>
            <a:r>
              <a:rPr lang="zh-CN" altLang="en-US">
                <a:sym typeface="+mn-ea"/>
              </a:rPr>
              <a:t>个字节</a:t>
            </a:r>
            <a:endParaRPr lang="en-US" altLang="zh-CN"/>
          </a:p>
          <a:p>
            <a:pPr lvl="1"/>
            <a:r>
              <a:rPr lang="zh-CN" altLang="en-US"/>
              <a:t>调整</a:t>
            </a:r>
            <a:r>
              <a:rPr lang="en-US" altLang="zh-CN"/>
              <a:t> relocs</a:t>
            </a:r>
            <a:r>
              <a:rPr lang="zh-CN" altLang="en-US"/>
              <a:t>、符号：扫描</a:t>
            </a:r>
            <a:r>
              <a:rPr lang="en-US" altLang="zh-CN"/>
              <a:t> relocs </a:t>
            </a:r>
            <a:r>
              <a:rPr lang="zh-CN" altLang="en-US"/>
              <a:t>与符号表，同步扫描删除记录表，改写相应偏移与大小，</a:t>
            </a:r>
            <a:r>
              <a:rPr lang="en-US" altLang="zh-CN"/>
              <a:t>O(n + k)</a:t>
            </a:r>
            <a:endParaRPr lang="en-US" altLang="zh-CN"/>
          </a:p>
          <a:p>
            <a:pPr lvl="0"/>
            <a:r>
              <a:rPr lang="en-US" altLang="zh-CN" sz="2800"/>
              <a:t>O(n log n + k log k + n + m + n + k)</a:t>
            </a:r>
            <a:endParaRPr lang="en-US" altLang="zh-CN" sz="2800"/>
          </a:p>
          <a:p>
            <a:pPr lvl="1"/>
            <a:r>
              <a:rPr lang="en-US" altLang="zh-CN" sz="2400"/>
              <a:t>= O(m + n log n + k log k)</a:t>
            </a:r>
            <a:endParaRPr lang="en-US" altLang="zh-CN"/>
          </a:p>
          <a:p>
            <a:pPr lvl="1"/>
            <a:endParaRPr lang="en-US" altLang="zh-CN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但是先别急</a:t>
            </a:r>
            <a:r>
              <a:rPr lang="en-US" altLang="zh-CN"/>
              <a:t>……</a:t>
            </a:r>
            <a:endParaRPr lang="en-US"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15" y="1259840"/>
            <a:ext cx="11024870" cy="4657725"/>
          </a:xfrm>
        </p:spPr>
        <p:txBody>
          <a:bodyPr/>
          <a:p>
            <a:pPr lvl="0"/>
            <a:r>
              <a:rPr lang="zh-CN" altLang="en-US"/>
              <a:t>同一地址会有多个</a:t>
            </a:r>
            <a:r>
              <a:rPr lang="en-US" altLang="zh-CN"/>
              <a:t> relocs</a:t>
            </a:r>
            <a:r>
              <a:rPr lang="zh-CN" altLang="en-US"/>
              <a:t>，例如可松弛位点的表示方式就是在相同地址先放原始</a:t>
            </a:r>
            <a:r>
              <a:rPr lang="en-US" altLang="zh-CN"/>
              <a:t> reloc </a:t>
            </a:r>
            <a:r>
              <a:rPr lang="zh-CN" altLang="en-US"/>
              <a:t>再放一个</a:t>
            </a:r>
            <a:r>
              <a:rPr lang="en-US" altLang="zh-CN"/>
              <a:t> R_LARCH_RELAX </a:t>
            </a:r>
            <a:r>
              <a:rPr lang="zh-CN" altLang="en-US"/>
              <a:t>标记</a:t>
            </a:r>
            <a:endParaRPr lang="zh-CN" altLang="en-US"/>
          </a:p>
          <a:p>
            <a:pPr lvl="0"/>
            <a:r>
              <a:rPr lang="zh-CN" altLang="en-US"/>
              <a:t>横跨整个</a:t>
            </a:r>
            <a:r>
              <a:rPr lang="en-US" altLang="zh-CN"/>
              <a:t> LoongArch </a:t>
            </a:r>
            <a:r>
              <a:rPr lang="zh-CN" altLang="en-US"/>
              <a:t>工具链生态，不能排除有些软件会故意不按地址从低到高排列</a:t>
            </a:r>
            <a:r>
              <a:rPr lang="en-US" altLang="zh-CN"/>
              <a:t> relocs</a:t>
            </a:r>
            <a:r>
              <a:rPr lang="zh-CN" altLang="en-US"/>
              <a:t>，并依赖链接器不重排它们的顺序</a:t>
            </a:r>
            <a:endParaRPr lang="zh-CN" altLang="en-US"/>
          </a:p>
          <a:p>
            <a:pPr lvl="0"/>
            <a:r>
              <a:rPr lang="en-US" altLang="zh-CN"/>
              <a:t>binutils </a:t>
            </a:r>
            <a:r>
              <a:rPr lang="zh-CN" altLang="en-US"/>
              <a:t>代码库中缺乏高效的稳定排序算法</a:t>
            </a:r>
            <a:endParaRPr lang="zh-CN" altLang="en-US"/>
          </a:p>
          <a:p>
            <a:pPr lvl="1"/>
            <a:r>
              <a:rPr lang="en-US" altLang="zh-CN"/>
              <a:t>libc qsort </a:t>
            </a:r>
            <a:r>
              <a:rPr lang="zh-CN" altLang="en-US"/>
              <a:t>不承诺稳定性，先进排序算法的手工实现很麻烦</a:t>
            </a:r>
            <a:endParaRPr lang="zh-CN" altLang="en-US"/>
          </a:p>
          <a:p>
            <a:pPr lvl="0"/>
            <a:r>
              <a:rPr lang="zh-CN" altLang="en-US"/>
              <a:t>稳妥起见，能不能不排序？</a:t>
            </a:r>
            <a:endParaRPr lang="zh-CN" altLang="en-US"/>
          </a:p>
          <a:p>
            <a:pPr lvl="1"/>
            <a:r>
              <a:rPr lang="en-US" altLang="zh-CN"/>
              <a:t>binutils </a:t>
            </a:r>
            <a:r>
              <a:rPr lang="zh-CN" altLang="en-US"/>
              <a:t>里可用</a:t>
            </a:r>
            <a:r>
              <a:rPr lang="en-US" altLang="zh-CN"/>
              <a:t> libiberty</a:t>
            </a:r>
            <a:r>
              <a:rPr lang="zh-CN" altLang="en-US"/>
              <a:t>，里头有个</a:t>
            </a:r>
            <a:r>
              <a:rPr lang="en-US" altLang="zh-CN"/>
              <a:t> splay tree!</a:t>
            </a:r>
            <a:endParaRPr lang="en-US" altLang="zh-CN"/>
          </a:p>
          <a:p>
            <a:pPr lvl="1"/>
            <a:r>
              <a:rPr lang="en-US" altLang="zh-CN"/>
              <a:t>splay tree: </a:t>
            </a:r>
            <a:r>
              <a:rPr lang="zh-CN" altLang="en-US"/>
              <a:t>一种排序二叉树，每次更新与查询都会把目标节点重排到根位置</a:t>
            </a:r>
            <a:endParaRPr lang="zh-CN" altLang="en-US"/>
          </a:p>
          <a:p>
            <a:pPr lvl="1"/>
            <a:r>
              <a:rPr lang="zh-CN" altLang="en-US"/>
              <a:t>渐进复杂度佳：如果经常访问相邻元素，它们会更接近根</a:t>
            </a:r>
            <a:endParaRPr lang="en-US" altLang="zh-CN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使用</a:t>
            </a:r>
            <a:r>
              <a:rPr lang="en-US" altLang="zh-CN"/>
              <a:t> splay tree </a:t>
            </a:r>
            <a:r>
              <a:rPr lang="zh-CN" altLang="en-US"/>
              <a:t>的做法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15" y="1259840"/>
            <a:ext cx="10990580" cy="4657725"/>
          </a:xfrm>
        </p:spPr>
        <p:txBody>
          <a:bodyPr/>
          <a:p>
            <a:r>
              <a:rPr lang="zh-CN" altLang="en-US"/>
              <a:t>键：删除操作的原始地址，值：删除量、累计删除量</a:t>
            </a:r>
            <a:endParaRPr lang="zh-CN" altLang="en-US"/>
          </a:p>
          <a:p>
            <a:r>
              <a:rPr lang="zh-CN" altLang="en-US"/>
              <a:t>标记删除操作：最差</a:t>
            </a:r>
            <a:r>
              <a:rPr lang="en-US" altLang="zh-CN"/>
              <a:t> O(n)</a:t>
            </a:r>
            <a:r>
              <a:rPr lang="zh-CN" altLang="en-US"/>
              <a:t>，实际</a:t>
            </a:r>
            <a:r>
              <a:rPr lang="en-US" altLang="zh-CN"/>
              <a:t> O(log n)</a:t>
            </a:r>
            <a:endParaRPr lang="zh-CN" altLang="en-US"/>
          </a:p>
          <a:p>
            <a:pPr lvl="1"/>
            <a:r>
              <a:rPr lang="zh-CN" altLang="en-US" sz="2400"/>
              <a:t>找到上一条删除操作：</a:t>
            </a:r>
            <a:r>
              <a:rPr lang="en-US" altLang="zh-CN" sz="2400"/>
              <a:t>O(log n)</a:t>
            </a:r>
            <a:endParaRPr lang="zh-CN" altLang="en-US"/>
          </a:p>
          <a:p>
            <a:pPr lvl="1"/>
            <a:r>
              <a:rPr lang="zh-CN" altLang="en-US"/>
              <a:t>检查是否当前操作与上一条操作相邻：如是，累计到上一条操作的删除量；如否（或不存在上一条操作），新建一个节点</a:t>
            </a:r>
            <a:endParaRPr lang="zh-CN" altLang="en-US"/>
          </a:p>
          <a:p>
            <a:pPr lvl="1"/>
            <a:r>
              <a:rPr lang="zh-CN" altLang="en-US"/>
              <a:t>维护累计删除量：对当前节点及其后的所有节点，累计删除量</a:t>
            </a:r>
            <a:r>
              <a:rPr lang="en-US" altLang="zh-CN"/>
              <a:t> += </a:t>
            </a:r>
            <a:r>
              <a:rPr lang="zh-CN" altLang="en-US"/>
              <a:t>删除量</a:t>
            </a:r>
            <a:endParaRPr lang="zh-CN" altLang="en-US"/>
          </a:p>
          <a:p>
            <a:pPr lvl="2"/>
            <a:r>
              <a:rPr lang="zh-CN" altLang="en-US" sz="2200"/>
              <a:t>最差</a:t>
            </a:r>
            <a:r>
              <a:rPr lang="en-US" altLang="zh-CN" sz="2200"/>
              <a:t> </a:t>
            </a:r>
            <a:r>
              <a:rPr lang="en-US" altLang="zh-CN"/>
              <a:t>O(n)</a:t>
            </a:r>
            <a:r>
              <a:rPr lang="zh-CN" altLang="en-US"/>
              <a:t>，实际场景下，大部分操作仍然按地址顺序，“其后节点”数量</a:t>
            </a:r>
            <a:r>
              <a:rPr lang="en-US" altLang="zh-CN"/>
              <a:t> </a:t>
            </a:r>
            <a:r>
              <a:rPr lang="zh-CN" altLang="en-US"/>
              <a:t>→</a:t>
            </a:r>
            <a:r>
              <a:rPr lang="en-US" altLang="zh-CN"/>
              <a:t> 0</a:t>
            </a:r>
            <a:endParaRPr lang="zh-CN" altLang="en-US"/>
          </a:p>
          <a:p>
            <a:pPr lvl="0"/>
            <a:r>
              <a:rPr lang="zh-CN" altLang="en-US"/>
              <a:t>求地址</a:t>
            </a:r>
            <a:r>
              <a:rPr lang="en-US" altLang="zh-CN"/>
              <a:t> A </a:t>
            </a:r>
            <a:r>
              <a:rPr lang="zh-CN" altLang="en-US"/>
              <a:t>松弛后的取值：</a:t>
            </a:r>
            <a:r>
              <a:rPr lang="en-US" altLang="zh-CN"/>
              <a:t>O(log n)</a:t>
            </a:r>
            <a:r>
              <a:rPr lang="zh-CN" altLang="en-US"/>
              <a:t>，每个可松弛位点计算常数次</a:t>
            </a:r>
            <a:endParaRPr lang="en-US" altLang="zh-CN"/>
          </a:p>
          <a:p>
            <a:pPr lvl="1"/>
            <a:r>
              <a:rPr lang="zh-CN" altLang="en-US"/>
              <a:t>找到上一条删除操作</a:t>
            </a:r>
            <a:r>
              <a:rPr lang="en-US" altLang="zh-CN"/>
              <a:t> O(log n)</a:t>
            </a:r>
            <a:r>
              <a:rPr lang="zh-CN" altLang="en-US"/>
              <a:t>，</a:t>
            </a:r>
            <a:r>
              <a:rPr lang="en-US" altLang="zh-CN"/>
              <a:t>A - </a:t>
            </a:r>
            <a:r>
              <a:rPr lang="zh-CN" altLang="en-US"/>
              <a:t>累计删除量</a:t>
            </a:r>
            <a:endParaRPr lang="zh-CN" altLang="en-US"/>
          </a:p>
          <a:p>
            <a:pPr lvl="1"/>
            <a:r>
              <a:rPr lang="zh-CN" altLang="en-US"/>
              <a:t>边界情况：如果</a:t>
            </a:r>
            <a:r>
              <a:rPr lang="en-US" altLang="zh-CN"/>
              <a:t> A </a:t>
            </a:r>
            <a:r>
              <a:rPr lang="zh-CN" altLang="en-US"/>
              <a:t>在被删除的字节之列，那么需要以该删除操作的地址为准！</a:t>
            </a:r>
            <a:endParaRPr lang="en-US" altLang="zh-CN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使用</a:t>
            </a:r>
            <a:r>
              <a:rPr lang="en-US" altLang="zh-CN"/>
              <a:t> splay tree </a:t>
            </a:r>
            <a:r>
              <a:rPr lang="zh-CN" altLang="en-US"/>
              <a:t>的做法（续）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15" y="1259840"/>
            <a:ext cx="10220325" cy="4657725"/>
          </a:xfrm>
        </p:spPr>
        <p:txBody>
          <a:bodyPr/>
          <a:p>
            <a:r>
              <a:rPr lang="zh-CN" altLang="en-US"/>
              <a:t>松弛完成后，批量操作删除：</a:t>
            </a:r>
            <a:endParaRPr lang="zh-CN" altLang="en-US"/>
          </a:p>
          <a:p>
            <a:pPr lvl="1"/>
            <a:r>
              <a:rPr lang="en-US" altLang="zh-CN"/>
              <a:t>memmove </a:t>
            </a:r>
            <a:r>
              <a:rPr lang="zh-CN" altLang="en-US"/>
              <a:t>同先前分析，</a:t>
            </a:r>
            <a:r>
              <a:rPr lang="en-US" altLang="zh-CN"/>
              <a:t>O(m)</a:t>
            </a:r>
            <a:endParaRPr lang="zh-CN" altLang="en-US"/>
          </a:p>
          <a:p>
            <a:pPr lvl="1"/>
            <a:r>
              <a:rPr lang="zh-CN" altLang="en-US"/>
              <a:t>调整各种偏移：直接计算</a:t>
            </a:r>
            <a:r>
              <a:rPr lang="en-US" altLang="zh-CN"/>
              <a:t> n + k </a:t>
            </a:r>
            <a:r>
              <a:rPr lang="zh-CN" altLang="en-US"/>
              <a:t>次松弛后地址</a:t>
            </a:r>
            <a:endParaRPr lang="zh-CN" altLang="en-US"/>
          </a:p>
          <a:p>
            <a:pPr lvl="2"/>
            <a:r>
              <a:rPr lang="en-US" altLang="zh-CN" sz="2200"/>
              <a:t>O((n+k) log (n+k))</a:t>
            </a:r>
            <a:endParaRPr lang="zh-CN" altLang="en-US"/>
          </a:p>
          <a:p>
            <a:pPr lvl="1"/>
            <a:r>
              <a:rPr lang="zh-CN" altLang="en-US"/>
              <a:t>调整符号大小：</a:t>
            </a:r>
            <a:r>
              <a:rPr lang="en-US" altLang="zh-CN"/>
              <a:t>size -= sum(</a:t>
            </a:r>
            <a:r>
              <a:rPr lang="zh-CN" altLang="en-US"/>
              <a:t>符号范围内的所有删除记录</a:t>
            </a:r>
            <a:r>
              <a:rPr lang="en-US" altLang="zh-CN"/>
              <a:t> </a:t>
            </a:r>
            <a:r>
              <a:rPr lang="zh-CN" altLang="en-US"/>
              <a:t>的</a:t>
            </a:r>
            <a:r>
              <a:rPr lang="en-US" altLang="zh-CN"/>
              <a:t> </a:t>
            </a:r>
            <a:r>
              <a:rPr lang="zh-CN" altLang="en-US"/>
              <a:t>删除量</a:t>
            </a:r>
            <a:r>
              <a:rPr lang="en-US" altLang="zh-CN"/>
              <a:t>)</a:t>
            </a:r>
            <a:endParaRPr lang="en-US" altLang="zh-CN"/>
          </a:p>
          <a:p>
            <a:pPr lvl="2"/>
            <a:r>
              <a:rPr lang="zh-CN" altLang="en-US"/>
              <a:t>找第一条删除记录</a:t>
            </a:r>
            <a:r>
              <a:rPr lang="en-US" altLang="zh-CN"/>
              <a:t> O(log n)</a:t>
            </a:r>
            <a:r>
              <a:rPr lang="zh-CN" altLang="en-US"/>
              <a:t>，后续只需不断</a:t>
            </a:r>
            <a:r>
              <a:rPr lang="en-US" altLang="zh-CN"/>
              <a:t> O(1) </a:t>
            </a:r>
            <a:r>
              <a:rPr lang="zh-CN" altLang="en-US"/>
              <a:t>访问后继节点</a:t>
            </a:r>
            <a:endParaRPr lang="zh-CN" altLang="en-US"/>
          </a:p>
          <a:p>
            <a:pPr lvl="2"/>
            <a:r>
              <a:rPr lang="zh-CN" altLang="en-US"/>
              <a:t>一般所有内容都有对应的符号归属，所以所有</a:t>
            </a:r>
            <a:r>
              <a:rPr lang="en-US" altLang="zh-CN"/>
              <a:t> relocs </a:t>
            </a:r>
            <a:r>
              <a:rPr lang="zh-CN" altLang="en-US"/>
              <a:t>都会被用到，也就是每个删除记录节点都会被访问</a:t>
            </a:r>
            <a:r>
              <a:rPr lang="en-US" altLang="zh-CN"/>
              <a:t> 1 </a:t>
            </a:r>
            <a:r>
              <a:rPr lang="zh-CN" altLang="en-US"/>
              <a:t>次</a:t>
            </a:r>
            <a:endParaRPr lang="zh-CN" altLang="en-US"/>
          </a:p>
          <a:p>
            <a:pPr lvl="2"/>
            <a:r>
              <a:rPr lang="zh-CN" altLang="en-US"/>
              <a:t>整体：</a:t>
            </a:r>
            <a:r>
              <a:rPr lang="en-US" altLang="zh-CN"/>
              <a:t>O(k log n + n) = O(k log n)</a:t>
            </a:r>
            <a:endParaRPr lang="en-US" altLang="zh-CN"/>
          </a:p>
          <a:p>
            <a:pPr lvl="0"/>
            <a:r>
              <a:rPr lang="zh-CN" altLang="en-US"/>
              <a:t>整体：</a:t>
            </a:r>
            <a:r>
              <a:rPr lang="en-US" altLang="zh-CN"/>
              <a:t>O(n log n + m + </a:t>
            </a:r>
            <a:r>
              <a:rPr lang="en-US" altLang="zh-CN">
                <a:solidFill>
                  <a:srgbClr val="FF0000"/>
                </a:solidFill>
              </a:rPr>
              <a:t>(n+k) log (n+k) + k log n</a:t>
            </a:r>
            <a:r>
              <a:rPr lang="en-US" altLang="zh-CN"/>
              <a:t>)</a:t>
            </a:r>
            <a:endParaRPr lang="en-US" altLang="zh-CN"/>
          </a:p>
          <a:p>
            <a:pPr lvl="1"/>
            <a:r>
              <a:rPr lang="zh-CN" altLang="en-US"/>
              <a:t>对比最优：</a:t>
            </a:r>
            <a:r>
              <a:rPr lang="en-US" altLang="zh-CN"/>
              <a:t>O(n log n </a:t>
            </a:r>
            <a:r>
              <a:rPr lang="zh-CN" altLang="en-US"/>
              <a:t>+ </a:t>
            </a:r>
            <a:r>
              <a:rPr lang="en-US" altLang="zh-CN"/>
              <a:t>m </a:t>
            </a:r>
            <a:r>
              <a:rPr lang="zh-CN" altLang="en-US"/>
              <a:t>+ </a:t>
            </a:r>
            <a:r>
              <a:rPr lang="en-US" altLang="zh-CN">
                <a:solidFill>
                  <a:srgbClr val="FF0000"/>
                </a:solidFill>
              </a:rPr>
              <a:t>k log k</a:t>
            </a:r>
            <a:r>
              <a:rPr lang="en-US" altLang="zh-CN"/>
              <a:t>)</a:t>
            </a:r>
            <a:r>
              <a:rPr lang="zh-CN" altLang="en-US"/>
              <a:t>，也还行，够用了！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优化效果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15" y="1259840"/>
            <a:ext cx="10990580" cy="4657725"/>
          </a:xfrm>
        </p:spPr>
        <p:txBody>
          <a:bodyPr/>
          <a:p>
            <a:r>
              <a:rPr lang="zh-CN" altLang="en-US">
                <a:sym typeface="+mn-ea"/>
              </a:rPr>
              <a:t>在</a:t>
            </a:r>
            <a:r>
              <a:rPr lang="en-US" altLang="zh-CN">
                <a:sym typeface="+mn-ea"/>
              </a:rPr>
              <a:t> AMD Threadripper 3990X </a:t>
            </a:r>
            <a:r>
              <a:rPr lang="zh-CN" altLang="en-US">
                <a:sym typeface="+mn-ea"/>
              </a:rPr>
              <a:t>上再次链接</a:t>
            </a:r>
            <a:r>
              <a:rPr lang="en-US" altLang="zh-CN">
                <a:sym typeface="+mn-ea"/>
              </a:rPr>
              <a:t> mypy……</a:t>
            </a:r>
            <a:endParaRPr lang="en-US">
              <a:latin typeface="Fira Code" charset="0"/>
              <a:cs typeface="Fira Code" charset="0"/>
            </a:endParaRPr>
          </a:p>
          <a:p>
            <a:pPr lvl="1"/>
            <a:r>
              <a:rPr lang="zh-CN" altLang="en-US">
                <a:latin typeface="Fira Code" charset="0"/>
                <a:cs typeface="Fira Code" charset="0"/>
              </a:rPr>
              <a:t>前</a:t>
            </a:r>
            <a:r>
              <a:rPr lang="en-US">
                <a:latin typeface="Fira Code" charset="0"/>
                <a:cs typeface="Fira Code" charset="0"/>
              </a:rPr>
              <a:t> 4192.80s user 1.09s system 98% cpu </a:t>
            </a:r>
            <a:r>
              <a:rPr lang="en-US">
                <a:solidFill>
                  <a:srgbClr val="FF0000"/>
                </a:solidFill>
                <a:latin typeface="Fira Code" charset="0"/>
                <a:cs typeface="Fira Code" charset="0"/>
              </a:rPr>
              <a:t>1:10:53.52 total</a:t>
            </a:r>
            <a:endParaRPr lang="en-US">
              <a:latin typeface="Fira Code" charset="0"/>
              <a:cs typeface="Fira Code" charset="0"/>
            </a:endParaRPr>
          </a:p>
          <a:p>
            <a:pPr lvl="1"/>
            <a:r>
              <a:rPr lang="zh-CN" altLang="en-US">
                <a:latin typeface="Fira Code" charset="0"/>
                <a:cs typeface="Fira Code" charset="0"/>
              </a:rPr>
              <a:t>后</a:t>
            </a:r>
            <a:r>
              <a:rPr lang="en-US">
                <a:latin typeface="Fira Code" charset="0"/>
                <a:cs typeface="Fira Code" charset="0"/>
              </a:rPr>
              <a:t> 1.76s user 0.74s system 98% cpu </a:t>
            </a:r>
            <a:r>
              <a:rPr lang="en-US">
                <a:solidFill>
                  <a:srgbClr val="FF0000"/>
                </a:solidFill>
                <a:latin typeface="Fira Code" charset="0"/>
                <a:cs typeface="Fira Code" charset="0"/>
              </a:rPr>
              <a:t>2.539 total</a:t>
            </a:r>
            <a:endParaRPr lang="en-US">
              <a:solidFill>
                <a:srgbClr val="FF0000"/>
              </a:solidFill>
              <a:latin typeface="Fira Code" charset="0"/>
              <a:cs typeface="Fira Code" charset="0"/>
            </a:endParaRPr>
          </a:p>
          <a:p>
            <a:pPr lvl="1"/>
            <a:r>
              <a:rPr lang="zh-CN" altLang="en-US">
                <a:solidFill>
                  <a:srgbClr val="FF0000"/>
                </a:solidFill>
                <a:latin typeface="+mn-lt"/>
                <a:ea typeface="+mn-lt"/>
                <a:cs typeface="+mn-lt"/>
              </a:rPr>
              <a:t>体感速度堪比</a:t>
            </a:r>
            <a:r>
              <a:rPr lang="en-US" altLang="zh-CN">
                <a:solidFill>
                  <a:srgbClr val="FF0000"/>
                </a:solidFill>
                <a:latin typeface="+mn-lt"/>
                <a:ea typeface="+mn-lt"/>
                <a:cs typeface="+mn-lt"/>
              </a:rPr>
              <a:t> lld!</a:t>
            </a:r>
            <a:endParaRPr lang="en-US">
              <a:latin typeface="Fira Code" charset="0"/>
              <a:cs typeface="Fira Code" charset="0"/>
            </a:endParaRPr>
          </a:p>
          <a:p>
            <a:r>
              <a:rPr lang="en-US"/>
              <a:t>perf top </a:t>
            </a:r>
            <a:r>
              <a:rPr lang="zh-CN" altLang="en-US"/>
              <a:t>显示绝大部分时间都在</a:t>
            </a:r>
            <a:r>
              <a:rPr lang="en-US" altLang="zh-CN"/>
              <a:t> splay_tree_splay </a:t>
            </a:r>
            <a:r>
              <a:rPr lang="zh-CN" altLang="en-US"/>
              <a:t>中度过了</a:t>
            </a:r>
            <a:endParaRPr lang="zh-CN" altLang="en-US"/>
          </a:p>
          <a:p>
            <a:pPr lvl="0"/>
            <a:r>
              <a:rPr lang="zh-CN" altLang="en-US" sz="2800"/>
              <a:t>正确性有保障</a:t>
            </a:r>
            <a:endParaRPr lang="zh-CN" altLang="en-US" sz="2800"/>
          </a:p>
          <a:p>
            <a:pPr lvl="1"/>
            <a:r>
              <a:rPr lang="zh-CN" altLang="en-US" sz="2400"/>
              <a:t>仍然能通过全套测试用例</a:t>
            </a:r>
            <a:endParaRPr lang="zh-CN" altLang="en-US" sz="2400"/>
          </a:p>
          <a:p>
            <a:pPr lvl="1"/>
            <a:r>
              <a:rPr lang="zh-CN" altLang="en-US" sz="2400"/>
              <a:t>能够成功链接大型软件，如</a:t>
            </a:r>
            <a:r>
              <a:rPr lang="en-US" altLang="zh-CN" sz="2400"/>
              <a:t> binutils </a:t>
            </a:r>
            <a:r>
              <a:rPr lang="zh-CN" altLang="en-US" sz="2400"/>
              <a:t>自身、</a:t>
            </a:r>
            <a:r>
              <a:rPr lang="en-US" altLang="zh-CN" sz="2400"/>
              <a:t>LLVM</a:t>
            </a:r>
            <a:r>
              <a:rPr lang="zh-CN" altLang="en-US" sz="2400"/>
              <a:t>，并通过相应测试用例</a:t>
            </a:r>
            <a:endParaRPr lang="zh-CN" altLang="en-US" sz="2400"/>
          </a:p>
          <a:p>
            <a:pPr lvl="0"/>
            <a:r>
              <a:rPr lang="zh-CN" altLang="en-US" sz="2800"/>
              <a:t>将在</a:t>
            </a:r>
            <a:r>
              <a:rPr lang="en-US" altLang="zh-CN" sz="2800"/>
              <a:t> binutils 2.45 </a:t>
            </a:r>
            <a:r>
              <a:rPr lang="zh-CN" altLang="en-US" sz="2800"/>
              <a:t>与大家见面！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问答环节</a:t>
            </a:r>
            <a:endParaRPr lang="zh-CN" alt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社区问答及意见反馈</a:t>
            </a:r>
            <a:endParaRPr lang="zh-CN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/>
      <p:sp>
        <p:nvSpPr>
          <p:cNvPr id="1048648" name="副标题 2"/>
          <p:cNvSpPr>
            <a:spLocks noGrp="1"/>
          </p:cNvSpPr>
          <p:nvPr>
            <p:ph type="subTitle" idx="1"/>
          </p:nvPr>
        </p:nvSpPr>
        <p:spPr>
          <a:xfrm>
            <a:off x="1758201" y="4401115"/>
            <a:ext cx="4418126" cy="497923"/>
          </a:xfrm>
        </p:spPr>
        <p:txBody>
          <a:bodyPr/>
          <a:p>
            <a:pPr algn="ctr"/>
            <a:r>
              <a:rPr lang="zh-CN" altLang="en-US">
                <a:solidFill>
                  <a:schemeClr val="tx1"/>
                </a:solidFill>
              </a:rPr>
              <a:t>双周会讨论（请先添加管理员）</a:t>
            </a:r>
            <a:endParaRPr lang="zh-CN" altLang="en-US"/>
          </a:p>
        </p:txBody>
      </p:sp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7245290" y="1587626"/>
            <a:ext cx="2468139" cy="2404885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00" y="1587626"/>
            <a:ext cx="2581652" cy="2404868"/>
          </a:xfrm>
          <a:prstGeom prst="rect">
            <a:avLst/>
          </a:prstGeom>
        </p:spPr>
      </p:pic>
      <p:sp>
        <p:nvSpPr>
          <p:cNvPr id="1048649" name="副标题 2"/>
          <p:cNvSpPr>
            <a:spLocks noGrp="1"/>
          </p:cNvSpPr>
          <p:nvPr/>
        </p:nvSpPr>
        <p:spPr>
          <a:xfrm>
            <a:off x="6419109" y="4401091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Source Sans 3" panose="020B0503030403020204" charset="0"/>
              </a:rPr>
              <a:t>爱好者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Arial" panose="020B0604020202020204" pitchFamily="34" charset="0"/>
              </a:rPr>
              <a:t>交流群</a:t>
            </a:r>
            <a:endParaRPr lang="zh-CN" altLang="en-US">
              <a:latin typeface="Source Han Sans CN" panose="020B0500000000000000" charset="-122"/>
              <a:ea typeface="Source Han Sans CN" panose="020B0500000000000000" charset="-122"/>
              <a:cs typeface="Source Sans 3" panose="020B0503030403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78993"/>
            <a:ext cx="9452278" cy="4657501"/>
          </a:xfrm>
        </p:spPr>
        <p:txBody>
          <a:bodyPr/>
          <a:p>
            <a:r>
              <a:rPr lang="en-US" altLang="zh-CN" sz="2600">
                <a:solidFill>
                  <a:schemeClr val="tx1"/>
                </a:solidFill>
                <a:ea typeface="Source Han Sans CN" panose="020B0500000000000000" charset="-122"/>
                <a:hlinkClick r:id="rId1"/>
              </a:rPr>
              <a:t>PR120807</a:t>
            </a:r>
            <a:endParaRPr lang="en-US" altLang="zh-CN" sz="2600">
              <a:cs typeface="Arial" panose="020B0604020202020204" pitchFamily="34" charset="0"/>
            </a:endParaRPr>
          </a:p>
          <a:p>
            <a:pPr lvl="1"/>
            <a:r>
              <a:rPr lang="en-US" altLang="zh-CN" sz="2200">
                <a:cs typeface="Arial" panose="020B0604020202020204" pitchFamily="34" charset="0"/>
              </a:rPr>
              <a:t>Box64 </a:t>
            </a:r>
            <a:r>
              <a:rPr lang="zh-CN" altLang="en-US" sz="2200">
                <a:cs typeface="Arial" panose="020B0604020202020204" pitchFamily="34" charset="0"/>
              </a:rPr>
              <a:t>开发者反映，</a:t>
            </a:r>
            <a:r>
              <a:rPr lang="en-US" altLang="zh-CN" sz="2200">
                <a:cs typeface="Arial" panose="020B0604020202020204" pitchFamily="34" charset="0"/>
              </a:rPr>
              <a:t>CRC </a:t>
            </a:r>
            <a:r>
              <a:rPr lang="zh-CN" altLang="en-US" sz="2200">
                <a:cs typeface="Arial" panose="020B0604020202020204" pitchFamily="34" charset="0"/>
              </a:rPr>
              <a:t>优化导致 </a:t>
            </a:r>
            <a:r>
              <a:rPr lang="en-US" altLang="zh-CN" sz="2200">
                <a:cs typeface="Arial" panose="020B0604020202020204" pitchFamily="34" charset="0"/>
              </a:rPr>
              <a:t>ICE</a:t>
            </a:r>
            <a:r>
              <a:rPr lang="zh-CN" altLang="en-US" sz="2200">
                <a:cs typeface="Arial" panose="020B0604020202020204" pitchFamily="34" charset="0"/>
              </a:rPr>
              <a:t>（编译器内部错误）</a:t>
            </a:r>
            <a:endParaRPr lang="en-US" altLang="zh-CN" sz="2200"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cs typeface="Arial" panose="020B0604020202020204" pitchFamily="34" charset="0"/>
              </a:rPr>
              <a:t>修复：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  <a:hlinkClick r:id="rId2"/>
              </a:rPr>
              <a:t>r16</a:t>
            </a:r>
            <a:r>
              <a:rPr lang="zh-CN" altLang="en-US" sz="2200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  <a:hlinkClick r:id="rId2"/>
              </a:rPr>
              <a:t>-1998</a:t>
            </a:r>
            <a:endParaRPr lang="en-US" altLang="zh-CN" sz="2200">
              <a:cs typeface="Arial" panose="020B0604020202020204" pitchFamily="34" charset="0"/>
            </a:endParaRPr>
          </a:p>
          <a:p>
            <a:pPr lvl="1"/>
            <a:r>
              <a:rPr lang="zh-CN" altLang="en-US" sz="2200"/>
              <a:t>如无反对将回合到 </a:t>
            </a:r>
            <a:r>
              <a:rPr lang="en-US" altLang="zh-CN" sz="2200"/>
              <a:t>15</a:t>
            </a:r>
            <a:r>
              <a:rPr lang="zh-CN" altLang="en-US" sz="2200"/>
              <a:t> 分支</a:t>
            </a:r>
            <a:endParaRPr lang="zh-CN" altLang="en-US" sz="2200"/>
          </a:p>
          <a:p>
            <a:pPr lvl="0"/>
            <a:r>
              <a:rPr lang="en-US" altLang="zh-CN" sz="2600">
                <a:solidFill>
                  <a:schemeClr val="tx1"/>
                </a:solidFill>
                <a:ea typeface="Source Han Sans CN" panose="020B0500000000000000" charset="-122"/>
                <a:hlinkClick r:id="rId3"/>
              </a:rPr>
              <a:t>PR101882</a:t>
            </a:r>
            <a:endParaRPr lang="en-US" altLang="zh-CN" sz="2600"/>
          </a:p>
          <a:p>
            <a:pPr lvl="1"/>
            <a:r>
              <a:rPr lang="zh-CN" altLang="en-US" sz="2200"/>
              <a:t>编译器组反映，近期一项龙架构测试开始触发 </a:t>
            </a:r>
            <a:r>
              <a:rPr lang="en-US" altLang="zh-CN" sz="2200"/>
              <a:t>ICE</a:t>
            </a:r>
            <a:r>
              <a:rPr lang="zh-CN" altLang="en-US" sz="2200"/>
              <a:t>，</a:t>
            </a:r>
            <a:r>
              <a:rPr lang="en-US" altLang="zh-CN" sz="2200"/>
              <a:t>xry111 </a:t>
            </a:r>
            <a:r>
              <a:rPr lang="zh-CN" altLang="en-US" sz="2200"/>
              <a:t>初步排查认为是此古老 </a:t>
            </a:r>
            <a:r>
              <a:rPr lang="en-US" altLang="zh-CN" sz="2200"/>
              <a:t>bug </a:t>
            </a:r>
            <a:r>
              <a:rPr lang="zh-CN" altLang="en-US" sz="2200"/>
              <a:t>导致的</a:t>
            </a:r>
            <a:endParaRPr lang="zh-CN" altLang="en-US" sz="2200"/>
          </a:p>
          <a:p>
            <a:pPr lvl="1"/>
            <a:r>
              <a:rPr lang="zh-CN" altLang="en-US" sz="2200"/>
              <a:t>正在试图呼叫上游维护者修复</a:t>
            </a:r>
            <a:endParaRPr lang="zh-CN" altLang="en-US" sz="2200"/>
          </a:p>
          <a:p>
            <a:pPr lvl="0"/>
            <a:r>
              <a:rPr lang="zh-CN" altLang="en-US" sz="2600"/>
              <a:t>另外 </a:t>
            </a:r>
            <a:r>
              <a:rPr lang="en-US" altLang="zh-CN" sz="2600"/>
              <a:t>xry111</a:t>
            </a:r>
            <a:r>
              <a:rPr lang="zh-CN" altLang="en-US" sz="2600"/>
              <a:t> 正在扩展 </a:t>
            </a:r>
            <a:r>
              <a:rPr lang="en-US" altLang="zh-CN" sz="2600"/>
              <a:t>target pragma/attribute </a:t>
            </a:r>
            <a:r>
              <a:rPr lang="zh-CN" altLang="en-US" sz="2600"/>
              <a:t>使其支持开关 </a:t>
            </a:r>
            <a:r>
              <a:rPr lang="en-US" altLang="zh-CN" sz="2600"/>
              <a:t>amcas</a:t>
            </a:r>
            <a:r>
              <a:rPr lang="zh-CN" altLang="en-US" sz="2600"/>
              <a:t>、</a:t>
            </a:r>
            <a:r>
              <a:rPr lang="en-US" altLang="zh-CN" sz="2600"/>
              <a:t>div32 </a:t>
            </a:r>
            <a:r>
              <a:rPr lang="zh-CN" altLang="en-US" sz="2600"/>
              <a:t>等“龙架构版本演进”特性</a:t>
            </a:r>
            <a:endParaRPr lang="zh-CN" altLang="en-US" sz="2600"/>
          </a:p>
          <a:p>
            <a:pPr lvl="1"/>
            <a:r>
              <a:rPr lang="en-US" altLang="zh-CN" sz="2200"/>
              <a:t>libatomic ifunc </a:t>
            </a:r>
            <a:r>
              <a:rPr lang="zh-CN" altLang="en-US" sz="2200"/>
              <a:t>优化可能会用到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Binutils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551524" cy="4657501"/>
          </a:xfrm>
        </p:spPr>
        <p:txBody>
          <a:bodyPr/>
          <a:p>
            <a:r>
              <a:rPr lang="en-US" altLang="zh-CN"/>
              <a:t>xen0n </a:t>
            </a:r>
            <a:r>
              <a:rPr lang="zh-CN" altLang="en-US"/>
              <a:t>增加了一个新的 </a:t>
            </a:r>
            <a:r>
              <a:rPr lang="en-US" altLang="zh-CN"/>
              <a:t>relax pass</a:t>
            </a:r>
            <a:r>
              <a:rPr lang="zh-CN" altLang="en-US"/>
              <a:t>，在处理 </a:t>
            </a:r>
            <a:r>
              <a:rPr lang="en-US" altLang="zh-CN"/>
              <a:t>R_LARCH_ALIGN </a:t>
            </a:r>
            <a:r>
              <a:rPr lang="zh-CN" altLang="en-US"/>
              <a:t>的 </a:t>
            </a:r>
            <a:r>
              <a:rPr lang="en-US" altLang="zh-CN"/>
              <a:t>pass </a:t>
            </a:r>
            <a:r>
              <a:rPr lang="zh-CN" altLang="en-US"/>
              <a:t>之后进行</a:t>
            </a:r>
            <a:endParaRPr lang="zh-CN" altLang="en-US"/>
          </a:p>
          <a:p>
            <a:pPr lvl="1"/>
            <a:r>
              <a:rPr lang="zh-CN" altLang="en-US"/>
              <a:t>是 </a:t>
            </a:r>
            <a:r>
              <a:rPr lang="en-US" altLang="zh-CN"/>
              <a:t>6</a:t>
            </a:r>
            <a:r>
              <a:rPr lang="zh-CN" altLang="en-US"/>
              <a:t> 月 </a:t>
            </a:r>
            <a:r>
              <a:rPr lang="en-US" altLang="zh-CN"/>
              <a:t>25</a:t>
            </a:r>
            <a:r>
              <a:rPr lang="zh-CN" altLang="en-US"/>
              <a:t> 日发布会前聚餐闲聊提到的点子之一</a:t>
            </a:r>
            <a:endParaRPr lang="zh-CN" altLang="en-US"/>
          </a:p>
          <a:p>
            <a:pPr lvl="1"/>
            <a:r>
              <a:rPr lang="zh-CN" altLang="en-US"/>
              <a:t>此时不能删除指令（否则会破坏对齐，并且由于实现细节，此时不方便补救了），只能把多余的指令换成 </a:t>
            </a:r>
            <a:r>
              <a:rPr lang="en-US" altLang="zh-CN"/>
              <a:t>nop</a:t>
            </a:r>
            <a:r>
              <a:rPr lang="zh-CN" altLang="en-US"/>
              <a:t>，但总比没有强</a:t>
            </a:r>
            <a:endParaRPr lang="zh-CN" altLang="en-US"/>
          </a:p>
          <a:p>
            <a:pPr lvl="2"/>
            <a:r>
              <a:rPr lang="zh-CN" altLang="en-US"/>
              <a:t>召回了 </a:t>
            </a:r>
            <a:r>
              <a:rPr lang="en-US" altLang="zh-CN"/>
              <a:t>0.5% </a:t>
            </a:r>
            <a:r>
              <a:rPr lang="zh-CN" altLang="en-US"/>
              <a:t>本应被 </a:t>
            </a:r>
            <a:r>
              <a:rPr lang="en-US" altLang="zh-CN"/>
              <a:t>relax </a:t>
            </a:r>
            <a:r>
              <a:rPr lang="zh-CN" altLang="en-US"/>
              <a:t>的操作</a:t>
            </a:r>
            <a:endParaRPr lang="zh-CN" altLang="en-US"/>
          </a:p>
          <a:p>
            <a:pPr lvl="1"/>
            <a:r>
              <a:rPr lang="zh-CN" altLang="en-US"/>
              <a:t>另外此时估算被重定位的指令和相应目标符号的距离上限时，可以不用考虑对齐操作可能引起的距离增加了</a:t>
            </a:r>
            <a:endParaRPr lang="zh-CN" altLang="en-US"/>
          </a:p>
          <a:p>
            <a:pPr lvl="1"/>
            <a:r>
              <a:rPr lang="zh-CN" altLang="en-US"/>
              <a:t>目前上游维护者正在催下一版（只需要改一些格式问题），</a:t>
            </a:r>
            <a:r>
              <a:rPr lang="zh-CN" altLang="en-US" strike="sngStrike"/>
              <a:t>作者之前说周五晚上会改好，但截止周日凌晨尚未发出</a:t>
            </a:r>
            <a:r>
              <a:rPr lang="zh-CN" altLang="en-US"/>
              <a:t>已经</a:t>
            </a:r>
            <a:r>
              <a:rPr lang="zh-CN" altLang="en-US">
                <a:hlinkClick r:id="rId1"/>
              </a:rPr>
              <a:t>发出了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LLVM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992116" cy="4657501"/>
          </a:xfrm>
        </p:spPr>
        <p:txBody>
          <a:bodyPr/>
          <a:p>
            <a:r>
              <a:rPr lang="en-US" altLang="zh-CN"/>
              <a:t>zhaoqi5 </a:t>
            </a:r>
            <a:r>
              <a:rPr lang="zh-CN" altLang="en-US">
                <a:hlinkClick r:id="rId1"/>
              </a:rPr>
              <a:t>修复了</a:t>
            </a:r>
            <a:r>
              <a:rPr lang="zh-CN" altLang="en-US"/>
              <a:t>生成 </a:t>
            </a:r>
            <a:r>
              <a:rPr lang="en-US" altLang="zh-CN"/>
              <a:t>xvshuf </a:t>
            </a:r>
            <a:r>
              <a:rPr lang="zh-CN" altLang="en-US"/>
              <a:t>时先前写错的比较（</a:t>
            </a:r>
            <a:r>
              <a:rPr lang="en-US" altLang="zh-CN"/>
              <a:t>&lt;</a:t>
            </a:r>
            <a:r>
              <a:rPr lang="zh-CN" altLang="en-US"/>
              <a:t>= 应为 </a:t>
            </a:r>
            <a:r>
              <a:rPr lang="en-US" altLang="zh-CN"/>
              <a:t>&lt;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修复了 </a:t>
            </a:r>
            <a:r>
              <a:rPr lang="zh-CN" altLang="en-US">
                <a:hlinkClick r:id="rId2"/>
              </a:rPr>
              <a:t>#</a:t>
            </a:r>
            <a:r>
              <a:rPr lang="en-US" altLang="zh-CN">
                <a:hlinkClick r:id="rId2"/>
              </a:rPr>
              <a:t>137000</a:t>
            </a:r>
            <a:r>
              <a:rPr lang="zh-CN" altLang="en-US"/>
              <a:t>，</a:t>
            </a:r>
            <a:r>
              <a:rPr lang="zh-CN" altLang="en-US">
                <a:hlinkClick r:id="rId3"/>
              </a:rPr>
              <a:t>将合入</a:t>
            </a:r>
            <a:r>
              <a:rPr lang="zh-CN" altLang="en-US"/>
              <a:t> </a:t>
            </a:r>
            <a:r>
              <a:rPr lang="en-US" altLang="zh-CN"/>
              <a:t>20.x </a:t>
            </a:r>
            <a:r>
              <a:rPr lang="zh-CN" altLang="en-US"/>
              <a:t>分支</a:t>
            </a:r>
            <a:endParaRPr lang="en-US" altLang="zh-CN"/>
          </a:p>
          <a:p>
            <a:r>
              <a:rPr lang="en-US" altLang="zh-CN"/>
              <a:t>zhaoqi5 </a:t>
            </a:r>
            <a:r>
              <a:rPr lang="zh-CN" altLang="en-US">
                <a:hlinkClick r:id="rId4"/>
              </a:rPr>
              <a:t>优化了</a:t>
            </a:r>
            <a:r>
              <a:rPr lang="zh-CN" altLang="en-US"/>
              <a:t>插入元素、提取元素、插入刚提取的元素的操作</a:t>
            </a:r>
            <a:endParaRPr lang="en-US" altLang="zh-CN"/>
          </a:p>
          <a:p>
            <a:r>
              <a:rPr lang="en-US" altLang="zh-CN"/>
              <a:t>heiher </a:t>
            </a:r>
            <a:r>
              <a:rPr lang="zh-CN" altLang="en-US">
                <a:hlinkClick r:id="rId5"/>
              </a:rPr>
              <a:t>优化了</a:t>
            </a:r>
            <a:r>
              <a:rPr lang="zh-CN" altLang="en-US"/>
              <a:t>向</a:t>
            </a:r>
            <a:r>
              <a:rPr lang="en-US" altLang="zh-CN"/>
              <a:t>/</a:t>
            </a:r>
            <a:r>
              <a:rPr lang="zh-CN" altLang="en-US"/>
              <a:t>从 </a:t>
            </a:r>
            <a:r>
              <a:rPr lang="en-US" altLang="zh-CN"/>
              <a:t>256 </a:t>
            </a:r>
            <a:r>
              <a:rPr lang="zh-CN" altLang="en-US"/>
              <a:t>位向量的插入</a:t>
            </a:r>
            <a:r>
              <a:rPr lang="en-US" altLang="zh-CN"/>
              <a:t>/</a:t>
            </a:r>
            <a:r>
              <a:rPr lang="zh-CN" altLang="en-US"/>
              <a:t>提取 </a:t>
            </a:r>
            <a:r>
              <a:rPr lang="en-US" altLang="zh-CN"/>
              <a:t>128 </a:t>
            </a:r>
            <a:r>
              <a:rPr lang="zh-CN" altLang="en-US"/>
              <a:t>位向量元素的操作</a:t>
            </a:r>
            <a:endParaRPr lang="en-US" altLang="zh-CN"/>
          </a:p>
          <a:p>
            <a:r>
              <a:rPr lang="en-US" altLang="zh-CN"/>
              <a:t>tangaac </a:t>
            </a:r>
            <a:r>
              <a:rPr lang="zh-CN" altLang="en-US">
                <a:hlinkClick r:id="rId6"/>
              </a:rPr>
              <a:t>减少了</a:t>
            </a:r>
            <a:r>
              <a:rPr lang="zh-CN" altLang="en-US"/>
              <a:t>偏移量较小的 </a:t>
            </a:r>
            <a:r>
              <a:rPr lang="en-US" altLang="zh-CN"/>
              <a:t>[x]vstelm </a:t>
            </a:r>
            <a:r>
              <a:rPr lang="zh-CN" altLang="en-US"/>
              <a:t>系列指令所涉及的栈帧需求</a:t>
            </a:r>
            <a:endParaRPr lang="en-US" altLang="zh-CN"/>
          </a:p>
          <a:p>
            <a:r>
              <a:rPr lang="en-US" altLang="zh-CN"/>
              <a:t>heiher </a:t>
            </a:r>
            <a:r>
              <a:rPr lang="zh-CN" altLang="en-US">
                <a:hlinkClick r:id="rId7"/>
              </a:rPr>
              <a:t>支持了</a:t>
            </a:r>
            <a:r>
              <a:rPr lang="zh-CN" altLang="en-US"/>
              <a:t>先前新</a:t>
            </a:r>
            <a:r>
              <a:rPr lang="zh-CN" altLang="en-US">
                <a:hlinkClick r:id="rId8"/>
              </a:rPr>
              <a:t>定义的</a:t>
            </a:r>
            <a:r>
              <a:rPr lang="zh-CN" altLang="en-US"/>
              <a:t> </a:t>
            </a:r>
            <a:r>
              <a:rPr lang="en-US" altLang="zh-CN"/>
              <a:t>LA32R/LA32S </a:t>
            </a:r>
            <a:r>
              <a:rPr lang="zh-CN" altLang="en-US"/>
              <a:t>重定位操作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WebKitGTK </a:t>
            </a:r>
            <a:r>
              <a:rPr lang="zh-CN" altLang="en-US"/>
              <a:t>和 </a:t>
            </a:r>
            <a:r>
              <a:rPr lang="en-US" altLang="zh-CN"/>
              <a:t>Skia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上周提到的构建修复 </a:t>
            </a:r>
            <a:r>
              <a:rPr lang="en-US" altLang="zh-CN"/>
              <a:t>(</a:t>
            </a:r>
            <a:r>
              <a:rPr lang="en-US" altLang="zh-CN">
                <a:hlinkClick r:id="rId1"/>
              </a:rPr>
              <a:t>WebKit/WebKit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  <a:hlinkClick r:id="rId1"/>
              </a:rPr>
              <a:t>#</a:t>
            </a:r>
            <a:r>
              <a:rPr lang="en-US" altLang="zh-CN">
                <a:hlinkClick r:id="rId1"/>
              </a:rPr>
              <a:t>46949</a:t>
            </a:r>
            <a:r>
              <a:rPr lang="en-US" altLang="zh-CN"/>
              <a:t>) </a:t>
            </a:r>
            <a:r>
              <a:rPr lang="zh-CN" altLang="en-US"/>
              <a:t>已合并</a:t>
            </a:r>
            <a:endParaRPr lang="zh-CN" altLang="en-US"/>
          </a:p>
          <a:p>
            <a:pPr lvl="1"/>
            <a:r>
              <a:rPr lang="zh-CN" altLang="en-US"/>
              <a:t>已回合到 </a:t>
            </a:r>
            <a:r>
              <a:rPr lang="en-US" altLang="zh-CN"/>
              <a:t>2.48 </a:t>
            </a:r>
            <a:r>
              <a:rPr lang="zh-CN" altLang="en-US"/>
              <a:t>分支</a:t>
            </a:r>
            <a:endParaRPr lang="zh-CN" altLang="en-US"/>
          </a:p>
          <a:p>
            <a:pPr lvl="1"/>
            <a:r>
              <a:rPr lang="zh-CN" altLang="en-US"/>
              <a:t>在 </a:t>
            </a:r>
            <a:r>
              <a:rPr lang="en-US" altLang="zh-CN"/>
              <a:t>2.48.4 </a:t>
            </a:r>
            <a:r>
              <a:rPr lang="zh-CN" altLang="en-US"/>
              <a:t>发版后就应该可以在龙架构正常构建了</a:t>
            </a:r>
            <a:endParaRPr lang="zh-CN" altLang="en-US"/>
          </a:p>
          <a:p>
            <a:r>
              <a:rPr lang="en-US" altLang="zh-CN"/>
              <a:t>Skia</a:t>
            </a:r>
            <a:r>
              <a:rPr lang="zh-CN" altLang="en-US"/>
              <a:t> 方面的沟通问题无进展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11511</Words>
  <Application>WPS Office WWO_wpscloud_20250625220351-99fbd48023</Application>
  <PresentationFormat/>
  <Paragraphs>569</Paragraphs>
  <Slides>58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71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汉仪书宋二KW</vt:lpstr>
      <vt:lpstr>Kingsoft Confetti</vt:lpstr>
      <vt:lpstr>龙架构双周会</vt:lpstr>
      <vt:lpstr>欢迎参加龙架构双周会</vt:lpstr>
      <vt:lpstr>龙友会 (Loong Meetup) 龙架构双周会・第 15 期</vt:lpstr>
      <vt:lpstr>会前注意事项</vt:lpstr>
      <vt:lpstr>会前注意事项</vt:lpstr>
      <vt:lpstr>快速报告</vt:lpstr>
      <vt:lpstr>GCC</vt:lpstr>
      <vt:lpstr>Binutils</vt:lpstr>
      <vt:lpstr>LLVM</vt:lpstr>
      <vt:lpstr>WebKitGTK 和 Skia</vt:lpstr>
      <vt:lpstr>Firefox</vt:lpstr>
      <vt:lpstr>Buildroot</vt:lpstr>
      <vt:lpstr>Linux 内核（loongarch 列表）</vt:lpstr>
      <vt:lpstr>Linux 内核（loongarch 列表）</vt:lpstr>
      <vt:lpstr>快速报告</vt:lpstr>
      <vt:lpstr>Arch Linux for Loong64</vt:lpstr>
      <vt:lpstr>Arch Linux for Loong64</vt:lpstr>
      <vt:lpstr>安同 OS (AOSC OS)</vt:lpstr>
      <vt:lpstr>安同 OS (AOSC OS)</vt:lpstr>
      <vt:lpstr>Debian</vt:lpstr>
      <vt:lpstr>快速报告</vt:lpstr>
      <vt:lpstr>悬赏任务</vt:lpstr>
      <vt:lpstr>龙友会・专题报告</vt:lpstr>
      <vt:lpstr>安同 OS 的龙架构移植 一个冷门社区发行版何以成为龙架构社区的主流选择</vt:lpstr>
      <vt:lpstr>安同 OS：基本概况</vt:lpstr>
      <vt:lpstr>PowerPoint 演示文稿</vt:lpstr>
      <vt:lpstr>安同 OS 与龙芯</vt:lpstr>
      <vt:lpstr>安同 OS 与龙架构</vt:lpstr>
      <vt:lpstr>安同 OS：既得利益者与「叛徒」</vt:lpstr>
      <vt:lpstr>安同 OS：何以成为社区主流？</vt:lpstr>
      <vt:lpstr>主流的背后 龙架构移植的《安同秘籍》两卷</vt:lpstr>
      <vt:lpstr>秘籍之一：适配优化</vt:lpstr>
      <vt:lpstr>案例展示 (1/4)：libLoL</vt:lpstr>
      <vt:lpstr>案例展示 (2/4)：AMD 稳定性规避</vt:lpstr>
      <vt:lpstr>案例解析 (3/4)：3A6000 笔记本支持</vt:lpstr>
      <vt:lpstr>案例解析 (4/4)：多媒体性能优化</vt:lpstr>
      <vt:lpstr>秘籍之二：社企互助与外部支持</vt:lpstr>
      <vt:lpstr>向前看，齐步走 安同 OS 龙架构移植的今天与未来</vt:lpstr>
      <vt:lpstr>安同 OS 的龙架构支持概况</vt:lpstr>
      <vt:lpstr>PowerPoint 演示文稿</vt:lpstr>
      <vt:lpstr>龙架构支持概况</vt:lpstr>
      <vt:lpstr>未来演进计划</vt:lpstr>
      <vt:lpstr>美丽新世界？</vt:lpstr>
      <vt:lpstr>感谢捧场！ 请在议程后提问，关注安同谢谢喵</vt:lpstr>
      <vt:lpstr>龙友会・专题报告</vt:lpstr>
      <vt:lpstr>一言以蔽之</vt:lpstr>
      <vt:lpstr>为什么需要链接器松弛？</vt:lpstr>
      <vt:lpstr>为什么需要链接器松弛？（续）</vt:lpstr>
      <vt:lpstr>具体怎么做到的？</vt:lpstr>
      <vt:lpstr>一般都做些什么？以龙架构为例</vt:lpstr>
      <vt:lpstr>这样有什么问题？时间复杂度！</vt:lpstr>
      <vt:lpstr>怎么解决呢？</vt:lpstr>
      <vt:lpstr>怎么解决呢？（续）</vt:lpstr>
      <vt:lpstr>但是先别急……</vt:lpstr>
      <vt:lpstr>使用 splay tree 的做法</vt:lpstr>
      <vt:lpstr>使用 splay tree 的做法（续）</vt:lpstr>
      <vt:lpstr>优化效果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xenon</cp:lastModifiedBy>
  <dcterms:created xsi:type="dcterms:W3CDTF">2025-07-06T05:23:33Z</dcterms:created>
  <dcterms:modified xsi:type="dcterms:W3CDTF">2025-07-06T05:23:33Z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2052-12.9.0.21928</vt:lpwstr>
  </property>
  <property fmtid="{D5CDD505-2E9C-101B-9397-08002B2CF9AE}" pid="3" name="ICV">
    <vt:lpwstr>544CE31155C4520D87036A6844F5FFA1_43</vt:lpwstr>
  </property>
</Properties>
</file>