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3"/>
    <p:sldId id="258" r:id="rId4"/>
    <p:sldId id="261" r:id="rId5"/>
    <p:sldId id="355" r:id="rId6"/>
    <p:sldId id="358" r:id="rId7"/>
    <p:sldId id="364" r:id="rId8"/>
    <p:sldId id="354" r:id="rId9"/>
    <p:sldId id="356" r:id="rId10"/>
    <p:sldId id="344" r:id="rId11"/>
    <p:sldId id="359" r:id="rId12"/>
    <p:sldId id="360" r:id="rId13"/>
    <p:sldId id="265" r:id="rId14"/>
    <p:sldId id="346" r:id="rId15"/>
    <p:sldId id="348" r:id="rId16"/>
    <p:sldId id="349" r:id="rId17"/>
    <p:sldId id="347" r:id="rId18"/>
    <p:sldId id="351" r:id="rId19"/>
    <p:sldId id="352" r:id="rId20"/>
    <p:sldId id="350" r:id="rId21"/>
    <p:sldId id="367" r:id="rId22"/>
    <p:sldId id="361" r:id="rId23"/>
    <p:sldId id="362" r:id="rId24"/>
    <p:sldId id="269" r:id="rId25"/>
    <p:sldId id="365" r:id="rId26"/>
    <p:sldId id="368" r:id="rId27"/>
    <p:sldId id="303" r:id="rId28"/>
    <p:sldId id="275" r:id="rId29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0610114252.21077-1-zhangtianyang@loongson.cn/" TargetMode="External"/><Relationship Id="rId6" Type="http://schemas.openxmlformats.org/officeDocument/2006/relationships/hyperlink" Target="https://lore.kernel.org/loongarch/20250617063206.24733-1-yangtiezhu@loongson.cn/" TargetMode="External"/><Relationship Id="rId5" Type="http://schemas.openxmlformats.org/officeDocument/2006/relationships/hyperlink" Target="https://lore.kernel.org/loongarch/20250611014651.3042734-1-maobibo@loongson.cn/" TargetMode="External"/><Relationship Id="rId4" Type="http://schemas.openxmlformats.org/officeDocument/2006/relationships/hyperlink" Target="https://lore.kernel.org/loongarch/20250616073539.129365-1-maobibo@loongson.cn/" TargetMode="External"/><Relationship Id="rId3" Type="http://schemas.openxmlformats.org/officeDocument/2006/relationships/hyperlink" Target="https://lore.kernel.org/loongarch/20250611053625.352091-1-duanchenghao@kylinos.cn/" TargetMode="External"/><Relationship Id="rId2" Type="http://schemas.openxmlformats.org/officeDocument/2006/relationships/hyperlink" Target="https://lore.kernel.org/loongarch/20250616-loongarch-fix-warn-cond-llvm-ias-v1-1-6c6d90bb4466@kernel.org/" TargetMode="External"/><Relationship Id="rId1" Type="http://schemas.openxmlformats.org/officeDocument/2006/relationships/hyperlink" Target="https://lore.kernel.org/loongarch/" TargetMode="Externa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lore.kernel.org/loongarch/20250617162426.12629-1-ziyao@disroot.org/" TargetMode="External"/><Relationship Id="rId5" Type="http://schemas.openxmlformats.org/officeDocument/2006/relationships/hyperlink" Target="https://lore.kernel.org/loongarch/cover.1750216134.git.zhoubinbin@loongson.cn/" TargetMode="External"/><Relationship Id="rId4" Type="http://schemas.openxmlformats.org/officeDocument/2006/relationships/hyperlink" Target="https://lore.kernel.org/loongarch/cover.1750301674.git.zhoubinbin@loongson.cn/" TargetMode="External"/><Relationship Id="rId3" Type="http://schemas.openxmlformats.org/officeDocument/2006/relationships/hyperlink" Target="https://lore.kernel.org/loongarch/20250610115926.347845-1-zhoubinbin@loongson.cn/" TargetMode="External"/><Relationship Id="rId2" Type="http://schemas.openxmlformats.org/officeDocument/2006/relationships/hyperlink" Target="https://lore.kernel.org/loongarch/20250619025138.2854-1-zhaoqunqin@loongson.cn/" TargetMode="External"/><Relationship Id="rId1" Type="http://schemas.openxmlformats.org/officeDocument/2006/relationships/hyperlink" Target="https://lore.kernel.org/loongarch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lcpu-club/loongarch-packages/pull/612" TargetMode="External"/><Relationship Id="rId3" Type="http://schemas.openxmlformats.org/officeDocument/2006/relationships/hyperlink" Target="https://github.com/lcpu-club/loongarch-packages/pull/595" TargetMode="External"/><Relationship Id="rId2" Type="http://schemas.openxmlformats.org/officeDocument/2006/relationships/hyperlink" Target="https://github.com/lcpu-club/loongarch-packages/pull/596" TargetMode="External"/><Relationship Id="rId1" Type="http://schemas.openxmlformats.org/officeDocument/2006/relationships/hyperlink" Target="https://github.com/lcpu-club/loongarch-packages/pulls?q=is%3Apr+6.4.1+is%3Aclos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/597" TargetMode="External"/><Relationship Id="rId1" Type="http://schemas.openxmlformats.org/officeDocument/2006/relationships/hyperlink" Target="https://github.com/lcpu-club/loongarch-packages/commit/ef8f5ae3280751cdca603ec1b51f48007bcb400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/608" TargetMode="External"/><Relationship Id="rId1" Type="http://schemas.openxmlformats.org/officeDocument/2006/relationships/hyperlink" Target="https://projects.blender.org/blender/blender/pulls/14052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/602" TargetMode="External"/><Relationship Id="rId1" Type="http://schemas.openxmlformats.org/officeDocument/2006/relationships/hyperlink" Target="https://github.com/bootandy/dust/issues/50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deepin-community/qt6-base/pull/24" TargetMode="External"/><Relationship Id="rId1" Type="http://schemas.openxmlformats.org/officeDocument/2006/relationships/hyperlink" Target="https://github.com/deepin-community/gcc-12/pull/29" TargetMode="Externa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deepin-community/kernel/pull/875" TargetMode="External"/><Relationship Id="rId3" Type="http://schemas.openxmlformats.org/officeDocument/2006/relationships/hyperlink" Target="https://github.com/deepin-community/kernel/pull/865" TargetMode="External"/><Relationship Id="rId2" Type="http://schemas.openxmlformats.org/officeDocument/2006/relationships/hyperlink" Target="https://github.com/deepin-community/kernel/pull/872" TargetMode="External"/><Relationship Id="rId1" Type="http://schemas.openxmlformats.org/officeDocument/2006/relationships/hyperlink" Target="https://github.com/deepin-community/kernel/pull/86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bugs.gentoo.org/957541" TargetMode="External"/><Relationship Id="rId4" Type="http://schemas.openxmlformats.org/officeDocument/2006/relationships/hyperlink" Target="https://bugs.gentoo.org/956476" TargetMode="External"/><Relationship Id="rId3" Type="http://schemas.openxmlformats.org/officeDocument/2006/relationships/hyperlink" Target="https://bugs.gentoo.org/956475" TargetMode="External"/><Relationship Id="rId2" Type="http://schemas.openxmlformats.org/officeDocument/2006/relationships/hyperlink" Target="https://bugs.gentoo.org/956473" TargetMode="External"/><Relationship Id="rId1" Type="http://schemas.openxmlformats.org/officeDocument/2006/relationships/hyperlink" Target="https://github.com/gentoo/gentoo/pull/4032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WebKit/WebKit/pull/4694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87492" cy="4657501"/>
          </a:xfrm>
        </p:spPr>
        <p:txBody>
          <a:bodyPr/>
          <a:p>
            <a:r>
              <a:rPr lang="en-US" altLang="zh-CN" sz="2600"/>
              <a:t>Nathan Chancellor</a:t>
            </a:r>
            <a:endParaRPr lang="en-US" altLang="zh-CN" sz="2600"/>
          </a:p>
          <a:p>
            <a:pPr lvl="1"/>
            <a:r>
              <a:rPr lang="zh-CN" altLang="en-US" sz="2200"/>
              <a:t>在内联汇编中使用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.ascii</a:t>
            </a:r>
            <a:r>
              <a:rPr lang="en-US" altLang="zh-CN" sz="2200"/>
              <a:t> </a:t>
            </a:r>
            <a:r>
              <a:rPr lang="zh-CN" altLang="en-US" sz="2200"/>
              <a:t>拼接字符串，修复 </a:t>
            </a:r>
            <a:r>
              <a:rPr lang="en-US" altLang="zh-CN" sz="2200"/>
              <a:t>Clang </a:t>
            </a:r>
            <a:r>
              <a:rPr lang="zh-CN" altLang="en-US" sz="2200"/>
              <a:t>构建错误（</a:t>
            </a:r>
            <a:r>
              <a:rPr lang="zh-CN" altLang="en-US" sz="2200">
                <a:hlinkClick r:id="rId2"/>
              </a:rPr>
              <a:t>第 </a:t>
            </a:r>
            <a:r>
              <a:rPr lang="en-US" altLang="zh-CN" sz="2200">
                <a:hlinkClick r:id="rId2"/>
              </a:rPr>
              <a:t>1 </a:t>
            </a:r>
            <a:r>
              <a:rPr lang="zh-CN" altLang="en-US" sz="2200">
                <a:hlinkClick r:id="rId2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Chenghao Duan</a:t>
            </a:r>
            <a:endParaRPr lang="en-US" altLang="zh-CN" sz="2600"/>
          </a:p>
          <a:p>
            <a:pPr lvl="1"/>
            <a:r>
              <a:rPr lang="zh-CN" altLang="en-US" sz="2200"/>
              <a:t>为</a:t>
            </a:r>
            <a:r>
              <a:rPr lang="en-US" altLang="zh-CN" sz="2200"/>
              <a:t> BPF </a:t>
            </a:r>
            <a:r>
              <a:rPr lang="zh-CN" altLang="en-US" sz="2200"/>
              <a:t>子系统添加蹦床 </a:t>
            </a:r>
            <a:r>
              <a:rPr lang="en-US" altLang="zh-CN" sz="2200"/>
              <a:t>(Trampoline</a:t>
            </a:r>
            <a:r>
              <a:rPr lang="zh-CN" altLang="en-US" sz="2200"/>
              <a:t>，辅助间接跳转的设施</a:t>
            </a:r>
            <a:r>
              <a:rPr lang="en-US" altLang="zh-CN" sz="2200"/>
              <a:t>) </a:t>
            </a:r>
            <a:r>
              <a:rPr lang="zh-CN" altLang="en-US" sz="2200"/>
              <a:t>支持（</a:t>
            </a:r>
            <a:r>
              <a:rPr lang="zh-CN" altLang="en-US" sz="2200">
                <a:hlinkClick r:id="rId3"/>
              </a:rPr>
              <a:t>第 </a:t>
            </a:r>
            <a:r>
              <a:rPr lang="en-US" altLang="zh-CN" sz="2200">
                <a:hlinkClick r:id="rId3"/>
              </a:rPr>
              <a:t>1 </a:t>
            </a:r>
            <a:r>
              <a:rPr lang="zh-CN" altLang="en-US" sz="2200">
                <a:hlinkClick r:id="rId3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Bibo Mao</a:t>
            </a:r>
            <a:endParaRPr lang="en-US" altLang="zh-CN" sz="2600"/>
          </a:p>
          <a:p>
            <a:pPr lvl="1"/>
            <a:r>
              <a:rPr lang="zh-CN" altLang="en-US" sz="2200"/>
              <a:t>为</a:t>
            </a:r>
            <a:r>
              <a:rPr lang="en-US" altLang="zh-CN" sz="2200"/>
              <a:t> KVM </a:t>
            </a:r>
            <a:r>
              <a:rPr lang="zh-CN" altLang="en-US" sz="2200"/>
              <a:t>新增中断控制器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IOCSR MISC</a:t>
            </a:r>
            <a:r>
              <a:rPr lang="en-US" altLang="zh-CN" sz="2200"/>
              <a:t> </a:t>
            </a:r>
            <a:r>
              <a:rPr lang="zh-CN" altLang="en-US" sz="2200"/>
              <a:t>寄存器模拟支持（</a:t>
            </a:r>
            <a:r>
              <a:rPr lang="zh-CN" altLang="en-US" sz="2200">
                <a:hlinkClick r:id="rId4"/>
              </a:rPr>
              <a:t>第 </a:t>
            </a:r>
            <a:r>
              <a:rPr lang="en-US" altLang="zh-CN" sz="2200">
                <a:hlinkClick r:id="rId4"/>
              </a:rPr>
              <a:t>1 </a:t>
            </a:r>
            <a:r>
              <a:rPr lang="zh-CN" altLang="en-US" sz="2200">
                <a:hlinkClick r:id="rId4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增强 </a:t>
            </a:r>
            <a:r>
              <a:rPr lang="en-US" altLang="zh-CN" sz="2200"/>
              <a:t>KVM</a:t>
            </a:r>
            <a:r>
              <a:rPr lang="zh-CN" altLang="en-US" sz="2200"/>
              <a:t> 中对 </a:t>
            </a:r>
            <a:r>
              <a:rPr lang="en-US" altLang="zh-CN" sz="2200"/>
              <a:t>EIOINTC </a:t>
            </a:r>
            <a:r>
              <a:rPr lang="zh-CN" altLang="en-US" sz="2200"/>
              <a:t>中断控制器的模拟功能（</a:t>
            </a:r>
            <a:r>
              <a:rPr lang="zh-CN" altLang="en-US" sz="2200">
                <a:hlinkClick r:id="rId5"/>
              </a:rPr>
              <a:t>第 </a:t>
            </a:r>
            <a:r>
              <a:rPr lang="en-US" altLang="zh-CN" sz="2200">
                <a:hlinkClick r:id="rId5"/>
              </a:rPr>
              <a:t>3 </a:t>
            </a:r>
            <a:r>
              <a:rPr lang="zh-CN" altLang="en-US" sz="2200">
                <a:hlinkClick r:id="rId5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Tiezhu Yang</a:t>
            </a:r>
            <a:endParaRPr lang="en-US" altLang="zh-CN" sz="2600"/>
          </a:p>
          <a:p>
            <a:pPr lvl="1"/>
            <a:r>
              <a:rPr lang="zh-CN" altLang="en-US" sz="2200"/>
              <a:t>在</a:t>
            </a:r>
            <a:r>
              <a:rPr lang="en-US" altLang="zh-CN" sz="2200"/>
              <a:t> BPF </a:t>
            </a:r>
            <a:r>
              <a:rPr lang="zh-CN" altLang="en-US" sz="2200"/>
              <a:t>代码中针对龙架构跳过不必要的 </a:t>
            </a:r>
            <a:r>
              <a:rPr lang="en-US" altLang="zh-CN" sz="2200"/>
              <a:t>Spectre v1/v4 </a:t>
            </a:r>
            <a:r>
              <a:rPr lang="zh-CN" altLang="en-US" sz="2200"/>
              <a:t>漏洞检查（</a:t>
            </a:r>
            <a:r>
              <a:rPr lang="zh-CN" altLang="en-US" sz="2200">
                <a:hlinkClick r:id="rId6"/>
              </a:rPr>
              <a:t>第 </a:t>
            </a:r>
            <a:r>
              <a:rPr lang="en-US" altLang="zh-CN" sz="2200">
                <a:hlinkClick r:id="rId6"/>
              </a:rPr>
              <a:t>1 </a:t>
            </a:r>
            <a:r>
              <a:rPr lang="zh-CN" altLang="en-US" sz="2200">
                <a:hlinkClick r:id="rId6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Tianyang Zhang</a:t>
            </a:r>
            <a:endParaRPr lang="en-US" altLang="zh-CN" sz="2600"/>
          </a:p>
          <a:p>
            <a:pPr lvl="1"/>
            <a:r>
              <a:rPr lang="zh-CN" altLang="en-US" sz="2200"/>
              <a:t>龙架构</a:t>
            </a:r>
            <a:r>
              <a:rPr lang="en-US" altLang="zh-CN" sz="2200"/>
              <a:t> irq-redirect </a:t>
            </a:r>
            <a:r>
              <a:rPr lang="zh-CN" altLang="en-US" sz="2200"/>
              <a:t>支持（</a:t>
            </a:r>
            <a:r>
              <a:rPr lang="zh-CN" altLang="en-US" sz="2200">
                <a:hlinkClick r:id="rId7"/>
              </a:rPr>
              <a:t>第</a:t>
            </a:r>
            <a:r>
              <a:rPr lang="en-US" altLang="zh-CN" sz="2200">
                <a:hlinkClick r:id="rId7"/>
              </a:rPr>
              <a:t> 4 </a:t>
            </a:r>
            <a:r>
              <a:rPr lang="zh-CN" altLang="en-US" sz="2200">
                <a:hlinkClick r:id="rId7"/>
              </a:rPr>
              <a:t>版</a:t>
            </a:r>
            <a:r>
              <a:rPr lang="zh-CN" altLang="en-US" sz="2200"/>
              <a:t>）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87492" cy="4657501"/>
          </a:xfrm>
        </p:spPr>
        <p:txBody>
          <a:bodyPr/>
          <a:p>
            <a:pPr lvl="0"/>
            <a:r>
              <a:rPr lang="en-US" altLang="zh-CN" sz="2600"/>
              <a:t>Qunqin Zhao</a:t>
            </a:r>
            <a:endParaRPr lang="en-US" altLang="zh-CN" sz="2600"/>
          </a:p>
          <a:p>
            <a:pPr lvl="1"/>
            <a:r>
              <a:rPr lang="zh-CN" altLang="en-US" sz="2200"/>
              <a:t>龙芯安全引擎、</a:t>
            </a:r>
            <a:r>
              <a:rPr lang="en-US" altLang="zh-CN" sz="2200"/>
              <a:t>TPM </a:t>
            </a:r>
            <a:r>
              <a:rPr lang="zh-CN" altLang="en-US" sz="2200"/>
              <a:t>设备支持（</a:t>
            </a:r>
            <a:r>
              <a:rPr lang="zh-CN" altLang="en-US" sz="2200">
                <a:hlinkClick r:id="rId2"/>
              </a:rPr>
              <a:t>第</a:t>
            </a:r>
            <a:r>
              <a:rPr lang="en-US" altLang="zh-CN" sz="2200">
                <a:hlinkClick r:id="rId2"/>
              </a:rPr>
              <a:t> 11 </a:t>
            </a:r>
            <a:r>
              <a:rPr lang="zh-CN" altLang="en-US" sz="2200">
                <a:hlinkClick r:id="rId2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Binbin Zhou</a:t>
            </a:r>
            <a:endParaRPr lang="en-US" altLang="zh-CN" sz="2600"/>
          </a:p>
          <a:p>
            <a:pPr lvl="1"/>
            <a:r>
              <a:rPr lang="zh-CN" altLang="en-US" sz="2200"/>
              <a:t>修正</a:t>
            </a:r>
            <a:r>
              <a:rPr lang="en-US" altLang="zh-CN" sz="2200"/>
              <a:t> 7A2000 </a:t>
            </a:r>
            <a:r>
              <a:rPr lang="zh-CN" altLang="en-US" sz="2200"/>
              <a:t>的 </a:t>
            </a:r>
            <a:r>
              <a:rPr lang="en-US" altLang="zh-CN" sz="2200"/>
              <a:t>ACPI GPIO </a:t>
            </a:r>
            <a:r>
              <a:rPr lang="zh-CN" altLang="en-US" sz="2200"/>
              <a:t>访问模式为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BIT_CTRL_MODE</a:t>
            </a:r>
            <a:r>
              <a:rPr lang="zh-CN" altLang="en-US" sz="2200">
                <a:latin typeface="Fira Code" charset="0"/>
                <a:ea typeface="Fira Code" charset="0"/>
                <a:cs typeface="Fira Code" charset="0"/>
              </a:rPr>
              <a:t>，</a:t>
            </a:r>
            <a:br>
              <a:rPr lang="zh-CN" altLang="en-US" sz="2200">
                <a:latin typeface="Fira Code" charset="0"/>
                <a:ea typeface="Fira Code" charset="0"/>
                <a:cs typeface="Fira Code" charset="0"/>
              </a:rPr>
            </a:br>
            <a:r>
              <a:rPr lang="zh-CN" altLang="en-US" sz="2200">
                <a:latin typeface="Fira Code" charset="0"/>
                <a:ea typeface="Fira Code" charset="0"/>
                <a:cs typeface="Fira Code" charset="0"/>
              </a:rPr>
              <a:t>避免潜在行为错误</a:t>
            </a:r>
            <a:r>
              <a:rPr lang="zh-CN" altLang="en-US" sz="2200"/>
              <a:t>（</a:t>
            </a:r>
            <a:r>
              <a:rPr lang="zh-CN" altLang="en-US" sz="2200">
                <a:hlinkClick r:id="rId3"/>
              </a:rPr>
              <a:t>第 </a:t>
            </a:r>
            <a:r>
              <a:rPr lang="en-US" altLang="zh-CN" sz="2200">
                <a:hlinkClick r:id="rId3"/>
              </a:rPr>
              <a:t>1 </a:t>
            </a:r>
            <a:r>
              <a:rPr lang="zh-CN" altLang="en-US" sz="2200">
                <a:hlinkClick r:id="rId3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龙芯</a:t>
            </a:r>
            <a:r>
              <a:rPr lang="en-US" altLang="zh-CN" sz="2200"/>
              <a:t> 2K0500 BMC </a:t>
            </a:r>
            <a:r>
              <a:rPr lang="zh-CN" altLang="en-US" sz="2200"/>
              <a:t>支持（</a:t>
            </a:r>
            <a:r>
              <a:rPr lang="zh-CN" altLang="en-US" sz="2200">
                <a:hlinkClick r:id="rId4"/>
              </a:rPr>
              <a:t>第</a:t>
            </a:r>
            <a:r>
              <a:rPr lang="en-US" altLang="zh-CN" sz="2200">
                <a:hlinkClick r:id="rId4"/>
              </a:rPr>
              <a:t> 5 </a:t>
            </a:r>
            <a:r>
              <a:rPr lang="zh-CN" altLang="en-US" sz="2200">
                <a:hlinkClick r:id="rId4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龙芯</a:t>
            </a:r>
            <a:r>
              <a:rPr lang="en-US" altLang="zh-CN" sz="2200"/>
              <a:t> 2K0500/2K1000/2K2000 MMC </a:t>
            </a:r>
            <a:r>
              <a:rPr lang="zh-CN" altLang="en-US" sz="2200"/>
              <a:t>控制器支持（</a:t>
            </a:r>
            <a:r>
              <a:rPr lang="zh-CN" altLang="en-US" sz="2200">
                <a:hlinkClick r:id="rId5"/>
              </a:rPr>
              <a:t>第</a:t>
            </a:r>
            <a:r>
              <a:rPr lang="en-US" altLang="zh-CN" sz="2200">
                <a:hlinkClick r:id="rId5"/>
              </a:rPr>
              <a:t> 3 </a:t>
            </a:r>
            <a:r>
              <a:rPr lang="zh-CN" altLang="en-US" sz="2200">
                <a:hlinkClick r:id="rId5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0"/>
            <a:r>
              <a:rPr lang="en-US" altLang="zh-CN" sz="2600"/>
              <a:t>Yao Zi</a:t>
            </a:r>
            <a:endParaRPr lang="en-US" altLang="zh-CN" sz="2600"/>
          </a:p>
          <a:p>
            <a:pPr lvl="1"/>
            <a:r>
              <a:rPr lang="en-US" altLang="zh-CN" sz="2200"/>
              <a:t>2K0300 SoC </a:t>
            </a:r>
            <a:r>
              <a:rPr lang="zh-CN" altLang="en-US" sz="2200"/>
              <a:t>时钟支持（</a:t>
            </a:r>
            <a:r>
              <a:rPr lang="zh-CN" altLang="en-US" sz="2200">
                <a:hlinkClick r:id="rId6"/>
              </a:rPr>
              <a:t>第</a:t>
            </a:r>
            <a:r>
              <a:rPr lang="en-US" altLang="zh-CN" sz="2200">
                <a:hlinkClick r:id="rId6"/>
              </a:rPr>
              <a:t> 2 </a:t>
            </a:r>
            <a:r>
              <a:rPr lang="zh-CN" altLang="en-US" sz="2200">
                <a:hlinkClick r:id="rId6"/>
              </a:rPr>
              <a:t>版</a:t>
            </a:r>
            <a:r>
              <a:rPr lang="zh-CN" altLang="en-US" sz="2200"/>
              <a:t>）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69840" cy="4657501"/>
          </a:xfrm>
        </p:spPr>
        <p:txBody>
          <a:bodyPr/>
          <a:p>
            <a:r>
              <a:rPr lang="zh-CN" altLang="en-US"/>
              <a:t>升级</a:t>
            </a:r>
            <a:r>
              <a:rPr lang="en-US" altLang="zh-CN"/>
              <a:t>R</a:t>
            </a:r>
            <a:r>
              <a:rPr lang="en-US" altLang="zh-CN">
                <a:cs typeface="Arial" panose="020B0604020202020204" pitchFamily="34" charset="0"/>
              </a:rPr>
              <a:t>OCm 6.4.1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支持</a:t>
            </a:r>
            <a:r>
              <a:rPr lang="en-US" altLang="zh-CN" b="1">
                <a:cs typeface="Arial" panose="020B0604020202020204" pitchFamily="34" charset="0"/>
              </a:rPr>
              <a:t>RDNA 4</a:t>
            </a:r>
            <a:r>
              <a:rPr lang="zh-CN" altLang="en-US">
                <a:cs typeface="Arial" panose="020B0604020202020204" pitchFamily="34" charset="0"/>
              </a:rPr>
              <a:t>架构的显卡</a:t>
            </a:r>
            <a:endParaRPr lang="en-US" altLang="zh-CN">
              <a:cs typeface="Arial" panose="020B0604020202020204" pitchFamily="34" charset="0"/>
              <a:hlinkClick r:id="rId1"/>
            </a:endParaRPr>
          </a:p>
          <a:p>
            <a:pPr lvl="1"/>
            <a:r>
              <a:rPr lang="en-US" altLang="zh-CN">
                <a:cs typeface="Arial" panose="020B0604020202020204" pitchFamily="34" charset="0"/>
                <a:hlinkClick r:id="rId1"/>
              </a:rPr>
              <a:t>https://github.com/lcpu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club/loongarch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packages/pulls?q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=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is%3Apr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+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6.4.1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+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is%3Aclosed</a:t>
            </a:r>
            <a:endParaRPr lang="en-US" altLang="zh-CN">
              <a:cs typeface="Arial" panose="020B0604020202020204" pitchFamily="34" charset="0"/>
              <a:hlinkClick r:id="rId1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欢迎有相关硬件的开发者与用户测试！</a:t>
            </a:r>
            <a:endParaRPr lang="en-US" altLang="zh-CN">
              <a:cs typeface="Arial" panose="020B0604020202020204" pitchFamily="34" charset="0"/>
            </a:endParaRPr>
          </a:p>
          <a:p>
            <a:r>
              <a:rPr lang="zh-CN" altLang="en-US"/>
              <a:t>升级</a:t>
            </a:r>
            <a:r>
              <a:rPr lang="en-US" altLang="zh-CN"/>
              <a:t>LLVM 20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移除</a:t>
            </a:r>
            <a:r>
              <a:rPr lang="en-US" altLang="zh-CN"/>
              <a:t>LDC</a:t>
            </a:r>
            <a:r>
              <a:rPr lang="zh-CN" altLang="en-US"/>
              <a:t>与</a:t>
            </a:r>
            <a:r>
              <a:rPr lang="en-US" altLang="zh-CN"/>
              <a:t>Rust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针对LLVM 19构建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时需要的</a:t>
            </a:r>
            <a:r>
              <a:rPr lang="zh-CN" altLang="en-US"/>
              <a:t>补丁（已无必要）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packages/pull/596</a:t>
            </a:r>
            <a:endParaRPr lang="en-US" altLang="zh-CN">
              <a:hlinkClick r:id="rId2"/>
            </a:endParaRPr>
          </a:p>
          <a:p>
            <a:pPr lvl="1"/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packages/pull/595</a:t>
            </a:r>
            <a:endParaRPr lang="en-US" altLang="zh-CN">
              <a:hlinkClick r:id="rId3"/>
            </a:endParaRPr>
          </a:p>
          <a:p>
            <a:pPr lvl="1"/>
            <a:r>
              <a:rPr lang="en-US" altLang="zh-CN">
                <a:hlinkClick r:id="rId4"/>
              </a:rPr>
              <a:t>https://github.com/lcpu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club/loongarch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packages/pull/612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wszqkzqk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修复gcc 15构建onnxruntime失败的问题 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</a:rPr>
              <a:t>(by Pluto Yang)</a:t>
            </a:r>
            <a:endParaRPr lang="en-US" altLang="zh-CN">
              <a:solidFill>
                <a:srgbClr val="00B0F0"/>
              </a:solidFill>
              <a:ea typeface="Source Han Sans CN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头文件显式包含</a:t>
            </a:r>
            <a:endParaRPr lang="en-US" altLang="zh-CN">
              <a:solidFill>
                <a:srgbClr val="000000"/>
              </a:solidFill>
              <a:ea typeface="Source Han Sans CN" charset="0"/>
              <a:hlinkClick r:id="rId1"/>
            </a:endParaRPr>
          </a:p>
          <a:p>
            <a:pPr lvl="1"/>
            <a:r>
              <a:rPr lang="en-US" altLang="zh-CN">
                <a:solidFill>
                  <a:srgbClr val="00B0F0"/>
                </a:solidFill>
                <a:ea typeface="Source Han Sans CN" charset="0"/>
                <a:hlinkClick r:id="rId1"/>
              </a:rPr>
              <a:t>https://github.com/lcpu</a:t>
            </a:r>
            <a:r>
              <a:rPr lang="zh-CN" altLang="en-US">
                <a:solidFill>
                  <a:srgbClr val="00B0F0"/>
                </a:solidFill>
                <a:ea typeface="Source Han Sans CN" charset="0"/>
                <a:hlinkClick r:id="rId1"/>
              </a:rPr>
              <a:t>-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  <a:hlinkClick r:id="rId1"/>
              </a:rPr>
              <a:t>club/loongarch</a:t>
            </a:r>
            <a:r>
              <a:rPr lang="zh-CN" altLang="en-US">
                <a:solidFill>
                  <a:srgbClr val="00B0F0"/>
                </a:solidFill>
                <a:ea typeface="Source Han Sans CN" charset="0"/>
                <a:hlinkClick r:id="rId1"/>
              </a:rPr>
              <a:t>-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  <a:hlinkClick r:id="rId1"/>
              </a:rPr>
              <a:t>packages/commit/ef8f5ae3280751cdca603ec1b51f48007bcb400e</a:t>
            </a:r>
            <a:endParaRPr lang="zh-CN" altLang="en-US">
              <a:solidFill>
                <a:srgbClr val="00B0F0"/>
              </a:solidFill>
              <a:ea typeface="Source Han Sans CN" charset="0"/>
            </a:endParaRPr>
          </a:p>
          <a:p>
            <a:r>
              <a:rPr lang="zh-CN" altLang="en-US">
                <a:ea typeface="Source Han Sans CN" charset="0"/>
              </a:rPr>
              <a:t>新增</a:t>
            </a:r>
            <a:r>
              <a:rPr lang="en-US" altLang="zh-CN">
                <a:ea typeface="Source Han Sans CN" charset="0"/>
              </a:rPr>
              <a:t>libaemu 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</a:rPr>
              <a:t>(by wszqkzqk)</a:t>
            </a:r>
            <a:endParaRPr lang="en-US" altLang="zh-CN">
              <a:solidFill>
                <a:srgbClr val="00B0F0"/>
              </a:solidFill>
              <a:ea typeface="Source Han Sans CN" charset="0"/>
            </a:endParaRPr>
          </a:p>
          <a:p>
            <a:pPr lvl="1"/>
            <a:r>
              <a:rPr lang="en-US" altLang="zh-CN">
                <a:ea typeface="Source Han Sans CN" charset="0"/>
              </a:rPr>
              <a:t>QEMU</a:t>
            </a:r>
            <a:r>
              <a:rPr lang="zh-CN" altLang="en-US">
                <a:ea typeface="Source Han Sans CN" charset="0"/>
              </a:rPr>
              <a:t>的</a:t>
            </a:r>
            <a:r>
              <a:rPr lang="en-US" altLang="zh-CN">
                <a:ea typeface="Source Han Sans CN" charset="0"/>
              </a:rPr>
              <a:t>rutabaga</a:t>
            </a:r>
            <a:r>
              <a:rPr lang="zh-CN" altLang="en-US">
                <a:ea typeface="Source Han Sans CN" charset="0"/>
              </a:rPr>
              <a:t>支持（用于直通</a:t>
            </a:r>
            <a:r>
              <a:rPr lang="en-US" altLang="zh-CN">
                <a:ea typeface="Source Han Sans CN" charset="0"/>
              </a:rPr>
              <a:t>Wayland</a:t>
            </a:r>
            <a:r>
              <a:rPr lang="zh-CN" altLang="en-US">
                <a:ea typeface="Source Han Sans CN" charset="0"/>
              </a:rPr>
              <a:t>显示）需要</a:t>
            </a:r>
            <a:endParaRPr lang="zh-CN" altLang="en-US"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</a:rPr>
              <a:t>依赖链：</a:t>
            </a:r>
            <a:r>
              <a:rPr lang="en-US" altLang="zh-CN">
                <a:ea typeface="Source Han Sans CN" charset="0"/>
              </a:rPr>
              <a:t>qemu </a:t>
            </a:r>
            <a:r>
              <a:rPr lang="zh-CN" altLang="en-US">
                <a:ea typeface="Source Han Sans CN" charset="0"/>
              </a:rPr>
              <a:t>-</a:t>
            </a:r>
            <a:r>
              <a:rPr lang="en-US" altLang="zh-CN">
                <a:ea typeface="Source Han Sans CN" charset="0"/>
              </a:rPr>
              <a:t>&gt; rutabaga-ffi </a:t>
            </a:r>
            <a:r>
              <a:rPr lang="zh-CN" altLang="en-US">
                <a:ea typeface="Source Han Sans CN" charset="0"/>
              </a:rPr>
              <a:t>-</a:t>
            </a:r>
            <a:r>
              <a:rPr lang="en-US" altLang="zh-CN">
                <a:ea typeface="Source Han Sans CN" charset="0"/>
              </a:rPr>
              <a:t>&gt; gfxstream </a:t>
            </a:r>
            <a:r>
              <a:rPr lang="zh-CN" altLang="en-US">
                <a:ea typeface="Source Han Sans CN" charset="0"/>
              </a:rPr>
              <a:t>-</a:t>
            </a:r>
            <a:r>
              <a:rPr lang="en-US" altLang="zh-CN">
                <a:ea typeface="Source Han Sans CN" charset="0"/>
              </a:rPr>
              <a:t>&gt; libaemu</a:t>
            </a:r>
            <a:endParaRPr lang="en-US" altLang="zh-CN"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</a:rPr>
              <a:t>使用</a:t>
            </a:r>
            <a:r>
              <a:rPr lang="en-US" altLang="zh-CN">
                <a:ea typeface="Source Han Sans CN" charset="0"/>
              </a:rPr>
              <a:t>std C</a:t>
            </a:r>
            <a:r>
              <a:rPr lang="zh-CN" altLang="en-US">
                <a:ea typeface="Source Han Sans CN" charset="0"/>
              </a:rPr>
              <a:t>++实现龙架构内存屏障操作（未上游化）</a:t>
            </a:r>
            <a:endParaRPr lang="zh-CN" altLang="en-US">
              <a:ea typeface="Source Han Sans CN" charset="0"/>
            </a:endParaRPr>
          </a:p>
          <a:p>
            <a:pPr lvl="1"/>
            <a:r>
              <a:rPr lang="zh-CN" altLang="en-US">
                <a:ea typeface="Source Han Sans CN" charset="0"/>
              </a:rPr>
              <a:t>但</a:t>
            </a:r>
            <a:r>
              <a:rPr lang="en-US" altLang="zh-CN">
                <a:ea typeface="Source Han Sans CN" charset="0"/>
              </a:rPr>
              <a:t>rutabaga-ffi</a:t>
            </a:r>
            <a:r>
              <a:rPr lang="zh-CN" altLang="en-US">
                <a:ea typeface="Source Han Sans CN" charset="0"/>
              </a:rPr>
              <a:t>因为</a:t>
            </a:r>
            <a:r>
              <a:rPr lang="en-US" altLang="zh-CN">
                <a:ea typeface="Source Han Sans CN" charset="0"/>
              </a:rPr>
              <a:t>rust</a:t>
            </a:r>
            <a:r>
              <a:rPr lang="zh-CN" altLang="en-US">
                <a:ea typeface="Source Han Sans CN" charset="0"/>
              </a:rPr>
              <a:t>依赖链版本未成功构建，未达目的</a:t>
            </a:r>
            <a:endParaRPr lang="zh-CN" altLang="en-US">
              <a:ea typeface="Source Han Sans CN" charset="0"/>
            </a:endParaRPr>
          </a:p>
          <a:p>
            <a:pPr lvl="1"/>
            <a:r>
              <a:rPr lang="en-US" altLang="zh-CN">
                <a:ea typeface="Source Han Sans CN" charset="0"/>
                <a:hlinkClick r:id="rId2"/>
              </a:rPr>
              <a:t>https://github.com/lcpu</a:t>
            </a:r>
            <a:r>
              <a:rPr lang="zh-CN" altLang="en-US">
                <a:ea typeface="Source Han Sans CN" charset="0"/>
                <a:hlinkClick r:id="rId2"/>
              </a:rPr>
              <a:t>-</a:t>
            </a:r>
            <a:r>
              <a:rPr lang="en-US" altLang="zh-CN">
                <a:ea typeface="Source Han Sans CN" charset="0"/>
                <a:hlinkClick r:id="rId2"/>
              </a:rPr>
              <a:t>club/loongarch</a:t>
            </a:r>
            <a:r>
              <a:rPr lang="zh-CN" altLang="en-US">
                <a:ea typeface="Source Han Sans CN" charset="0"/>
                <a:hlinkClick r:id="rId2"/>
              </a:rPr>
              <a:t>-</a:t>
            </a:r>
            <a:r>
              <a:rPr lang="en-US" altLang="zh-CN">
                <a:ea typeface="Source Han Sans CN" charset="0"/>
                <a:hlinkClick r:id="rId2"/>
              </a:rPr>
              <a:t>packages/pull/597</a:t>
            </a:r>
            <a:endParaRPr lang="zh-CN" altLang="en-US">
              <a:ea typeface="Source Han Sans CN" charset="0"/>
            </a:endParaRPr>
          </a:p>
          <a:p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wszqkzqk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595141" cy="4657501"/>
          </a:xfrm>
        </p:spPr>
        <p:txBody>
          <a:bodyPr/>
          <a:p>
            <a:r>
              <a:rPr lang="zh-CN" altLang="en-US">
                <a:ea typeface="Source Han Sans CN" charset="0"/>
              </a:rPr>
              <a:t>为</a:t>
            </a:r>
            <a:r>
              <a:rPr lang="en-US" altLang="zh-CN">
                <a:ea typeface="Source Han Sans CN" charset="0"/>
              </a:rPr>
              <a:t>Blender</a:t>
            </a:r>
            <a:r>
              <a:rPr lang="zh-CN" altLang="en-US">
                <a:ea typeface="Source Han Sans CN" charset="0"/>
              </a:rPr>
              <a:t>启用</a:t>
            </a:r>
            <a:r>
              <a:rPr lang="en-US" altLang="zh-CN">
                <a:ea typeface="Source Han Sans CN" charset="0"/>
              </a:rPr>
              <a:t>AMD ROCm/HIP</a:t>
            </a:r>
            <a:r>
              <a:rPr lang="zh-CN" altLang="en-US">
                <a:ea typeface="Source Han Sans CN" charset="0"/>
              </a:rPr>
              <a:t>支持 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</a:rPr>
              <a:t>(by wszqkzqk)</a:t>
            </a:r>
            <a:endParaRPr lang="en-US" altLang="zh-CN">
              <a:solidFill>
                <a:srgbClr val="00B0F0"/>
              </a:solidFill>
              <a:ea typeface="Source Han Sans CN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适配相关平台检测头文件（独立于</a:t>
            </a:r>
            <a:r>
              <a:rPr lang="en-US" altLang="zh-CN">
                <a:solidFill>
                  <a:srgbClr val="000000"/>
                </a:solidFill>
                <a:ea typeface="Source Han Sans CN" charset="0"/>
              </a:rPr>
              <a:t>HIP</a:t>
            </a:r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，</a:t>
            </a:r>
            <a:r>
              <a:rPr lang="en-US" altLang="zh-CN">
                <a:solidFill>
                  <a:srgbClr val="000000"/>
                </a:solidFill>
                <a:ea typeface="Source Han Sans CN" charset="0"/>
              </a:rPr>
              <a:t>Blender</a:t>
            </a:r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自身维护）</a:t>
            </a:r>
            <a:endParaRPr lang="zh-CN" altLang="en-US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b="1">
                <a:solidFill>
                  <a:srgbClr val="000000"/>
                </a:solidFill>
                <a:ea typeface="Source Han Sans CN" charset="0"/>
              </a:rPr>
              <a:t>已提交上游并被接受</a:t>
            </a:r>
            <a:endParaRPr lang="zh-CN" altLang="en-US" b="1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ea typeface="Source Han Sans CN" charset="0"/>
                <a:hlinkClick r:id="rId1"/>
              </a:rPr>
              <a:t>https://projects.blender.org/blender/blender/pulls/130916</a:t>
            </a:r>
            <a:endParaRPr lang="en-US" altLang="zh-CN">
              <a:solidFill>
                <a:srgbClr val="000000"/>
              </a:solidFill>
              <a:ea typeface="Source Han Sans CN" charset="0"/>
              <a:hlinkClick r:id="rId1"/>
            </a:endParaRPr>
          </a:p>
          <a:p>
            <a:pPr lvl="1"/>
            <a:r>
              <a:rPr lang="en-US" altLang="zh-CN">
                <a:ea typeface="Source Han Sans CN" charset="0"/>
                <a:hlinkClick r:id="rId1"/>
              </a:rPr>
              <a:t>https://projects.blender.org/blender/blender/pulls/140528</a:t>
            </a:r>
            <a:endParaRPr lang="en-US" altLang="zh-CN">
              <a:ea typeface="Source Han Sans CN" charset="0"/>
              <a:hlinkClick r:id="rId1"/>
            </a:endParaRPr>
          </a:p>
          <a:p>
            <a:pPr lvl="1"/>
            <a:r>
              <a:rPr lang="zh-CN" altLang="en-US">
                <a:ea typeface="Source Han Sans CN" charset="0"/>
              </a:rPr>
              <a:t>（借助</a:t>
            </a:r>
            <a:r>
              <a:rPr lang="en-US" altLang="zh-CN">
                <a:ea typeface="Source Han Sans CN" charset="0"/>
              </a:rPr>
              <a:t>RISC</a:t>
            </a:r>
            <a:r>
              <a:rPr lang="zh-CN" altLang="en-US">
                <a:ea typeface="Source Han Sans CN" charset="0"/>
              </a:rPr>
              <a:t>-</a:t>
            </a:r>
            <a:r>
              <a:rPr lang="en-US" altLang="zh-CN">
                <a:ea typeface="Source Han Sans CN" charset="0"/>
              </a:rPr>
              <a:t>V</a:t>
            </a:r>
            <a:r>
              <a:rPr lang="zh-CN" altLang="en-US">
                <a:ea typeface="Source Han Sans CN" charset="0"/>
              </a:rPr>
              <a:t>影响力后）得到合并</a:t>
            </a:r>
            <a:endParaRPr lang="zh-CN" altLang="en-US">
              <a:ea typeface="Source Han Sans CN" charset="0"/>
            </a:endParaRPr>
          </a:p>
          <a:p>
            <a:r>
              <a:rPr lang="zh-CN" altLang="en-US">
                <a:ea typeface="Source Han Sans CN" charset="0"/>
              </a:rPr>
              <a:t>禁用</a:t>
            </a:r>
            <a:r>
              <a:rPr lang="en-US" altLang="zh-CN">
                <a:ea typeface="Source Han Sans CN" charset="0"/>
              </a:rPr>
              <a:t>Code </a:t>
            </a:r>
            <a:r>
              <a:rPr lang="zh-CN" altLang="en-US">
                <a:ea typeface="Source Han Sans CN" charset="0"/>
              </a:rPr>
              <a:t>- </a:t>
            </a:r>
            <a:r>
              <a:rPr lang="en-US" altLang="zh-CN">
                <a:ea typeface="Source Han Sans CN" charset="0"/>
              </a:rPr>
              <a:t>OSS</a:t>
            </a:r>
            <a:r>
              <a:rPr lang="zh-CN" altLang="en-US">
                <a:ea typeface="Source Han Sans CN" charset="0"/>
              </a:rPr>
              <a:t>的</a:t>
            </a:r>
            <a:r>
              <a:rPr lang="en-US" altLang="zh-CN">
                <a:ea typeface="Source Han Sans CN" charset="0"/>
              </a:rPr>
              <a:t>vsce-sign</a:t>
            </a:r>
            <a:r>
              <a:rPr lang="zh-CN" altLang="en-US">
                <a:ea typeface="Source Han Sans CN" charset="0"/>
              </a:rPr>
              <a:t>签名验证模块</a:t>
            </a:r>
            <a:r>
              <a:rPr lang="en-US" altLang="zh-CN">
                <a:ea typeface="Source Han Sans CN" charset="0"/>
              </a:rPr>
              <a:t> 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</a:rPr>
              <a:t>(by wszqkzqk)</a:t>
            </a:r>
            <a:endParaRPr lang="en-US" altLang="zh-CN">
              <a:solidFill>
                <a:srgbClr val="00B0F0"/>
              </a:solidFill>
              <a:ea typeface="Source Han Sans CN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ea typeface="Source Han Sans CN" charset="0"/>
              </a:rPr>
              <a:t>Arch Linux</a:t>
            </a:r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上游近期启用了</a:t>
            </a:r>
            <a:r>
              <a:rPr lang="en-US" altLang="zh-CN">
                <a:solidFill>
                  <a:srgbClr val="000000"/>
                </a:solidFill>
                <a:ea typeface="Source Han Sans CN" charset="0"/>
              </a:rPr>
              <a:t>vsce-sign</a:t>
            </a:r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模块</a:t>
            </a:r>
            <a:endParaRPr lang="zh-CN" altLang="en-US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ea typeface="Source Han Sans CN" charset="0"/>
              </a:rPr>
              <a:t>NPM</a:t>
            </a:r>
            <a:r>
              <a:rPr lang="zh-CN" altLang="en-US">
                <a:solidFill>
                  <a:srgbClr val="000000"/>
                </a:solidFill>
                <a:ea typeface="Source Han Sans CN" charset="0"/>
              </a:rPr>
              <a:t>无龙架构构建，故重新禁用</a:t>
            </a:r>
            <a:endParaRPr lang="zh-CN" altLang="en-US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ea typeface="Source Han Sans CN" charset="0"/>
                <a:hlinkClick r:id="rId2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ea typeface="Source Han Sans CN" charset="0"/>
                <a:hlinkClick r:id="rId2"/>
              </a:rPr>
              <a:t>-</a:t>
            </a:r>
            <a:r>
              <a:rPr lang="en-US" altLang="zh-CN">
                <a:solidFill>
                  <a:srgbClr val="000000"/>
                </a:solidFill>
                <a:ea typeface="Source Han Sans CN" charset="0"/>
                <a:hlinkClick r:id="rId2"/>
              </a:rPr>
              <a:t>club/loongarch</a:t>
            </a:r>
            <a:r>
              <a:rPr lang="zh-CN" altLang="en-US">
                <a:solidFill>
                  <a:srgbClr val="000000"/>
                </a:solidFill>
                <a:ea typeface="Source Han Sans CN" charset="0"/>
                <a:hlinkClick r:id="rId2"/>
              </a:rPr>
              <a:t>-</a:t>
            </a:r>
            <a:r>
              <a:rPr lang="en-US" altLang="zh-CN">
                <a:solidFill>
                  <a:srgbClr val="000000"/>
                </a:solidFill>
                <a:ea typeface="Source Han Sans CN" charset="0"/>
                <a:hlinkClick r:id="rId2"/>
              </a:rPr>
              <a:t>packages/pull/608</a:t>
            </a:r>
            <a:endParaRPr lang="en-US" altLang="zh-CN">
              <a:solidFill>
                <a:srgbClr val="000000"/>
              </a:solidFill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wszqkzqk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20918" cy="4657501"/>
          </a:xfrm>
        </p:spPr>
        <p:txBody>
          <a:bodyPr/>
          <a:p>
            <a:r>
              <a:rPr lang="zh-CN" altLang="en-US"/>
              <a:t>测试</a:t>
            </a:r>
            <a:r>
              <a:rPr lang="zh-CN" altLang="en-US">
                <a:cs typeface="Arial" panose="020B0604020202020204" pitchFamily="34" charset="0"/>
              </a:rPr>
              <a:t>问题：暂</a:t>
            </a:r>
            <a:r>
              <a:rPr lang="zh-CN" altLang="en-US" b="1">
                <a:cs typeface="Arial" panose="020B0604020202020204" pitchFamily="34" charset="0"/>
              </a:rPr>
              <a:t>忽略</a:t>
            </a:r>
            <a:r>
              <a:rPr lang="zh-CN" altLang="en-US">
                <a:cs typeface="Arial" panose="020B0604020202020204" pitchFamily="34" charset="0"/>
              </a:rPr>
              <a:t>以下错误并继续完成构建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en-US" altLang="zh-CN"/>
              <a:t>dust</a:t>
            </a:r>
            <a:r>
              <a:rPr lang="zh-CN" altLang="en-US"/>
              <a:t>：测试套件中硬编码文件系统块大小为</a:t>
            </a:r>
            <a:r>
              <a:rPr lang="en-US" altLang="zh-CN"/>
              <a:t>4 KiB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/>
          </a:p>
          <a:p>
            <a:pPr lvl="1"/>
            <a:r>
              <a:rPr lang="en-US" altLang="zh-CN"/>
              <a:t>du</a:t>
            </a:r>
            <a:r>
              <a:rPr lang="zh-CN" altLang="en-US"/>
              <a:t>的</a:t>
            </a:r>
            <a:r>
              <a:rPr lang="en-US" altLang="zh-CN"/>
              <a:t>rust</a:t>
            </a:r>
            <a:r>
              <a:rPr lang="zh-CN" altLang="en-US"/>
              <a:t>实现</a:t>
            </a:r>
            <a:endParaRPr lang="zh-CN" altLang="en-US"/>
          </a:p>
          <a:p>
            <a:pPr lvl="1"/>
            <a:r>
              <a:rPr lang="zh-CN" altLang="en-US"/>
              <a:t>解决方案与开发者讨论中</a:t>
            </a:r>
            <a:endParaRPr lang="en-US" altLang="zh-CN">
              <a:hlinkClick r:id="rId1"/>
            </a:endParaRPr>
          </a:p>
          <a:p>
            <a:pPr lvl="1"/>
            <a:r>
              <a:rPr lang="en-US" altLang="zh-CN">
                <a:hlinkClick r:id="rId1"/>
              </a:rPr>
              <a:t>https://github.com/bootandy/dust/issues/504</a:t>
            </a:r>
            <a:endParaRPr lang="en-US" altLang="zh-CN"/>
          </a:p>
          <a:p>
            <a:r>
              <a:rPr lang="en-US" altLang="zh-CN"/>
              <a:t>python-matplotlib</a:t>
            </a:r>
            <a:r>
              <a:rPr lang="zh-CN" altLang="en-US"/>
              <a:t>：部分绘制差异超过允差</a:t>
            </a:r>
            <a:r>
              <a:rPr lang="en-US" altLang="zh-CN"/>
              <a:t>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未明确原因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packages/pull/602</a:t>
            </a:r>
            <a:endParaRPr lang="en-US" altLang="zh-CN">
              <a:hlinkClick r:id="rId2"/>
            </a:endParaRPr>
          </a:p>
          <a:p>
            <a:pPr lvl="0"/>
            <a:endParaRPr lang="en-US" altLang="zh-CN"/>
          </a:p>
          <a:p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wszqkzqk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deepin</a:t>
            </a:r>
            <a:r>
              <a:rPr lang="zh-CN" altLang="en-US"/>
              <a:t>社区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71712" cy="4657501"/>
          </a:xfrm>
        </p:spPr>
        <p:txBody>
          <a:bodyPr/>
          <a:p>
            <a:r>
              <a:rPr lang="zh-CN" altLang="en-US"/>
              <a:t>新增软件包：</a:t>
            </a:r>
            <a:r>
              <a:rPr lang="en-US" altLang="zh-CN"/>
              <a:t>translate-shell</a:t>
            </a:r>
            <a:r>
              <a:rPr lang="zh-CN" altLang="en-US"/>
              <a:t>、</a:t>
            </a:r>
            <a:r>
              <a:rPr lang="en-US" altLang="zh-CN"/>
              <a:t>pydbus</a:t>
            </a:r>
            <a:r>
              <a:rPr lang="zh-CN" altLang="en-US"/>
              <a:t>、</a:t>
            </a:r>
            <a:r>
              <a:rPr lang="en-US" altLang="zh-CN"/>
              <a:t>tightvnc</a:t>
            </a:r>
            <a:r>
              <a:rPr lang="zh-CN" altLang="en-US"/>
              <a:t>、</a:t>
            </a:r>
            <a:r>
              <a:rPr lang="en-US" altLang="zh-CN"/>
              <a:t>ardour</a:t>
            </a:r>
            <a:r>
              <a:rPr lang="zh-CN" altLang="en-US"/>
              <a:t>、</a:t>
            </a:r>
            <a:r>
              <a:rPr lang="en-US" altLang="zh-CN"/>
              <a:t>fuse-archive</a:t>
            </a:r>
            <a:r>
              <a:rPr lang="zh-CN" altLang="en-US"/>
              <a:t>、</a:t>
            </a:r>
            <a:r>
              <a:rPr lang="en-US" altLang="zh-CN"/>
              <a:t>mktorrent</a:t>
            </a:r>
            <a:r>
              <a:rPr lang="zh-CN" altLang="en-US"/>
              <a:t>、</a:t>
            </a:r>
            <a:r>
              <a:rPr lang="en-US" altLang="zh-CN"/>
              <a:t>moonlight-qt</a:t>
            </a:r>
            <a:r>
              <a:rPr lang="zh-CN" altLang="en-US"/>
              <a:t>、</a:t>
            </a:r>
            <a:r>
              <a:rPr lang="en-US" altLang="zh-CN"/>
              <a:t>kmscube</a:t>
            </a:r>
            <a:r>
              <a:rPr lang="zh-CN" altLang="en-US"/>
              <a:t>、</a:t>
            </a:r>
            <a:r>
              <a:rPr lang="en-US" altLang="zh-CN"/>
              <a:t>libei</a:t>
            </a:r>
            <a:r>
              <a:rPr lang="zh-CN" altLang="en-US"/>
              <a:t>、</a:t>
            </a:r>
            <a:r>
              <a:rPr lang="en-US" altLang="zh-CN"/>
              <a:t>wfview</a:t>
            </a:r>
            <a:r>
              <a:rPr lang="zh-CN" altLang="en-US"/>
              <a:t>、</a:t>
            </a:r>
            <a:r>
              <a:rPr lang="en-US" altLang="zh-CN"/>
              <a:t>yade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gcc12: fix exception table caching for COMDAT functions on LoongArch</a:t>
            </a:r>
            <a:endParaRPr lang="en-US" altLang="zh-CN"/>
          </a:p>
          <a:p>
            <a:pPr lvl="1">
              <a:buChar char="•"/>
            </a:pPr>
            <a:r>
              <a:rPr lang="en-US" altLang="zh-CN" sz="2400">
                <a:hlinkClick r:id="rId1"/>
              </a:rPr>
              <a:t>https://github.com/deepin</a:t>
            </a:r>
            <a:r>
              <a:rPr lang="zh-CN" altLang="en-US" sz="2400">
                <a:hlinkClick r:id="rId1"/>
              </a:rPr>
              <a:t>-</a:t>
            </a:r>
            <a:r>
              <a:rPr lang="en-US" altLang="zh-CN" sz="2400">
                <a:hlinkClick r:id="rId1"/>
              </a:rPr>
              <a:t>community/gcc</a:t>
            </a:r>
            <a:r>
              <a:rPr lang="zh-CN" altLang="en-US" sz="2400">
                <a:hlinkClick r:id="rId1"/>
              </a:rPr>
              <a:t>-</a:t>
            </a:r>
            <a:r>
              <a:rPr lang="en-US" altLang="zh-CN" sz="2400">
                <a:hlinkClick r:id="rId1"/>
              </a:rPr>
              <a:t>12/pull/29</a:t>
            </a:r>
            <a:endParaRPr lang="en-US" altLang="zh-CN" sz="2400">
              <a:hlinkClick r:id="rId1"/>
            </a:endParaRPr>
          </a:p>
          <a:p>
            <a:pPr marL="0" indent="0">
              <a:buNone/>
            </a:pPr>
            <a:endParaRPr lang="en-US" altLang="zh-CN" sz="2400">
              <a:hlinkClick r:id="rId1"/>
            </a:endParaRPr>
          </a:p>
          <a:p>
            <a:pPr>
              <a:buChar char="•"/>
            </a:pPr>
            <a:r>
              <a:rPr lang="en-US" altLang="zh-CN"/>
              <a:t>qt6</a:t>
            </a:r>
            <a:r>
              <a:rPr lang="zh-CN" altLang="en-US"/>
              <a:t>-</a:t>
            </a:r>
            <a:r>
              <a:rPr lang="en-US" altLang="zh-CN"/>
              <a:t>base: fix CVE-2025-5455</a:t>
            </a:r>
            <a:endParaRPr lang="en-US" altLang="zh-CN"/>
          </a:p>
          <a:p>
            <a:pPr lvl="1">
              <a:buChar char="•"/>
            </a:pPr>
            <a:r>
              <a:rPr lang="en-US" altLang="zh-CN" sz="2400">
                <a:hlinkClick r:id="rId2"/>
              </a:rPr>
              <a:t>https://github.com/deepin</a:t>
            </a:r>
            <a:r>
              <a:rPr lang="zh-CN" altLang="en-US" sz="2400">
                <a:hlinkClick r:id="rId2"/>
              </a:rPr>
              <a:t>-</a:t>
            </a:r>
            <a:r>
              <a:rPr lang="en-US" altLang="zh-CN" sz="2400">
                <a:hlinkClick r:id="rId2"/>
              </a:rPr>
              <a:t>community/qt6</a:t>
            </a:r>
            <a:r>
              <a:rPr lang="zh-CN" altLang="en-US" sz="2400">
                <a:hlinkClick r:id="rId2"/>
              </a:rPr>
              <a:t>-</a:t>
            </a:r>
            <a:r>
              <a:rPr lang="en-US" altLang="zh-CN" sz="2400">
                <a:hlinkClick r:id="rId2"/>
              </a:rPr>
              <a:t>base/pull/24</a:t>
            </a:r>
            <a:endParaRPr lang="en-US" altLang="zh-CN" sz="2400"/>
          </a:p>
          <a:p>
            <a:endParaRPr lang="en-US" altLang="zh-CN" sz="24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Cryolitia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deepin</a:t>
            </a:r>
            <a:r>
              <a:rPr lang="zh-CN" altLang="en-US"/>
              <a:t>社区内核相关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同步</a:t>
            </a:r>
            <a:r>
              <a:rPr lang="zh-CN" altLang="en-US">
                <a:cs typeface="Arial" panose="020B0604020202020204" pitchFamily="34" charset="0"/>
              </a:rPr>
              <a:t>上游</a:t>
            </a:r>
            <a:r>
              <a:rPr lang="en-US" altLang="zh-CN"/>
              <a:t> linux 6.6-y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更新</a:t>
            </a:r>
            <a:r>
              <a:rPr lang="en-US" altLang="zh-CN"/>
              <a:t>.</a:t>
            </a:r>
            <a:endParaRPr lang="en-US" altLang="zh-CN"/>
          </a:p>
          <a:p>
            <a:pPr lvl="1">
              <a:buChar char="•"/>
            </a:pPr>
            <a:r>
              <a:rPr lang="en-US" altLang="zh-CN">
                <a:hlinkClick r:id="rId1"/>
              </a:rPr>
              <a:t>https://github.com/deepin-community/kernel/pull/861</a:t>
            </a:r>
            <a:endParaRPr lang="en-US" altLang="zh-CN"/>
          </a:p>
          <a:p>
            <a:pPr marL="685800" lvl="1">
              <a:buChar char="•"/>
            </a:pPr>
            <a:r>
              <a:rPr lang="en-US" altLang="zh-CN">
                <a:hlinkClick r:id="rId2"/>
              </a:rPr>
              <a:t>https://github.com/deepin-community/kernel/pull/872</a:t>
            </a:r>
            <a:endParaRPr lang="en-US" altLang="zh-CN"/>
          </a:p>
          <a:p>
            <a:r>
              <a:rPr lang="zh-CN" altLang="en-US"/>
              <a:t>添加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T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PM</a:t>
            </a:r>
            <a:r>
              <a:rPr lang="zh-CN" altLang="en-US"/>
              <a:t>、</a:t>
            </a:r>
            <a:r>
              <a:rPr lang="en-US" altLang="zh-CN"/>
              <a:t>PWM </a:t>
            </a:r>
            <a:r>
              <a:rPr lang="zh-CN" altLang="en-US"/>
              <a:t>控制器驱动程序和多通道 </a:t>
            </a:r>
            <a:r>
              <a:rPr lang="en-US" altLang="zh-CN"/>
              <a:t>GMAC </a:t>
            </a:r>
            <a:r>
              <a:rPr lang="zh-CN" altLang="en-US"/>
              <a:t>支持，引入新的龙芯平台支持；龙架构支持扩展至</a:t>
            </a:r>
            <a:r>
              <a:rPr lang="en-US" altLang="zh-CN"/>
              <a:t> 2048 </a:t>
            </a:r>
            <a:r>
              <a:rPr lang="zh-CN" altLang="en-US"/>
              <a:t>核，多核缓存拓扑调度，</a:t>
            </a:r>
            <a:r>
              <a:rPr lang="en-US" altLang="zh-CN"/>
              <a:t>ACPI </a:t>
            </a:r>
            <a:r>
              <a:rPr lang="zh-CN" altLang="en-US"/>
              <a:t>亲和性</a:t>
            </a:r>
            <a:r>
              <a:rPr lang="en-US" altLang="zh-CN"/>
              <a:t>;</a:t>
            </a:r>
            <a:r>
              <a:rPr lang="zh-CN" altLang="en-US"/>
              <a:t>修复</a:t>
            </a:r>
            <a:r>
              <a:rPr lang="en-US" altLang="zh-CN"/>
              <a:t> GPIO </a:t>
            </a:r>
            <a:r>
              <a:rPr lang="zh-CN" altLang="en-US"/>
              <a:t>和</a:t>
            </a:r>
            <a:r>
              <a:rPr lang="en-US" altLang="zh-CN"/>
              <a:t> GPU </a:t>
            </a:r>
            <a:r>
              <a:rPr lang="zh-CN" altLang="en-US"/>
              <a:t>缓存排序错误。</a:t>
            </a:r>
            <a:endParaRPr lang="zh-CN" altLang="en-US"/>
          </a:p>
          <a:p>
            <a:pPr lvl="1"/>
            <a:r>
              <a:rPr lang="en-US" altLang="zh-CN">
                <a:hlinkClick r:id="rId3"/>
              </a:rPr>
              <a:t>https://github.com/deepin-community/kernel/pull/865</a:t>
            </a:r>
            <a:endParaRPr lang="en-US" altLang="zh-CN"/>
          </a:p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添加龙芯TPM和加密模块驱动</a:t>
            </a:r>
            <a:endParaRPr lang="en-US" altLang="zh-CN"/>
          </a:p>
          <a:p>
            <a:pPr lvl="1"/>
            <a:r>
              <a:rPr lang="en-US" altLang="zh-CN">
                <a:hlinkClick r:id="rId4"/>
              </a:rPr>
              <a:t>https://github.com/deepin-community/kernel/pull/875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Cryolitia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deepin </a:t>
            </a:r>
            <a:r>
              <a:rPr lang="zh-CN" altLang="en-US"/>
              <a:t>软件包更新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3068012" cy="5093366"/>
          </a:xfrm>
        </p:spPr>
        <p:txBody>
          <a:bodyPr/>
          <a:p>
            <a:r>
              <a:rPr lang="en-US" altLang="zh-CN" sz="2600"/>
              <a:t>rime-wanxiang</a:t>
            </a:r>
            <a:endParaRPr lang="en-US" altLang="zh-CN" sz="2600"/>
          </a:p>
          <a:p>
            <a:r>
              <a:rPr lang="en-US" altLang="zh-CN" sz="2600"/>
              <a:t>pci.ids</a:t>
            </a:r>
            <a:endParaRPr lang="en-US" altLang="zh-CN" sz="2600"/>
          </a:p>
          <a:p>
            <a:r>
              <a:rPr lang="en-US" altLang="zh-CN" sz="2600"/>
              <a:t>usb.ids</a:t>
            </a:r>
            <a:endParaRPr lang="en-US" altLang="zh-CN" sz="2600"/>
          </a:p>
          <a:p>
            <a:r>
              <a:rPr lang="en-US" altLang="zh-CN" sz="2600"/>
              <a:t>net-tools</a:t>
            </a:r>
            <a:endParaRPr lang="en-US" altLang="zh-CN" sz="2600"/>
          </a:p>
          <a:p>
            <a:r>
              <a:rPr lang="en-US" altLang="zh-CN" sz="2600"/>
              <a:t>ghex</a:t>
            </a:r>
            <a:endParaRPr lang="en-US" altLang="zh-CN" sz="2600"/>
          </a:p>
          <a:p>
            <a:r>
              <a:rPr lang="en-US" altLang="zh-CN" sz="2600"/>
              <a:t>snapd-glib</a:t>
            </a:r>
            <a:endParaRPr lang="en-US" altLang="zh-CN" sz="2600"/>
          </a:p>
          <a:p>
            <a:r>
              <a:rPr lang="en-US" altLang="zh-CN" sz="2600"/>
              <a:t>acl</a:t>
            </a:r>
            <a:endParaRPr lang="en-US" altLang="zh-CN" sz="2600"/>
          </a:p>
          <a:p>
            <a:r>
              <a:rPr lang="en-US" altLang="zh-CN" sz="2600"/>
              <a:t>arj</a:t>
            </a:r>
            <a:endParaRPr lang="en-US" altLang="zh-CN" sz="2600"/>
          </a:p>
          <a:p>
            <a:r>
              <a:rPr lang="en-US" altLang="zh-CN" sz="2600"/>
              <a:t>aspell</a:t>
            </a:r>
            <a:endParaRPr lang="en-US" altLang="zh-CN" sz="26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Cryolitia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648777" y="1259763"/>
            <a:ext cx="3068012" cy="509336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r>
              <a:rPr lang="en-US" altLang="zh-CN" sz="2600"/>
              <a:t>attr</a:t>
            </a:r>
            <a:endParaRPr lang="en-US" altLang="zh-CN" sz="2600"/>
          </a:p>
          <a:p>
            <a:r>
              <a:rPr lang="en-US" altLang="zh-CN" sz="2600"/>
              <a:t>ccid</a:t>
            </a:r>
            <a:endParaRPr lang="en-US" altLang="zh-CN" sz="2600"/>
          </a:p>
          <a:p>
            <a:r>
              <a:rPr lang="en-US" altLang="zh-CN" sz="2600"/>
              <a:t>cmark</a:t>
            </a:r>
            <a:endParaRPr lang="en-US" altLang="zh-CN" sz="2600"/>
          </a:p>
          <a:p>
            <a:r>
              <a:rPr lang="en-US" altLang="zh-CN" sz="2600"/>
              <a:t>cron</a:t>
            </a:r>
            <a:endParaRPr lang="en-US" altLang="zh-CN" sz="2600"/>
          </a:p>
          <a:p>
            <a:r>
              <a:rPr lang="en-US" altLang="zh-CN" sz="2600"/>
              <a:t>audacity</a:t>
            </a:r>
            <a:endParaRPr lang="en-US" altLang="zh-CN" sz="2600"/>
          </a:p>
          <a:p>
            <a:r>
              <a:rPr lang="en-US" altLang="zh-CN" sz="2600"/>
              <a:t>xfce4-screenshooter</a:t>
            </a:r>
            <a:endParaRPr lang="en-US" altLang="zh-CN" sz="2600"/>
          </a:p>
          <a:p>
            <a:r>
              <a:rPr lang="en-US" altLang="zh-CN" sz="2600"/>
              <a:t>libmongocrypt</a:t>
            </a:r>
            <a:endParaRPr lang="en-US" altLang="zh-CN" sz="2600"/>
          </a:p>
          <a:p>
            <a:r>
              <a:rPr lang="en-US" altLang="zh-CN" sz="2600"/>
              <a:t>codeblocks</a:t>
            </a:r>
            <a:endParaRPr lang="en-US" altLang="zh-CN" sz="2600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8415024" y="1259763"/>
            <a:ext cx="3544032" cy="509336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>
              <a:buChar char="•"/>
            </a:pPr>
            <a:r>
              <a:rPr lang="en-US" altLang="zh-CN" sz="2600"/>
              <a:t>wlroots</a:t>
            </a:r>
            <a:endParaRPr lang="en-US" altLang="zh-CN" sz="2600"/>
          </a:p>
          <a:p>
            <a:r>
              <a:rPr lang="en-US" altLang="zh-CN" sz="2600"/>
              <a:t>myspell</a:t>
            </a:r>
            <a:endParaRPr lang="en-US" altLang="zh-CN" sz="2600"/>
          </a:p>
          <a:p>
            <a:r>
              <a:rPr lang="en-US" altLang="zh-CN" sz="2600"/>
              <a:t>sbuild</a:t>
            </a:r>
            <a:endParaRPr lang="en-US" altLang="zh-CN" sz="2600"/>
          </a:p>
          <a:p>
            <a:r>
              <a:rPr lang="en-US" altLang="zh-CN" sz="2600"/>
              <a:t>libblockdev</a:t>
            </a:r>
            <a:endParaRPr lang="en-US" altLang="zh-CN" sz="2600"/>
          </a:p>
          <a:p>
            <a:r>
              <a:rPr lang="en-US" altLang="zh-CN" sz="2600"/>
              <a:t>linyaps</a:t>
            </a:r>
            <a:endParaRPr lang="en-US" altLang="zh-CN" sz="2600"/>
          </a:p>
          <a:p>
            <a:r>
              <a:rPr lang="en-US" altLang="zh-CN" sz="2600"/>
              <a:t>bash</a:t>
            </a:r>
            <a:endParaRPr lang="en-US" altLang="zh-CN" sz="2600"/>
          </a:p>
          <a:p>
            <a:r>
              <a:rPr lang="en-US" altLang="zh-CN" sz="2600"/>
              <a:t>git</a:t>
            </a:r>
            <a:endParaRPr lang="en-US" altLang="zh-CN" sz="2600"/>
          </a:p>
          <a:p>
            <a:r>
              <a:rPr lang="en-US" altLang="zh-CN" sz="2600"/>
              <a:t>bash-completion</a:t>
            </a:r>
            <a:endParaRPr lang="en-US" altLang="zh-CN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>
                <a:latin typeface="思源黑体" charset="0"/>
                <a:ea typeface="思源黑体" charset="0"/>
                <a:cs typeface="思源黑体" charset="0"/>
              </a:rPr>
              <a:t>2025 </a:t>
            </a:r>
            <a:r>
              <a:rPr lang="zh-CN" altLang="en-US">
                <a:latin typeface="思源黑体" charset="0"/>
                <a:ea typeface="思源黑体" charset="0"/>
                <a:cs typeface="思源黑体" charset="0"/>
              </a:rPr>
              <a:t>年 </a:t>
            </a:r>
            <a:r>
              <a:rPr lang="en-US" altLang="zh-CN">
                <a:latin typeface="思源黑体" charset="0"/>
                <a:ea typeface="思源黑体" charset="0"/>
                <a:cs typeface="思源黑体" charset="0"/>
              </a:rPr>
              <a:t>6 </a:t>
            </a:r>
            <a:r>
              <a:rPr lang="zh-CN" altLang="en-US">
                <a:latin typeface="思源黑体" charset="0"/>
                <a:ea typeface="思源黑体" charset="0"/>
                <a:cs typeface="思源黑体" charset="0"/>
              </a:rPr>
              <a:t>月 </a:t>
            </a:r>
            <a:r>
              <a:rPr lang="en-US" altLang="zh-CN">
                <a:latin typeface="思源黑体" charset="0"/>
                <a:ea typeface="思源黑体" charset="0"/>
                <a:cs typeface="思源黑体" charset="0"/>
              </a:rPr>
              <a:t>22 </a:t>
            </a:r>
            <a:r>
              <a:rPr lang="zh-CN" altLang="en-US">
                <a:latin typeface="思源黑体" charset="0"/>
                <a:ea typeface="思源黑体" charset="0"/>
                <a:cs typeface="思源黑体" charset="0"/>
              </a:rPr>
              <a:t>日</a:t>
            </a:r>
            <a:r>
              <a:rPr lang="ja-JP" altLang="en-US">
                <a:latin typeface="思源黑体" charset="0"/>
                <a:ea typeface="思源黑体" charset="0"/>
                <a:cs typeface="思源黑体" charset="0"/>
              </a:rPr>
              <a:t>・</a:t>
            </a:r>
            <a:r>
              <a:rPr lang="zh-CN" altLang="en-US">
                <a:latin typeface="思源黑体" charset="0"/>
                <a:ea typeface="思源黑体" charset="0"/>
                <a:cs typeface="思源黑体" charset="0"/>
              </a:rPr>
              <a:t>第 </a:t>
            </a:r>
            <a:r>
              <a:rPr lang="en-US" altLang="zh-CN">
                <a:latin typeface="思源黑体" charset="0"/>
                <a:ea typeface="思源黑体" charset="0"/>
                <a:cs typeface="思源黑体" charset="0"/>
              </a:rPr>
              <a:t>14 </a:t>
            </a:r>
            <a:r>
              <a:rPr lang="zh-CN" altLang="en-US">
                <a:latin typeface="思源黑体" charset="0"/>
                <a:ea typeface="思源黑体" charset="0"/>
                <a:cs typeface="思源黑体" charset="0"/>
              </a:rPr>
              <a:t>次</a:t>
            </a:r>
            <a:endParaRPr lang="zh-CN" altLang="en-US">
              <a:latin typeface="思源黑体" charset="0"/>
              <a:ea typeface="思源黑体" charset="0"/>
              <a:cs typeface="思源黑体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Gentoo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主要的 </a:t>
            </a:r>
            <a:r>
              <a:rPr lang="en-US" altLang="zh-CN"/>
              <a:t>keywordings</a:t>
            </a:r>
            <a:endParaRPr lang="en-US" altLang="zh-CN"/>
          </a:p>
          <a:p>
            <a:pPr lvl="1"/>
            <a:r>
              <a:rPr lang="en-US" altLang="zh-CN">
                <a:hlinkClick r:id="rId1"/>
              </a:rPr>
              <a:t>memtest86</a:t>
            </a:r>
            <a:r>
              <a:rPr lang="zh-CN" altLang="en-US">
                <a:hlinkClick r:id="rId1"/>
              </a:rPr>
              <a:t>+</a:t>
            </a:r>
            <a:endParaRPr lang="zh-CN" altLang="en-US">
              <a:hlinkClick r:id="rId1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2"/>
              </a:rPr>
              <a:t>dev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2"/>
              </a:rPr>
              <a:t>-python/blockbuster</a:t>
            </a:r>
            <a:endParaRPr lang="zh-CN" altLang="en-US">
              <a:solidFill>
                <a:schemeClr val="tx1"/>
              </a:solidFill>
              <a:ea typeface="Source Han Sans CN" charset="0"/>
              <a:hlinkClick r:id="rId2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3"/>
              </a:rPr>
              <a:t>dev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3"/>
              </a:rPr>
              <a:t>-python/isal</a:t>
            </a:r>
            <a:endParaRPr lang="zh-CN" altLang="en-US">
              <a:hlinkClick r:id="rId1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4"/>
              </a:rPr>
              <a:t>{sys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4"/>
              </a:rPr>
              <a:t>-libs,dev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4"/>
              </a:rPr>
              <a:t>-python}/zlib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4"/>
              </a:rPr>
              <a:t>-ng</a:t>
            </a:r>
            <a:endParaRPr lang="en-US" altLang="zh-CN">
              <a:hlinkClick r:id="rId4"/>
            </a:endParaRPr>
          </a:p>
          <a:p>
            <a:pPr lvl="1"/>
            <a:r>
              <a:rPr lang="en-US" altLang="zh-CN">
                <a:hlinkClick r:id="rId5"/>
              </a:rPr>
              <a:t>dev</a:t>
            </a:r>
            <a:r>
              <a:rPr lang="zh-CN" altLang="en-US">
                <a:hlinkClick r:id="rId5"/>
              </a:rPr>
              <a:t>-</a:t>
            </a:r>
            <a:r>
              <a:rPr lang="en-US" altLang="zh-CN">
                <a:hlinkClick r:id="rId5"/>
              </a:rPr>
              <a:t>libs/zxcvbn</a:t>
            </a:r>
            <a:r>
              <a:rPr lang="zh-CN" altLang="en-US">
                <a:hlinkClick r:id="rId5"/>
              </a:rPr>
              <a:t>-</a:t>
            </a:r>
            <a:r>
              <a:rPr lang="en-US" altLang="zh-CN">
                <a:hlinkClick r:id="rId5"/>
              </a:rPr>
              <a:t>c</a:t>
            </a:r>
            <a:endParaRPr lang="en-US" altLang="zh-CN">
              <a:hlinkClick r:id="rId5"/>
            </a:endParaRPr>
          </a:p>
          <a:p>
            <a:pPr lvl="1"/>
            <a:r>
              <a:rPr lang="en-US" altLang="zh-CN"/>
              <a:t>net</a:t>
            </a:r>
            <a:r>
              <a:rPr lang="zh-CN" altLang="en-US"/>
              <a:t>-</a:t>
            </a:r>
            <a:r>
              <a:rPr lang="en-US" altLang="zh-CN"/>
              <a:t>misc/gnome</a:t>
            </a:r>
            <a:r>
              <a:rPr lang="zh-CN" altLang="en-US"/>
              <a:t>-</a:t>
            </a:r>
            <a:r>
              <a:rPr lang="en-US" altLang="zh-CN"/>
              <a:t>remote</a:t>
            </a:r>
            <a:r>
              <a:rPr lang="zh-CN" altLang="en-US"/>
              <a:t>-</a:t>
            </a:r>
            <a:r>
              <a:rPr lang="en-US" altLang="zh-CN"/>
              <a:t>desktop</a:t>
            </a:r>
            <a:endParaRPr lang="en-US" altLang="zh-CN"/>
          </a:p>
          <a:p>
            <a:pPr lvl="1"/>
            <a:r>
              <a:rPr lang="en-US" altLang="zh-CN"/>
              <a:t>media</a:t>
            </a:r>
            <a:r>
              <a:rPr lang="zh-CN" altLang="en-US"/>
              <a:t>-</a:t>
            </a:r>
            <a:r>
              <a:rPr lang="en-US" altLang="zh-CN"/>
              <a:t>gfx/gimp (3.x)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pPr lvl="0"/>
            <a:r>
              <a:rPr lang="en-US" altLang="zh-CN" sz="2000" b="1">
                <a:solidFill>
                  <a:srgbClr val="000000"/>
                </a:solidFill>
                <a:ea typeface="Source Han Sans CN" charset="0"/>
              </a:rPr>
              <a:t>Linux 6.14.11/6.12.34 </a:t>
            </a:r>
            <a:r>
              <a:rPr lang="zh-CN" altLang="en-US" sz="2000" b="1">
                <a:solidFill>
                  <a:srgbClr val="000000"/>
                </a:solidFill>
                <a:ea typeface="Source Han Sans CN" charset="0"/>
              </a:rPr>
              <a:t>内核开放测试</a:t>
            </a:r>
            <a:endParaRPr lang="zh-CN" altLang="en-US" sz="2000" b="1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可修复部分龙芯 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3A6000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笔记本上触摸板不可用的问题，已在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如下型号测试可用：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攀升 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NL38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N11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诚迈笔记本电脑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(LS3A6000M)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如前面提到的，联想开天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N60d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笔记本触摸板尚不可用且成因不同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topics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 --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in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linux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kernel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6.14.11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或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oma topics 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in linux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kernel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lts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6.12.34</a:t>
            </a:r>
            <a:endParaRPr lang="en-US" altLang="zh-CN" sz="1800" b="1">
              <a:solidFill>
                <a:srgbClr val="000000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zh-CN" altLang="en-US" sz="2000" b="1">
                <a:solidFill>
                  <a:srgbClr val="000000"/>
                </a:solidFill>
                <a:ea typeface="Source Han Sans CN" charset="0"/>
              </a:rPr>
              <a:t>小熊猫包管理 </a:t>
            </a:r>
            <a:r>
              <a:rPr lang="en-US" altLang="zh-CN" sz="2000" b="1">
                <a:solidFill>
                  <a:srgbClr val="000000"/>
                </a:solidFill>
                <a:ea typeface="Source Han Sans CN" charset="0"/>
              </a:rPr>
              <a:t>(oma) 1.18</a:t>
            </a:r>
            <a:r>
              <a:rPr lang="zh-CN" altLang="en-US" sz="2000" b="1">
                <a:solidFill>
                  <a:srgbClr val="000000"/>
                </a:solidFill>
                <a:ea typeface="Source Han Sans CN" charset="0"/>
              </a:rPr>
              <a:t> 已正式推送</a:t>
            </a:r>
            <a:endParaRPr lang="zh-CN" altLang="en-US" sz="2000" b="1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引入用于依赖树分析的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tree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及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why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命令，增强软件包信息查阅功能，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优化现有界面操作逻辑进行优化，并修复了数个细节问题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0"/>
            <a:r>
              <a:rPr lang="en-US" altLang="zh-CN" sz="2000" b="1">
                <a:solidFill>
                  <a:srgbClr val="000000"/>
                </a:solidFill>
                <a:ea typeface="Source Han Sans CN" charset="0"/>
              </a:rPr>
              <a:t>ROCm </a:t>
            </a:r>
            <a:r>
              <a:rPr lang="en-US" altLang="zh-CN" sz="2000" b="1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6.4.1 </a:t>
            </a:r>
            <a:r>
              <a:rPr lang="zh-CN" altLang="en-US" sz="2000" b="1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龙架构支持已推送</a:t>
            </a:r>
            <a:endParaRPr lang="zh-CN" altLang="en-US" sz="2000" b="1">
              <a:solidFill>
                <a:srgbClr val="000000"/>
              </a:solidFill>
              <a:ea typeface="Source Han Sans CN" charset="0"/>
              <a:cs typeface="Arial" panose="020B0604020202020204" pitchFamily="34" charset="0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install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rocm</a:t>
            </a:r>
            <a:r>
              <a:rPr lang="zh-CN" altLang="en-US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base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 即可安装支持套件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支持 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AMD RDNA2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或更新架构的显卡，</a:t>
            </a:r>
            <a:r>
              <a:rPr lang="zh-CN" altLang="en-US" sz="1800" b="1">
                <a:solidFill>
                  <a:srgbClr val="000000"/>
                </a:solidFill>
                <a:ea typeface="Source Han Sans CN" charset="0"/>
              </a:rPr>
              <a:t>目前仍需</a:t>
            </a:r>
            <a:r>
              <a:rPr lang="en-US" altLang="zh-CN" sz="1800" b="1">
                <a:solidFill>
                  <a:srgbClr val="000000"/>
                </a:solidFill>
                <a:ea typeface="Source Han Sans CN" charset="0"/>
              </a:rPr>
              <a:t> 4KiB </a:t>
            </a:r>
            <a:r>
              <a:rPr lang="zh-CN" altLang="en-US" sz="1800" b="1">
                <a:solidFill>
                  <a:srgbClr val="000000"/>
                </a:solidFill>
                <a:ea typeface="Source Han Sans CN" charset="0"/>
              </a:rPr>
              <a:t>分页内核才能使用</a:t>
            </a:r>
            <a:endParaRPr lang="zh-CN" altLang="en-US" sz="1800" b="1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后续将引入对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llama.cpp, Ollama, Blender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等组件的支持</a:t>
            </a:r>
            <a:endParaRPr lang="en-US" altLang="zh-CN" sz="2390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杨梓</a:t>
            </a:r>
            <a:r>
              <a:rPr lang="zh-CN" alt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烜</a:t>
            </a:r>
            <a:endParaRPr 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zh-CN" altLang="en-US" sz="2000" b="1">
                <a:solidFill>
                  <a:srgbClr val="000000"/>
                </a:solidFill>
                <a:ea typeface="Source Han Sans CN" charset="0"/>
              </a:rPr>
              <a:t>本期安全更新</a:t>
            </a:r>
            <a:endParaRPr lang="zh-CN" altLang="en-US" sz="2000" b="1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2000" b="1">
                <a:solidFill>
                  <a:srgbClr val="C00000"/>
                </a:solidFill>
                <a:ea typeface="Source Han Sans CN" charset="0"/>
              </a:rPr>
              <a:t>l</a:t>
            </a:r>
            <a:r>
              <a:rPr lang="en-US" altLang="zh-CN" sz="1800" b="1">
                <a:solidFill>
                  <a:srgbClr val="C00000"/>
                </a:solidFill>
                <a:ea typeface="Source Han Sans CN" charset="0"/>
              </a:rPr>
              <a:t>ibblockdev 3.3.1</a:t>
            </a:r>
            <a:r>
              <a:rPr lang="zh-CN" altLang="en-US" sz="1800" b="1">
                <a:solidFill>
                  <a:srgbClr val="C00000"/>
                </a:solidFill>
                <a:ea typeface="Source Han Sans CN" charset="0"/>
              </a:rPr>
              <a:t>（磁盘设备管理器运行时）</a:t>
            </a:r>
            <a:endParaRPr lang="zh-CN" altLang="en-US" sz="18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修复一处编号为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 CVE-2025-6019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本地提权漏洞（严重性：严重）</a:t>
            </a:r>
            <a:endParaRPr lang="zh-CN" altLang="en-US" sz="1800">
              <a:solidFill>
                <a:srgbClr val="C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C00000"/>
                </a:solidFill>
                <a:ea typeface="Source Han Sans CN" charset="0"/>
              </a:rPr>
              <a:t>WebKitGTK 2.48.3</a:t>
            </a:r>
            <a:endParaRPr lang="en-US" altLang="zh-CN" sz="18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修复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 WebKitGTK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及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 WPE WebKit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第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 WSA-2025-0002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、</a:t>
            </a:r>
            <a:br>
              <a:rPr lang="zh-CN" altLang="en-US" sz="1800">
                <a:solidFill>
                  <a:srgbClr val="C00000"/>
                </a:solidFill>
                <a:ea typeface="Source Han Sans CN" charset="0"/>
              </a:rPr>
            </a:b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WSA-2025-0003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及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 WSA-2025-0004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号安全公告中披露的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 16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个</a:t>
            </a:r>
            <a:br>
              <a:rPr lang="zh-CN" altLang="en-US" sz="1800">
                <a:solidFill>
                  <a:srgbClr val="C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安全漏洞（含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 2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个严重、</a:t>
            </a:r>
            <a:r>
              <a:rPr lang="en-US" altLang="zh-CN" sz="1800">
                <a:solidFill>
                  <a:srgbClr val="C00000"/>
                </a:solidFill>
                <a:ea typeface="Source Han Sans CN" charset="0"/>
              </a:rPr>
              <a:t>6 </a:t>
            </a:r>
            <a:r>
              <a:rPr lang="zh-CN" altLang="en-US" sz="1800">
                <a:solidFill>
                  <a:srgbClr val="C00000"/>
                </a:solidFill>
                <a:ea typeface="Source Han Sans CN" charset="0"/>
              </a:rPr>
              <a:t>个高危漏洞）</a:t>
            </a:r>
            <a:endParaRPr lang="zh-CN" altLang="en-US" sz="1800">
              <a:solidFill>
                <a:srgbClr val="C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ea typeface="Source Han Sans CN" charset="0"/>
              </a:rPr>
              <a:t>X.Org Server 21.1.8</a:t>
            </a:r>
            <a:r>
              <a:rPr lang="zh-CN" altLang="en-US" sz="1800" b="1">
                <a:solidFill>
                  <a:srgbClr val="000000"/>
                </a:solidFill>
                <a:ea typeface="Source Han Sans CN" charset="0"/>
              </a:rPr>
              <a:t>、</a:t>
            </a:r>
            <a:r>
              <a:rPr lang="en-US" altLang="zh-CN" sz="1800" b="1">
                <a:solidFill>
                  <a:srgbClr val="000000"/>
                </a:solidFill>
                <a:ea typeface="Source Han Sans CN" charset="0"/>
              </a:rPr>
              <a:t>Xwayland 24.1.8 </a:t>
            </a:r>
            <a:r>
              <a:rPr lang="zh-CN" altLang="en-US" sz="1800" b="1">
                <a:solidFill>
                  <a:srgbClr val="000000"/>
                </a:solidFill>
                <a:ea typeface="Source Han Sans CN" charset="0"/>
              </a:rPr>
              <a:t>及 </a:t>
            </a:r>
            <a:r>
              <a:rPr lang="en-US" altLang="zh-CN" sz="1800" b="1">
                <a:solidFill>
                  <a:srgbClr val="000000"/>
                </a:solidFill>
                <a:ea typeface="Source Han Sans CN" charset="0"/>
              </a:rPr>
              <a:t>TigerVNC</a:t>
            </a:r>
            <a:endParaRPr lang="en-US" altLang="zh-CN" sz="1800" b="1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X.Org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在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2025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年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6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月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17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日的安全公告中披露的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6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个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安全漏洞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0"/>
            <a:r>
              <a:rPr lang="zh-CN" altLang="en-US" sz="2000" b="1">
                <a:ea typeface="Source Han Sans CN" charset="0"/>
              </a:rPr>
              <a:t>建议关注公众号</a:t>
            </a:r>
            <a:r>
              <a:rPr lang="en-US" altLang="zh-CN" sz="2000" b="1">
                <a:ea typeface="Source Han Sans CN" charset="0"/>
              </a:rPr>
              <a:t>“</a:t>
            </a:r>
            <a:r>
              <a:rPr lang="zh-CN" altLang="en-US" sz="2000" b="1">
                <a:ea typeface="Source Han Sans CN" charset="0"/>
              </a:rPr>
              <a:t>安同开源</a:t>
            </a:r>
            <a:r>
              <a:rPr lang="en-US" altLang="zh-CN" sz="2000" b="1">
                <a:ea typeface="Source Han Sans CN" charset="0"/>
              </a:rPr>
              <a:t>”</a:t>
            </a:r>
            <a:r>
              <a:rPr lang="zh-CN" altLang="en-US" sz="2000" b="1">
                <a:ea typeface="Source Han Sans CN" charset="0"/>
              </a:rPr>
              <a:t>或社区主页</a:t>
            </a:r>
            <a:r>
              <a:rPr lang="en-US" altLang="zh-CN" sz="2000" b="1">
                <a:ea typeface="Source Han Sans CN" charset="0"/>
              </a:rPr>
              <a:t> (aosc.io) </a:t>
            </a:r>
            <a:r>
              <a:rPr lang="zh-CN" altLang="en-US" sz="2000" b="1">
                <a:ea typeface="Source Han Sans CN" charset="0"/>
              </a:rPr>
              <a:t>新闻</a:t>
            </a:r>
            <a:endParaRPr lang="en-US" altLang="zh-CN" sz="2000" b="1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杨梓烜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</p:nvPr>
        </p:nvSpPr>
        <p:spPr>
          <a:xfrm>
            <a:off x="795286" y="3370802"/>
            <a:ext cx="4418126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靓</a:t>
            </a:r>
            <a:r>
              <a:rPr lang="zh-CN" altLang="en-US">
                <a:solidFill>
                  <a:schemeClr val="tx1"/>
                </a:solidFill>
                <a:cs typeface="Arial" panose="020B0604020202020204" pitchFamily="34" charset="0"/>
              </a:rPr>
              <a:t>机展示！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zh-CN" altLang="en-US" sz="2200" b="1">
                <a:solidFill>
                  <a:srgbClr val="C00000"/>
                </a:solidFill>
                <a:ea typeface="Source Han Sans CN" charset="0"/>
              </a:rPr>
              <a:t>龙芯爱好者社区将在 </a:t>
            </a:r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6 </a:t>
            </a:r>
            <a:r>
              <a:rPr lang="zh-CN" altLang="en-US" sz="2200" b="1">
                <a:solidFill>
                  <a:srgbClr val="C00000"/>
                </a:solidFill>
                <a:ea typeface="Source Han Sans CN" charset="0"/>
              </a:rPr>
              <a:t>月 </a:t>
            </a:r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26 </a:t>
            </a:r>
            <a:r>
              <a:rPr lang="zh-CN" altLang="en-US" sz="2200" b="1">
                <a:solidFill>
                  <a:srgbClr val="C00000"/>
                </a:solidFill>
                <a:ea typeface="Source Han Sans CN" charset="0"/>
              </a:rPr>
              <a:t>日的发布会上布展</a:t>
            </a:r>
            <a:endParaRPr lang="zh-CN" altLang="en-US" sz="2200" b="1">
              <a:solidFill>
                <a:srgbClr val="C00000"/>
              </a:solidFill>
              <a:ea typeface="Source Han Sans CN" charset="0"/>
            </a:endParaRPr>
          </a:p>
          <a:p>
            <a:r>
              <a:rPr lang="zh-CN" altLang="en-US" sz="2200">
                <a:solidFill>
                  <a:srgbClr val="000000"/>
                </a:solidFill>
                <a:ea typeface="Source Han Sans CN" charset="0"/>
              </a:rPr>
              <a:t>我们计划在展台上展示龙芯的社区玩法和用法</a:t>
            </a:r>
            <a:endParaRPr lang="zh-CN" altLang="en-US" sz="2200">
              <a:solidFill>
                <a:srgbClr val="000000"/>
              </a:solidFill>
              <a:ea typeface="Source Han Sans CN" charset="0"/>
            </a:endParaRPr>
          </a:p>
          <a:p>
            <a:r>
              <a:rPr lang="zh-CN" altLang="en-US" sz="2200">
                <a:solidFill>
                  <a:srgbClr val="000000"/>
                </a:solidFill>
                <a:ea typeface="Source Han Sans CN" charset="0"/>
              </a:rPr>
              <a:t>如果想在发布会现场展示您的龙芯爱机</a:t>
            </a:r>
            <a:endParaRPr lang="zh-CN" altLang="en-US" sz="22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200">
                <a:solidFill>
                  <a:srgbClr val="000000"/>
                </a:solidFill>
                <a:ea typeface="Source Han Sans CN" charset="0"/>
              </a:rPr>
              <a:t>请在双周会群分享照片、附详细配置和您的署名，并 @白铭骢！</a:t>
            </a:r>
            <a:endParaRPr lang="zh-CN" altLang="en-US" sz="22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200" b="1">
                <a:solidFill>
                  <a:srgbClr val="C00000"/>
                </a:solidFill>
                <a:ea typeface="Source Han Sans CN" charset="0"/>
              </a:rPr>
              <a:t>不求精致，只求真实</a:t>
            </a:r>
            <a:endParaRPr lang="en-US" altLang="zh-CN" sz="2200" b="1">
              <a:solidFill>
                <a:srgbClr val="C00000"/>
              </a:solidFill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白铭骢</a:t>
            </a:r>
            <a:endParaRPr lang="zh-CN" altLang="en-US"/>
          </a:p>
        </p:txBody>
      </p:sp>
      <p:pic>
        <p:nvPicPr>
          <p:cNvPr id="9" name="图片 8" descr="post_object_image_3896879315"/>
          <p:cNvPicPr>
            <a:picLocks noChangeAspect="1"/>
          </p:cNvPicPr>
          <p:nvPr/>
        </p:nvPicPr>
        <p:blipFill>
          <a:blip r:embed="rId1"/>
          <a:srcRect l="8439" r="11931"/>
          <a:stretch>
            <a:fillRect/>
          </a:stretch>
        </p:blipFill>
        <p:spPr>
          <a:xfrm>
            <a:off x="-26481" y="3565837"/>
            <a:ext cx="3490164" cy="3292118"/>
          </a:xfrm>
          <a:prstGeom prst="rect">
            <a:avLst/>
          </a:prstGeom>
        </p:spPr>
      </p:pic>
      <p:pic>
        <p:nvPicPr>
          <p:cNvPr id="11" name="图片 10" descr="post_object_image_334771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83" y="3565812"/>
            <a:ext cx="2945946" cy="3292143"/>
          </a:xfrm>
          <a:prstGeom prst="rect">
            <a:avLst/>
          </a:prstGeom>
        </p:spPr>
      </p:pic>
      <p:pic>
        <p:nvPicPr>
          <p:cNvPr id="13" name="图片 12" descr="post_object_image_41698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629" y="3003012"/>
            <a:ext cx="2891208" cy="3854944"/>
          </a:xfrm>
          <a:prstGeom prst="rect">
            <a:avLst/>
          </a:prstGeom>
        </p:spPr>
      </p:pic>
      <p:pic>
        <p:nvPicPr>
          <p:cNvPr id="15" name="图片 14" descr="post_object_image_4829353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837" y="3003012"/>
            <a:ext cx="2891208" cy="3854944"/>
          </a:xfrm>
          <a:prstGeom prst="rect">
            <a:avLst/>
          </a:prstGeom>
        </p:spPr>
      </p:pic>
      <p:pic>
        <p:nvPicPr>
          <p:cNvPr id="16" name="图片 15" descr="post_object_image_2221734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18" y="442097"/>
            <a:ext cx="1871074" cy="1874794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 userDrawn="1"/>
        </p:nvCxnSpPr>
        <p:spPr>
          <a:xfrm flipV="1">
            <a:off x="8734402" y="1925507"/>
            <a:ext cx="1123598" cy="667484"/>
          </a:xfrm>
          <a:prstGeom prst="straightConnector1">
            <a:avLst/>
          </a:prstGeom>
          <a:ln w="38100" cap="flat" cmpd="sng" algn="ctr">
            <a:solidFill>
              <a:srgbClr val="C00000">
                <a:alpha val="100000"/>
              </a:srgbClr>
            </a:solidFill>
            <a:prstDash val="solid"/>
            <a:miter lim="800000"/>
            <a:headEnd type="none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龙友会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: 7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月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6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号沈阳见！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地点：魔方小镇</a:t>
            </a:r>
            <a:r>
              <a:rPr lang="en-US" altLang="zh-CN"/>
              <a:t>M</a:t>
            </a:r>
            <a:r>
              <a:rPr lang="zh-CN" altLang="en-US"/>
              <a:t>·</a:t>
            </a:r>
            <a:r>
              <a:rPr lang="en-US" altLang="zh-CN"/>
              <a:t>Tea</a:t>
            </a:r>
            <a:r>
              <a:rPr lang="zh-CN" altLang="en-US"/>
              <a:t>（皇城恒隆店）会议室</a:t>
            </a:r>
            <a:endParaRPr lang="zh-CN" altLang="en-US"/>
          </a:p>
          <a:p>
            <a:r>
              <a:rPr lang="zh-CN" altLang="en-US"/>
              <a:t>费用：免费</a:t>
            </a:r>
            <a:endParaRPr lang="zh-CN" altLang="en-US"/>
          </a:p>
          <a:p>
            <a:r>
              <a:rPr lang="zh-CN" altLang="en-US"/>
              <a:t>身份认证：由于是商业场所，无需收集身份信息</a:t>
            </a:r>
            <a:endParaRPr lang="zh-CN" altLang="en-US"/>
          </a:p>
          <a:p>
            <a:pPr lvl="1"/>
            <a:r>
              <a:rPr lang="zh-CN" altLang="en-US"/>
              <a:t>但您最好以各种方式直接或间接使 </a:t>
            </a:r>
            <a:r>
              <a:rPr lang="en-US" altLang="zh-CN"/>
              <a:t>xen0n </a:t>
            </a:r>
            <a:r>
              <a:rPr lang="zh-CN" altLang="en-US"/>
              <a:t>知晓您有意图参会</a:t>
            </a:r>
            <a:endParaRPr lang="zh-CN" altLang="en-US"/>
          </a:p>
          <a:p>
            <a:r>
              <a:rPr lang="zh-CN" altLang="en-US"/>
              <a:t>线下活动以专题报告为主，目前确认的主题有：</a:t>
            </a:r>
            <a:endParaRPr lang="zh-CN" altLang="en-US"/>
          </a:p>
          <a:p>
            <a:pPr lvl="1"/>
            <a:r>
              <a:rPr lang="zh-CN" altLang="en-US"/>
              <a:t>安同 </a:t>
            </a:r>
            <a:r>
              <a:rPr lang="en-US" altLang="zh-CN"/>
              <a:t>OS </a:t>
            </a:r>
            <a:r>
              <a:rPr lang="zh-CN" altLang="en-US"/>
              <a:t>龙架构移植的维护经验</a:t>
            </a:r>
            <a:endParaRPr lang="zh-CN" altLang="en-US"/>
          </a:p>
          <a:p>
            <a:pPr lvl="1"/>
            <a:r>
              <a:rPr lang="en-US" altLang="zh-CN"/>
              <a:t>BFD </a:t>
            </a:r>
            <a:r>
              <a:rPr lang="zh-CN" altLang="en-US"/>
              <a:t>链接器的链接时松弛时间复杂度优化实践</a:t>
            </a:r>
            <a:endParaRPr lang="zh-CN" altLang="en-US"/>
          </a:p>
          <a:p>
            <a:pPr lvl="1"/>
            <a:r>
              <a:rPr lang="zh-CN" altLang="en-US"/>
              <a:t>「龙友会」进度更新：流程文档、实体英雄帖设计等</a:t>
            </a:r>
            <a:endParaRPr lang="zh-CN" altLang="en-US"/>
          </a:p>
          <a:p>
            <a:pPr lvl="1"/>
            <a:r>
              <a:rPr lang="zh-CN" altLang="en-US" strike="sngStrike"/>
              <a:t>烧烤</a:t>
            </a:r>
            <a:endParaRPr lang="zh-CN" altLang="en-US" strike="sngStrike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BFD </a:t>
            </a:r>
            <a:r>
              <a:rPr lang="zh-CN" altLang="en-US"/>
              <a:t>链接器松弛算法优化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xen0n </a:t>
            </a:r>
            <a:r>
              <a:rPr lang="zh-CN" altLang="en-US"/>
              <a:t>已完成此项工作，并使之通过审查进入主线</a:t>
            </a:r>
            <a:endParaRPr lang="zh-CN" altLang="en-US"/>
          </a:p>
          <a:p>
            <a:r>
              <a:rPr lang="zh-CN" altLang="en-US"/>
              <a:t>实现和上次双周会上 </a:t>
            </a:r>
            <a:r>
              <a:rPr lang="en-US" altLang="zh-CN"/>
              <a:t>xry111</a:t>
            </a:r>
            <a:r>
              <a:rPr lang="zh-CN" altLang="en-US"/>
              <a:t>（试图）展示的算法不同，使用了 </a:t>
            </a:r>
            <a:r>
              <a:rPr lang="en-US" altLang="zh-CN"/>
              <a:t>splay </a:t>
            </a:r>
            <a:r>
              <a:rPr lang="zh-CN" altLang="en-US"/>
              <a:t>树</a:t>
            </a:r>
            <a:endParaRPr lang="zh-CN" altLang="en-US"/>
          </a:p>
          <a:p>
            <a:r>
              <a:rPr lang="en-US" altLang="zh-CN"/>
              <a:t>xry111</a:t>
            </a:r>
            <a:r>
              <a:rPr lang="zh-CN" altLang="en-US"/>
              <a:t> 仍然认为可以不用高级数据结构，但暂时无法抽出时间研究这一问题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 16 </a:t>
            </a:r>
            <a:r>
              <a:rPr lang="zh-CN" altLang="en-US"/>
              <a:t>字节原子操作支持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随着 </a:t>
            </a:r>
            <a:r>
              <a:rPr lang="en-US" altLang="zh-CN">
                <a:cs typeface="Arial" panose="020B0604020202020204" pitchFamily="34" charset="0"/>
              </a:rPr>
              <a:t>GCC </a:t>
            </a:r>
            <a:r>
              <a:rPr lang="zh-CN" altLang="en-US">
                <a:cs typeface="Arial" panose="020B0604020202020204" pitchFamily="34" charset="0"/>
              </a:rPr>
              <a:t>进入新的开发周期，</a:t>
            </a:r>
            <a:r>
              <a:rPr lang="en-US" altLang="zh-CN">
                <a:cs typeface="Arial" panose="020B0604020202020204" pitchFamily="34" charset="0"/>
              </a:rPr>
              <a:t>16 </a:t>
            </a:r>
            <a:r>
              <a:rPr lang="zh-CN" altLang="en-US">
                <a:cs typeface="Arial" panose="020B0604020202020204" pitchFamily="34" charset="0"/>
              </a:rPr>
              <a:t>字节原子操作支持的开发工作也恢复进行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en-US" altLang="zh-CN">
                <a:cs typeface="Arial" panose="020B0604020202020204" pitchFamily="34" charset="0"/>
              </a:rPr>
              <a:t>v1</a:t>
            </a:r>
            <a:r>
              <a:rPr lang="zh-CN" altLang="en-US">
                <a:cs typeface="Arial" panose="020B0604020202020204" pitchFamily="34" charset="0"/>
              </a:rPr>
              <a:t> 版本有一些问题需要修复：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en-US" altLang="zh-CN">
                <a:cs typeface="Arial" panose="020B0604020202020204" pitchFamily="34" charset="0"/>
              </a:rPr>
              <a:t>CAS </a:t>
            </a:r>
            <a:r>
              <a:rPr lang="zh-CN" altLang="en-US">
                <a:cs typeface="Arial" panose="020B0604020202020204" pitchFamily="34" charset="0"/>
              </a:rPr>
              <a:t>操作失败时未正确读出原子变量原始值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dbar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0x700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一般来说不能定序地址不一致的 </a:t>
            </a:r>
            <a:r>
              <a:rPr lang="en-US" altLang="zh-CN">
                <a:cs typeface="Arial" panose="020B0604020202020204" pitchFamily="34" charset="0"/>
              </a:rPr>
              <a:t>load</a:t>
            </a:r>
            <a:r>
              <a:rPr lang="zh-CN" altLang="en-US">
                <a:cs typeface="Arial" panose="020B0604020202020204" pitchFamily="34" charset="0"/>
              </a:rPr>
              <a:t>，只是在 </a:t>
            </a:r>
            <a:r>
              <a:rPr lang="en-US" altLang="zh-CN">
                <a:cs typeface="Arial" panose="020B0604020202020204" pitchFamily="34" charset="0"/>
              </a:rPr>
              <a:t>LA664 </a:t>
            </a:r>
            <a:r>
              <a:rPr lang="zh-CN" altLang="en-US">
                <a:cs typeface="Arial" panose="020B0604020202020204" pitchFamily="34" charset="0"/>
              </a:rPr>
              <a:t>碰巧能够工作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zh-CN" altLang="en-US">
                <a:cs typeface="Arial" panose="020B0604020202020204" pitchFamily="34" charset="0"/>
              </a:rPr>
              <a:t>另外在 </a:t>
            </a:r>
            <a:r>
              <a:rPr lang="en-US" altLang="zh-CN">
                <a:cs typeface="Arial" panose="020B0604020202020204" pitchFamily="34" charset="0"/>
              </a:rPr>
              <a:t>v2</a:t>
            </a:r>
            <a:r>
              <a:rPr lang="zh-CN" altLang="en-US">
                <a:cs typeface="Arial" panose="020B0604020202020204" pitchFamily="34" charset="0"/>
              </a:rPr>
              <a:t> 版本中预期会为 </a:t>
            </a:r>
            <a:r>
              <a:rPr lang="en-US" altLang="zh-CN">
                <a:cs typeface="Arial" panose="020B0604020202020204" pitchFamily="34" charset="0"/>
              </a:rPr>
              <a:t>libatomic </a:t>
            </a:r>
            <a:r>
              <a:rPr lang="zh-CN" altLang="en-US">
                <a:cs typeface="Arial" panose="020B0604020202020204" pitchFamily="34" charset="0"/>
              </a:rPr>
              <a:t>为 </a:t>
            </a:r>
            <a:r>
              <a:rPr lang="en-US" altLang="zh-CN">
                <a:cs typeface="Arial" panose="020B0604020202020204" pitchFamily="34" charset="0"/>
              </a:rPr>
              <a:t>16 </a:t>
            </a:r>
            <a:r>
              <a:rPr lang="zh-CN" altLang="en-US">
                <a:cs typeface="Arial" panose="020B0604020202020204" pitchFamily="34" charset="0"/>
              </a:rPr>
              <a:t>字节原子操作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使用 GNU indirect function (if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unc)</a:t>
            </a:r>
            <a:r>
              <a:rPr lang="zh-CN" altLang="en-US">
                <a:cs typeface="Arial" panose="020B0604020202020204" pitchFamily="34" charset="0"/>
              </a:rPr>
              <a:t>，使得通用发行版也能受益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WebKitGTK </a:t>
            </a:r>
            <a:r>
              <a:rPr lang="zh-CN" altLang="en-US"/>
              <a:t>构建问题排查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086893" cy="4657501"/>
          </a:xfrm>
        </p:spPr>
        <p:txBody>
          <a:bodyPr/>
          <a:p>
            <a:r>
              <a:rPr lang="en-US" altLang="zh-CN"/>
              <a:t>WebKit </a:t>
            </a:r>
            <a:r>
              <a:rPr lang="zh-CN" altLang="en-US"/>
              <a:t>方面：</a:t>
            </a:r>
            <a:r>
              <a:rPr lang="en-US" altLang="zh-CN"/>
              <a:t>CMakeList.txt </a:t>
            </a:r>
            <a:r>
              <a:rPr lang="zh-CN" altLang="en-US"/>
              <a:t>缺 </a:t>
            </a:r>
            <a:r>
              <a:rPr lang="en-US" altLang="zh-CN"/>
              <a:t>*_lasx.cpp </a:t>
            </a:r>
            <a:r>
              <a:rPr lang="zh-CN" altLang="en-US"/>
              <a:t>文件</a:t>
            </a:r>
            <a:endParaRPr lang="zh-CN" altLang="en-US"/>
          </a:p>
          <a:p>
            <a:r>
              <a:rPr lang="en-US" altLang="zh-CN"/>
              <a:t>Skia </a:t>
            </a:r>
            <a:r>
              <a:rPr lang="zh-CN" altLang="en-US"/>
              <a:t>方面：</a:t>
            </a:r>
            <a:endParaRPr lang="zh-CN" altLang="en-US"/>
          </a:p>
          <a:p>
            <a:pPr lvl="1"/>
            <a:r>
              <a:rPr lang="zh-CN" altLang="en-US"/>
              <a:t>代码依赖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flax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vector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conversions</a:t>
            </a:r>
            <a:endParaRPr lang="en-US" altLang="zh-CN">
              <a:latin typeface="Fira Code" charset="0"/>
              <a:ea typeface="Fira Code" charset="0"/>
              <a:cs typeface="Fira Code" charset="0"/>
            </a:endParaRPr>
          </a:p>
          <a:p>
            <a:pPr lvl="2"/>
            <a:r>
              <a:rPr lang="zh-CN" altLang="en-US"/>
              <a:t>起源是早期版本的 </a:t>
            </a:r>
            <a:r>
              <a:rPr lang="en-US" altLang="zh-CN"/>
              <a:t>Clang </a:t>
            </a:r>
            <a:r>
              <a:rPr lang="zh-CN" altLang="en-US"/>
              <a:t>提供的 </a:t>
            </a:r>
            <a:r>
              <a:rPr lang="en-US" altLang="zh-CN"/>
              <a:t>intrinsic </a:t>
            </a:r>
            <a:r>
              <a:rPr lang="zh-CN" altLang="en-US"/>
              <a:t>头文件在使用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fno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lax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vector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conversions</a:t>
            </a:r>
            <a:r>
              <a:rPr lang="en-US" altLang="zh-CN"/>
              <a:t> </a:t>
            </a:r>
            <a:r>
              <a:rPr lang="zh-CN" altLang="en-US"/>
              <a:t>时根本无法编译，因此龙架构并未像其他架构那样指定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fno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lax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vector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conversions</a:t>
            </a:r>
            <a:r>
              <a:rPr lang="zh-CN" altLang="en-US"/>
              <a:t>，这就为在代码中随意省略类型转换打开了方便之门</a:t>
            </a:r>
            <a:endParaRPr lang="zh-CN" altLang="en-US"/>
          </a:p>
          <a:p>
            <a:pPr lvl="1"/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*_lasx.cpp</a:t>
            </a:r>
            <a:r>
              <a:rPr lang="en-US" altLang="zh-CN"/>
              <a:t> </a:t>
            </a:r>
            <a:r>
              <a:rPr lang="zh-CN" altLang="en-US"/>
              <a:t>文件需要加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mlasx</a:t>
            </a:r>
            <a:r>
              <a:rPr lang="en-US" altLang="zh-CN"/>
              <a:t> </a:t>
            </a:r>
            <a:r>
              <a:rPr lang="zh-CN" altLang="en-US"/>
              <a:t>编译</a:t>
            </a:r>
            <a:endParaRPr lang="zh-CN" altLang="en-US"/>
          </a:p>
          <a:p>
            <a:pPr lvl="2"/>
            <a:r>
              <a:rPr lang="zh-CN" altLang="en-US"/>
              <a:t>起源是 </a:t>
            </a:r>
            <a:r>
              <a:rPr lang="en-US" altLang="zh-CN"/>
              <a:t>GCC ≤ 15 </a:t>
            </a:r>
            <a:r>
              <a:rPr lang="zh-CN" altLang="en-US"/>
              <a:t>不支持 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#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pragma GCC target</a:t>
            </a:r>
            <a:endParaRPr lang="en-US" altLang="zh-CN"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en-US" altLang="zh-CN"/>
              <a:t>Skia </a:t>
            </a:r>
            <a:r>
              <a:rPr lang="zh-CN" altLang="en-US"/>
              <a:t>方面的上游化工作目前存在非技术性阻碍，尝试仅在 </a:t>
            </a:r>
            <a:r>
              <a:rPr lang="en-US" altLang="zh-CN"/>
              <a:t>WebKit </a:t>
            </a:r>
            <a:r>
              <a:rPr lang="zh-CN" altLang="en-US"/>
              <a:t>一侧解决</a:t>
            </a:r>
            <a:r>
              <a:rPr lang="en-US" altLang="zh-CN"/>
              <a:t>/</a:t>
            </a:r>
            <a:r>
              <a:rPr lang="zh-CN" altLang="en-US"/>
              <a:t>绕过：</a:t>
            </a:r>
            <a:r>
              <a:rPr lang="en-US" altLang="zh-CN">
                <a:hlinkClick r:id="rId1"/>
              </a:rPr>
              <a:t>PR46949</a:t>
            </a:r>
            <a:endParaRPr lang="en-US" altLang="zh-CN"/>
          </a:p>
          <a:p>
            <a:pPr lvl="1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新世界内核 </a:t>
            </a:r>
            <a:r>
              <a:rPr lang="en-US" altLang="zh-CN"/>
              <a:t>I</a:t>
            </a:r>
            <a:r>
              <a:rPr lang="en-US" altLang="zh-CN" baseline="30000"/>
              <a:t>2</a:t>
            </a:r>
            <a:r>
              <a:rPr lang="en-US" altLang="zh-CN"/>
              <a:t>C </a:t>
            </a:r>
            <a:r>
              <a:rPr lang="zh-CN" altLang="en-US">
                <a:cs typeface="Arial" panose="020B0604020202020204" pitchFamily="34" charset="0"/>
              </a:rPr>
              <a:t>触摸板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问题排查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600"/>
              <a:t>在一些使用 </a:t>
            </a:r>
            <a:r>
              <a:rPr lang="en-US" altLang="zh-CN" sz="2600"/>
              <a:t>I</a:t>
            </a:r>
            <a:r>
              <a:rPr lang="en-US" altLang="zh-CN" sz="2600" baseline="30000"/>
              <a:t>2</a:t>
            </a:r>
            <a:r>
              <a:rPr lang="en-US" altLang="zh-CN" sz="2600"/>
              <a:t>C </a:t>
            </a:r>
            <a:r>
              <a:rPr lang="zh-CN" altLang="en-US" sz="2600"/>
              <a:t>连接触摸板的</a:t>
            </a:r>
            <a:r>
              <a:rPr lang="zh-CN" altLang="en-US" sz="2600">
                <a:cs typeface="Arial" panose="020B0604020202020204" pitchFamily="34" charset="0"/>
              </a:rPr>
              <a:t>龙架构笔记本型号上，发现触摸板仅在旧世界发行版才能正常工作</a:t>
            </a:r>
            <a:endParaRPr lang="zh-CN" altLang="en-US" sz="2600">
              <a:cs typeface="Arial" panose="020B0604020202020204" pitchFamily="34" charset="0"/>
            </a:endParaRPr>
          </a:p>
          <a:p>
            <a:r>
              <a:rPr lang="zh-CN" altLang="en-US" sz="2600">
                <a:cs typeface="Arial" panose="020B0604020202020204" pitchFamily="34" charset="0"/>
              </a:rPr>
              <a:t>经排查，发现：</a:t>
            </a:r>
            <a:endParaRPr lang="zh-CN" altLang="en-US" sz="2600"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cs typeface="Arial" panose="020B0604020202020204" pitchFamily="34" charset="0"/>
              </a:rPr>
              <a:t>在一些型号上，新世界内核的 </a:t>
            </a:r>
            <a:r>
              <a:rPr lang="en-US" altLang="zh-CN" sz="2200">
                <a:cs typeface="Arial" panose="020B0604020202020204" pitchFamily="34" charset="0"/>
              </a:rPr>
              <a:t>GPIO </a:t>
            </a:r>
            <a:r>
              <a:rPr lang="zh-CN" altLang="en-US" sz="2200">
                <a:cs typeface="Arial" panose="020B0604020202020204" pitchFamily="34" charset="0"/>
              </a:rPr>
              <a:t>驱动 </a:t>
            </a:r>
            <a:r>
              <a:rPr lang="en-US" altLang="zh-CN" sz="2200">
                <a:cs typeface="Arial" panose="020B0604020202020204" pitchFamily="34" charset="0"/>
              </a:rPr>
              <a:t>(gpio</a:t>
            </a:r>
            <a:r>
              <a:rPr lang="zh-CN" altLang="en-US" sz="2200">
                <a:cs typeface="Arial" panose="020B0604020202020204" pitchFamily="34" charset="0"/>
              </a:rPr>
              <a:t>-</a:t>
            </a:r>
            <a:r>
              <a:rPr lang="en-US" altLang="zh-CN" sz="2200">
                <a:cs typeface="Arial" panose="020B0604020202020204" pitchFamily="34" charset="0"/>
              </a:rPr>
              <a:t>loongson3</a:t>
            </a:r>
            <a:r>
              <a:rPr lang="zh-CN" altLang="en-US" sz="2200">
                <a:cs typeface="Arial" panose="020B0604020202020204" pitchFamily="34" charset="0"/>
              </a:rPr>
              <a:t>-</a:t>
            </a:r>
            <a:r>
              <a:rPr lang="en-US" altLang="zh-CN" sz="2200">
                <a:cs typeface="Arial" panose="020B0604020202020204" pitchFamily="34" charset="0"/>
              </a:rPr>
              <a:t>64bit) </a:t>
            </a:r>
            <a:r>
              <a:rPr lang="zh-CN" altLang="en-US" sz="2200">
                <a:cs typeface="Arial" panose="020B0604020202020204" pitchFamily="34" charset="0"/>
              </a:rPr>
              <a:t>缺失 </a:t>
            </a:r>
            <a:r>
              <a:rPr lang="en-US" altLang="zh-CN" sz="2200">
                <a:cs typeface="Arial" panose="020B0604020202020204" pitchFamily="34" charset="0"/>
              </a:rPr>
              <a:t>7A </a:t>
            </a:r>
            <a:r>
              <a:rPr lang="zh-CN" altLang="en-US" sz="2200">
                <a:cs typeface="Arial" panose="020B0604020202020204" pitchFamily="34" charset="0"/>
              </a:rPr>
              <a:t>桥片的中断支持，导致内核无法将触摸板使用的 </a:t>
            </a:r>
            <a:r>
              <a:rPr lang="en-US" altLang="zh-CN" sz="2200">
                <a:cs typeface="Arial" panose="020B0604020202020204" pitchFamily="34" charset="0"/>
              </a:rPr>
              <a:t>GPIO </a:t>
            </a:r>
            <a:r>
              <a:rPr lang="zh-CN" altLang="en-US" sz="2200">
                <a:cs typeface="Arial" panose="020B0604020202020204" pitchFamily="34" charset="0"/>
              </a:rPr>
              <a:t>引脚配置为中断源，此时内核日志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报告</a:t>
            </a:r>
            <a:b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</a:br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       </a:t>
            </a:r>
            <a:r>
              <a:rPr lang="en-US" altLang="zh-CN" sz="2200" b="1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HID over i2c has not been provided an Int IRQ</a:t>
            </a:r>
            <a:endParaRPr lang="zh-CN" altLang="en-US" sz="2200" b="1">
              <a:solidFill>
                <a:schemeClr val="tx1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在另一些型号上，固件的 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ACPI DSDT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表中触摸板以 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PRP0001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节点，即虚拟设备树节点的形式描述，但该设备树节点中信息不全，在内核拆分 </a:t>
            </a:r>
            <a:r>
              <a:rPr lang="en-US" altLang="zh-CN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i2c</a:t>
            </a:r>
            <a:r>
              <a:rPr lang="zh-CN" altLang="en-US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hid</a:t>
            </a:r>
            <a:r>
              <a:rPr lang="zh-CN" altLang="en-US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dt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和 </a:t>
            </a:r>
            <a:r>
              <a:rPr lang="en-US" altLang="zh-CN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i2c</a:t>
            </a:r>
            <a:r>
              <a:rPr lang="zh-CN" altLang="en-US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hid</a:t>
            </a:r>
            <a:r>
              <a:rPr lang="zh-CN" altLang="en-US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acpi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后即无法正常工作，此时内核日志报告 </a:t>
            </a:r>
            <a:b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</a:br>
            <a:r>
              <a:rPr lang="zh-CN" altLang="en-US" sz="22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                </a:t>
            </a:r>
            <a:r>
              <a:rPr lang="en-US" altLang="zh-CN" sz="2200" b="1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HID register address not provided</a:t>
            </a:r>
            <a:endParaRPr lang="zh-CN" altLang="en-US" b="1">
              <a:latin typeface="Fira Code" charset="0"/>
              <a:ea typeface="Fira Code" charset="0"/>
              <a:cs typeface="Fira Code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新世界内核 </a:t>
            </a:r>
            <a:r>
              <a:rPr lang="en-US" altLang="zh-CN"/>
              <a:t>I</a:t>
            </a:r>
            <a:r>
              <a:rPr lang="en-US" altLang="zh-CN" baseline="30000">
                <a:solidFill>
                  <a:schemeClr val="tx1"/>
                </a:solidFill>
                <a:ea typeface="Source Han Sans CN" charset="0"/>
              </a:rPr>
              <a:t>2</a:t>
            </a:r>
            <a:r>
              <a:rPr lang="en-US" altLang="zh-CN"/>
              <a:t>C </a:t>
            </a:r>
            <a:r>
              <a:rPr lang="zh-CN" altLang="en-US"/>
              <a:t>触摸板问题排查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对于第一种情况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中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ACPI DSDT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以 </a:t>
            </a:r>
            <a:r>
              <a:rPr lang="en-US" altLang="zh-CN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LOON0002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节点描述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7A GPIO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控制器的固件，已经验证为内核 </a:t>
            </a:r>
            <a:r>
              <a:rPr lang="en-US" altLang="zh-CN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gpio</a:t>
            </a:r>
            <a:r>
              <a:rPr lang="zh-CN" altLang="en-US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loongson3</a:t>
            </a:r>
            <a:r>
              <a:rPr lang="zh-CN" altLang="en-US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64bit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驱动增加中断支持即可解决问题，并已推送安同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OS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测试源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在尝试将补丁主线化前，需补充支持和测试以 </a:t>
            </a:r>
            <a:r>
              <a:rPr lang="en-US" altLang="zh-CN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LOON000D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节点描述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GPIO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控制器的固件，并可能需要修改获取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GPIO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引脚对应中断号的方式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尚未确定第二种情况的解决思路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GSGPU</a:t>
            </a:r>
            <a:r>
              <a:rPr lang="zh-CN" altLang="en-US">
                <a:solidFill>
                  <a:schemeClr val="tx1"/>
                </a:solidFill>
              </a:rPr>
              <a:t> 内核兼容性排查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AOSC </a:t>
            </a:r>
            <a:r>
              <a:rPr lang="zh-CN" altLang="en-US"/>
              <a:t>维护的 </a:t>
            </a:r>
            <a:r>
              <a:rPr lang="en-US" altLang="zh-CN"/>
              <a:t>GSGPU </a:t>
            </a:r>
            <a:r>
              <a:rPr lang="zh-CN" altLang="en-US"/>
              <a:t>驱动代码集目前无法为 </a:t>
            </a:r>
            <a:r>
              <a:rPr lang="en-US" altLang="zh-CN"/>
              <a:t>Linux ≥ 6.15 </a:t>
            </a:r>
            <a:r>
              <a:rPr lang="zh-CN" altLang="en-US"/>
              <a:t>正常构建，正在排查和修复问题</a:t>
            </a:r>
            <a:endParaRPr lang="zh-CN" altLang="en-US"/>
          </a:p>
          <a:p>
            <a:r>
              <a:rPr lang="zh-CN" altLang="en-US"/>
              <a:t>此外还（突然）发现该驱动在配合 </a:t>
            </a:r>
            <a:r>
              <a:rPr lang="en-US" altLang="zh-CN"/>
              <a:t>Linux 6.14 </a:t>
            </a:r>
            <a:r>
              <a:rPr lang="zh-CN" altLang="en-US"/>
              <a:t>使用时 </a:t>
            </a:r>
            <a:r>
              <a:rPr lang="en-US" altLang="zh-CN"/>
              <a:t>framebuffer console </a:t>
            </a:r>
            <a:r>
              <a:rPr lang="zh-CN" altLang="en-US"/>
              <a:t>完全不工作，后续将进行排查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5876</Words>
  <Application>WPS Office WWO_wpscloud_20250619170405-8613a0c879</Application>
  <PresentationFormat/>
  <Paragraphs>305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宋体</vt:lpstr>
      <vt:lpstr>汉仪书宋二KW</vt:lpstr>
      <vt:lpstr>Kingsoft Confetti</vt:lpstr>
      <vt:lpstr>思源黑体</vt:lpstr>
      <vt:lpstr>思源黑体 Normal</vt:lpstr>
      <vt:lpstr>MS PGothic</vt:lpstr>
      <vt:lpstr>龙架构双周会</vt:lpstr>
      <vt:lpstr>欢迎参加龙架构双周会</vt:lpstr>
      <vt:lpstr>龙架构双周会</vt:lpstr>
      <vt:lpstr>快速报告</vt:lpstr>
      <vt:lpstr>BFD 链接器松弛算法优化</vt:lpstr>
      <vt:lpstr>GCC 16 字节原子操作支持</vt:lpstr>
      <vt:lpstr>WebKitGTK 构建问题排查</vt:lpstr>
      <vt:lpstr>新世界内核 I2C 触摸板问题排查</vt:lpstr>
      <vt:lpstr>新世界内核 I2C 触摸板问题排查</vt:lpstr>
      <vt:lpstr>GSGPU 内核兼容性排查</vt:lpstr>
      <vt:lpstr>Linux 内核（loongarch 列表）</vt:lpstr>
      <vt:lpstr>Linux 内核（loongarch 列表）</vt:lpstr>
      <vt:lpstr>快速报告</vt:lpstr>
      <vt:lpstr>Arch Linux for Loong64</vt:lpstr>
      <vt:lpstr>Arch Linux for Loong64</vt:lpstr>
      <vt:lpstr>Arch Linux for Loong64</vt:lpstr>
      <vt:lpstr>Arch Linux for Loong64</vt:lpstr>
      <vt:lpstr>deepin社区</vt:lpstr>
      <vt:lpstr>deepin社区内核相关</vt:lpstr>
      <vt:lpstr>deepin 软件包更新 </vt:lpstr>
      <vt:lpstr>PowerPoint 演示文稿</vt:lpstr>
      <vt:lpstr>安同 OS (AOSC OS)</vt:lpstr>
      <vt:lpstr>安同 OS (AOSC OS)</vt:lpstr>
      <vt:lpstr>快速报告</vt:lpstr>
      <vt:lpstr>靓机展示！</vt:lpstr>
      <vt:lpstr>PowerPoint 演示文稿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weboffice</cp:lastModifiedBy>
  <dcterms:created xsi:type="dcterms:W3CDTF">2025-06-22T05:58:14Z</dcterms:created>
  <dcterms:modified xsi:type="dcterms:W3CDTF">2025-06-22T05:58:14Z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2052-12.9.0.21905</vt:lpwstr>
  </property>
  <property fmtid="{D5CDD505-2E9C-101B-9397-08002B2CF9AE}" pid="3" name="ICV">
    <vt:lpwstr>47B5133B91E7D92B8904E1676A1AE32D_43</vt:lpwstr>
  </property>
</Properties>
</file>