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27"/>
  </p:handoutMasterIdLst>
  <p:sldIdLst>
    <p:sldId id="257" r:id="rId3"/>
    <p:sldId id="258" r:id="rId4"/>
    <p:sldId id="336" r:id="rId5"/>
    <p:sldId id="337" r:id="rId6"/>
    <p:sldId id="261" r:id="rId8"/>
    <p:sldId id="339" r:id="rId9"/>
    <p:sldId id="342" r:id="rId10"/>
    <p:sldId id="346" r:id="rId11"/>
    <p:sldId id="347" r:id="rId12"/>
    <p:sldId id="325" r:id="rId13"/>
    <p:sldId id="330" r:id="rId14"/>
    <p:sldId id="324" r:id="rId15"/>
    <p:sldId id="348" r:id="rId16"/>
    <p:sldId id="265" r:id="rId17"/>
    <p:sldId id="326" r:id="rId18"/>
    <p:sldId id="327" r:id="rId19"/>
    <p:sldId id="328" r:id="rId20"/>
    <p:sldId id="329" r:id="rId21"/>
    <p:sldId id="332" r:id="rId22"/>
    <p:sldId id="333" r:id="rId23"/>
    <p:sldId id="334" r:id="rId24"/>
    <p:sldId id="335" r:id="rId25"/>
    <p:sldId id="275" r:id="rId26"/>
  </p:sldIdLst>
  <p:sldSz cx="12192000" cy="6858000" type="screen16x9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en0n_QfAzfENV" initials="authorId_120933426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1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696C064A-D61B-4B21-B757-51A9B82445B8}" type="datetimeFigureOut">
              <a:rPr lang="en-US" smtClean="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rPr>
            </a:fld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2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3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50305E07-67EA-4042-A3F6-853A8AD8D209}" type="slidenum">
              <a:rPr lang="en-US" smtClean="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rPr>
            </a:fld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  <p:sp>
        <p:nvSpPr>
          <p:cNvPr id="1048675" name="Date Placeholder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10486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endParaRPr lang="en-US"/>
          </a:p>
        </p:txBody>
      </p:sp>
      <p:sp>
        <p:nvSpPr>
          <p:cNvPr id="1048677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  <p:sp>
        <p:nvSpPr>
          <p:cNvPr id="104867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LiarOnce</a:t>
            </a:r>
            <a:r>
              <a:rPr lang="zh-CN" altLang="en-US"/>
              <a:t>：可以仅展示，不进行另外说明，主要是为了防止会议被错误理解</a:t>
            </a:r>
            <a:endParaRPr lang="zh-CN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1"/>
          <p:cNvSpPr>
            <a:spLocks noGrp="1"/>
          </p:cNvSpPr>
          <p:nvPr>
            <p:ph type="ctrTitle"/>
          </p:nvPr>
        </p:nvSpPr>
        <p:spPr>
          <a:xfrm>
            <a:off x="674776" y="2141082"/>
            <a:ext cx="9923769" cy="1229761"/>
          </a:xfrm>
          <a:prstGeom prst="rect">
            <a:avLst/>
          </a:prstGeom>
        </p:spPr>
        <p:txBody>
          <a:bodyPr anchor="b"/>
          <a:lstStyle>
            <a:lvl1pPr algn="l">
              <a:defRPr sz="6000"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90" name="副标题 2"/>
          <p:cNvSpPr>
            <a:spLocks noGrp="1"/>
          </p:cNvSpPr>
          <p:nvPr>
            <p:ph type="subTitle" idx="1"/>
          </p:nvPr>
        </p:nvSpPr>
        <p:spPr>
          <a:xfrm>
            <a:off x="674793" y="3307292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0" name="标题 8"/>
          <p:cNvSpPr>
            <a:spLocks noGrp="1"/>
          </p:cNvSpPr>
          <p:nvPr>
            <p:ph type="title"/>
          </p:nvPr>
        </p:nvSpPr>
        <p:spPr>
          <a:xfrm>
            <a:off x="514049" y="442081"/>
            <a:ext cx="9452278" cy="758458"/>
          </a:xfrm>
        </p:spPr>
        <p:txBody>
          <a:bodyPr/>
          <a:lstStyle>
            <a:lvl1pPr>
              <a:defRPr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1" name="内容占位符 9"/>
          <p:cNvSpPr>
            <a:spLocks noGrp="1"/>
          </p:cNvSpPr>
          <p:nvPr>
            <p:ph idx="1"/>
          </p:nvPr>
        </p:nvSpPr>
        <p:spPr>
          <a:xfrm>
            <a:off x="513999" y="1259762"/>
            <a:ext cx="9452278" cy="4657501"/>
          </a:xfrm>
        </p:spPr>
        <p:txBody>
          <a:bodyPr/>
          <a:lstStyle>
            <a:lvl1pPr>
              <a:lnSpc>
                <a:spcPct val="100000"/>
              </a:lnSpc>
              <a:defRPr sz="28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>
              <a:lnSpc>
                <a:spcPct val="100000"/>
              </a:lnSpc>
              <a:defRPr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2pPr>
            <a:lvl3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3pPr>
            <a:lvl4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4pPr>
            <a:lvl5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82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58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5" name="Text Placeholder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5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标题 5"/>
          <p:cNvSpPr>
            <a:spLocks noGrp="1"/>
          </p:cNvSpPr>
          <p:nvPr>
            <p:ph type="ctrTitle"/>
          </p:nvPr>
        </p:nvSpPr>
        <p:spPr>
          <a:xfrm>
            <a:off x="674776" y="2141082"/>
            <a:ext cx="9923769" cy="1229761"/>
          </a:xfrm>
          <a:prstGeom prst="rect">
            <a:avLst/>
          </a:prstGeom>
        </p:spPr>
        <p:txBody>
          <a:bodyPr anchor="b"/>
          <a:lstStyle>
            <a:lvl1pPr algn="l">
              <a:defRPr sz="6000"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96" name="副标题 6"/>
          <p:cNvSpPr>
            <a:spLocks noGrp="1"/>
          </p:cNvSpPr>
          <p:nvPr>
            <p:ph type="subTitle" idx="1"/>
          </p:nvPr>
        </p:nvSpPr>
        <p:spPr>
          <a:xfrm>
            <a:off x="674793" y="3307292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9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9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99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00" name="Text Placeholder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59" name="内容占位符 2"/>
          <p:cNvSpPr>
            <a:spLocks noGrp="1"/>
          </p:cNvSpPr>
          <p:nvPr>
            <p:ph sz="half" idx="1"/>
          </p:nvPr>
        </p:nvSpPr>
        <p:spPr>
          <a:xfrm>
            <a:off x="838184" y="1983597"/>
            <a:ext cx="5181600" cy="43513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60" name="内容占位符 3"/>
          <p:cNvSpPr>
            <a:spLocks noGrp="1"/>
          </p:cNvSpPr>
          <p:nvPr>
            <p:ph sz="half" idx="2"/>
          </p:nvPr>
        </p:nvSpPr>
        <p:spPr>
          <a:xfrm>
            <a:off x="6172184" y="1983597"/>
            <a:ext cx="5181600" cy="43513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6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6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63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64" name="Text Placeholder 7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标题 1"/>
          <p:cNvSpPr>
            <a:spLocks noGrp="1"/>
          </p:cNvSpPr>
          <p:nvPr>
            <p:ph type="title"/>
          </p:nvPr>
        </p:nvSpPr>
        <p:spPr>
          <a:xfrm>
            <a:off x="389210" y="334078"/>
            <a:ext cx="10515600" cy="1325563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标题 1"/>
          <p:cNvSpPr>
            <a:spLocks noGrp="1"/>
          </p:cNvSpPr>
          <p:nvPr>
            <p:ph type="title"/>
          </p:nvPr>
        </p:nvSpPr>
        <p:spPr>
          <a:xfrm>
            <a:off x="838184" y="723122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66" name="图片占位符 2"/>
          <p:cNvSpPr>
            <a:spLocks noGrp="1"/>
          </p:cNvSpPr>
          <p:nvPr>
            <p:ph type="pic" idx="1"/>
          </p:nvPr>
        </p:nvSpPr>
        <p:spPr>
          <a:xfrm>
            <a:off x="5181584" y="723123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667" name="文本占位符 3"/>
          <p:cNvSpPr>
            <a:spLocks noGrp="1"/>
          </p:cNvSpPr>
          <p:nvPr>
            <p:ph type="body" sz="half" idx="2"/>
          </p:nvPr>
        </p:nvSpPr>
        <p:spPr>
          <a:xfrm>
            <a:off x="838184" y="2323322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6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6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70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71" name="Text Placeholder 7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竖排标题 1"/>
          <p:cNvSpPr>
            <a:spLocks noGrp="1"/>
          </p:cNvSpPr>
          <p:nvPr>
            <p:ph type="title" orient="vert"/>
          </p:nvPr>
        </p:nvSpPr>
        <p:spPr>
          <a:xfrm>
            <a:off x="8724884" y="523097"/>
            <a:ext cx="2628900" cy="5811838"/>
          </a:xfrm>
          <a:prstGeom prst="rect">
            <a:avLst/>
          </a:prstGeom>
        </p:spPr>
        <p:txBody>
          <a:bodyPr vert="eaVert"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7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84" y="523097"/>
            <a:ext cx="7734300" cy="5811838"/>
          </a:xfrm>
          <a:prstGeom prst="rect">
            <a:avLst/>
          </a:prstGeom>
        </p:spPr>
        <p:txBody>
          <a:bodyPr vert="eaVer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内容占位符 1"/>
          <p:cNvSpPr>
            <a:spLocks noGrp="1"/>
          </p:cNvSpPr>
          <p:nvPr>
            <p:ph/>
          </p:nvPr>
        </p:nvSpPr>
        <p:spPr>
          <a:xfrm>
            <a:off x="838184" y="523097"/>
            <a:ext cx="10515600" cy="58118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5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5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54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55" name="Text Placeholder 5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 11"/>
          <p:cNvSpPr>
            <a:spLocks noGrp="1"/>
          </p:cNvSpPr>
          <p:nvPr>
            <p:ph type="title"/>
          </p:nvPr>
        </p:nvSpPr>
        <p:spPr>
          <a:xfrm>
            <a:off x="514049" y="442081"/>
            <a:ext cx="9452278" cy="758458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内容占位符 12"/>
          <p:cNvSpPr>
            <a:spLocks noGrp="1"/>
          </p:cNvSpPr>
          <p:nvPr>
            <p:ph idx="1"/>
          </p:nvPr>
        </p:nvSpPr>
        <p:spPr>
          <a:xfrm>
            <a:off x="513999" y="1259762"/>
            <a:ext cx="9452278" cy="4657501"/>
          </a:xfrm>
        </p:spPr>
        <p:txBody>
          <a:bodyPr/>
          <a:lstStyle>
            <a:lvl1pPr>
              <a:defRPr sz="2800"/>
            </a:lvl1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7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loongarch@whlug.cn" TargetMode="Externa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hyperlink" Target="https://phabricator.services.mozilla.com/D252624" TargetMode="External"/><Relationship Id="rId5" Type="http://schemas.openxmlformats.org/officeDocument/2006/relationships/hyperlink" Target="https://bugzilla.mozilla.org/show_bug.cgi?id=1970081" TargetMode="External"/><Relationship Id="rId4" Type="http://schemas.openxmlformats.org/officeDocument/2006/relationships/hyperlink" Target="https://bugzilla.mozilla.org/show_bug.cgi?id=1969395" TargetMode="External"/><Relationship Id="rId3" Type="http://schemas.openxmlformats.org/officeDocument/2006/relationships/hyperlink" Target="https://bugzilla.mozilla.org/show_bug.cgi?id=1961587" TargetMode="External"/><Relationship Id="rId2" Type="http://schemas.openxmlformats.org/officeDocument/2006/relationships/hyperlink" Target="https://github.com/loongson-community/discussions/issues/93" TargetMode="External"/><Relationship Id="rId1" Type="http://schemas.openxmlformats.org/officeDocument/2006/relationships/hyperlink" Target="https://bugzilla.mozilla.org/show_bug.cgi?id=1944761" TargetMode="Externa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jpeg"/><Relationship Id="rId3" Type="http://schemas.openxmlformats.org/officeDocument/2006/relationships/hyperlink" Target="https://github.com/AvaloniaUI/Avalonia/releases/tag/11.3.1" TargetMode="External"/><Relationship Id="rId2" Type="http://schemas.openxmlformats.org/officeDocument/2006/relationships/hyperlink" Target="https://github.com/AvaloniaUI/Avalonia/pull/18571" TargetMode="External"/><Relationship Id="rId1" Type="http://schemas.openxmlformats.org/officeDocument/2006/relationships/hyperlink" Target="https://github.com/mono/SkiaSharp/pull/3198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hyperlink" Target="https://lore.kernel.org/loongarch/edca541e-a2a7-4c26-bea7-15fd0b25597b@xen0n.name/" TargetMode="External"/><Relationship Id="rId6" Type="http://schemas.openxmlformats.org/officeDocument/2006/relationships/hyperlink" Target="https://lore.kernel.org/loongarch/20250603094606.1053622-1-maobibo@loongson.cn/" TargetMode="External"/><Relationship Id="rId5" Type="http://schemas.openxmlformats.org/officeDocument/2006/relationships/hyperlink" Target="https://lore.kernel.org/bpf/20240714123902.32305-1-hffilwlqm@gmail.com/" TargetMode="External"/><Relationship Id="rId4" Type="http://schemas.openxmlformats.org/officeDocument/2006/relationships/hyperlink" Target="https://lore.kernel.org/loongarch/CAEyhmHTg3xNMBrSxXQj96pvfD83t6_RHRT_GGtbBzOpAKztDpw@mail.gmail.com/" TargetMode="External"/><Relationship Id="rId3" Type="http://schemas.openxmlformats.org/officeDocument/2006/relationships/hyperlink" Target="https://lore.kernel.org/loongarch/280ed3f89c2ca4c97059ef642a092cbcf7cda869.camel@xry111.site/" TargetMode="External"/><Relationship Id="rId2" Type="http://schemas.openxmlformats.org/officeDocument/2006/relationships/hyperlink" Target="https://lore.kernel.org/all/20250604-upstream-xe-non-4k-v2-v2-0-ce7905da7b08@aosc.io/" TargetMode="External"/><Relationship Id="rId1" Type="http://schemas.openxmlformats.org/officeDocument/2006/relationships/hyperlink" Target="https://lore.kernel.org/loongarch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lore.kernel.org/loongarch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github.com/lcpu-club/loongarch-packages/pulls?q=is%3Apr+6.4.0-1+is%3Aclosed" TargetMode="External"/><Relationship Id="rId1" Type="http://schemas.openxmlformats.org/officeDocument/2006/relationships/hyperlink" Target="https://github.com/lcpu-club/loongarch-packages/pull/58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github.com/lcpu-club/loongarch-packages/commit/412c61b7f9cef23bf03527a598f6f79ba112e5af" TargetMode="External"/><Relationship Id="rId1" Type="http://schemas.openxmlformats.org/officeDocument/2006/relationships/hyperlink" Target="https://github.com/lcpu-club/loongarch-packages/pull/581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hyperlink" Target="https://wszqkzqk.github.io/2025/04/28/AI-Platform-for-Arch-Linux-for-Loong64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hyperlink" Target="https://github.com/AOSC-Tracking/linux/commit/60db49226ea76fd5350be0966b170a9cabcbfb7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github.com/loongson-community/discussions/issues/9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github.com/loongson-community/discussions/issues/56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github.com/loongson-community/discussions/issues/9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/>
      <p:sp>
        <p:nvSpPr>
          <p:cNvPr id="104858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欢迎</a:t>
            </a:r>
            <a:r>
              <a:rPr lang="zh-CN" altLang="en-US">
                <a:cs typeface="Arial" panose="020B0604020202020204" pitchFamily="34" charset="0"/>
              </a:rPr>
              <a:t>参加龙架构双周会</a:t>
            </a:r>
            <a:endParaRPr lang="zh-CN" altLang="en-US"/>
          </a:p>
        </p:txBody>
      </p:sp>
      <p:sp>
        <p:nvSpPr>
          <p:cNvPr id="1048587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400" b="1"/>
              <a:t>编辑权限申请</a:t>
            </a:r>
            <a:endParaRPr lang="zh-CN" altLang="en-US" sz="2400" b="1"/>
          </a:p>
          <a:p>
            <a:pPr lvl="1"/>
            <a:r>
              <a:rPr lang="zh-CN" altLang="en-US" sz="1800"/>
              <a:t>计划好主讲的议题和大致用时</a:t>
            </a:r>
            <a:endParaRPr lang="zh-CN" altLang="en-US" sz="1800"/>
          </a:p>
          <a:p>
            <a:pPr lvl="1"/>
            <a:r>
              <a:rPr lang="zh-CN" altLang="en-US" sz="1800"/>
              <a:t>在本文档申请编辑权限且附上简短的申请理由</a:t>
            </a:r>
            <a:endParaRPr lang="zh-CN" altLang="en-US" sz="1800"/>
          </a:p>
          <a:p>
            <a:pPr lvl="1"/>
            <a:r>
              <a:rPr lang="zh-CN" altLang="en-US" sz="1800"/>
              <a:t>在龙架构双周会交流群中 </a:t>
            </a:r>
            <a:r>
              <a:rPr lang="zh-CN" altLang="en-US" sz="1800" b="1">
                <a:solidFill>
                  <a:srgbClr val="C00000"/>
                </a:solidFill>
              </a:rPr>
              <a:t>@群主</a:t>
            </a:r>
            <a:r>
              <a:rPr lang="zh-CN" altLang="en-US" sz="1800"/>
              <a:t> 或 </a:t>
            </a:r>
            <a:r>
              <a:rPr lang="zh-CN" altLang="en-US" sz="1800" b="1">
                <a:solidFill>
                  <a:srgbClr val="C00000"/>
                </a:solidFill>
              </a:rPr>
              <a:t>管理员</a:t>
            </a:r>
            <a:r>
              <a:rPr lang="zh-CN" altLang="en-US" sz="1800"/>
              <a:t> 获取权限</a:t>
            </a:r>
            <a:endParaRPr lang="zh-CN" altLang="en-US" sz="1800"/>
          </a:p>
          <a:p>
            <a:pPr lvl="1"/>
            <a:r>
              <a:rPr lang="zh-CN" altLang="en-US" sz="1800"/>
              <a:t>向 </a:t>
            </a:r>
            <a:r>
              <a:rPr lang="en-US" altLang="zh-CN" sz="1800">
                <a:latin typeface="Fira Code" charset="0"/>
                <a:ea typeface="Fira Code" charset="0"/>
                <a:cs typeface="Fira Code" charset="0"/>
                <a:hlinkClick r:id="rId1"/>
              </a:rPr>
              <a:t>loongarch</a:t>
            </a:r>
            <a:r>
              <a:rPr lang="zh-CN" altLang="en-US" sz="1800">
                <a:latin typeface="Fira Code" charset="0"/>
                <a:ea typeface="Fira Code" charset="0"/>
                <a:cs typeface="Fira Code" charset="0"/>
                <a:hlinkClick r:id="rId1"/>
              </a:rPr>
              <a:t>@</a:t>
            </a:r>
            <a:r>
              <a:rPr lang="en-US" altLang="zh-CN" sz="1800">
                <a:latin typeface="Fira Code" charset="0"/>
                <a:ea typeface="Fira Code" charset="0"/>
                <a:cs typeface="Fira Code" charset="0"/>
                <a:hlinkClick r:id="rId1"/>
              </a:rPr>
              <a:t>whlug.cn</a:t>
            </a:r>
            <a:r>
              <a:rPr lang="en-US" altLang="zh-CN" sz="1800"/>
              <a:t> </a:t>
            </a:r>
            <a:r>
              <a:rPr lang="zh-CN" altLang="en-US" sz="1800"/>
              <a:t>发送主题为龙架构双周会报告的邮件</a:t>
            </a:r>
            <a:endParaRPr lang="zh-CN" altLang="en-US" sz="1800"/>
          </a:p>
          <a:p>
            <a:pPr lvl="2"/>
            <a:r>
              <a:rPr lang="zh-CN" altLang="en-US" sz="1800"/>
              <a:t>邮件内请简要说明您将要报告的内容，我们将在收到邮件后同您取得联系，为您提供文档的编辑权限</a:t>
            </a:r>
            <a:endParaRPr lang="zh-CN" altLang="en-US" sz="1800"/>
          </a:p>
          <a:p>
            <a:r>
              <a:rPr lang="zh-CN" altLang="en-US" sz="2400" b="1"/>
              <a:t>内容编辑</a:t>
            </a:r>
            <a:endParaRPr lang="zh-CN" altLang="en-US" sz="2400" b="1"/>
          </a:p>
          <a:p>
            <a:pPr lvl="1"/>
            <a:r>
              <a:rPr lang="zh-CN" altLang="en-US" sz="1800"/>
              <a:t>请在对应的议题版块下添加您想要分享的内容</a:t>
            </a:r>
            <a:endParaRPr lang="zh-CN" altLang="en-US" sz="1800"/>
          </a:p>
          <a:p>
            <a:pPr lvl="1"/>
            <a:r>
              <a:rPr lang="zh-CN" altLang="en-US" sz="1800"/>
              <a:t>若无对应议题，请直接在幻灯片其他议题最前方添加</a:t>
            </a:r>
            <a:endParaRPr lang="zh-CN" altLang="en-US" sz="1800"/>
          </a:p>
          <a:p>
            <a:pPr lvl="1"/>
            <a:r>
              <a:rPr lang="zh-CN" altLang="en-US" sz="1800"/>
              <a:t>快速报告一页控制在 </a:t>
            </a:r>
            <a:r>
              <a:rPr lang="en-US" altLang="zh-CN" sz="1800"/>
              <a:t>3 </a:t>
            </a:r>
            <a:r>
              <a:rPr lang="zh-CN" altLang="en-US" sz="1800"/>
              <a:t>分钟以内，报告期间请勿讨论发言</a:t>
            </a:r>
            <a:endParaRPr lang="zh-CN" altLang="en-US" sz="1800"/>
          </a:p>
          <a:p>
            <a:pPr lvl="1"/>
            <a:r>
              <a:rPr lang="zh-CN" altLang="en-US" sz="1800"/>
              <a:t>专题报告 </a:t>
            </a:r>
            <a:r>
              <a:rPr lang="en-US" altLang="zh-CN" sz="1800"/>
              <a:t>15~30 </a:t>
            </a:r>
            <a:r>
              <a:rPr lang="zh-CN" altLang="en-US" sz="1800"/>
              <a:t>分钟，分享结束后可讨论交流</a:t>
            </a:r>
            <a:endParaRPr lang="zh-CN" altLang="en-US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Firefox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212093" cy="4657501"/>
          </a:xfrm>
        </p:spPr>
        <p:txBody>
          <a:bodyPr/>
          <a:p>
            <a:r>
              <a:rPr lang="zh-CN" altLang="en-US">
                <a:cs typeface="Arial" panose="020B0604020202020204" pitchFamily="34" charset="0"/>
              </a:rPr>
              <a:t>先前的</a:t>
            </a:r>
            <a:r>
              <a:rPr lang="zh-CN" altLang="en-US">
                <a:cs typeface="Arial" panose="020B0604020202020204" pitchFamily="34" charset="0"/>
                <a:hlinkClick r:id="rId1"/>
              </a:rPr>
              <a:t>一项</a:t>
            </a:r>
            <a:r>
              <a:rPr lang="zh-CN" altLang="en-US">
                <a:hlinkClick r:id="rId1"/>
              </a:rPr>
              <a:t>性能优化</a:t>
            </a:r>
            <a:r>
              <a:rPr lang="zh-CN" altLang="en-US"/>
              <a:t>未考虑有些 </a:t>
            </a:r>
            <a:r>
              <a:rPr lang="en-US" altLang="zh-CN"/>
              <a:t>64 </a:t>
            </a:r>
            <a:r>
              <a:rPr lang="zh-CN" altLang="en-US"/>
              <a:t>位架构不能只看寄存器的低 </a:t>
            </a:r>
            <a:r>
              <a:rPr lang="en-US" altLang="zh-CN"/>
              <a:t>32 </a:t>
            </a:r>
            <a:r>
              <a:rPr lang="zh-CN" altLang="en-US"/>
              <a:t>位进行条件分支，</a:t>
            </a:r>
            <a:r>
              <a:rPr lang="en-US" altLang="zh-CN"/>
              <a:t>Firefox/Thunderbird 139 </a:t>
            </a:r>
            <a:r>
              <a:rPr lang="zh-CN" altLang="en-US"/>
              <a:t>在 龙</a:t>
            </a:r>
            <a:r>
              <a:rPr lang="en-US" altLang="zh-CN"/>
              <a:t>/MIPS/RISC</a:t>
            </a:r>
            <a:r>
              <a:rPr lang="zh-CN" altLang="en-US"/>
              <a:t>-</a:t>
            </a:r>
            <a:r>
              <a:rPr lang="en-US" altLang="zh-CN"/>
              <a:t>V </a:t>
            </a:r>
            <a:r>
              <a:rPr lang="zh-CN" altLang="en-US"/>
              <a:t>上</a:t>
            </a:r>
            <a:r>
              <a:rPr lang="zh-CN" altLang="en-US">
                <a:hlinkClick r:id="rId2"/>
              </a:rPr>
              <a:t>闪退</a:t>
            </a:r>
            <a:endParaRPr lang="zh-CN" altLang="en-US">
              <a:hlinkClick r:id="rId2"/>
            </a:endParaRPr>
          </a:p>
          <a:p>
            <a:pPr lvl="1"/>
            <a:r>
              <a:rPr lang="en-US" altLang="zh-CN"/>
              <a:t>zhaojiazhong </a:t>
            </a:r>
            <a:r>
              <a:rPr lang="zh-CN" altLang="en-US"/>
              <a:t>在上游</a:t>
            </a:r>
            <a:r>
              <a:rPr lang="zh-CN" altLang="en-US">
                <a:hlinkClick r:id="rId3"/>
              </a:rPr>
              <a:t>报告</a:t>
            </a:r>
            <a:r>
              <a:rPr lang="zh-CN" altLang="en-US"/>
              <a:t>并与维护者 </a:t>
            </a:r>
            <a:r>
              <a:rPr lang="en-US" altLang="zh-CN"/>
              <a:t>iain </a:t>
            </a:r>
            <a:r>
              <a:rPr lang="zh-CN" altLang="en-US"/>
              <a:t>一同修复了，但仅仅报告了 </a:t>
            </a:r>
            <a:r>
              <a:rPr lang="en-US" altLang="zh-CN"/>
              <a:t>SpiderMonkey</a:t>
            </a:r>
            <a:r>
              <a:rPr lang="zh-CN" altLang="en-US"/>
              <a:t>“许多测试失败”，没有意识到该问题影响了 </a:t>
            </a:r>
            <a:r>
              <a:rPr lang="en-US" altLang="zh-CN"/>
              <a:t>Firefox </a:t>
            </a:r>
            <a:r>
              <a:rPr lang="zh-CN" altLang="en-US"/>
              <a:t>启动</a:t>
            </a:r>
            <a:endParaRPr lang="zh-CN" altLang="en-US"/>
          </a:p>
          <a:p>
            <a:pPr lvl="1"/>
            <a:r>
              <a:rPr lang="zh-CN" altLang="en-US"/>
              <a:t>上游维护者没有此三种架构硬件，无法测试且重要程度低，因此也未将相关修复提名合入彼时处于 </a:t>
            </a:r>
            <a:r>
              <a:rPr lang="en-US" altLang="zh-CN"/>
              <a:t>beta </a:t>
            </a:r>
            <a:r>
              <a:rPr lang="zh-CN" altLang="en-US"/>
              <a:t>阶段的 </a:t>
            </a:r>
            <a:r>
              <a:rPr lang="en-US" altLang="zh-CN"/>
              <a:t>Firefox 139</a:t>
            </a:r>
            <a:endParaRPr lang="zh-CN" altLang="en-US"/>
          </a:p>
          <a:p>
            <a:pPr lvl="1"/>
            <a:r>
              <a:rPr lang="en-US" altLang="zh-CN"/>
              <a:t>xen0n </a:t>
            </a:r>
            <a:r>
              <a:rPr lang="zh-CN" altLang="en-US">
                <a:hlinkClick r:id="rId4"/>
              </a:rPr>
              <a:t>报告了</a:t>
            </a:r>
            <a:r>
              <a:rPr lang="zh-CN" altLang="en-US"/>
              <a:t> </a:t>
            </a:r>
            <a:r>
              <a:rPr lang="en-US" altLang="zh-CN"/>
              <a:t>bug 1969395 </a:t>
            </a:r>
            <a:r>
              <a:rPr lang="zh-CN" altLang="en-US"/>
              <a:t>请求修复 </a:t>
            </a:r>
            <a:r>
              <a:rPr lang="en-US" altLang="zh-CN"/>
              <a:t>139 </a:t>
            </a:r>
            <a:r>
              <a:rPr lang="zh-CN" altLang="en-US"/>
              <a:t>分支，</a:t>
            </a:r>
            <a:r>
              <a:rPr lang="en-US" altLang="zh-CN"/>
              <a:t>iain </a:t>
            </a:r>
            <a:r>
              <a:rPr lang="zh-CN" altLang="en-US"/>
              <a:t>帮忙做了</a:t>
            </a:r>
            <a:endParaRPr lang="zh-CN" altLang="en-US"/>
          </a:p>
          <a:p>
            <a:pPr lvl="1"/>
            <a:r>
              <a:rPr lang="zh-CN" altLang="en-US"/>
              <a:t>从</a:t>
            </a:r>
            <a:r>
              <a:rPr lang="en-US" altLang="zh-CN"/>
              <a:t> 139.0.4 </a:t>
            </a:r>
            <a:r>
              <a:rPr lang="zh-CN" altLang="en-US"/>
              <a:t>版本开始已解决</a:t>
            </a:r>
            <a:endParaRPr lang="zh-CN" altLang="en-US"/>
          </a:p>
          <a:p>
            <a:pPr lvl="0"/>
            <a:r>
              <a:rPr lang="en-US" altLang="zh-CN"/>
              <a:t>Xuan Chen </a:t>
            </a:r>
            <a:r>
              <a:rPr lang="zh-CN" altLang="en-US">
                <a:hlinkClick r:id="rId5"/>
              </a:rPr>
              <a:t>报告</a:t>
            </a:r>
            <a:r>
              <a:rPr lang="zh-CN" altLang="en-US"/>
              <a:t> </a:t>
            </a:r>
            <a:r>
              <a:rPr lang="en-US" altLang="zh-CN"/>
              <a:t>Firefox </a:t>
            </a:r>
            <a:r>
              <a:rPr lang="zh-CN" altLang="en-US"/>
              <a:t>开发分支 </a:t>
            </a:r>
            <a:r>
              <a:rPr lang="en-US" altLang="zh-CN"/>
              <a:t>SpiderMonkey </a:t>
            </a:r>
            <a:r>
              <a:rPr lang="zh-CN" altLang="en-US"/>
              <a:t>又编译失败</a:t>
            </a:r>
            <a:endParaRPr lang="zh-CN" altLang="en-US"/>
          </a:p>
          <a:p>
            <a:pPr lvl="1"/>
            <a:r>
              <a:rPr lang="zh-CN" altLang="en-US"/>
              <a:t>有人重构代码忘记适配龙，</a:t>
            </a:r>
            <a:r>
              <a:rPr lang="en-US" altLang="zh-CN"/>
              <a:t>zhaojiazhong</a:t>
            </a:r>
            <a:r>
              <a:rPr lang="zh-CN" altLang="en-US"/>
              <a:t> </a:t>
            </a:r>
            <a:r>
              <a:rPr lang="zh-CN" altLang="en-US">
                <a:hlinkClick r:id="rId6"/>
              </a:rPr>
              <a:t>贴出了</a:t>
            </a:r>
            <a:r>
              <a:rPr lang="zh-CN" altLang="en-US"/>
              <a:t>修复补丁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049" y="442081"/>
            <a:ext cx="10035390" cy="758458"/>
          </a:xfrm>
        </p:spPr>
        <p:txBody>
          <a:bodyPr/>
          <a:p>
            <a:r>
              <a:rPr lang="en-US" altLang="zh-CN"/>
              <a:t>Avalonia UI 11.3.1 </a:t>
            </a:r>
            <a:r>
              <a:rPr lang="zh-CN" altLang="en-US"/>
              <a:t>正式支持龙架构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8511739" cy="4657501"/>
          </a:xfrm>
        </p:spPr>
        <p:txBody>
          <a:bodyPr/>
          <a:p>
            <a:r>
              <a:rPr lang="zh-CN" altLang="en-US"/>
              <a:t>继 </a:t>
            </a:r>
            <a:r>
              <a:rPr lang="en-US" altLang="zh-CN"/>
              <a:t>3 </a:t>
            </a:r>
            <a:r>
              <a:rPr lang="zh-CN" altLang="en-US"/>
              <a:t>月 </a:t>
            </a:r>
            <a:r>
              <a:rPr lang="en-US" altLang="zh-CN"/>
              <a:t>4Darmygeometry </a:t>
            </a:r>
            <a:r>
              <a:rPr lang="zh-CN" altLang="en-US"/>
              <a:t>给 </a:t>
            </a:r>
            <a:r>
              <a:rPr lang="en-US" altLang="zh-CN"/>
              <a:t>SkiaSharp </a:t>
            </a:r>
            <a:r>
              <a:rPr lang="zh-CN" altLang="en-US"/>
              <a:t>和 </a:t>
            </a:r>
            <a:r>
              <a:rPr lang="en-US" altLang="zh-CN"/>
              <a:t>HarfBuzzSharp</a:t>
            </a:r>
            <a:r>
              <a:rPr lang="en-US" altLang="zh-CN"/>
              <a:t> </a:t>
            </a:r>
            <a:r>
              <a:rPr lang="zh-CN" altLang="en-US">
                <a:hlinkClick r:id="rId1"/>
              </a:rPr>
              <a:t>提交龙架构构建支持</a:t>
            </a:r>
            <a:r>
              <a:rPr lang="zh-CN" altLang="en-US"/>
              <a:t>并主线化</a:t>
            </a:r>
            <a:r>
              <a:rPr lang="zh-CN" altLang="en-US"/>
              <a:t>后…</a:t>
            </a:r>
            <a:endParaRPr lang="zh-CN" altLang="en-US"/>
          </a:p>
          <a:p>
            <a:pPr lvl="1"/>
            <a:r>
              <a:rPr lang="en-US" altLang="zh-CN"/>
              <a:t>5 </a:t>
            </a:r>
            <a:r>
              <a:rPr lang="zh-CN" altLang="en-US"/>
              <a:t>月 </a:t>
            </a:r>
            <a:r>
              <a:rPr lang="en-US" altLang="zh-CN"/>
              <a:t>19 </a:t>
            </a:r>
            <a:r>
              <a:rPr lang="zh-CN" altLang="en-US"/>
              <a:t>日，</a:t>
            </a:r>
            <a:r>
              <a:rPr lang="en-US" altLang="zh-CN"/>
              <a:t>4Darmygeometry </a:t>
            </a:r>
            <a:r>
              <a:rPr lang="zh-CN" altLang="en-US"/>
              <a:t>给 </a:t>
            </a:r>
            <a:r>
              <a:rPr lang="en-US" altLang="zh-CN"/>
              <a:t>Avalonia UI</a:t>
            </a:r>
            <a:r>
              <a:rPr lang="en-US" altLang="zh-CN"/>
              <a:t> </a:t>
            </a:r>
            <a:r>
              <a:rPr lang="zh-CN" altLang="en-US">
                <a:hlinkClick r:id="rId2"/>
              </a:rPr>
              <a:t>更新 </a:t>
            </a:r>
            <a:r>
              <a:rPr lang="en-US" altLang="zh-CN">
                <a:hlinkClick r:id="rId2"/>
              </a:rPr>
              <a:t>SkiaSharp </a:t>
            </a:r>
            <a:r>
              <a:rPr lang="zh-CN" altLang="en-US">
                <a:hlinkClick r:id="rId2"/>
              </a:rPr>
              <a:t>和 </a:t>
            </a:r>
            <a:r>
              <a:rPr lang="en-US" altLang="zh-CN">
                <a:hlinkClick r:id="rId2"/>
              </a:rPr>
              <a:t>HarfBuzzSharp </a:t>
            </a:r>
            <a:r>
              <a:rPr lang="zh-CN" altLang="en-US">
                <a:hlinkClick r:id="rId2"/>
              </a:rPr>
              <a:t>版本的补丁</a:t>
            </a:r>
            <a:r>
              <a:rPr lang="zh-CN" altLang="en-US"/>
              <a:t>被合并</a:t>
            </a:r>
            <a:endParaRPr lang="zh-CN" altLang="en-US"/>
          </a:p>
          <a:p>
            <a:pPr lvl="1"/>
            <a:r>
              <a:rPr lang="en-US" altLang="zh-CN"/>
              <a:t>6 </a:t>
            </a:r>
            <a:r>
              <a:rPr lang="zh-CN" altLang="en-US"/>
              <a:t>月 </a:t>
            </a:r>
            <a:r>
              <a:rPr lang="en-US" altLang="zh-CN"/>
              <a:t>5 </a:t>
            </a:r>
            <a:r>
              <a:rPr lang="zh-CN" altLang="en-US"/>
              <a:t>日，</a:t>
            </a:r>
            <a:r>
              <a:rPr lang="en-US" altLang="zh-CN"/>
              <a:t>Avalonia UI </a:t>
            </a:r>
            <a:r>
              <a:rPr lang="zh-CN" altLang="en-US"/>
              <a:t>发布</a:t>
            </a:r>
            <a:r>
              <a:rPr lang="zh-CN" altLang="en-US"/>
              <a:t> </a:t>
            </a:r>
            <a:r>
              <a:rPr lang="en-US" altLang="zh-CN">
                <a:hlinkClick r:id="rId3"/>
              </a:rPr>
              <a:t>11.3.1 </a:t>
            </a:r>
            <a:r>
              <a:rPr lang="zh-CN" altLang="en-US">
                <a:hlinkClick r:id="rId3"/>
              </a:rPr>
              <a:t>版本</a:t>
            </a:r>
            <a:r>
              <a:rPr lang="zh-CN" altLang="en-US"/>
              <a:t>包含 </a:t>
            </a:r>
            <a:r>
              <a:rPr lang="en-US" altLang="zh-CN"/>
              <a:t>SkiaSharp </a:t>
            </a:r>
            <a:r>
              <a:rPr lang="zh-CN" altLang="en-US"/>
              <a:t>与 </a:t>
            </a:r>
            <a:r>
              <a:rPr lang="en-US" altLang="zh-CN"/>
              <a:t>HarfBuzzSharp </a:t>
            </a:r>
            <a:r>
              <a:rPr lang="zh-CN" altLang="en-US"/>
              <a:t>版本</a:t>
            </a:r>
            <a:r>
              <a:rPr lang="zh-CN" altLang="en-US"/>
              <a:t>更新</a:t>
            </a:r>
            <a:endParaRPr lang="zh-CN" altLang="en-US"/>
          </a:p>
          <a:p>
            <a:pPr lvl="1"/>
            <a:r>
              <a:rPr lang="zh-CN" altLang="en-US"/>
              <a:t>至此，</a:t>
            </a:r>
            <a:r>
              <a:rPr lang="en-US" altLang="zh-CN"/>
              <a:t>Avalonia UI </a:t>
            </a:r>
            <a:r>
              <a:rPr lang="zh-CN" altLang="en-US"/>
              <a:t>官方正式支持龙架构与</a:t>
            </a:r>
            <a:r>
              <a:rPr lang="en-US" altLang="zh-CN"/>
              <a:t>RISC</a:t>
            </a:r>
            <a:r>
              <a:rPr lang="zh-CN" altLang="en-US"/>
              <a:t>-</a:t>
            </a:r>
            <a:r>
              <a:rPr lang="en-US" altLang="zh-CN"/>
              <a:t>V 64 </a:t>
            </a:r>
            <a:r>
              <a:rPr lang="zh-CN" altLang="en-US"/>
              <a:t>位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86280" cy="367665"/>
          </a:xfrm>
        </p:spPr>
        <p:txBody>
          <a:bodyPr/>
          <a:p>
            <a:r>
              <a:rPr lang="en-US" altLang="zh-CN"/>
              <a:t>4</a:t>
            </a:r>
            <a:r>
              <a:rPr lang="en-US" altLang="zh-CN">
                <a:cs typeface="Arial" panose="020B0604020202020204" pitchFamily="34" charset="0"/>
              </a:rPr>
              <a:t>Darmygeometry</a:t>
            </a:r>
            <a:endParaRPr lang="zh-CN" altLang="en-US"/>
          </a:p>
        </p:txBody>
      </p:sp>
      <p:pic>
        <p:nvPicPr>
          <p:cNvPr id="5" name="图片 4" descr="upload_post_object_v2_2368809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2834" y="1116660"/>
            <a:ext cx="2654205" cy="574128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49" y="442081"/>
            <a:ext cx="9667107" cy="758458"/>
          </a:xfrm>
        </p:spPr>
        <p:txBody>
          <a:bodyPr/>
          <a:p>
            <a:r>
              <a:rPr lang="en-US">
                <a:solidFill>
                  <a:schemeClr val="tx1"/>
                </a:solidFill>
              </a:rPr>
              <a:t>Linux </a:t>
            </a:r>
            <a:r>
              <a:rPr lang="zh-CN" altLang="en-US">
                <a:solidFill>
                  <a:schemeClr val="tx1"/>
                </a:solidFill>
              </a:rPr>
              <a:t>内核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（</a:t>
            </a:r>
            <a:r>
              <a:rPr lang="en-US" altLang="zh-CN">
                <a:solidFill>
                  <a:schemeClr val="tx1"/>
                </a:solidFill>
                <a:cs typeface="Arial" panose="020B0604020202020204" pitchFamily="34" charset="0"/>
                <a:hlinkClick r:id="rId1"/>
              </a:rPr>
              <a:t>loongarch</a:t>
            </a:r>
            <a:r>
              <a:rPr lang="en-US" altLang="zh-CN">
                <a:solidFill>
                  <a:schemeClr val="tx1"/>
                </a:solidFill>
              </a:rPr>
              <a:t> </a:t>
            </a:r>
            <a:r>
              <a:rPr lang="zh-CN" altLang="en-US">
                <a:solidFill>
                  <a:schemeClr val="tx1"/>
                </a:solidFill>
              </a:rPr>
              <a:t>列表）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11369062" cy="4657501"/>
          </a:xfrm>
        </p:spPr>
        <p:txBody>
          <a:bodyPr/>
          <a:p>
            <a:r>
              <a:rPr lang="en-US" altLang="zh-CN" sz="2400">
                <a:solidFill>
                  <a:schemeClr val="tx1"/>
                </a:solidFill>
              </a:rPr>
              <a:t>Mingcong Bai</a:t>
            </a:r>
            <a:endParaRPr lang="en-US" altLang="zh-CN" sz="2400">
              <a:solidFill>
                <a:schemeClr val="tx1"/>
              </a:solidFill>
            </a:endParaRPr>
          </a:p>
          <a:p>
            <a:pPr lvl="1"/>
            <a:r>
              <a:rPr lang="zh-CN" altLang="en-US" sz="2000">
                <a:solidFill>
                  <a:schemeClr val="tx1"/>
                </a:solidFill>
              </a:rPr>
              <a:t>修复</a:t>
            </a:r>
            <a:r>
              <a:rPr lang="en-US" altLang="zh-CN" sz="2000">
                <a:solidFill>
                  <a:schemeClr val="tx1"/>
                </a:solidFill>
              </a:rPr>
              <a:t> Intel xe </a:t>
            </a:r>
            <a:r>
              <a:rPr lang="zh-CN" altLang="en-US" sz="2000">
                <a:solidFill>
                  <a:schemeClr val="tx1"/>
                </a:solidFill>
              </a:rPr>
              <a:t>驱动在非 </a:t>
            </a:r>
            <a:r>
              <a:rPr lang="en-US" altLang="zh-CN" sz="2000">
                <a:solidFill>
                  <a:schemeClr val="tx1"/>
                </a:solidFill>
              </a:rPr>
              <a:t>4KiB </a:t>
            </a:r>
            <a:r>
              <a:rPr lang="zh-CN" altLang="en-US" sz="2000">
                <a:solidFill>
                  <a:schemeClr val="tx1"/>
                </a:solidFill>
              </a:rPr>
              <a:t>内核分页环境下初始化失败或功能故障的问题（</a:t>
            </a:r>
            <a:r>
              <a:rPr lang="zh-CN" altLang="en-US" sz="2000">
                <a:solidFill>
                  <a:schemeClr val="tx1"/>
                </a:solidFill>
                <a:hlinkClick r:id="rId2"/>
              </a:rPr>
              <a:t>第 </a:t>
            </a:r>
            <a:r>
              <a:rPr lang="en-US" altLang="zh-CN" sz="2000">
                <a:solidFill>
                  <a:schemeClr val="tx1"/>
                </a:solidFill>
                <a:hlinkClick r:id="rId2"/>
              </a:rPr>
              <a:t>2 </a:t>
            </a:r>
            <a:r>
              <a:rPr lang="zh-CN" altLang="en-US" sz="2000">
                <a:solidFill>
                  <a:schemeClr val="tx1"/>
                </a:solidFill>
                <a:hlinkClick r:id="rId2"/>
              </a:rPr>
              <a:t>版</a:t>
            </a:r>
            <a:r>
              <a:rPr lang="zh-CN" altLang="en-US" sz="2000">
                <a:solidFill>
                  <a:schemeClr val="tx1"/>
                </a:solidFill>
              </a:rPr>
              <a:t>）</a:t>
            </a:r>
            <a:endParaRPr lang="en-US" altLang="zh-CN" sz="2000">
              <a:solidFill>
                <a:schemeClr val="tx1"/>
              </a:solidFill>
            </a:endParaRPr>
          </a:p>
          <a:p>
            <a:r>
              <a:rPr lang="en-US" altLang="zh-CN" sz="2400">
                <a:solidFill>
                  <a:schemeClr val="tx1"/>
                </a:solidFill>
              </a:rPr>
              <a:t>Yulong Han</a:t>
            </a:r>
            <a:endParaRPr lang="en-US" altLang="zh-CN" sz="2400">
              <a:solidFill>
                <a:schemeClr val="tx1"/>
              </a:solidFill>
            </a:endParaRPr>
          </a:p>
          <a:p>
            <a:pPr lvl="1"/>
            <a:r>
              <a:rPr lang="zh-CN" altLang="en-US" sz="2000">
                <a:solidFill>
                  <a:schemeClr val="tx1"/>
                </a:solidFill>
              </a:rPr>
              <a:t>为</a:t>
            </a:r>
            <a:r>
              <a:rPr lang="en-US" altLang="zh-CN" sz="2000">
                <a:solidFill>
                  <a:schemeClr val="tx1"/>
                </a:solidFill>
              </a:rPr>
              <a:t> NUMA </a:t>
            </a:r>
            <a:r>
              <a:rPr lang="zh-CN" altLang="en-US" sz="2000">
                <a:solidFill>
                  <a:schemeClr val="tx1"/>
                </a:solidFill>
              </a:rPr>
              <a:t>子系统添加</a:t>
            </a:r>
            <a:r>
              <a:rPr lang="en-US" altLang="zh-CN" sz="2000">
                <a:solidFill>
                  <a:schemeClr val="tx1"/>
                </a:solidFill>
              </a:rPr>
              <a:t> numa_add_reserved_memblk() </a:t>
            </a:r>
            <a:r>
              <a:rPr lang="zh-CN" altLang="en-US" sz="2000">
                <a:solidFill>
                  <a:schemeClr val="tx1"/>
                </a:solidFill>
              </a:rPr>
              <a:t>函数实现（</a:t>
            </a:r>
            <a:r>
              <a:rPr lang="zh-CN" altLang="en-US" sz="2000">
                <a:solidFill>
                  <a:schemeClr val="tx1"/>
                </a:solidFill>
                <a:hlinkClick r:id="rId3"/>
              </a:rPr>
              <a:t>第 </a:t>
            </a:r>
            <a:r>
              <a:rPr lang="en-US" altLang="zh-CN" sz="2000">
                <a:solidFill>
                  <a:schemeClr val="tx1"/>
                </a:solidFill>
                <a:hlinkClick r:id="rId3"/>
              </a:rPr>
              <a:t>1 </a:t>
            </a:r>
            <a:r>
              <a:rPr lang="zh-CN" altLang="en-US" sz="2000">
                <a:solidFill>
                  <a:schemeClr val="tx1"/>
                </a:solidFill>
                <a:hlinkClick r:id="rId3"/>
              </a:rPr>
              <a:t>版</a:t>
            </a:r>
            <a:r>
              <a:rPr lang="zh-CN" altLang="en-US" sz="2000">
                <a:solidFill>
                  <a:schemeClr val="tx1"/>
                </a:solidFill>
              </a:rPr>
              <a:t>）</a:t>
            </a:r>
            <a:endParaRPr lang="zh-CN" altLang="en-US" sz="2000">
              <a:solidFill>
                <a:schemeClr val="tx1"/>
              </a:solidFill>
            </a:endParaRPr>
          </a:p>
          <a:p>
            <a:pPr lvl="2"/>
            <a:r>
              <a:rPr lang="zh-CN" altLang="en-US" sz="1800">
                <a:solidFill>
                  <a:schemeClr val="tx1"/>
                </a:solidFill>
              </a:rPr>
              <a:t>该补丁是因为没有发现上游相关更动所引入的规避性修改，已被驳回</a:t>
            </a:r>
            <a:endParaRPr lang="en-US" altLang="zh-CN" sz="1800">
              <a:solidFill>
                <a:schemeClr val="tx1"/>
              </a:solidFill>
            </a:endParaRPr>
          </a:p>
          <a:p>
            <a:r>
              <a:rPr lang="en-US" altLang="zh-CN" sz="2400">
                <a:solidFill>
                  <a:schemeClr val="tx1"/>
                </a:solidFill>
              </a:rPr>
              <a:t>Haoran Jiang</a:t>
            </a:r>
            <a:endParaRPr lang="en-US" altLang="zh-CN" sz="2400">
              <a:solidFill>
                <a:schemeClr val="tx1"/>
              </a:solidFill>
            </a:endParaRPr>
          </a:p>
          <a:p>
            <a:pPr lvl="1"/>
            <a:r>
              <a:rPr lang="zh-CN" altLang="en-US" sz="2000">
                <a:solidFill>
                  <a:schemeClr val="tx1"/>
                </a:solidFill>
              </a:rPr>
              <a:t>优化</a:t>
            </a:r>
            <a:r>
              <a:rPr lang="en-US" altLang="zh-CN" sz="2000">
                <a:solidFill>
                  <a:schemeClr val="tx1"/>
                </a:solidFill>
              </a:rPr>
              <a:t> BPF </a:t>
            </a:r>
            <a:r>
              <a:rPr lang="zh-CN" altLang="en-US" sz="2000">
                <a:solidFill>
                  <a:schemeClr val="tx1"/>
                </a:solidFill>
              </a:rPr>
              <a:t>子系统 </a:t>
            </a:r>
            <a:r>
              <a:rPr lang="en-US" altLang="zh-CN" sz="2000">
                <a:solidFill>
                  <a:schemeClr val="tx1"/>
                </a:solidFill>
              </a:rPr>
              <a:t>emit_bpf_tail_call() </a:t>
            </a:r>
            <a:r>
              <a:rPr lang="zh-CN" altLang="en-US" sz="2000">
                <a:solidFill>
                  <a:schemeClr val="tx1"/>
                </a:solidFill>
              </a:rPr>
              <a:t>函数中的 </a:t>
            </a:r>
            <a:r>
              <a:rPr lang="en-US" altLang="zh-CN" sz="2000">
                <a:solidFill>
                  <a:schemeClr val="tx1"/>
                </a:solidFill>
              </a:rPr>
              <a:t>jmp_offset() </a:t>
            </a:r>
            <a:r>
              <a:rPr lang="zh-CN" altLang="en-US" sz="2000">
                <a:solidFill>
                  <a:schemeClr val="tx1"/>
                </a:solidFill>
              </a:rPr>
              <a:t>实现（</a:t>
            </a:r>
            <a:r>
              <a:rPr lang="zh-CN" altLang="en-US" sz="2000">
                <a:solidFill>
                  <a:schemeClr val="tx1"/>
                </a:solidFill>
                <a:hlinkClick r:id="rId4"/>
              </a:rPr>
              <a:t>第 </a:t>
            </a:r>
            <a:r>
              <a:rPr lang="en-US" altLang="zh-CN" sz="2000">
                <a:solidFill>
                  <a:schemeClr val="tx1"/>
                </a:solidFill>
                <a:hlinkClick r:id="rId4"/>
              </a:rPr>
              <a:t>1 </a:t>
            </a:r>
            <a:r>
              <a:rPr lang="zh-CN" altLang="en-US" sz="2000">
                <a:solidFill>
                  <a:schemeClr val="tx1"/>
                </a:solidFill>
                <a:hlinkClick r:id="rId4"/>
              </a:rPr>
              <a:t>版</a:t>
            </a:r>
            <a:r>
              <a:rPr lang="zh-CN" altLang="en-US" sz="2000">
                <a:solidFill>
                  <a:schemeClr val="tx1"/>
                </a:solidFill>
              </a:rPr>
              <a:t>）</a:t>
            </a:r>
            <a:endParaRPr lang="zh-CN" altLang="en-US" sz="2000">
              <a:solidFill>
                <a:schemeClr val="tx1"/>
              </a:solidFill>
            </a:endParaRPr>
          </a:p>
          <a:p>
            <a:pPr lvl="2"/>
            <a:r>
              <a:rPr lang="zh-CN" altLang="en-US" sz="2000">
                <a:solidFill>
                  <a:schemeClr val="tx1"/>
                </a:solidFill>
              </a:rPr>
              <a:t>维护者：尾调用的层次处理是已知问题，如果不是系统性解决的话还是倾向</a:t>
            </a:r>
            <a:r>
              <a:rPr lang="zh-CN" altLang="en-US" sz="2000">
                <a:solidFill>
                  <a:schemeClr val="tx1"/>
                </a:solidFill>
                <a:hlinkClick r:id="rId5"/>
              </a:rPr>
              <a:t>另一套</a:t>
            </a:r>
            <a:r>
              <a:rPr lang="zh-CN" altLang="en-US" sz="2000">
                <a:solidFill>
                  <a:schemeClr val="tx1"/>
                </a:solidFill>
              </a:rPr>
              <a:t>补丁</a:t>
            </a:r>
            <a:endParaRPr lang="zh-CN" altLang="en-US" sz="1830">
              <a:solidFill>
                <a:schemeClr val="tx1"/>
              </a:solidFill>
            </a:endParaRPr>
          </a:p>
          <a:p>
            <a:pPr lvl="0"/>
            <a:r>
              <a:rPr lang="en-US" altLang="zh-CN" sz="2400">
                <a:solidFill>
                  <a:schemeClr val="tx1"/>
                </a:solidFill>
              </a:rPr>
              <a:t>Bibo</a:t>
            </a:r>
            <a:r>
              <a:rPr lang="zh-CN" altLang="en-US" sz="2400">
                <a:solidFill>
                  <a:schemeClr val="tx1"/>
                </a:solidFill>
              </a:rPr>
              <a:t> </a:t>
            </a:r>
            <a:r>
              <a:rPr lang="en-US" altLang="zh-CN" sz="2400">
                <a:solidFill>
                  <a:schemeClr val="tx1"/>
                </a:solidFill>
              </a:rPr>
              <a:t>Mao</a:t>
            </a:r>
            <a:endParaRPr lang="en-US" altLang="zh-CN" sz="2400">
              <a:solidFill>
                <a:schemeClr val="tx1"/>
              </a:solidFill>
            </a:endParaRPr>
          </a:p>
          <a:p>
            <a:pPr lvl="1"/>
            <a:r>
              <a:rPr lang="zh-CN" altLang="en-US" sz="2000">
                <a:solidFill>
                  <a:schemeClr val="tx1"/>
                </a:solidFill>
              </a:rPr>
              <a:t>针对</a:t>
            </a:r>
            <a:r>
              <a:rPr lang="en-US" altLang="zh-CN" sz="2000">
                <a:solidFill>
                  <a:schemeClr val="tx1"/>
                </a:solidFill>
              </a:rPr>
              <a:t> KVM </a:t>
            </a:r>
            <a:r>
              <a:rPr lang="zh-CN" altLang="en-US" sz="2000">
                <a:solidFill>
                  <a:schemeClr val="tx1"/>
                </a:solidFill>
              </a:rPr>
              <a:t>子系统</a:t>
            </a:r>
            <a:r>
              <a:rPr lang="en-US" altLang="zh-CN" sz="2000">
                <a:solidFill>
                  <a:schemeClr val="tx1"/>
                </a:solidFill>
              </a:rPr>
              <a:t> EIONTC </a:t>
            </a:r>
            <a:r>
              <a:rPr lang="zh-CN" altLang="en-US" sz="2000">
                <a:solidFill>
                  <a:schemeClr val="tx1"/>
                </a:solidFill>
              </a:rPr>
              <a:t>模拟的一揽子改进（</a:t>
            </a:r>
            <a:r>
              <a:rPr lang="zh-CN" altLang="en-US" sz="2000">
                <a:solidFill>
                  <a:schemeClr val="tx1"/>
                </a:solidFill>
                <a:hlinkClick r:id="rId6"/>
              </a:rPr>
              <a:t>第</a:t>
            </a:r>
            <a:r>
              <a:rPr lang="en-US" altLang="zh-CN" sz="2000">
                <a:solidFill>
                  <a:schemeClr val="tx1"/>
                </a:solidFill>
                <a:hlinkClick r:id="rId6"/>
              </a:rPr>
              <a:t> 2 </a:t>
            </a:r>
            <a:r>
              <a:rPr lang="zh-CN" altLang="en-US" sz="2000">
                <a:solidFill>
                  <a:schemeClr val="tx1"/>
                </a:solidFill>
                <a:hlinkClick r:id="rId6"/>
              </a:rPr>
              <a:t>版</a:t>
            </a:r>
            <a:r>
              <a:rPr lang="zh-CN" altLang="en-US" sz="2000">
                <a:solidFill>
                  <a:schemeClr val="tx1"/>
                </a:solidFill>
              </a:rPr>
              <a:t>）</a:t>
            </a:r>
            <a:endParaRPr lang="zh-CN" altLang="en-US" sz="2000">
              <a:solidFill>
                <a:schemeClr val="tx1"/>
              </a:solidFill>
            </a:endParaRPr>
          </a:p>
          <a:p>
            <a:pPr lvl="0"/>
            <a:r>
              <a:rPr lang="en-US" altLang="zh-CN" sz="2400">
                <a:solidFill>
                  <a:schemeClr val="tx1"/>
                </a:solidFill>
              </a:rPr>
              <a:t>Thomas Wei</a:t>
            </a:r>
            <a:r>
              <a:rPr lang="en-US" altLang="en-US" sz="2400">
                <a:solidFill>
                  <a:schemeClr val="tx1"/>
                </a:solidFill>
              </a:rPr>
              <a:t>ß</a:t>
            </a:r>
            <a:r>
              <a:rPr lang="en-US" altLang="zh-CN" sz="2400">
                <a:solidFill>
                  <a:schemeClr val="tx1"/>
                </a:solidFill>
              </a:rPr>
              <a:t>schuh</a:t>
            </a:r>
            <a:endParaRPr lang="en-US" altLang="zh-CN" sz="2400">
              <a:solidFill>
                <a:schemeClr val="tx1"/>
              </a:solidFill>
            </a:endParaRPr>
          </a:p>
          <a:p>
            <a:pPr lvl="1"/>
            <a:r>
              <a:rPr lang="zh-CN" altLang="en-US" sz="2000">
                <a:solidFill>
                  <a:schemeClr val="tx1"/>
                </a:solidFill>
              </a:rPr>
              <a:t>修正</a:t>
            </a:r>
            <a:r>
              <a:rPr lang="en-US" altLang="zh-CN" sz="2000">
                <a:solidFill>
                  <a:schemeClr val="tx1"/>
                </a:solidFill>
              </a:rPr>
              <a:t> vDSO </a:t>
            </a:r>
            <a:r>
              <a:rPr lang="zh-CN" altLang="en-US" sz="2000">
                <a:solidFill>
                  <a:schemeClr val="tx1"/>
                </a:solidFill>
              </a:rPr>
              <a:t>系统调用包装中</a:t>
            </a:r>
            <a:r>
              <a:rPr lang="en-US" altLang="zh-CN" sz="2000">
                <a:solidFill>
                  <a:schemeClr val="tx1"/>
                </a:solidFill>
              </a:rPr>
              <a:t> asm </a:t>
            </a:r>
            <a:r>
              <a:rPr lang="zh-CN" altLang="en-US" sz="2000">
                <a:solidFill>
                  <a:schemeClr val="tx1"/>
                </a:solidFill>
              </a:rPr>
              <a:t>参数的使用方法（</a:t>
            </a:r>
            <a:r>
              <a:rPr lang="zh-CN" altLang="en-US" sz="2000">
                <a:solidFill>
                  <a:schemeClr val="tx1"/>
                </a:solidFill>
                <a:hlinkClick r:id="rId7"/>
              </a:rPr>
              <a:t>第 </a:t>
            </a:r>
            <a:r>
              <a:rPr lang="en-US" altLang="zh-CN" sz="2000">
                <a:solidFill>
                  <a:schemeClr val="tx1"/>
                </a:solidFill>
                <a:hlinkClick r:id="rId7"/>
              </a:rPr>
              <a:t>1 </a:t>
            </a:r>
            <a:r>
              <a:rPr lang="zh-CN" altLang="en-US" sz="2000">
                <a:solidFill>
                  <a:schemeClr val="tx1"/>
                </a:solidFill>
                <a:hlinkClick r:id="rId7"/>
              </a:rPr>
              <a:t>版</a:t>
            </a:r>
            <a:r>
              <a:rPr lang="zh-CN" altLang="en-US" sz="2000">
                <a:solidFill>
                  <a:schemeClr val="tx1"/>
                </a:solidFill>
              </a:rPr>
              <a:t>）</a:t>
            </a:r>
            <a:endParaRPr lang="zh-CN" altLang="en-US" sz="2000">
              <a:solidFill>
                <a:schemeClr val="tx1"/>
              </a:solidFill>
              <a:ea typeface="Source Han Sans CN" charset="0"/>
            </a:endParaRPr>
          </a:p>
          <a:p>
            <a:pPr lvl="0"/>
            <a:endParaRPr lang="zh-CN" altLang="en-US" sz="2400">
              <a:solidFill>
                <a:schemeClr val="tx1"/>
              </a:solidFill>
              <a:ea typeface="Source Han Sans CN" charset="0"/>
            </a:endParaRPr>
          </a:p>
          <a:p>
            <a:pPr lvl="0"/>
            <a:endParaRPr lang="zh-CN" altLang="en-US" sz="2400">
              <a:solidFill>
                <a:schemeClr val="tx1"/>
              </a:solidFill>
              <a:ea typeface="Source Han Sans CN" charset="0"/>
            </a:endParaRPr>
          </a:p>
          <a:p>
            <a:pPr lvl="1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zh-CN" altLang="en-US"/>
              <a:t>白铭骢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49" y="442081"/>
            <a:ext cx="9667107" cy="758458"/>
          </a:xfrm>
        </p:spPr>
        <p:txBody>
          <a:bodyPr/>
          <a:p>
            <a:r>
              <a:rPr lang="en-US">
                <a:solidFill>
                  <a:schemeClr val="tx1"/>
                </a:solidFill>
              </a:rPr>
              <a:t>Linux </a:t>
            </a:r>
            <a:r>
              <a:rPr lang="zh-CN" altLang="en-US">
                <a:solidFill>
                  <a:schemeClr val="tx1"/>
                </a:solidFill>
              </a:rPr>
              <a:t>内核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（</a:t>
            </a:r>
            <a:r>
              <a:rPr lang="en-US" altLang="zh-CN">
                <a:solidFill>
                  <a:schemeClr val="tx1"/>
                </a:solidFill>
                <a:cs typeface="Arial" panose="020B0604020202020204" pitchFamily="34" charset="0"/>
                <a:hlinkClick r:id="rId1"/>
              </a:rPr>
              <a:t>loongarch</a:t>
            </a:r>
            <a:r>
              <a:rPr lang="en-US" altLang="zh-CN">
                <a:solidFill>
                  <a:schemeClr val="tx1"/>
                </a:solidFill>
              </a:rPr>
              <a:t> </a:t>
            </a:r>
            <a:r>
              <a:rPr lang="zh-CN" altLang="en-US">
                <a:solidFill>
                  <a:schemeClr val="tx1"/>
                </a:solidFill>
              </a:rPr>
              <a:t>列表）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11369062" cy="4657501"/>
          </a:xfrm>
        </p:spPr>
        <p:txBody>
          <a:bodyPr/>
          <a:p>
            <a:pPr lvl="0"/>
            <a:r>
              <a:rPr lang="en-US" altLang="zh-CN" sz="2600"/>
              <a:t>Tianyang Zhang</a:t>
            </a:r>
            <a:endParaRPr lang="en-US" altLang="zh-CN" sz="2600"/>
          </a:p>
          <a:p>
            <a:pPr lvl="1"/>
            <a:r>
              <a:rPr lang="zh-CN" altLang="en-US" sz="2200"/>
              <a:t>修复</a:t>
            </a:r>
            <a:r>
              <a:rPr lang="en-US" altLang="zh-CN" sz="2200"/>
              <a:t> PMD</a:t>
            </a:r>
            <a:r>
              <a:rPr lang="zh-CN" altLang="en-US" sz="2200"/>
              <a:t>（因为内容无效或的确为空）返回</a:t>
            </a:r>
            <a:r>
              <a:rPr lang="en-US" altLang="zh-CN" sz="2200"/>
              <a:t> NULL </a:t>
            </a:r>
            <a:r>
              <a:rPr lang="zh-CN" altLang="en-US" sz="2200"/>
              <a:t>时内核崩溃的问题（第</a:t>
            </a:r>
            <a:r>
              <a:rPr lang="en-US" altLang="zh-CN" sz="2200"/>
              <a:t> 1 </a:t>
            </a:r>
            <a:r>
              <a:rPr lang="zh-CN" altLang="en-US" sz="2200"/>
              <a:t>版）</a:t>
            </a:r>
            <a:endParaRPr lang="zh-CN" altLang="en-US" sz="2200"/>
          </a:p>
          <a:p>
            <a:pPr lvl="0"/>
            <a:r>
              <a:rPr lang="en-US" altLang="zh-CN" sz="2600"/>
              <a:t>Qunqin Zhao</a:t>
            </a:r>
            <a:endParaRPr lang="en-US" altLang="zh-CN" sz="2600"/>
          </a:p>
          <a:p>
            <a:pPr lvl="1"/>
            <a:r>
              <a:rPr lang="zh-CN" altLang="en-US" sz="2200"/>
              <a:t>龙芯安全引擎、</a:t>
            </a:r>
            <a:r>
              <a:rPr lang="en-US" altLang="zh-CN" sz="2200"/>
              <a:t>TPM </a:t>
            </a:r>
            <a:r>
              <a:rPr lang="zh-CN" altLang="en-US" sz="2200"/>
              <a:t>设备支持（第</a:t>
            </a:r>
            <a:r>
              <a:rPr lang="en-US" altLang="zh-CN" sz="2200"/>
              <a:t> 10 </a:t>
            </a:r>
            <a:r>
              <a:rPr lang="zh-CN" altLang="en-US" sz="2200"/>
              <a:t>版）</a:t>
            </a:r>
            <a:endParaRPr lang="zh-CN" altLang="en-US" sz="2200"/>
          </a:p>
          <a:p>
            <a:pPr lvl="0"/>
            <a:r>
              <a:rPr lang="en-US" altLang="zh-CN" sz="2600"/>
              <a:t>Binbin Zhou</a:t>
            </a:r>
            <a:endParaRPr lang="en-US" altLang="zh-CN" sz="2600"/>
          </a:p>
          <a:p>
            <a:pPr lvl="1"/>
            <a:r>
              <a:rPr lang="zh-CN" altLang="en-US" sz="2200"/>
              <a:t>龙芯</a:t>
            </a:r>
            <a:r>
              <a:rPr lang="en-US" altLang="zh-CN" sz="2200"/>
              <a:t> 2K0500 BMC </a:t>
            </a:r>
            <a:r>
              <a:rPr lang="zh-CN" altLang="en-US" sz="2200"/>
              <a:t>支持（第</a:t>
            </a:r>
            <a:r>
              <a:rPr lang="en-US" altLang="zh-CN" sz="2200"/>
              <a:t> 3 </a:t>
            </a:r>
            <a:r>
              <a:rPr lang="zh-CN" altLang="en-US" sz="2200"/>
              <a:t>版）</a:t>
            </a:r>
            <a:endParaRPr lang="zh-CN" altLang="en-US" sz="2200"/>
          </a:p>
          <a:p>
            <a:pPr lvl="0"/>
            <a:r>
              <a:rPr lang="en-US" altLang="zh-CN" sz="2600"/>
              <a:t>Yao Zi</a:t>
            </a:r>
            <a:endParaRPr lang="en-US" altLang="zh-CN" sz="2600"/>
          </a:p>
          <a:p>
            <a:pPr lvl="1"/>
            <a:r>
              <a:rPr lang="zh-CN" altLang="en-US" sz="2200"/>
              <a:t>修正龙芯笔记本平台背光的复位及调整逻辑（第</a:t>
            </a:r>
            <a:r>
              <a:rPr lang="en-US" altLang="zh-CN" sz="2200"/>
              <a:t> 2 </a:t>
            </a:r>
            <a:r>
              <a:rPr lang="zh-CN" altLang="en-US" sz="2200"/>
              <a:t>版）</a:t>
            </a:r>
            <a:endParaRPr lang="zh-CN" altLang="en-US" sz="2200"/>
          </a:p>
          <a:p>
            <a:pPr lvl="1"/>
            <a:r>
              <a:rPr lang="zh-CN" altLang="en-US" sz="2200"/>
              <a:t>修正</a:t>
            </a:r>
            <a:r>
              <a:rPr lang="en-US" altLang="zh-CN" sz="2200"/>
              <a:t> loongson_laptop </a:t>
            </a:r>
            <a:r>
              <a:rPr lang="zh-CN" altLang="en-US" sz="2200"/>
              <a:t>未正确清理子设备引用，导致卸载时内核报警的问题（第</a:t>
            </a:r>
            <a:r>
              <a:rPr lang="en-US" altLang="zh-CN" sz="2200"/>
              <a:t> 1 </a:t>
            </a:r>
            <a:r>
              <a:rPr lang="zh-CN" altLang="en-US" sz="2200"/>
              <a:t>版）</a:t>
            </a:r>
            <a:endParaRPr lang="zh-CN" altLang="en-US" sz="2200"/>
          </a:p>
          <a:p>
            <a:pPr lvl="1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zh-CN" altLang="en-US"/>
              <a:t>白铭骢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/>
      <p:sp>
        <p:nvSpPr>
          <p:cNvPr id="1048619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快速</a:t>
            </a:r>
            <a:r>
              <a:rPr lang="zh-CN" altLang="en-US">
                <a:cs typeface="Arial" panose="020B0604020202020204" pitchFamily="34" charset="0"/>
              </a:rPr>
              <a:t>报告</a:t>
            </a:r>
            <a:endParaRPr lang="zh-CN" altLang="en-US"/>
          </a:p>
        </p:txBody>
      </p:sp>
      <p:sp>
        <p:nvSpPr>
          <p:cNvPr id="1048620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龙架构</a:t>
            </a:r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发行版变动</a:t>
            </a:r>
            <a:endParaRPr lang="zh-CN" altLang="en-US">
              <a:ea typeface="Source Han Sans CN" panose="020B0500000000000000" charset="-122"/>
            </a:endParaRPr>
          </a:p>
        </p:txBody>
      </p:sp>
      <p:sp>
        <p:nvSpPr>
          <p:cNvPr id="1048621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Arch </a:t>
            </a:r>
            <a:r>
              <a:rPr lang="en-US" altLang="zh-CN">
                <a:cs typeface="Arial" panose="020B0604020202020204" pitchFamily="34" charset="0"/>
              </a:rPr>
              <a:t>Linux for Loong64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>
                <a:cs typeface="Arial" panose="020B0604020202020204" pitchFamily="34" charset="0"/>
              </a:rPr>
              <a:t>linux-tools</a:t>
            </a:r>
            <a:r>
              <a:rPr lang="zh-CN" altLang="en-US">
                <a:cs typeface="Arial" panose="020B0604020202020204" pitchFamily="34" charset="0"/>
              </a:rPr>
              <a:t>修复 </a:t>
            </a:r>
            <a:r>
              <a:rPr lang="en-US" altLang="zh-CN">
                <a:solidFill>
                  <a:srgbClr val="00B0F0"/>
                </a:solidFill>
                <a:cs typeface="Arial" panose="020B0604020202020204" pitchFamily="34" charset="0"/>
              </a:rPr>
              <a:t>(by wszqkzqk)</a:t>
            </a:r>
            <a:endParaRPr lang="en-US" altLang="zh-CN">
              <a:solidFill>
                <a:srgbClr val="00B0F0"/>
              </a:solidFill>
              <a:cs typeface="Arial" panose="020B0604020202020204" pitchFamily="34" charset="0"/>
            </a:endParaRPr>
          </a:p>
          <a:p>
            <a:pPr lvl="1"/>
            <a:r>
              <a:rPr lang="zh-CN" altLang="en-US">
                <a:solidFill>
                  <a:srgbClr val="000000"/>
                </a:solidFill>
                <a:cs typeface="Arial" panose="020B0604020202020204" pitchFamily="34" charset="0"/>
              </a:rPr>
              <a:t>向后移植上游</a:t>
            </a:r>
            <a:r>
              <a:rPr lang="en-US" altLang="zh-CN">
                <a:solidFill>
                  <a:srgbClr val="000000"/>
                </a:solidFill>
                <a:cs typeface="Arial" panose="020B0604020202020204" pitchFamily="34" charset="0"/>
              </a:rPr>
              <a:t>perf</a:t>
            </a:r>
            <a:r>
              <a:rPr lang="zh-CN" altLang="en-US">
                <a:solidFill>
                  <a:srgbClr val="000000"/>
                </a:solidFill>
                <a:cs typeface="Arial" panose="020B0604020202020204" pitchFamily="34" charset="0"/>
              </a:rPr>
              <a:t>工具修复</a:t>
            </a:r>
            <a:endParaRPr lang="zh-CN" altLang="en-US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/>
            <a:r>
              <a:rPr lang="zh-CN" altLang="en-US">
                <a:solidFill>
                  <a:srgbClr val="000000"/>
                </a:solidFill>
                <a:cs typeface="Arial" panose="020B0604020202020204" pitchFamily="34" charset="0"/>
              </a:rPr>
              <a:t>临时通过修改编译参数以在</a:t>
            </a:r>
            <a:r>
              <a:rPr lang="en-US" altLang="zh-CN">
                <a:solidFill>
                  <a:srgbClr val="000000"/>
                </a:solidFill>
                <a:cs typeface="Arial" panose="020B0604020202020204" pitchFamily="34" charset="0"/>
              </a:rPr>
              <a:t>gcc15</a:t>
            </a:r>
            <a:r>
              <a:rPr lang="zh-CN" altLang="en-US">
                <a:solidFill>
                  <a:srgbClr val="000000"/>
                </a:solidFill>
                <a:cs typeface="Arial" panose="020B0604020202020204" pitchFamily="34" charset="0"/>
              </a:rPr>
              <a:t>下编译</a:t>
            </a:r>
            <a:endParaRPr lang="zh-CN" altLang="en-US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/>
            <a:r>
              <a:rPr lang="en-US" altLang="zh-CN">
                <a:solidFill>
                  <a:srgbClr val="000000"/>
                </a:solidFill>
                <a:cs typeface="Arial" panose="020B0604020202020204" pitchFamily="34" charset="0"/>
                <a:hlinkClick r:id="rId1"/>
              </a:rPr>
              <a:t>https://github.com/lcpu</a:t>
            </a:r>
            <a:r>
              <a:rPr lang="zh-CN" altLang="en-US">
                <a:solidFill>
                  <a:srgbClr val="000000"/>
                </a:solidFill>
                <a:cs typeface="Arial" panose="020B0604020202020204" pitchFamily="34" charset="0"/>
                <a:hlinkClick r:id="rId1"/>
              </a:rPr>
              <a:t>-</a:t>
            </a:r>
            <a:r>
              <a:rPr lang="en-US" altLang="zh-CN">
                <a:solidFill>
                  <a:srgbClr val="000000"/>
                </a:solidFill>
                <a:cs typeface="Arial" panose="020B0604020202020204" pitchFamily="34" charset="0"/>
                <a:hlinkClick r:id="rId1"/>
              </a:rPr>
              <a:t>club/loongarch</a:t>
            </a:r>
            <a:r>
              <a:rPr lang="zh-CN" altLang="en-US">
                <a:solidFill>
                  <a:srgbClr val="000000"/>
                </a:solidFill>
                <a:cs typeface="Arial" panose="020B0604020202020204" pitchFamily="34" charset="0"/>
                <a:hlinkClick r:id="rId1"/>
              </a:rPr>
              <a:t>-</a:t>
            </a:r>
            <a:r>
              <a:rPr lang="en-US" altLang="zh-CN">
                <a:solidFill>
                  <a:srgbClr val="000000"/>
                </a:solidFill>
                <a:cs typeface="Arial" panose="020B0604020202020204" pitchFamily="34" charset="0"/>
                <a:hlinkClick r:id="rId1"/>
              </a:rPr>
              <a:t>packages/pull/583</a:t>
            </a:r>
            <a:endParaRPr lang="zh-CN" altLang="en-US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0"/>
            <a:r>
              <a:rPr lang="en-US" altLang="zh-CN">
                <a:solidFill>
                  <a:srgbClr val="000000"/>
                </a:solidFill>
                <a:cs typeface="Arial" panose="020B0604020202020204" pitchFamily="34" charset="0"/>
              </a:rPr>
              <a:t>ROCm 6.4.0</a:t>
            </a:r>
            <a:r>
              <a:rPr lang="zh-CN" altLang="en-US">
                <a:solidFill>
                  <a:srgbClr val="000000"/>
                </a:solidFill>
                <a:cs typeface="Arial" panose="020B0604020202020204" pitchFamily="34" charset="0"/>
              </a:rPr>
              <a:t>系列软件包升级（待测试） </a:t>
            </a:r>
            <a:r>
              <a:rPr lang="en-US" altLang="zh-CN">
                <a:solidFill>
                  <a:srgbClr val="00B0F0"/>
                </a:solidFill>
                <a:cs typeface="Arial" panose="020B0604020202020204" pitchFamily="34" charset="0"/>
              </a:rPr>
              <a:t>(by wszqkzqk)</a:t>
            </a:r>
            <a:endParaRPr lang="zh-CN" altLang="en-US">
              <a:solidFill>
                <a:srgbClr val="00B0F0"/>
              </a:solidFill>
              <a:cs typeface="Arial" panose="020B0604020202020204" pitchFamily="34" charset="0"/>
            </a:endParaRPr>
          </a:p>
          <a:p>
            <a:pPr lvl="1"/>
            <a:r>
              <a:rPr lang="en-US" altLang="zh-CN">
                <a:solidFill>
                  <a:srgbClr val="000000"/>
                </a:solidFill>
              </a:rPr>
              <a:t>rocm</a:t>
            </a:r>
            <a:r>
              <a:rPr lang="zh-CN" altLang="en-US">
                <a:solidFill>
                  <a:srgbClr val="000000"/>
                </a:solidFill>
              </a:rPr>
              <a:t>-</a:t>
            </a:r>
            <a:r>
              <a:rPr lang="en-US" altLang="zh-CN">
                <a:solidFill>
                  <a:srgbClr val="000000"/>
                </a:solidFill>
              </a:rPr>
              <a:t>llvm/composable</a:t>
            </a:r>
            <a:r>
              <a:rPr lang="zh-CN" altLang="en-US">
                <a:solidFill>
                  <a:srgbClr val="000000"/>
                </a:solidFill>
              </a:rPr>
              <a:t>-</a:t>
            </a:r>
            <a:r>
              <a:rPr lang="en-US" altLang="zh-CN">
                <a:solidFill>
                  <a:srgbClr val="000000"/>
                </a:solidFill>
              </a:rPr>
              <a:t>kernel</a:t>
            </a:r>
            <a:endParaRPr lang="zh-CN" altLang="en-US">
              <a:solidFill>
                <a:srgbClr val="000000"/>
              </a:solidFill>
            </a:endParaRPr>
          </a:p>
          <a:p>
            <a:pPr lvl="2"/>
            <a:r>
              <a:rPr lang="zh-CN" altLang="en-US">
                <a:solidFill>
                  <a:srgbClr val="000000"/>
                </a:solidFill>
              </a:rPr>
              <a:t>上游升级至</a:t>
            </a:r>
            <a:r>
              <a:rPr lang="en-US" altLang="zh-CN">
                <a:solidFill>
                  <a:srgbClr val="000000"/>
                </a:solidFill>
              </a:rPr>
              <a:t>LLVM 19</a:t>
            </a:r>
            <a:r>
              <a:rPr lang="zh-CN" altLang="en-US">
                <a:solidFill>
                  <a:srgbClr val="000000"/>
                </a:solidFill>
              </a:rPr>
              <a:t>，移除额外</a:t>
            </a:r>
            <a:r>
              <a:rPr lang="en-US" altLang="zh-CN">
                <a:solidFill>
                  <a:srgbClr val="000000"/>
                </a:solidFill>
              </a:rPr>
              <a:t>FP16</a:t>
            </a:r>
            <a:r>
              <a:rPr lang="zh-CN" altLang="en-US">
                <a:solidFill>
                  <a:srgbClr val="000000"/>
                </a:solidFill>
              </a:rPr>
              <a:t>支持补丁</a:t>
            </a:r>
            <a:endParaRPr lang="zh-CN" altLang="en-US">
              <a:solidFill>
                <a:srgbClr val="000000"/>
              </a:solidFill>
            </a:endParaRPr>
          </a:p>
          <a:p>
            <a:pPr lvl="1"/>
            <a:r>
              <a:rPr lang="en-US" altLang="zh-CN">
                <a:solidFill>
                  <a:srgbClr val="000000"/>
                </a:solidFill>
              </a:rPr>
              <a:t>hsa-rocr/hip-runtime</a:t>
            </a:r>
            <a:endParaRPr lang="en-US" altLang="zh-CN">
              <a:solidFill>
                <a:srgbClr val="000000"/>
              </a:solidFill>
            </a:endParaRPr>
          </a:p>
          <a:p>
            <a:pPr lvl="2"/>
            <a:r>
              <a:rPr lang="zh-CN" altLang="en-US">
                <a:solidFill>
                  <a:srgbClr val="000000"/>
                </a:solidFill>
              </a:rPr>
              <a:t>参考</a:t>
            </a:r>
            <a:r>
              <a:rPr lang="en-US" altLang="zh-CN">
                <a:solidFill>
                  <a:srgbClr val="000000"/>
                </a:solidFill>
              </a:rPr>
              <a:t>archriscv</a:t>
            </a:r>
            <a:r>
              <a:rPr lang="zh-CN" altLang="en-US">
                <a:solidFill>
                  <a:srgbClr val="000000"/>
                </a:solidFill>
              </a:rPr>
              <a:t>实现重写修复补丁</a:t>
            </a:r>
            <a:endParaRPr lang="zh-CN" altLang="en-US">
              <a:solidFill>
                <a:srgbClr val="000000"/>
              </a:solidFill>
            </a:endParaRPr>
          </a:p>
          <a:p>
            <a:pPr lvl="1"/>
            <a:r>
              <a:rPr lang="en-US" altLang="zh-CN">
                <a:solidFill>
                  <a:srgbClr val="000000"/>
                </a:solidFill>
                <a:hlinkClick r:id="rId2"/>
              </a:rPr>
              <a:t>https://github.com/lcpu</a:t>
            </a:r>
            <a:r>
              <a:rPr lang="zh-CN" altLang="en-US">
                <a:solidFill>
                  <a:srgbClr val="000000"/>
                </a:solidFill>
                <a:hlinkClick r:id="rId2"/>
              </a:rPr>
              <a:t>-</a:t>
            </a:r>
            <a:r>
              <a:rPr lang="en-US" altLang="zh-CN">
                <a:solidFill>
                  <a:srgbClr val="000000"/>
                </a:solidFill>
                <a:hlinkClick r:id="rId2"/>
              </a:rPr>
              <a:t>club/loongarch</a:t>
            </a:r>
            <a:r>
              <a:rPr lang="zh-CN" altLang="en-US">
                <a:solidFill>
                  <a:srgbClr val="000000"/>
                </a:solidFill>
                <a:hlinkClick r:id="rId2"/>
              </a:rPr>
              <a:t>-</a:t>
            </a:r>
            <a:r>
              <a:rPr lang="en-US" altLang="zh-CN">
                <a:solidFill>
                  <a:srgbClr val="000000"/>
                </a:solidFill>
                <a:hlinkClick r:id="rId2"/>
              </a:rPr>
              <a:t>packages/pulls?q</a:t>
            </a:r>
            <a:r>
              <a:rPr lang="zh-CN" altLang="en-US">
                <a:solidFill>
                  <a:srgbClr val="000000"/>
                </a:solidFill>
                <a:hlinkClick r:id="rId2"/>
              </a:rPr>
              <a:t>=</a:t>
            </a:r>
            <a:r>
              <a:rPr lang="en-US" altLang="zh-CN">
                <a:solidFill>
                  <a:srgbClr val="000000"/>
                </a:solidFill>
                <a:hlinkClick r:id="rId2"/>
              </a:rPr>
              <a:t>is%3Apr</a:t>
            </a:r>
            <a:r>
              <a:rPr lang="zh-CN" altLang="en-US">
                <a:solidFill>
                  <a:srgbClr val="000000"/>
                </a:solidFill>
                <a:hlinkClick r:id="rId2"/>
              </a:rPr>
              <a:t>+</a:t>
            </a:r>
            <a:r>
              <a:rPr lang="en-US" altLang="zh-CN">
                <a:solidFill>
                  <a:srgbClr val="000000"/>
                </a:solidFill>
                <a:hlinkClick r:id="rId2"/>
              </a:rPr>
              <a:t>6.4.0</a:t>
            </a:r>
            <a:r>
              <a:rPr lang="zh-CN" altLang="en-US">
                <a:solidFill>
                  <a:srgbClr val="000000"/>
                </a:solidFill>
                <a:hlinkClick r:id="rId2"/>
              </a:rPr>
              <a:t>-</a:t>
            </a:r>
            <a:r>
              <a:rPr lang="en-US" altLang="zh-CN">
                <a:solidFill>
                  <a:srgbClr val="000000"/>
                </a:solidFill>
                <a:hlinkClick r:id="rId2"/>
              </a:rPr>
              <a:t>1</a:t>
            </a:r>
            <a:r>
              <a:rPr lang="zh-CN" altLang="en-US">
                <a:solidFill>
                  <a:srgbClr val="000000"/>
                </a:solidFill>
                <a:hlinkClick r:id="rId2"/>
              </a:rPr>
              <a:t>+</a:t>
            </a:r>
            <a:r>
              <a:rPr lang="en-US" altLang="zh-CN">
                <a:solidFill>
                  <a:srgbClr val="000000"/>
                </a:solidFill>
                <a:hlinkClick r:id="rId2"/>
              </a:rPr>
              <a:t>is%3Aclosed</a:t>
            </a:r>
            <a:endParaRPr lang="zh-CN" altLang="en-US">
              <a:solidFill>
                <a:srgbClr val="000000"/>
              </a:solidFill>
            </a:endParaRPr>
          </a:p>
          <a:p>
            <a:pPr lvl="0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Arch </a:t>
            </a:r>
            <a:r>
              <a:rPr lang="en-US" altLang="zh-CN">
                <a:cs typeface="Arial" panose="020B0604020202020204" pitchFamily="34" charset="0"/>
              </a:rPr>
              <a:t>Linux for Loong64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13999" y="1259762"/>
            <a:ext cx="10211490" cy="4657501"/>
          </a:xfrm>
        </p:spPr>
        <p:txBody>
          <a:bodyPr/>
          <a:p>
            <a:pPr lvl="0"/>
            <a:r>
              <a:rPr lang="zh-CN" altLang="en-US">
                <a:solidFill>
                  <a:srgbClr val="000000"/>
                </a:solidFill>
              </a:rPr>
              <a:t>正式</a:t>
            </a:r>
            <a:r>
              <a:rPr lang="zh-CN" altLang="en-US">
                <a:solidFill>
                  <a:srgbClr val="000000"/>
                </a:solidFill>
                <a:cs typeface="Arial" panose="020B0604020202020204" pitchFamily="34" charset="0"/>
              </a:rPr>
              <a:t>支持</a:t>
            </a:r>
            <a:r>
              <a:rPr lang="en-US" altLang="zh-CN">
                <a:solidFill>
                  <a:srgbClr val="000000"/>
                </a:solidFill>
                <a:cs typeface="Arial" panose="020B0604020202020204" pitchFamily="34" charset="0"/>
              </a:rPr>
              <a:t>zig 0.14 </a:t>
            </a:r>
            <a:r>
              <a:rPr lang="en-US" altLang="zh-CN">
                <a:solidFill>
                  <a:srgbClr val="00B0F0"/>
                </a:solidFill>
                <a:cs typeface="Arial" panose="020B0604020202020204" pitchFamily="34" charset="0"/>
              </a:rPr>
              <a:t>(by wszqkzqk)</a:t>
            </a:r>
            <a:endParaRPr lang="en-US" altLang="zh-CN">
              <a:solidFill>
                <a:srgbClr val="00B0F0"/>
              </a:solidFill>
              <a:cs typeface="Arial" panose="020B0604020202020204" pitchFamily="34" charset="0"/>
            </a:endParaRPr>
          </a:p>
          <a:p>
            <a:pPr lvl="1"/>
            <a:r>
              <a:rPr lang="en-US" altLang="zh-CN">
                <a:solidFill>
                  <a:srgbClr val="000000"/>
                </a:solidFill>
                <a:hlinkClick r:id="rId1"/>
              </a:rPr>
              <a:t>https://github.com/lcpu</a:t>
            </a:r>
            <a:r>
              <a:rPr lang="zh-CN" altLang="en-US">
                <a:solidFill>
                  <a:srgbClr val="000000"/>
                </a:solidFill>
                <a:hlinkClick r:id="rId1"/>
              </a:rPr>
              <a:t>-</a:t>
            </a:r>
            <a:r>
              <a:rPr lang="en-US" altLang="zh-CN">
                <a:solidFill>
                  <a:srgbClr val="000000"/>
                </a:solidFill>
                <a:hlinkClick r:id="rId1"/>
              </a:rPr>
              <a:t>club/loongarch</a:t>
            </a:r>
            <a:r>
              <a:rPr lang="zh-CN" altLang="en-US">
                <a:solidFill>
                  <a:srgbClr val="000000"/>
                </a:solidFill>
                <a:hlinkClick r:id="rId1"/>
              </a:rPr>
              <a:t>-</a:t>
            </a:r>
            <a:r>
              <a:rPr lang="en-US" altLang="zh-CN">
                <a:solidFill>
                  <a:srgbClr val="000000"/>
                </a:solidFill>
                <a:hlinkClick r:id="rId1"/>
              </a:rPr>
              <a:t>packages/pull/581</a:t>
            </a:r>
            <a:endParaRPr lang="en-US" altLang="zh-CN">
              <a:solidFill>
                <a:srgbClr val="000000"/>
              </a:solidFill>
              <a:hlinkClick r:id="rId1"/>
            </a:endParaRPr>
          </a:p>
          <a:p>
            <a:pPr lvl="0"/>
            <a:r>
              <a:rPr lang="en-US" altLang="zh-CN">
                <a:solidFill>
                  <a:srgbClr val="000000"/>
                </a:solidFill>
              </a:rPr>
              <a:t>Qt6 6.9.1 </a:t>
            </a:r>
            <a:r>
              <a:rPr lang="zh-CN" altLang="en-US">
                <a:solidFill>
                  <a:srgbClr val="000000"/>
                </a:solidFill>
              </a:rPr>
              <a:t>更新 </a:t>
            </a:r>
            <a:r>
              <a:rPr lang="en-US" altLang="zh-CN">
                <a:solidFill>
                  <a:srgbClr val="00B0F0"/>
                </a:solidFill>
              </a:rPr>
              <a:t>(by Pluto Yang)</a:t>
            </a:r>
            <a:endParaRPr lang="en-US" altLang="zh-CN">
              <a:solidFill>
                <a:srgbClr val="00B0F0"/>
              </a:solidFill>
            </a:endParaRPr>
          </a:p>
          <a:p>
            <a:pPr lvl="1"/>
            <a:r>
              <a:rPr lang="zh-CN" altLang="en-US">
                <a:solidFill>
                  <a:srgbClr val="000000"/>
                </a:solidFill>
              </a:rPr>
              <a:t>更新了</a:t>
            </a:r>
            <a:r>
              <a:rPr lang="en-US" altLang="zh-CN">
                <a:solidFill>
                  <a:srgbClr val="000000"/>
                </a:solidFill>
              </a:rPr>
              <a:t>Qt6 Webengine</a:t>
            </a:r>
            <a:r>
              <a:rPr lang="zh-CN" altLang="en-US">
                <a:solidFill>
                  <a:srgbClr val="000000"/>
                </a:solidFill>
              </a:rPr>
              <a:t>和</a:t>
            </a:r>
            <a:r>
              <a:rPr lang="en-US" altLang="zh-CN">
                <a:solidFill>
                  <a:srgbClr val="000000"/>
                </a:solidFill>
              </a:rPr>
              <a:t>Qt6 Doc</a:t>
            </a:r>
            <a:r>
              <a:rPr lang="zh-CN" altLang="en-US">
                <a:solidFill>
                  <a:srgbClr val="000000"/>
                </a:solidFill>
              </a:rPr>
              <a:t>的支持补丁</a:t>
            </a:r>
            <a:endParaRPr lang="zh-CN" altLang="en-US">
              <a:solidFill>
                <a:srgbClr val="000000"/>
              </a:solidFill>
            </a:endParaRPr>
          </a:p>
          <a:p>
            <a:pPr lvl="1"/>
            <a:r>
              <a:rPr lang="en-US" altLang="zh-CN">
                <a:solidFill>
                  <a:srgbClr val="000000"/>
                </a:solidFill>
                <a:hlinkClick r:id="rId2"/>
              </a:rPr>
              <a:t>https://github.com/lcpu</a:t>
            </a:r>
            <a:r>
              <a:rPr lang="zh-CN" altLang="en-US">
                <a:solidFill>
                  <a:srgbClr val="000000"/>
                </a:solidFill>
                <a:hlinkClick r:id="rId2"/>
              </a:rPr>
              <a:t>-</a:t>
            </a:r>
            <a:r>
              <a:rPr lang="en-US" altLang="zh-CN">
                <a:solidFill>
                  <a:srgbClr val="000000"/>
                </a:solidFill>
                <a:hlinkClick r:id="rId2"/>
              </a:rPr>
              <a:t>club/loongarch</a:t>
            </a:r>
            <a:r>
              <a:rPr lang="zh-CN" altLang="en-US">
                <a:solidFill>
                  <a:srgbClr val="000000"/>
                </a:solidFill>
                <a:hlinkClick r:id="rId2"/>
              </a:rPr>
              <a:t>-</a:t>
            </a:r>
            <a:r>
              <a:rPr lang="en-US" altLang="zh-CN">
                <a:solidFill>
                  <a:srgbClr val="000000"/>
                </a:solidFill>
                <a:hlinkClick r:id="rId2"/>
              </a:rPr>
              <a:t>packages/commit/412c61b7f9cef23bf03527a598f6f79ba112e5af</a:t>
            </a:r>
            <a:endParaRPr lang="zh-CN" altLang="en-US">
              <a:solidFill>
                <a:srgbClr val="000000"/>
              </a:solidFill>
            </a:endParaRPr>
          </a:p>
          <a:p>
            <a:pPr lvl="0"/>
            <a:r>
              <a:rPr lang="zh-CN" altLang="en-US">
                <a:solidFill>
                  <a:srgbClr val="000000"/>
                </a:solidFill>
              </a:rPr>
              <a:t>移除已完成上游化并在新版包括的适配补丁 </a:t>
            </a:r>
            <a:r>
              <a:rPr lang="en-US" altLang="zh-CN">
                <a:solidFill>
                  <a:srgbClr val="00B0F0"/>
                </a:solidFill>
              </a:rPr>
              <a:t>(by Pluto Yang)</a:t>
            </a:r>
            <a:endParaRPr lang="en-US" altLang="zh-CN">
              <a:solidFill>
                <a:srgbClr val="00B0F0"/>
              </a:solidFill>
            </a:endParaRPr>
          </a:p>
          <a:p>
            <a:pPr lvl="1"/>
            <a:r>
              <a:rPr lang="en-US" altLang="zh-CN">
                <a:solidFill>
                  <a:srgbClr val="000000"/>
                </a:solidFill>
              </a:rPr>
              <a:t>ROOT/CPU-X</a:t>
            </a:r>
            <a:endParaRPr lang="en-US" altLang="zh-CN">
              <a:solidFill>
                <a:srgbClr val="000000"/>
              </a:solidFill>
            </a:endParaRPr>
          </a:p>
          <a:p>
            <a:pPr lvl="0"/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Arch </a:t>
            </a:r>
            <a:r>
              <a:rPr lang="en-US" altLang="zh-CN">
                <a:cs typeface="Arial" panose="020B0604020202020204" pitchFamily="34" charset="0"/>
              </a:rPr>
              <a:t>Linux for Loong64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13999" y="1259762"/>
            <a:ext cx="11431208" cy="4657501"/>
          </a:xfrm>
        </p:spPr>
        <p:txBody>
          <a:bodyPr/>
          <a:p>
            <a:pPr lvl="0"/>
            <a:r>
              <a:rPr lang="en-US" altLang="zh-CN">
                <a:solidFill>
                  <a:srgbClr val="000000"/>
                </a:solidFill>
              </a:rPr>
              <a:t>Arch </a:t>
            </a:r>
            <a:r>
              <a:rPr lang="en-US" altLang="zh-CN">
                <a:solidFill>
                  <a:srgbClr val="000000"/>
                </a:solidFill>
                <a:cs typeface="Arial" panose="020B0604020202020204" pitchFamily="34" charset="0"/>
              </a:rPr>
              <a:t>Linux for Loong64 </a:t>
            </a:r>
            <a:r>
              <a:rPr lang="en-US" altLang="zh-CN">
                <a:solidFill>
                  <a:srgbClr val="000000"/>
                </a:solidFill>
              </a:rPr>
              <a:t>AI</a:t>
            </a:r>
            <a:r>
              <a:rPr lang="zh-CN" altLang="en-US">
                <a:solidFill>
                  <a:srgbClr val="000000"/>
                </a:solidFill>
                <a:cs typeface="Arial" panose="020B0604020202020204" pitchFamily="34" charset="0"/>
              </a:rPr>
              <a:t>助手平台升级 </a:t>
            </a:r>
            <a:r>
              <a:rPr lang="en-US" altLang="zh-CN">
                <a:solidFill>
                  <a:srgbClr val="00B0F0"/>
                </a:solidFill>
                <a:cs typeface="Arial" panose="020B0604020202020204" pitchFamily="34" charset="0"/>
              </a:rPr>
              <a:t>(by wszqkzqk)</a:t>
            </a:r>
            <a:endParaRPr lang="zh-CN" altLang="en-US">
              <a:solidFill>
                <a:srgbClr val="00B0F0"/>
              </a:solidFill>
              <a:cs typeface="Arial" panose="020B0604020202020204" pitchFamily="34" charset="0"/>
            </a:endParaRPr>
          </a:p>
          <a:p>
            <a:pPr lvl="1"/>
            <a:r>
              <a:rPr lang="en-US" altLang="zh-CN">
                <a:solidFill>
                  <a:srgbClr val="000000"/>
                </a:solidFill>
              </a:rPr>
              <a:t>RAG</a:t>
            </a:r>
            <a:r>
              <a:rPr lang="zh-CN" altLang="en-US">
                <a:solidFill>
                  <a:srgbClr val="000000"/>
                </a:solidFill>
              </a:rPr>
              <a:t>知识库：</a:t>
            </a:r>
            <a:r>
              <a:rPr lang="en-US" altLang="zh-CN">
                <a:solidFill>
                  <a:srgbClr val="000000"/>
                </a:solidFill>
              </a:rPr>
              <a:t>wszqkzqk</a:t>
            </a:r>
            <a:r>
              <a:rPr lang="zh-CN" altLang="en-US">
                <a:solidFill>
                  <a:srgbClr val="000000"/>
                </a:solidFill>
              </a:rPr>
              <a:t>亲自撰写的数万字维护文档</a:t>
            </a:r>
            <a:r>
              <a:rPr lang="en-US" altLang="zh-CN">
                <a:solidFill>
                  <a:srgbClr val="000000"/>
                </a:solidFill>
              </a:rPr>
              <a:t>/</a:t>
            </a:r>
            <a:r>
              <a:rPr lang="zh-CN" altLang="en-US">
                <a:solidFill>
                  <a:srgbClr val="000000"/>
                </a:solidFill>
              </a:rPr>
              <a:t>龙架构公开手册</a:t>
            </a:r>
            <a:endParaRPr lang="en-US" altLang="zh-CN">
              <a:solidFill>
                <a:srgbClr val="000000"/>
              </a:solidFill>
            </a:endParaRPr>
          </a:p>
          <a:p>
            <a:pPr lvl="1"/>
            <a:r>
              <a:rPr lang="en-US" altLang="zh-CN">
                <a:solidFill>
                  <a:srgbClr val="000000"/>
                </a:solidFill>
              </a:rPr>
              <a:t>Dev Helper </a:t>
            </a:r>
            <a:r>
              <a:rPr lang="zh-CN" altLang="en-US">
                <a:solidFill>
                  <a:srgbClr val="000000"/>
                </a:solidFill>
              </a:rPr>
              <a:t>—</a:t>
            </a:r>
            <a:r>
              <a:rPr lang="en-US" altLang="zh-CN">
                <a:solidFill>
                  <a:srgbClr val="000000"/>
                </a:solidFill>
              </a:rPr>
              <a:t> DeepSeek V3 0324</a:t>
            </a:r>
            <a:endParaRPr lang="en-US" altLang="zh-CN">
              <a:solidFill>
                <a:srgbClr val="000000"/>
              </a:solidFill>
            </a:endParaRPr>
          </a:p>
          <a:p>
            <a:pPr lvl="1"/>
            <a:r>
              <a:rPr lang="en-US" altLang="zh-CN" b="1">
                <a:solidFill>
                  <a:srgbClr val="000000"/>
                </a:solidFill>
              </a:rPr>
              <a:t>Dev Helper (Reasoning) — Qwen 3 235B A2B </a:t>
            </a:r>
            <a:r>
              <a:rPr lang="zh-CN" altLang="en-US" b="1">
                <a:solidFill>
                  <a:srgbClr val="000000"/>
                </a:solidFill>
              </a:rPr>
              <a:t>-</a:t>
            </a:r>
            <a:r>
              <a:rPr lang="en-US" altLang="zh-CN" b="1">
                <a:solidFill>
                  <a:srgbClr val="000000"/>
                </a:solidFill>
              </a:rPr>
              <a:t>&gt; DeepSeek R1 0528</a:t>
            </a:r>
            <a:endParaRPr lang="en-US" altLang="zh-CN" b="1">
              <a:solidFill>
                <a:srgbClr val="000000"/>
              </a:solidFill>
            </a:endParaRPr>
          </a:p>
          <a:p>
            <a:pPr lvl="1"/>
            <a:r>
              <a:rPr lang="en-US" altLang="zh-CN">
                <a:solidFill>
                  <a:srgbClr val="000000"/>
                </a:solidFill>
              </a:rPr>
              <a:t>Dev Helper VL — Llama 4 Maverick</a:t>
            </a:r>
            <a:endParaRPr lang="en-US" altLang="zh-CN">
              <a:solidFill>
                <a:srgbClr val="000000"/>
              </a:solidFill>
            </a:endParaRPr>
          </a:p>
          <a:p>
            <a:pPr lvl="0"/>
            <a:r>
              <a:rPr lang="zh-CN" altLang="en-US">
                <a:solidFill>
                  <a:srgbClr val="000000"/>
                </a:solidFill>
              </a:rPr>
              <a:t>将推理模型升级为</a:t>
            </a:r>
            <a:r>
              <a:rPr lang="en-US" altLang="zh-CN">
                <a:solidFill>
                  <a:srgbClr val="000000"/>
                </a:solidFill>
              </a:rPr>
              <a:t>DeepSeek R1 0528</a:t>
            </a:r>
            <a:r>
              <a:rPr lang="zh-CN" altLang="en-US">
                <a:solidFill>
                  <a:srgbClr val="000000"/>
                </a:solidFill>
              </a:rPr>
              <a:t>，大幅提升性能</a:t>
            </a:r>
            <a:endParaRPr lang="en-US" altLang="zh-CN">
              <a:solidFill>
                <a:srgbClr val="000000"/>
              </a:solidFill>
            </a:endParaRPr>
          </a:p>
          <a:p>
            <a:pPr lvl="0"/>
            <a:endParaRPr lang="en-US" altLang="zh-CN">
              <a:solidFill>
                <a:srgbClr val="000000"/>
              </a:solidFill>
            </a:endParaRPr>
          </a:p>
          <a:p>
            <a:pPr lvl="0"/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upload_post_object_v2_4974923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9152" y="3995190"/>
            <a:ext cx="9396053" cy="28628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Arch </a:t>
            </a:r>
            <a:r>
              <a:rPr lang="en-US" altLang="zh-CN">
                <a:cs typeface="Arial" panose="020B0604020202020204" pitchFamily="34" charset="0"/>
              </a:rPr>
              <a:t>Linux for Loong64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13999" y="1259762"/>
            <a:ext cx="10211490" cy="4657501"/>
          </a:xfrm>
        </p:spPr>
        <p:txBody>
          <a:bodyPr/>
          <a:p>
            <a:pPr lvl="0"/>
            <a:r>
              <a:rPr lang="zh-CN" altLang="en-US">
                <a:solidFill>
                  <a:srgbClr val="000000"/>
                </a:solidFill>
              </a:rPr>
              <a:t>复杂问题目前推荐使用</a:t>
            </a:r>
            <a:r>
              <a:rPr lang="en-US" altLang="zh-CN">
                <a:solidFill>
                  <a:srgbClr val="000000"/>
                </a:solidFill>
              </a:rPr>
              <a:t>Dev Helper (Reasoning)</a:t>
            </a:r>
            <a:endParaRPr lang="en-US" altLang="zh-CN">
              <a:solidFill>
                <a:srgbClr val="000000"/>
              </a:solidFill>
            </a:endParaRPr>
          </a:p>
          <a:p>
            <a:pPr lvl="1"/>
            <a:r>
              <a:rPr lang="en-US" altLang="zh-CN">
                <a:solidFill>
                  <a:srgbClr val="000000"/>
                </a:solidFill>
                <a:hlinkClick r:id="rId1"/>
              </a:rPr>
              <a:t>https://wszqkzqk.github.io/2025/04/28/AI</a:t>
            </a:r>
            <a:r>
              <a:rPr lang="zh-CN" altLang="en-US">
                <a:solidFill>
                  <a:srgbClr val="000000"/>
                </a:solidFill>
                <a:hlinkClick r:id="rId1"/>
              </a:rPr>
              <a:t>-</a:t>
            </a:r>
            <a:r>
              <a:rPr lang="en-US" altLang="zh-CN">
                <a:solidFill>
                  <a:srgbClr val="000000"/>
                </a:solidFill>
                <a:hlinkClick r:id="rId1"/>
              </a:rPr>
              <a:t>Platform</a:t>
            </a:r>
            <a:r>
              <a:rPr lang="zh-CN" altLang="en-US">
                <a:solidFill>
                  <a:srgbClr val="000000"/>
                </a:solidFill>
                <a:hlinkClick r:id="rId1"/>
              </a:rPr>
              <a:t>-</a:t>
            </a:r>
            <a:r>
              <a:rPr lang="en-US" altLang="zh-CN">
                <a:solidFill>
                  <a:srgbClr val="000000"/>
                </a:solidFill>
                <a:hlinkClick r:id="rId1"/>
              </a:rPr>
              <a:t>for</a:t>
            </a:r>
            <a:r>
              <a:rPr lang="zh-CN" altLang="en-US">
                <a:solidFill>
                  <a:srgbClr val="000000"/>
                </a:solidFill>
                <a:hlinkClick r:id="rId1"/>
              </a:rPr>
              <a:t>-</a:t>
            </a:r>
            <a:r>
              <a:rPr lang="en-US" altLang="zh-CN">
                <a:solidFill>
                  <a:srgbClr val="000000"/>
                </a:solidFill>
                <a:hlinkClick r:id="rId1"/>
              </a:rPr>
              <a:t>Arch</a:t>
            </a:r>
            <a:r>
              <a:rPr lang="zh-CN" altLang="en-US">
                <a:solidFill>
                  <a:srgbClr val="000000"/>
                </a:solidFill>
                <a:hlinkClick r:id="rId1"/>
              </a:rPr>
              <a:t>-</a:t>
            </a:r>
            <a:r>
              <a:rPr lang="en-US" altLang="zh-CN">
                <a:solidFill>
                  <a:srgbClr val="000000"/>
                </a:solidFill>
                <a:hlinkClick r:id="rId1"/>
              </a:rPr>
              <a:t>Linux</a:t>
            </a:r>
            <a:r>
              <a:rPr lang="zh-CN" altLang="en-US">
                <a:solidFill>
                  <a:srgbClr val="000000"/>
                </a:solidFill>
                <a:hlinkClick r:id="rId1"/>
              </a:rPr>
              <a:t>-</a:t>
            </a:r>
            <a:r>
              <a:rPr lang="en-US" altLang="zh-CN">
                <a:solidFill>
                  <a:srgbClr val="000000"/>
                </a:solidFill>
                <a:hlinkClick r:id="rId1"/>
              </a:rPr>
              <a:t>for</a:t>
            </a:r>
            <a:r>
              <a:rPr lang="zh-CN" altLang="en-US">
                <a:solidFill>
                  <a:srgbClr val="000000"/>
                </a:solidFill>
                <a:hlinkClick r:id="rId1"/>
              </a:rPr>
              <a:t>-</a:t>
            </a:r>
            <a:r>
              <a:rPr lang="en-US" altLang="zh-CN">
                <a:solidFill>
                  <a:srgbClr val="000000"/>
                </a:solidFill>
                <a:hlinkClick r:id="rId1"/>
              </a:rPr>
              <a:t>Loong64/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图片 1" descr="upload_post_object_v2_3521365892"/>
          <p:cNvPicPr>
            <a:picLocks noChangeAspect="1"/>
          </p:cNvPicPr>
          <p:nvPr/>
        </p:nvPicPr>
        <p:blipFill>
          <a:blip r:embed="rId2"/>
          <a:srcRect l="3920" t="6516" r="3920" b="6720"/>
          <a:stretch>
            <a:fillRect/>
          </a:stretch>
        </p:blipFill>
        <p:spPr>
          <a:xfrm>
            <a:off x="2077722" y="2551575"/>
            <a:ext cx="8198355" cy="416931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olidFill>
                  <a:schemeClr val="tx1"/>
                </a:solidFill>
              </a:rPr>
              <a:t>安同 OS (AOSC OS)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11319193" cy="4657501"/>
          </a:xfrm>
        </p:spPr>
        <p:txBody>
          <a:bodyPr>
            <a:noAutofit/>
          </a:bodyPr>
          <a:p>
            <a:pPr lvl="0"/>
            <a:r>
              <a:rPr lang="zh-CN" altLang="en-US" sz="2400">
                <a:solidFill>
                  <a:srgbClr val="000000"/>
                </a:solidFill>
                <a:ea typeface="Source Han Sans CN" charset="0"/>
              </a:rPr>
              <a:t>六月发行更新已正式发布</a:t>
            </a:r>
            <a:endParaRPr lang="zh-CN" altLang="en-US" sz="2400">
              <a:solidFill>
                <a:srgbClr val="000000"/>
              </a:solidFill>
              <a:ea typeface="Source Han Sans CN" charset="0"/>
            </a:endParaRPr>
          </a:p>
          <a:p>
            <a:pPr lvl="1"/>
            <a:r>
              <a:rPr lang="zh-CN" altLang="en-US" sz="2000" b="1">
                <a:solidFill>
                  <a:srgbClr val="000000"/>
                </a:solidFill>
                <a:ea typeface="Source Han Sans CN" charset="0"/>
              </a:rPr>
              <a:t>安装盘大小大幅度缩减，目前为 </a:t>
            </a:r>
            <a:r>
              <a:rPr lang="en-US" altLang="zh-CN" sz="2000" b="1">
                <a:solidFill>
                  <a:srgbClr val="000000"/>
                </a:solidFill>
                <a:ea typeface="Source Han Sans CN" charset="0"/>
              </a:rPr>
              <a:t>5.9GiB</a:t>
            </a:r>
            <a:endParaRPr lang="en-US" altLang="zh-CN" sz="2000" b="1">
              <a:solidFill>
                <a:srgbClr val="000000"/>
              </a:solidFill>
              <a:ea typeface="Source Han Sans CN" charset="0"/>
            </a:endParaRPr>
          </a:p>
          <a:p>
            <a:pPr lvl="1"/>
            <a:r>
              <a:rPr lang="zh-CN" altLang="en-US" sz="2000">
                <a:solidFill>
                  <a:srgbClr val="000000"/>
                </a:solidFill>
                <a:ea typeface="Source Han Sans CN" charset="0"/>
              </a:rPr>
              <a:t>不再随盘预装</a:t>
            </a:r>
            <a:r>
              <a:rPr lang="en-US" altLang="zh-CN" sz="2000">
                <a:solidFill>
                  <a:srgbClr val="000000"/>
                </a:solidFill>
                <a:ea typeface="Source Han Sans CN" charset="0"/>
              </a:rPr>
              <a:t> LATX </a:t>
            </a:r>
            <a:r>
              <a:rPr lang="zh-CN" altLang="en-US" sz="2000">
                <a:solidFill>
                  <a:srgbClr val="000000"/>
                </a:solidFill>
                <a:ea typeface="Source Han Sans CN" charset="0"/>
              </a:rPr>
              <a:t>及</a:t>
            </a:r>
            <a:r>
              <a:rPr lang="en-US" altLang="zh-CN" sz="2000">
                <a:solidFill>
                  <a:srgbClr val="000000"/>
                </a:solidFill>
                <a:ea typeface="Source Han Sans CN" charset="0"/>
              </a:rPr>
              <a:t> x86 </a:t>
            </a:r>
            <a:r>
              <a:rPr lang="zh-CN" altLang="en-US" sz="2000">
                <a:solidFill>
                  <a:srgbClr val="000000"/>
                </a:solidFill>
                <a:ea typeface="Source Han Sans CN" charset="0"/>
              </a:rPr>
              <a:t>运行时，后续将通过图形化方式，</a:t>
            </a:r>
            <a:br>
              <a:rPr lang="zh-CN" altLang="en-US" sz="2000">
                <a:solidFill>
                  <a:srgbClr val="000000"/>
                </a:solidFill>
                <a:ea typeface="Source Han Sans CN" charset="0"/>
              </a:rPr>
            </a:br>
            <a:r>
              <a:rPr lang="zh-CN" altLang="en-US" sz="2000">
                <a:solidFill>
                  <a:srgbClr val="000000"/>
                </a:solidFill>
                <a:ea typeface="Source Han Sans CN" charset="0"/>
              </a:rPr>
              <a:t>在用户尝试执行 </a:t>
            </a:r>
            <a:r>
              <a:rPr lang="en-US" altLang="zh-CN" sz="2000">
                <a:solidFill>
                  <a:srgbClr val="000000"/>
                </a:solidFill>
                <a:ea typeface="Source Han Sans CN" charset="0"/>
              </a:rPr>
              <a:t>x86</a:t>
            </a:r>
            <a:r>
              <a:rPr lang="zh-CN" altLang="en-US" sz="2000">
                <a:solidFill>
                  <a:srgbClr val="000000"/>
                </a:solidFill>
                <a:ea typeface="Source Han Sans CN" charset="0"/>
              </a:rPr>
              <a:t> 程序时提示其安装转译器</a:t>
            </a:r>
            <a:endParaRPr lang="zh-CN" altLang="en-US" sz="2000">
              <a:solidFill>
                <a:srgbClr val="000000"/>
              </a:solidFill>
              <a:ea typeface="Source Han Sans CN" charset="0"/>
            </a:endParaRPr>
          </a:p>
          <a:p>
            <a:pPr lvl="1"/>
            <a:r>
              <a:rPr lang="zh-CN" altLang="en-US" sz="2000">
                <a:solidFill>
                  <a:srgbClr val="000000"/>
                </a:solidFill>
                <a:ea typeface="Source Han Sans CN" charset="0"/>
              </a:rPr>
              <a:t>修复龙芯笔记本睡眠后背光设置错误及较老步进的龙芯</a:t>
            </a:r>
            <a:br>
              <a:rPr lang="zh-CN" altLang="en-US" sz="2000">
                <a:solidFill>
                  <a:srgbClr val="000000"/>
                </a:solidFill>
                <a:ea typeface="Source Han Sans CN" charset="0"/>
              </a:rPr>
            </a:br>
            <a:r>
              <a:rPr lang="en-US" altLang="zh-CN" sz="2000">
                <a:solidFill>
                  <a:srgbClr val="000000"/>
                </a:solidFill>
                <a:ea typeface="Source Han Sans CN" charset="0"/>
              </a:rPr>
              <a:t>3B6000/3C6000 </a:t>
            </a:r>
            <a:r>
              <a:rPr lang="zh-CN" altLang="en-US" sz="2000">
                <a:solidFill>
                  <a:srgbClr val="000000"/>
                </a:solidFill>
                <a:ea typeface="Source Han Sans CN" charset="0"/>
              </a:rPr>
              <a:t>系列处理器步进上部分 </a:t>
            </a:r>
            <a:r>
              <a:rPr lang="en-US" altLang="zh-CN" sz="2000">
                <a:solidFill>
                  <a:srgbClr val="000000"/>
                </a:solidFill>
                <a:ea typeface="Source Han Sans CN" charset="0"/>
              </a:rPr>
              <a:t>PCIe </a:t>
            </a:r>
            <a:r>
              <a:rPr lang="zh-CN" altLang="en-US" sz="2000">
                <a:solidFill>
                  <a:srgbClr val="000000"/>
                </a:solidFill>
                <a:ea typeface="Source Han Sans CN" charset="0"/>
              </a:rPr>
              <a:t>设备协商速率</a:t>
            </a:r>
            <a:br>
              <a:rPr lang="zh-CN" altLang="en-US" sz="2000">
                <a:solidFill>
                  <a:srgbClr val="000000"/>
                </a:solidFill>
                <a:ea typeface="Source Han Sans CN" charset="0"/>
              </a:rPr>
            </a:br>
            <a:r>
              <a:rPr lang="zh-CN" altLang="en-US" sz="2000">
                <a:solidFill>
                  <a:srgbClr val="000000"/>
                </a:solidFill>
                <a:ea typeface="Source Han Sans CN" charset="0"/>
              </a:rPr>
              <a:t>错误的问题</a:t>
            </a:r>
            <a:endParaRPr lang="zh-CN" altLang="en-US" sz="2000">
              <a:solidFill>
                <a:srgbClr val="000000"/>
              </a:solidFill>
              <a:ea typeface="Source Han Sans CN" charset="0"/>
            </a:endParaRPr>
          </a:p>
          <a:p>
            <a:pPr lvl="0"/>
            <a:r>
              <a:rPr lang="en-US" altLang="zh-CN" sz="2400">
                <a:solidFill>
                  <a:srgbClr val="000000"/>
                </a:solidFill>
                <a:ea typeface="Source Han Sans CN" charset="0"/>
              </a:rPr>
              <a:t>PCIe</a:t>
            </a:r>
            <a:r>
              <a:rPr lang="zh-CN" altLang="en-US" sz="2400">
                <a:solidFill>
                  <a:srgbClr val="000000"/>
                </a:solidFill>
                <a:ea typeface="Source Han Sans CN" charset="0"/>
              </a:rPr>
              <a:t> 协商速率错误调查告一段落</a:t>
            </a:r>
            <a:endParaRPr lang="zh-CN" altLang="en-US" sz="2400">
              <a:solidFill>
                <a:srgbClr val="000000"/>
              </a:solidFill>
              <a:ea typeface="Source Han Sans CN" charset="0"/>
            </a:endParaRPr>
          </a:p>
          <a:p>
            <a:pPr lvl="1"/>
            <a:r>
              <a:rPr lang="zh-CN" altLang="en-US" sz="2000">
                <a:solidFill>
                  <a:srgbClr val="000000"/>
                </a:solidFill>
                <a:ea typeface="Source Han Sans CN" charset="0"/>
              </a:rPr>
              <a:t>结论：早期步进（现在可以买到的）</a:t>
            </a:r>
            <a:r>
              <a:rPr lang="en-US" altLang="zh-CN" sz="2000">
                <a:solidFill>
                  <a:srgbClr val="000000"/>
                </a:solidFill>
                <a:ea typeface="Source Han Sans CN" charset="0"/>
              </a:rPr>
              <a:t>3B6000 </a:t>
            </a:r>
            <a:r>
              <a:rPr lang="zh-CN" altLang="en-US" sz="2000">
                <a:solidFill>
                  <a:srgbClr val="000000"/>
                </a:solidFill>
                <a:ea typeface="Source Han Sans CN" charset="0"/>
              </a:rPr>
              <a:t>及 </a:t>
            </a:r>
            <a:r>
              <a:rPr lang="en-US" altLang="zh-CN" sz="2000">
                <a:solidFill>
                  <a:srgbClr val="000000"/>
                </a:solidFill>
                <a:ea typeface="Source Han Sans CN" charset="0"/>
              </a:rPr>
              <a:t>3C6000 </a:t>
            </a:r>
            <a:r>
              <a:rPr lang="zh-CN" altLang="en-US" sz="2000">
                <a:solidFill>
                  <a:srgbClr val="000000"/>
                </a:solidFill>
                <a:ea typeface="Source Han Sans CN" charset="0"/>
              </a:rPr>
              <a:t>中的 </a:t>
            </a:r>
            <a:r>
              <a:rPr lang="en-US" altLang="zh-CN" sz="2000">
                <a:solidFill>
                  <a:srgbClr val="000000"/>
                </a:solidFill>
                <a:ea typeface="Source Han Sans CN" charset="0"/>
              </a:rPr>
              <a:t>3c19/3c29</a:t>
            </a:r>
            <a:br>
              <a:rPr lang="en-US" altLang="zh-CN" sz="2000">
                <a:solidFill>
                  <a:srgbClr val="000000"/>
                </a:solidFill>
                <a:ea typeface="Source Han Sans CN" charset="0"/>
              </a:rPr>
            </a:br>
            <a:r>
              <a:rPr lang="zh-CN" altLang="en-US" sz="2000">
                <a:solidFill>
                  <a:srgbClr val="000000"/>
                </a:solidFill>
                <a:ea typeface="Source Han Sans CN" charset="0"/>
              </a:rPr>
              <a:t>虚拟桥未正确设置支持速率范围 </a:t>
            </a:r>
            <a:r>
              <a:rPr lang="en-US" altLang="zh-CN" sz="2000">
                <a:solidFill>
                  <a:srgbClr val="000000"/>
                </a:solidFill>
                <a:ea typeface="Source Han Sans CN" charset="0"/>
              </a:rPr>
              <a:t>(LnkCap2)</a:t>
            </a:r>
            <a:endParaRPr lang="en-US" altLang="zh-CN" sz="2000">
              <a:solidFill>
                <a:srgbClr val="000000"/>
              </a:solidFill>
              <a:ea typeface="Source Han Sans CN" charset="0"/>
            </a:endParaRPr>
          </a:p>
          <a:p>
            <a:pPr lvl="1"/>
            <a:r>
              <a:rPr lang="zh-CN" altLang="en-US" sz="2000">
                <a:solidFill>
                  <a:srgbClr val="000000"/>
                </a:solidFill>
                <a:ea typeface="Source Han Sans CN" charset="0"/>
              </a:rPr>
              <a:t>规避：使用其上游的 </a:t>
            </a:r>
            <a:r>
              <a:rPr lang="en-US" altLang="zh-CN" sz="2000">
                <a:solidFill>
                  <a:srgbClr val="000000"/>
                </a:solidFill>
                <a:ea typeface="Source Han Sans CN" charset="0"/>
              </a:rPr>
              <a:t>3c09 </a:t>
            </a:r>
            <a:r>
              <a:rPr lang="zh-CN" altLang="en-US" sz="2000">
                <a:solidFill>
                  <a:srgbClr val="000000"/>
                </a:solidFill>
                <a:ea typeface="Source Han Sans CN" charset="0"/>
              </a:rPr>
              <a:t>桥支持速率范围覆写 </a:t>
            </a:r>
            <a:r>
              <a:rPr lang="en-US" altLang="zh-CN" sz="2000">
                <a:solidFill>
                  <a:srgbClr val="000000"/>
                </a:solidFill>
                <a:ea typeface="Source Han Sans CN" charset="0"/>
              </a:rPr>
              <a:t>3c19/3c29 </a:t>
            </a:r>
            <a:r>
              <a:rPr lang="zh-CN" altLang="en-US" sz="2000">
                <a:solidFill>
                  <a:srgbClr val="000000"/>
                </a:solidFill>
                <a:ea typeface="Source Han Sans CN" charset="0"/>
              </a:rPr>
              <a:t>的数值，使得</a:t>
            </a:r>
            <a:br>
              <a:rPr lang="zh-CN" altLang="en-US" sz="2000">
                <a:solidFill>
                  <a:srgbClr val="000000"/>
                </a:solidFill>
                <a:ea typeface="Source Han Sans CN" charset="0"/>
              </a:rPr>
            </a:br>
            <a:r>
              <a:rPr lang="zh-CN" altLang="en-US" sz="2000">
                <a:solidFill>
                  <a:srgbClr val="000000"/>
                </a:solidFill>
                <a:ea typeface="Source Han Sans CN" charset="0"/>
              </a:rPr>
              <a:t>相关设备驱动可以得知正确的速率范围</a:t>
            </a:r>
            <a:endParaRPr lang="zh-CN" altLang="en-US" sz="2000">
              <a:solidFill>
                <a:srgbClr val="000000"/>
              </a:solidFill>
              <a:ea typeface="Source Han Sans CN" charset="0"/>
            </a:endParaRPr>
          </a:p>
          <a:p>
            <a:pPr lvl="2"/>
            <a:r>
              <a:rPr lang="zh-CN" altLang="en-US" sz="1800">
                <a:solidFill>
                  <a:srgbClr val="000000"/>
                </a:solidFill>
                <a:ea typeface="Source Han Sans CN" charset="0"/>
                <a:hlinkClick r:id="rId1"/>
              </a:rPr>
              <a:t>规避补丁</a:t>
            </a: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已随六月发行更新 </a:t>
            </a:r>
            <a:r>
              <a:rPr lang="en-US" altLang="zh-CN" sz="1800">
                <a:solidFill>
                  <a:srgbClr val="000000"/>
                </a:solidFill>
                <a:ea typeface="Source Han Sans CN" charset="0"/>
              </a:rPr>
              <a:t>(6.14.10) </a:t>
            </a: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一同推送</a:t>
            </a:r>
            <a:endParaRPr lang="zh-CN" altLang="en-US" sz="1800">
              <a:solidFill>
                <a:srgbClr val="000000"/>
              </a:solidFill>
              <a:ea typeface="Source Han Sans CN" charset="0"/>
            </a:endParaRPr>
          </a:p>
          <a:p>
            <a:pPr lvl="2"/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是否有上游化的可能？</a:t>
            </a:r>
            <a:endParaRPr lang="en-US" altLang="zh-CN">
              <a:ea typeface="Source Han Sans C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>
                <a:solidFill>
                  <a:schemeClr val="bg1">
                    <a:lumMod val="75000"/>
                  </a:schemeClr>
                </a:solidFill>
                <a:ea typeface="Source Han Sans CN" charset="0"/>
              </a:rPr>
              <a:t>杨梓</a:t>
            </a:r>
            <a:r>
              <a:rPr lang="zh-CN" altLang="en-US">
                <a:solidFill>
                  <a:schemeClr val="bg1">
                    <a:lumMod val="75000"/>
                  </a:schemeClr>
                </a:solidFill>
                <a:ea typeface="Source Han Sans CN" charset="0"/>
              </a:rPr>
              <a:t>烜</a:t>
            </a:r>
            <a:endParaRPr lang="en-US"/>
          </a:p>
        </p:txBody>
      </p:sp>
      <p:pic>
        <p:nvPicPr>
          <p:cNvPr id="7" name="图片 6" descr="upload_post_object_v2_3539254031"/>
          <p:cNvPicPr>
            <a:picLocks noChangeAspect="1"/>
          </p:cNvPicPr>
          <p:nvPr/>
        </p:nvPicPr>
        <p:blipFill>
          <a:blip r:embed="rId2"/>
          <a:srcRect t="14007" b="19075"/>
          <a:stretch>
            <a:fillRect/>
          </a:stretch>
        </p:blipFill>
        <p:spPr>
          <a:xfrm>
            <a:off x="8905056" y="114828"/>
            <a:ext cx="3153054" cy="37565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/>
      <p:sp>
        <p:nvSpPr>
          <p:cNvPr id="1048593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</a:rPr>
              <a:t>龙架构</a:t>
            </a:r>
            <a:r>
              <a:rPr lang="zh-CN" altLang="en-US"/>
              <a:t>双周会</a:t>
            </a:r>
            <a:endParaRPr lang="zh-CN" altLang="en-US"/>
          </a:p>
        </p:txBody>
      </p:sp>
      <p:sp>
        <p:nvSpPr>
          <p:cNvPr id="1048594" name="副标题 2"/>
          <p:cNvSpPr>
            <a:spLocks noGrp="1"/>
          </p:cNvSpPr>
          <p:nvPr>
            <p:ph type="subTitle" idx="1"/>
          </p:nvPr>
        </p:nvSpPr>
        <p:spPr>
          <a:xfrm>
            <a:off x="828448" y="3509470"/>
            <a:ext cx="4418126" cy="497923"/>
          </a:xfrm>
        </p:spPr>
        <p:txBody>
          <a:bodyPr/>
          <a:p>
            <a:r>
              <a:rPr lang="en-US" altLang="zh-CN"/>
              <a:t>2025 </a:t>
            </a:r>
            <a:r>
              <a:rPr lang="zh-CN" altLang="en-US"/>
              <a:t>年 </a:t>
            </a:r>
            <a:r>
              <a:rPr lang="en-US" altLang="zh-CN"/>
              <a:t>6 </a:t>
            </a:r>
            <a:r>
              <a:rPr lang="zh-CN" altLang="en-US"/>
              <a:t>月 </a:t>
            </a:r>
            <a:r>
              <a:rPr lang="en-US" altLang="zh-CN"/>
              <a:t>8 </a:t>
            </a:r>
            <a:r>
              <a:rPr lang="zh-CN" altLang="en-US"/>
              <a:t>日</a:t>
            </a:r>
            <a:r>
              <a:rPr lang="ja-JP" altLang="en-US"/>
              <a:t>・</a:t>
            </a:r>
            <a:r>
              <a:rPr lang="zh-CN" altLang="en-US"/>
              <a:t>第 </a:t>
            </a:r>
            <a:r>
              <a:rPr lang="en-US" altLang="zh-CN"/>
              <a:t>13 </a:t>
            </a:r>
            <a:r>
              <a:rPr lang="zh-CN" altLang="en-US"/>
              <a:t>次</a:t>
            </a:r>
            <a:endParaRPr lang="zh-CN" altLang="en-US"/>
          </a:p>
        </p:txBody>
      </p:sp>
      <p:pic>
        <p:nvPicPr>
          <p:cNvPr id="2097152" name="图片 3" descr="upload_post_object_v2_3573890905"/>
          <p:cNvPicPr>
            <a:picLocks noChangeAspect="1"/>
          </p:cNvPicPr>
          <p:nvPr/>
        </p:nvPicPr>
        <p:blipFill>
          <a:blip r:embed="rId1"/>
          <a:srcRect l="9880" t="30263" r="9431" b="26132"/>
          <a:stretch>
            <a:fillRect/>
          </a:stretch>
        </p:blipFill>
        <p:spPr>
          <a:xfrm>
            <a:off x="9123352" y="572452"/>
            <a:ext cx="2468139" cy="2404885"/>
          </a:xfrm>
          <a:prstGeom prst="rect">
            <a:avLst/>
          </a:prstGeom>
        </p:spPr>
      </p:pic>
      <p:pic>
        <p:nvPicPr>
          <p:cNvPr id="2097153" name="图片 6" descr="upload_post_object_v2_4238616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752" y="572430"/>
            <a:ext cx="2581652" cy="240486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olidFill>
                  <a:schemeClr val="tx1"/>
                </a:solidFill>
              </a:rPr>
              <a:t>安同 OS (AOSC OS)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11319193" cy="4657501"/>
          </a:xfrm>
        </p:spPr>
        <p:txBody>
          <a:bodyPr>
            <a:noAutofit/>
          </a:bodyPr>
          <a:p>
            <a:r>
              <a:rPr lang="zh-CN" altLang="en-US" sz="2400">
                <a:solidFill>
                  <a:srgbClr val="000000"/>
                </a:solidFill>
                <a:ea typeface="Source Han Sans CN" charset="0"/>
              </a:rPr>
              <a:t>本期安全更新</a:t>
            </a:r>
            <a:endParaRPr lang="zh-CN" altLang="en-US" sz="1800">
              <a:solidFill>
                <a:srgbClr val="000000"/>
              </a:solidFill>
              <a:ea typeface="Source Han Sans CN" charset="0"/>
            </a:endParaRPr>
          </a:p>
          <a:p>
            <a:pPr lvl="1"/>
            <a:r>
              <a:rPr lang="en-US" altLang="zh-CN" sz="2200" b="1">
                <a:solidFill>
                  <a:srgbClr val="C00000"/>
                </a:solidFill>
                <a:ea typeface="Source Han Sans CN" charset="0"/>
              </a:rPr>
              <a:t>Firefox 139.0</a:t>
            </a:r>
            <a:endParaRPr lang="en-US" altLang="zh-CN" sz="2200" b="1">
              <a:solidFill>
                <a:srgbClr val="C00000"/>
              </a:solidFill>
              <a:ea typeface="Source Han Sans CN" charset="0"/>
            </a:endParaRPr>
          </a:p>
          <a:p>
            <a:pPr lvl="2"/>
            <a:r>
              <a:rPr lang="zh-CN" altLang="en-US" sz="2000">
                <a:solidFill>
                  <a:srgbClr val="C00000"/>
                </a:solidFill>
                <a:ea typeface="Source Han Sans CN" charset="0"/>
              </a:rPr>
              <a:t>修复</a:t>
            </a:r>
            <a:r>
              <a:rPr lang="en-US" altLang="zh-CN" sz="2000">
                <a:solidFill>
                  <a:srgbClr val="C00000"/>
                </a:solidFill>
                <a:ea typeface="Source Han Sans CN" charset="0"/>
              </a:rPr>
              <a:t> Mozilla </a:t>
            </a:r>
            <a:r>
              <a:rPr lang="zh-CN" altLang="en-US" sz="2000">
                <a:solidFill>
                  <a:srgbClr val="C00000"/>
                </a:solidFill>
                <a:ea typeface="Source Han Sans CN" charset="0"/>
              </a:rPr>
              <a:t>基金会第</a:t>
            </a:r>
            <a:r>
              <a:rPr lang="en-US" altLang="zh-CN" sz="2000">
                <a:solidFill>
                  <a:srgbClr val="C00000"/>
                </a:solidFill>
                <a:ea typeface="Source Han Sans CN" charset="0"/>
              </a:rPr>
              <a:t> 2025-42 </a:t>
            </a:r>
            <a:r>
              <a:rPr lang="zh-CN" altLang="en-US" sz="2000">
                <a:solidFill>
                  <a:srgbClr val="C00000"/>
                </a:solidFill>
                <a:ea typeface="Source Han Sans CN" charset="0"/>
              </a:rPr>
              <a:t>号安全公告中披露的</a:t>
            </a:r>
            <a:r>
              <a:rPr lang="en-US" altLang="zh-CN" sz="2000">
                <a:solidFill>
                  <a:srgbClr val="C00000"/>
                </a:solidFill>
                <a:ea typeface="Source Han Sans CN" charset="0"/>
              </a:rPr>
              <a:t> 10 </a:t>
            </a:r>
            <a:r>
              <a:rPr lang="zh-CN" altLang="en-US" sz="2000">
                <a:solidFill>
                  <a:srgbClr val="C00000"/>
                </a:solidFill>
                <a:ea typeface="Source Han Sans CN" charset="0"/>
              </a:rPr>
              <a:t>个</a:t>
            </a:r>
            <a:br>
              <a:rPr lang="zh-CN" altLang="en-US" sz="2000">
                <a:solidFill>
                  <a:srgbClr val="C00000"/>
                </a:solidFill>
                <a:ea typeface="Source Han Sans CN" charset="0"/>
              </a:rPr>
            </a:br>
            <a:r>
              <a:rPr lang="zh-CN" altLang="en-US" sz="2000">
                <a:solidFill>
                  <a:srgbClr val="C00000"/>
                </a:solidFill>
                <a:ea typeface="Source Han Sans CN" charset="0"/>
              </a:rPr>
              <a:t>安全漏洞（含</a:t>
            </a:r>
            <a:r>
              <a:rPr lang="en-US" altLang="zh-CN" sz="2000">
                <a:solidFill>
                  <a:srgbClr val="C00000"/>
                </a:solidFill>
                <a:ea typeface="Source Han Sans CN" charset="0"/>
              </a:rPr>
              <a:t> 1 </a:t>
            </a:r>
            <a:r>
              <a:rPr lang="zh-CN" altLang="en-US" sz="2000">
                <a:solidFill>
                  <a:srgbClr val="C00000"/>
                </a:solidFill>
                <a:ea typeface="Source Han Sans CN" charset="0"/>
              </a:rPr>
              <a:t>个严重漏洞）</a:t>
            </a:r>
            <a:endParaRPr lang="zh-CN" altLang="en-US" sz="2000">
              <a:solidFill>
                <a:srgbClr val="C00000"/>
              </a:solidFill>
              <a:ea typeface="Source Han Sans CN" charset="0"/>
            </a:endParaRPr>
          </a:p>
          <a:p>
            <a:pPr lvl="1"/>
            <a:r>
              <a:rPr lang="en-US" altLang="zh-CN" sz="2200" b="1">
                <a:solidFill>
                  <a:srgbClr val="C00000"/>
                </a:solidFill>
                <a:ea typeface="Source Han Sans CN" charset="0"/>
              </a:rPr>
              <a:t>Thunderbird 139.0</a:t>
            </a:r>
            <a:endParaRPr lang="en-US" altLang="zh-CN" sz="2200" b="1">
              <a:solidFill>
                <a:srgbClr val="C00000"/>
              </a:solidFill>
              <a:ea typeface="Source Han Sans CN" charset="0"/>
            </a:endParaRPr>
          </a:p>
          <a:p>
            <a:pPr lvl="2"/>
            <a:r>
              <a:rPr lang="zh-CN" altLang="en-US" sz="2000">
                <a:solidFill>
                  <a:srgbClr val="C00000"/>
                </a:solidFill>
                <a:ea typeface="Source Han Sans CN" charset="0"/>
              </a:rPr>
              <a:t>修复</a:t>
            </a:r>
            <a:r>
              <a:rPr lang="en-US" altLang="zh-CN" sz="2000">
                <a:solidFill>
                  <a:srgbClr val="C00000"/>
                </a:solidFill>
                <a:ea typeface="Source Han Sans CN" charset="0"/>
              </a:rPr>
              <a:t> Mozilla </a:t>
            </a:r>
            <a:r>
              <a:rPr lang="zh-CN" altLang="en-US" sz="2000">
                <a:solidFill>
                  <a:srgbClr val="C00000"/>
                </a:solidFill>
                <a:ea typeface="Source Han Sans CN" charset="0"/>
              </a:rPr>
              <a:t>基金会第</a:t>
            </a:r>
            <a:r>
              <a:rPr lang="en-US" altLang="zh-CN" sz="2000">
                <a:solidFill>
                  <a:srgbClr val="C00000"/>
                </a:solidFill>
                <a:ea typeface="Source Han Sans CN" charset="0"/>
              </a:rPr>
              <a:t> 2025-45 </a:t>
            </a:r>
            <a:r>
              <a:rPr lang="zh-CN" altLang="en-US" sz="2000">
                <a:solidFill>
                  <a:srgbClr val="C00000"/>
                </a:solidFill>
                <a:ea typeface="Source Han Sans CN" charset="0"/>
              </a:rPr>
              <a:t>号安全公告中披露的</a:t>
            </a:r>
            <a:r>
              <a:rPr lang="en-US" altLang="zh-CN" sz="2000">
                <a:solidFill>
                  <a:srgbClr val="C00000"/>
                </a:solidFill>
                <a:ea typeface="Source Han Sans CN" charset="0"/>
              </a:rPr>
              <a:t> 10 </a:t>
            </a:r>
            <a:r>
              <a:rPr lang="zh-CN" altLang="en-US" sz="2000">
                <a:solidFill>
                  <a:srgbClr val="C00000"/>
                </a:solidFill>
                <a:ea typeface="Source Han Sans CN" charset="0"/>
              </a:rPr>
              <a:t>个</a:t>
            </a:r>
            <a:br>
              <a:rPr lang="zh-CN" altLang="en-US" sz="2000">
                <a:solidFill>
                  <a:srgbClr val="C00000"/>
                </a:solidFill>
                <a:ea typeface="Source Han Sans CN" charset="0"/>
              </a:rPr>
            </a:br>
            <a:r>
              <a:rPr lang="zh-CN" altLang="en-US" sz="2000">
                <a:solidFill>
                  <a:srgbClr val="C00000"/>
                </a:solidFill>
                <a:ea typeface="Source Han Sans CN" charset="0"/>
              </a:rPr>
              <a:t>安全漏洞（含</a:t>
            </a:r>
            <a:r>
              <a:rPr lang="en-US" altLang="zh-CN" sz="2000">
                <a:solidFill>
                  <a:srgbClr val="C00000"/>
                </a:solidFill>
                <a:ea typeface="Source Han Sans CN" charset="0"/>
              </a:rPr>
              <a:t> 1 </a:t>
            </a:r>
            <a:r>
              <a:rPr lang="zh-CN" altLang="en-US" sz="2000">
                <a:solidFill>
                  <a:srgbClr val="C00000"/>
                </a:solidFill>
                <a:ea typeface="Source Han Sans CN" charset="0"/>
              </a:rPr>
              <a:t>个严重漏洞）</a:t>
            </a:r>
            <a:endParaRPr lang="zh-CN" altLang="en-US" sz="2000">
              <a:solidFill>
                <a:srgbClr val="C00000"/>
              </a:solidFill>
              <a:ea typeface="Source Han Sans CN" charset="0"/>
            </a:endParaRPr>
          </a:p>
          <a:p>
            <a:pPr lvl="1"/>
            <a:r>
              <a:rPr lang="en-US" altLang="zh-CN" sz="2200" b="1">
                <a:solidFill>
                  <a:srgbClr val="000000"/>
                </a:solidFill>
                <a:ea typeface="Source Han Sans CN" charset="0"/>
              </a:rPr>
              <a:t>systemd 257.6</a:t>
            </a:r>
            <a:endParaRPr lang="en-US" altLang="zh-CN" sz="2200" b="1">
              <a:solidFill>
                <a:srgbClr val="000000"/>
              </a:solidFill>
              <a:ea typeface="Source Han Sans CN" charset="0"/>
            </a:endParaRPr>
          </a:p>
          <a:p>
            <a:pPr lvl="2"/>
            <a:r>
              <a:rPr lang="zh-CN" altLang="en-US" sz="2000">
                <a:solidFill>
                  <a:srgbClr val="000000"/>
                </a:solidFill>
                <a:ea typeface="Source Han Sans CN" charset="0"/>
              </a:rPr>
              <a:t>修复一处本地信息泄漏漏洞，漏洞编号</a:t>
            </a:r>
            <a:r>
              <a:rPr lang="en-US" altLang="zh-CN" sz="2000">
                <a:solidFill>
                  <a:srgbClr val="000000"/>
                </a:solidFill>
                <a:ea typeface="Source Han Sans CN" charset="0"/>
              </a:rPr>
              <a:t> CVE-2025-4598</a:t>
            </a:r>
            <a:br>
              <a:rPr lang="en-US" altLang="zh-CN" sz="2000">
                <a:solidFill>
                  <a:srgbClr val="000000"/>
                </a:solidFill>
                <a:ea typeface="Source Han Sans CN" charset="0"/>
              </a:rPr>
            </a:br>
            <a:r>
              <a:rPr lang="zh-CN" altLang="en-US" sz="2000">
                <a:solidFill>
                  <a:srgbClr val="000000"/>
                </a:solidFill>
                <a:ea typeface="Source Han Sans CN" charset="0"/>
              </a:rPr>
              <a:t>（严重性：高）</a:t>
            </a:r>
            <a:endParaRPr lang="zh-CN" altLang="en-US" sz="2000">
              <a:solidFill>
                <a:srgbClr val="000000"/>
              </a:solidFill>
              <a:ea typeface="Source Han Sans CN" charset="0"/>
            </a:endParaRPr>
          </a:p>
          <a:p>
            <a:pPr lvl="1"/>
            <a:r>
              <a:rPr lang="zh-CN" altLang="en-US" sz="2200" b="1">
                <a:solidFill>
                  <a:srgbClr val="000000"/>
                </a:solidFill>
                <a:ea typeface="Source Han Sans CN" charset="0"/>
              </a:rPr>
              <a:t>适用于</a:t>
            </a:r>
            <a:r>
              <a:rPr lang="en-US" altLang="zh-CN" sz="2200" b="1">
                <a:solidFill>
                  <a:srgbClr val="000000"/>
                </a:solidFill>
                <a:ea typeface="Source Han Sans CN" charset="0"/>
              </a:rPr>
              <a:t> Samba 4.22.1 </a:t>
            </a:r>
            <a:r>
              <a:rPr lang="zh-CN" altLang="en-US" sz="2200" b="1">
                <a:solidFill>
                  <a:srgbClr val="000000"/>
                </a:solidFill>
                <a:ea typeface="Source Han Sans CN" charset="0"/>
              </a:rPr>
              <a:t>的安全补丁</a:t>
            </a:r>
            <a:endParaRPr lang="zh-CN" altLang="en-US" sz="2200" b="1">
              <a:solidFill>
                <a:srgbClr val="000000"/>
              </a:solidFill>
              <a:ea typeface="Source Han Sans CN" charset="0"/>
            </a:endParaRPr>
          </a:p>
          <a:p>
            <a:pPr lvl="2"/>
            <a:r>
              <a:rPr lang="zh-CN" altLang="en-US" sz="2000">
                <a:solidFill>
                  <a:srgbClr val="000000"/>
                </a:solidFill>
                <a:ea typeface="Source Han Sans CN" charset="0"/>
              </a:rPr>
              <a:t>修复编号为</a:t>
            </a:r>
            <a:r>
              <a:rPr lang="en-US" altLang="zh-CN" sz="2000">
                <a:solidFill>
                  <a:srgbClr val="000000"/>
                </a:solidFill>
                <a:ea typeface="Source Han Sans CN" charset="0"/>
              </a:rPr>
              <a:t> CVE-2025-0620 </a:t>
            </a:r>
            <a:r>
              <a:rPr lang="zh-CN" altLang="en-US" sz="2000">
                <a:solidFill>
                  <a:srgbClr val="000000"/>
                </a:solidFill>
                <a:ea typeface="Source Han Sans CN" charset="0"/>
              </a:rPr>
              <a:t>的安全漏洞：</a:t>
            </a:r>
            <a:r>
              <a:rPr lang="en-US" altLang="zh-CN" sz="2000">
                <a:solidFill>
                  <a:srgbClr val="000000"/>
                </a:solidFill>
                <a:ea typeface="Source Han Sans CN" charset="0"/>
              </a:rPr>
              <a:t>smbd</a:t>
            </a:r>
            <a:r>
              <a:rPr lang="zh-CN" altLang="en-US" sz="2000">
                <a:solidFill>
                  <a:srgbClr val="000000"/>
                </a:solidFill>
                <a:ea typeface="Source Han Sans CN" charset="0"/>
              </a:rPr>
              <a:t>（</a:t>
            </a:r>
            <a:r>
              <a:rPr lang="en-US" altLang="zh-CN" sz="2000">
                <a:solidFill>
                  <a:srgbClr val="000000"/>
                </a:solidFill>
                <a:ea typeface="Source Han Sans CN" charset="0"/>
              </a:rPr>
              <a:t>Samba </a:t>
            </a:r>
            <a:r>
              <a:rPr lang="zh-CN" altLang="en-US" sz="2000">
                <a:solidFill>
                  <a:srgbClr val="000000"/>
                </a:solidFill>
                <a:ea typeface="Source Han Sans CN" charset="0"/>
              </a:rPr>
              <a:t>守护</a:t>
            </a:r>
            <a:br>
              <a:rPr lang="zh-CN" altLang="en-US" sz="2000">
                <a:solidFill>
                  <a:srgbClr val="000000"/>
                </a:solidFill>
                <a:ea typeface="Source Han Sans CN" charset="0"/>
              </a:rPr>
            </a:br>
            <a:r>
              <a:rPr lang="zh-CN" altLang="en-US" sz="2000">
                <a:solidFill>
                  <a:srgbClr val="000000"/>
                </a:solidFill>
                <a:ea typeface="Source Han Sans CN" charset="0"/>
              </a:rPr>
              <a:t>程序）在重新认证过期</a:t>
            </a:r>
            <a:r>
              <a:rPr lang="en-US" altLang="zh-CN" sz="2000">
                <a:solidFill>
                  <a:srgbClr val="000000"/>
                </a:solidFill>
                <a:ea typeface="Source Han Sans CN" charset="0"/>
              </a:rPr>
              <a:t> SMB </a:t>
            </a:r>
            <a:r>
              <a:rPr lang="zh-CN" altLang="en-US" sz="2000">
                <a:solidFill>
                  <a:srgbClr val="000000"/>
                </a:solidFill>
                <a:ea typeface="Source Han Sans CN" charset="0"/>
              </a:rPr>
              <a:t>会话时未识别</a:t>
            </a:r>
            <a:r>
              <a:rPr lang="en-US" altLang="zh-CN" sz="2000">
                <a:solidFill>
                  <a:srgbClr val="000000"/>
                </a:solidFill>
                <a:ea typeface="Source Han Sans CN" charset="0"/>
              </a:rPr>
              <a:t> Kerberos </a:t>
            </a:r>
            <a:r>
              <a:rPr lang="zh-CN" altLang="en-US" sz="2000">
                <a:solidFill>
                  <a:srgbClr val="000000"/>
                </a:solidFill>
                <a:ea typeface="Source Han Sans CN" charset="0"/>
              </a:rPr>
              <a:t>组成员</a:t>
            </a:r>
            <a:br>
              <a:rPr lang="zh-CN" altLang="en-US" sz="2000">
                <a:solidFill>
                  <a:srgbClr val="000000"/>
                </a:solidFill>
                <a:ea typeface="Source Han Sans CN" charset="0"/>
              </a:rPr>
            </a:br>
            <a:r>
              <a:rPr lang="zh-CN" altLang="en-US" sz="2000">
                <a:solidFill>
                  <a:srgbClr val="000000"/>
                </a:solidFill>
                <a:ea typeface="Source Han Sans CN" charset="0"/>
              </a:rPr>
              <a:t>身份变更（严重性：高）</a:t>
            </a:r>
            <a:endParaRPr lang="en-US" altLang="zh-CN" sz="1995" b="1">
              <a:ea typeface="Source Han Sans C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zh-CN" altLang="en-US"/>
              <a:t>杨梓烜</a:t>
            </a:r>
            <a:endParaRPr lang="zh-CN" altLang="en-US"/>
          </a:p>
        </p:txBody>
      </p:sp>
      <p:pic>
        <p:nvPicPr>
          <p:cNvPr id="7" name="图片 6" descr="upload_post_object_v2_3539254031"/>
          <p:cNvPicPr>
            <a:picLocks noChangeAspect="1"/>
          </p:cNvPicPr>
          <p:nvPr/>
        </p:nvPicPr>
        <p:blipFill>
          <a:blip r:embed="rId1"/>
          <a:srcRect t="14007" b="19075"/>
          <a:stretch>
            <a:fillRect/>
          </a:stretch>
        </p:blipFill>
        <p:spPr>
          <a:xfrm>
            <a:off x="8905056" y="114828"/>
            <a:ext cx="3153054" cy="375650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olidFill>
                  <a:schemeClr val="tx1"/>
                </a:solidFill>
              </a:rPr>
              <a:t>安同 OS (AOSC OS)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11319193" cy="4657501"/>
          </a:xfrm>
        </p:spPr>
        <p:txBody>
          <a:bodyPr>
            <a:noAutofit/>
          </a:bodyPr>
          <a:p>
            <a:r>
              <a:rPr lang="zh-CN" altLang="en-US" sz="2400">
                <a:solidFill>
                  <a:srgbClr val="000000"/>
                </a:solidFill>
                <a:ea typeface="Source Han Sans CN" charset="0"/>
              </a:rPr>
              <a:t>本期安全更新（续）</a:t>
            </a:r>
            <a:endParaRPr lang="zh-CN" altLang="en-US" sz="1800">
              <a:solidFill>
                <a:srgbClr val="000000"/>
              </a:solidFill>
              <a:ea typeface="Source Han Sans CN" charset="0"/>
            </a:endParaRPr>
          </a:p>
          <a:p>
            <a:pPr lvl="1"/>
            <a:r>
              <a:rPr lang="en-US" altLang="zh-CN" sz="2200" b="1">
                <a:ea typeface="Source Han Sans CN" charset="0"/>
              </a:rPr>
              <a:t>Python 3.10.18</a:t>
            </a:r>
            <a:endParaRPr lang="en-US" altLang="zh-CN" sz="2200" b="1">
              <a:ea typeface="Source Han Sans CN" charset="0"/>
            </a:endParaRPr>
          </a:p>
          <a:p>
            <a:pPr lvl="2"/>
            <a:r>
              <a:rPr lang="zh-CN" altLang="en-US" sz="2000">
                <a:ea typeface="Source Han Sans CN" charset="0"/>
              </a:rPr>
              <a:t>修复一处释放后使用</a:t>
            </a:r>
            <a:r>
              <a:rPr lang="en-US" altLang="zh-CN" sz="2000">
                <a:ea typeface="Source Han Sans CN" charset="0"/>
              </a:rPr>
              <a:t> (use-after-free) </a:t>
            </a:r>
            <a:r>
              <a:rPr lang="zh-CN" altLang="en-US" sz="2000">
                <a:ea typeface="Source Han Sans CN" charset="0"/>
              </a:rPr>
              <a:t>漏洞，漏洞编号</a:t>
            </a:r>
            <a:br>
              <a:rPr lang="zh-CN" altLang="en-US" sz="2000">
                <a:ea typeface="Source Han Sans CN" charset="0"/>
              </a:rPr>
            </a:br>
            <a:r>
              <a:rPr lang="en-US" altLang="zh-CN" sz="2000">
                <a:ea typeface="Source Han Sans CN" charset="0"/>
              </a:rPr>
              <a:t>CVE-2025-4516</a:t>
            </a:r>
            <a:r>
              <a:rPr lang="zh-CN" altLang="en-US" sz="2000">
                <a:ea typeface="Source Han Sans CN" charset="0"/>
              </a:rPr>
              <a:t>（严重性：中）</a:t>
            </a:r>
            <a:endParaRPr lang="zh-CN" altLang="en-US" sz="2000">
              <a:ea typeface="Source Han Sans CN" charset="0"/>
            </a:endParaRPr>
          </a:p>
          <a:p>
            <a:pPr lvl="1"/>
            <a:r>
              <a:rPr lang="zh-CN" altLang="en-US" sz="2200" b="1">
                <a:ea typeface="Source Han Sans CN" charset="0"/>
              </a:rPr>
              <a:t>适用于</a:t>
            </a:r>
            <a:r>
              <a:rPr lang="en-US" altLang="zh-CN" sz="2200" b="1">
                <a:ea typeface="Source Han Sans CN" charset="0"/>
              </a:rPr>
              <a:t> Coreutils 9.7 </a:t>
            </a:r>
            <a:r>
              <a:rPr lang="zh-CN" altLang="en-US" sz="2200" b="1">
                <a:ea typeface="Source Han Sans CN" charset="0"/>
              </a:rPr>
              <a:t>的安全补丁</a:t>
            </a:r>
            <a:endParaRPr lang="zh-CN" altLang="en-US" sz="2200" b="1">
              <a:ea typeface="Source Han Sans CN" charset="0"/>
            </a:endParaRPr>
          </a:p>
          <a:p>
            <a:pPr lvl="2"/>
            <a:r>
              <a:rPr lang="zh-CN" altLang="en-US" sz="2000">
                <a:ea typeface="Source Han Sans CN" charset="0"/>
              </a:rPr>
              <a:t>修复一处堆缓冲区读下溢</a:t>
            </a:r>
            <a:r>
              <a:rPr lang="en-US" altLang="zh-CN" sz="2000">
                <a:ea typeface="Source Han Sans CN" charset="0"/>
              </a:rPr>
              <a:t> (heap buffer under-read) </a:t>
            </a:r>
            <a:r>
              <a:rPr lang="zh-CN" altLang="en-US" sz="2000">
                <a:ea typeface="Source Han Sans CN" charset="0"/>
              </a:rPr>
              <a:t>漏洞，</a:t>
            </a:r>
            <a:br>
              <a:rPr lang="zh-CN" altLang="en-US" sz="2000">
                <a:ea typeface="Source Han Sans CN" charset="0"/>
              </a:rPr>
            </a:br>
            <a:r>
              <a:rPr lang="zh-CN" altLang="en-US" sz="2000">
                <a:ea typeface="Source Han Sans CN" charset="0"/>
              </a:rPr>
              <a:t>漏洞编号 </a:t>
            </a:r>
            <a:r>
              <a:rPr lang="en-US" altLang="zh-CN" sz="2000">
                <a:ea typeface="Source Han Sans CN" charset="0"/>
              </a:rPr>
              <a:t>CVE-2025-5278</a:t>
            </a:r>
            <a:r>
              <a:rPr lang="zh-CN" altLang="en-US" sz="2000">
                <a:ea typeface="Source Han Sans CN" charset="0"/>
              </a:rPr>
              <a:t>（严重性：中）</a:t>
            </a:r>
            <a:endParaRPr lang="zh-CN" altLang="en-US" sz="1820">
              <a:ea typeface="Source Han Sans CN" charset="0"/>
            </a:endParaRPr>
          </a:p>
          <a:p>
            <a:pPr lvl="0"/>
            <a:r>
              <a:rPr lang="zh-CN" altLang="en-US" sz="2400">
                <a:ea typeface="Source Han Sans CN" charset="0"/>
              </a:rPr>
              <a:t>新壁纸已推送</a:t>
            </a:r>
            <a:endParaRPr lang="zh-CN" altLang="en-US" sz="2400">
              <a:ea typeface="Source Han Sans CN" charset="0"/>
            </a:endParaRPr>
          </a:p>
          <a:p>
            <a:pPr lvl="1"/>
            <a:r>
              <a:rPr lang="zh-CN" altLang="en-US" sz="2200">
                <a:ea typeface="Source Han Sans CN" charset="0"/>
              </a:rPr>
              <a:t>默认壁纸：镜像贡嘎（作者：</a:t>
            </a:r>
            <a:r>
              <a:rPr lang="en-US" altLang="zh-CN" sz="2200">
                <a:ea typeface="Source Han Sans CN" charset="0"/>
              </a:rPr>
              <a:t>Ayden</a:t>
            </a:r>
            <a:r>
              <a:rPr lang="zh-CN" altLang="en-US" sz="2200">
                <a:ea typeface="Source Han Sans CN" charset="0"/>
              </a:rPr>
              <a:t> </a:t>
            </a:r>
            <a:r>
              <a:rPr lang="en-US" altLang="zh-CN" sz="2200">
                <a:ea typeface="Source Han Sans CN" charset="0"/>
              </a:rPr>
              <a:t>Meng</a:t>
            </a:r>
            <a:r>
              <a:rPr lang="zh-CN" altLang="en-US" sz="2200">
                <a:ea typeface="Source Han Sans CN" charset="0"/>
              </a:rPr>
              <a:t>）</a:t>
            </a:r>
            <a:endParaRPr lang="zh-CN" altLang="en-US" sz="2200">
              <a:ea typeface="Source Han Sans CN" charset="0"/>
            </a:endParaRPr>
          </a:p>
          <a:p>
            <a:pPr lvl="1"/>
            <a:r>
              <a:rPr lang="zh-CN" altLang="en-US" sz="2200">
                <a:ea typeface="Source Han Sans CN" charset="0"/>
              </a:rPr>
              <a:t>锁屏背景：水墨画（作者：</a:t>
            </a:r>
            <a:r>
              <a:rPr lang="en-US" altLang="zh-CN" sz="2200">
                <a:ea typeface="Source Han Sans CN" charset="0"/>
              </a:rPr>
              <a:t>Cranky Wellcome</a:t>
            </a:r>
            <a:r>
              <a:rPr lang="zh-CN" altLang="en-US" sz="2200">
                <a:ea typeface="Source Han Sans CN" charset="0"/>
              </a:rPr>
              <a:t>）</a:t>
            </a:r>
            <a:endParaRPr lang="zh-CN" altLang="en-US" sz="2395">
              <a:ea typeface="Source Han Sans CN" charset="0"/>
            </a:endParaRPr>
          </a:p>
          <a:p>
            <a:pPr lvl="0"/>
            <a:r>
              <a:rPr lang="zh-CN" altLang="en-US" sz="2400" b="1">
                <a:ea typeface="Source Han Sans CN" charset="0"/>
              </a:rPr>
              <a:t>建议关注公众号</a:t>
            </a:r>
            <a:r>
              <a:rPr lang="en-US" altLang="zh-CN" sz="2400" b="1">
                <a:ea typeface="Source Han Sans CN" charset="0"/>
              </a:rPr>
              <a:t>“</a:t>
            </a:r>
            <a:r>
              <a:rPr lang="zh-CN" altLang="en-US" sz="2400" b="1">
                <a:ea typeface="Source Han Sans CN" charset="0"/>
              </a:rPr>
              <a:t>安同开源</a:t>
            </a:r>
            <a:r>
              <a:rPr lang="en-US" altLang="zh-CN" sz="2400" b="1">
                <a:ea typeface="Source Han Sans CN" charset="0"/>
              </a:rPr>
              <a:t>”</a:t>
            </a:r>
            <a:r>
              <a:rPr lang="zh-CN" altLang="en-US" sz="2400" b="1">
                <a:ea typeface="Source Han Sans CN" charset="0"/>
              </a:rPr>
              <a:t>或社区主页</a:t>
            </a:r>
            <a:r>
              <a:rPr lang="en-US" altLang="zh-CN" sz="2400" b="1">
                <a:ea typeface="Source Han Sans CN" charset="0"/>
              </a:rPr>
              <a:t> (aosc.io) </a:t>
            </a:r>
            <a:r>
              <a:rPr lang="zh-CN" altLang="en-US" sz="2400" b="1">
                <a:ea typeface="Source Han Sans CN" charset="0"/>
              </a:rPr>
              <a:t>新闻</a:t>
            </a:r>
            <a:endParaRPr lang="en-US" altLang="zh-CN" sz="2400" b="1">
              <a:ea typeface="Source Han Sans C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zh-CN" altLang="en-US"/>
              <a:t>杨梓烜</a:t>
            </a:r>
            <a:endParaRPr lang="zh-CN" altLang="en-US"/>
          </a:p>
        </p:txBody>
      </p:sp>
      <p:pic>
        <p:nvPicPr>
          <p:cNvPr id="7" name="图片 6" descr="upload_post_object_v2_3539254031"/>
          <p:cNvPicPr>
            <a:picLocks noChangeAspect="1"/>
          </p:cNvPicPr>
          <p:nvPr/>
        </p:nvPicPr>
        <p:blipFill>
          <a:blip r:embed="rId1"/>
          <a:srcRect t="14007" b="19075"/>
          <a:stretch>
            <a:fillRect/>
          </a:stretch>
        </p:blipFill>
        <p:spPr>
          <a:xfrm>
            <a:off x="8905056" y="114828"/>
            <a:ext cx="3153054" cy="375650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8" name="内容占位符 7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文本占位符 8"/>
          <p:cNvSpPr/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0" name="图片 9" descr="post_object_image_32901325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47218"/>
            <a:ext cx="12192054" cy="762381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/>
      <p:sp>
        <p:nvSpPr>
          <p:cNvPr id="1048648" name="副标题 2"/>
          <p:cNvSpPr>
            <a:spLocks noGrp="1"/>
          </p:cNvSpPr>
          <p:nvPr>
            <p:ph type="subTitle" idx="1"/>
          </p:nvPr>
        </p:nvSpPr>
        <p:spPr>
          <a:xfrm>
            <a:off x="1758201" y="4401115"/>
            <a:ext cx="4418126" cy="497923"/>
          </a:xfrm>
        </p:spPr>
        <p:txBody>
          <a:bodyPr/>
          <a:p>
            <a:pPr algn="ctr"/>
            <a:r>
              <a:rPr lang="zh-CN" altLang="en-US">
                <a:solidFill>
                  <a:schemeClr val="tx1"/>
                </a:solidFill>
              </a:rPr>
              <a:t>双周会讨论（请先添加管理员）</a:t>
            </a:r>
            <a:endParaRPr lang="zh-CN" altLang="en-US"/>
          </a:p>
        </p:txBody>
      </p:sp>
      <p:pic>
        <p:nvPicPr>
          <p:cNvPr id="2097155" name="图片 3" descr="upload_post_object_v2_3573890905"/>
          <p:cNvPicPr>
            <a:picLocks noChangeAspect="1"/>
          </p:cNvPicPr>
          <p:nvPr/>
        </p:nvPicPr>
        <p:blipFill>
          <a:blip r:embed="rId1"/>
          <a:srcRect l="9880" t="30263" r="9431" b="26132"/>
          <a:stretch>
            <a:fillRect/>
          </a:stretch>
        </p:blipFill>
        <p:spPr>
          <a:xfrm>
            <a:off x="7245290" y="1587626"/>
            <a:ext cx="2468139" cy="2404885"/>
          </a:xfrm>
          <a:prstGeom prst="rect">
            <a:avLst/>
          </a:prstGeom>
        </p:spPr>
      </p:pic>
      <p:pic>
        <p:nvPicPr>
          <p:cNvPr id="2097156" name="图片 6" descr="upload_post_object_v2_4238616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100" y="1587626"/>
            <a:ext cx="2581652" cy="2404868"/>
          </a:xfrm>
          <a:prstGeom prst="rect">
            <a:avLst/>
          </a:prstGeom>
        </p:spPr>
      </p:pic>
      <p:sp>
        <p:nvSpPr>
          <p:cNvPr id="1048649" name="副标题 2"/>
          <p:cNvSpPr>
            <a:spLocks noGrp="1"/>
          </p:cNvSpPr>
          <p:nvPr/>
        </p:nvSpPr>
        <p:spPr>
          <a:xfrm>
            <a:off x="6419109" y="4401091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kern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altLang="zh-CN" sz="16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altLang="zh-CN" sz="16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altLang="zh-CN" sz="16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9pPr>
          </a:lstStyle>
          <a:p>
            <a:pPr algn="ctr"/>
            <a:r>
              <a:rPr lang="zh-CN" altLang="en-US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  <a:cs typeface="Source Sans 3" panose="020B0503030403020204" charset="0"/>
              </a:rPr>
              <a:t>爱好者</a:t>
            </a:r>
            <a:r>
              <a:rPr lang="zh-CN" altLang="en-US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  <a:cs typeface="Arial" panose="020B0604020202020204" pitchFamily="34" charset="0"/>
              </a:rPr>
              <a:t>交流群</a:t>
            </a:r>
            <a:endParaRPr lang="zh-CN" altLang="en-US">
              <a:latin typeface="Source Han Sans CN" panose="020B0500000000000000" charset="-122"/>
              <a:ea typeface="Source Han Sans CN" panose="020B0500000000000000" charset="-122"/>
              <a:cs typeface="Source Sans 3" panose="020B050303040302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会前</a:t>
            </a:r>
            <a:r>
              <a:rPr lang="zh-CN" altLang="en-US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注意事项</a:t>
            </a:r>
            <a:endParaRPr lang="zh-CN" altLang="en-US"/>
          </a:p>
        </p:txBody>
      </p:sp>
      <p:sp>
        <p:nvSpPr>
          <p:cNvPr id="2" name="副标题 1"/>
          <p:cNvSpPr/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会前注意事项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11395627" cy="4657501"/>
          </a:xfrm>
        </p:spPr>
        <p:txBody>
          <a:bodyPr/>
          <a:p>
            <a:r>
              <a:rPr 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本次会议仅涉及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软件</a:t>
            </a:r>
            <a:r>
              <a:rPr 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技术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课题</a:t>
            </a:r>
            <a:endParaRPr lang="zh-CN" altLang="en-US">
              <a:solidFill>
                <a:schemeClr val="tx1"/>
              </a:solidFill>
              <a:latin typeface="Source Han Sans CN" charset="0"/>
              <a:ea typeface="Source Han Sans CN" charset="0"/>
            </a:endParaRPr>
          </a:p>
          <a:p>
            <a:pPr lvl="1"/>
            <a:r>
              <a:rPr 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关于龙芯相关的硬件产品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，除官方层面已解禁的消息及</a:t>
            </a:r>
            <a:b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</a:b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本文档内可公开的消息外，其他均不作任何回应</a:t>
            </a:r>
            <a:endParaRPr lang="zh-CN" altLang="en-US">
              <a:solidFill>
                <a:schemeClr val="tx1"/>
              </a:solidFill>
              <a:latin typeface="Source Han Sans CN" charset="0"/>
              <a:ea typeface="Source Han Sans CN" charset="0"/>
            </a:endParaRPr>
          </a:p>
          <a:p>
            <a:r>
              <a:rPr lang="zh-CN" altLang="en-US"/>
              <a:t>本次会议与股市无关，不构成任何投资建议</a:t>
            </a:r>
            <a:endParaRPr lang="zh-CN" altLang="en-US"/>
          </a:p>
          <a:p>
            <a:endParaRPr 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快速</a:t>
            </a:r>
            <a:r>
              <a:rPr lang="zh-CN" altLang="en-US">
                <a:cs typeface="Arial" panose="020B0604020202020204" pitchFamily="34" charset="0"/>
              </a:rPr>
              <a:t>报告</a:t>
            </a:r>
            <a:endParaRPr lang="zh-CN" altLang="en-US"/>
          </a:p>
        </p:txBody>
      </p:sp>
      <p:sp>
        <p:nvSpPr>
          <p:cNvPr id="1048608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龙架构上游动向</a:t>
            </a:r>
            <a:endParaRPr lang="zh-CN" altLang="en-US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GCC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0268124" cy="4657501"/>
          </a:xfrm>
        </p:spPr>
        <p:txBody>
          <a:bodyPr/>
          <a:p>
            <a:r>
              <a:rPr lang="zh-CN" altLang="en-US">
                <a:hlinkClick r:id="rId1"/>
              </a:rPr>
              <a:t>发现了</a:t>
            </a:r>
            <a:r>
              <a:rPr lang="zh-CN" altLang="en-US"/>
              <a:t> 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mtune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=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la664</a:t>
            </a:r>
            <a:r>
              <a:rPr lang="en-US" altLang="zh-CN"/>
              <a:t> </a:t>
            </a:r>
            <a:r>
              <a:rPr lang="zh-CN" altLang="en-US"/>
              <a:t>选项即使对于 </a:t>
            </a:r>
            <a:r>
              <a:rPr lang="en-US" altLang="zh-CN"/>
              <a:t>LA664 </a:t>
            </a:r>
            <a:r>
              <a:rPr lang="zh-CN" altLang="en-US"/>
              <a:t>核也往往导致负优化 </a:t>
            </a:r>
            <a:r>
              <a:rPr lang="en-US" altLang="zh-CN"/>
              <a:t>(</a:t>
            </a:r>
            <a:r>
              <a:rPr lang="zh-CN" altLang="en-US"/>
              <a:t>且在 </a:t>
            </a:r>
            <a:r>
              <a:rPr lang="en-US" altLang="zh-CN"/>
              <a:t>OpenSSL SHA256 </a:t>
            </a:r>
            <a:r>
              <a:rPr lang="zh-CN" altLang="en-US"/>
              <a:t>实现等一些场合十分严重</a:t>
            </a:r>
            <a:r>
              <a:rPr lang="en-US" altLang="zh-CN"/>
              <a:t>) </a:t>
            </a:r>
            <a:r>
              <a:rPr lang="zh-CN" altLang="en-US"/>
              <a:t>的问题</a:t>
            </a:r>
            <a:endParaRPr lang="zh-CN" altLang="en-US"/>
          </a:p>
          <a:p>
            <a:pPr lvl="1"/>
            <a:r>
              <a:rPr lang="zh-CN" altLang="en-US"/>
              <a:t>原因尚不明确，需进一步调查</a:t>
            </a:r>
            <a:endParaRPr lang="zh-CN" altLang="en-US"/>
          </a:p>
          <a:p>
            <a:pPr lvl="1"/>
            <a:r>
              <a:rPr lang="zh-CN" altLang="en-US"/>
              <a:t>建议发行版暂时不要使用 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mtune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=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la664</a:t>
            </a:r>
            <a:endParaRPr lang="zh-CN" altLang="en-US">
              <a:latin typeface="Fira Code" charset="0"/>
              <a:ea typeface="Fira Code" charset="0"/>
              <a:cs typeface="Fira Code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xry111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Binutils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cs typeface="Arial" panose="020B0604020202020204" pitchFamily="34" charset="0"/>
              </a:rPr>
              <a:t>我们之前</a:t>
            </a:r>
            <a:r>
              <a:rPr lang="zh-CN" altLang="en-US">
                <a:cs typeface="Arial" panose="020B0604020202020204" pitchFamily="34" charset="0"/>
                <a:hlinkClick r:id="rId1"/>
              </a:rPr>
              <a:t>已经知道</a:t>
            </a:r>
            <a:r>
              <a:rPr lang="zh-CN" altLang="en-US">
                <a:cs typeface="Arial" panose="020B0604020202020204" pitchFamily="34" charset="0"/>
              </a:rPr>
              <a:t> </a:t>
            </a:r>
            <a:r>
              <a:rPr lang="en-US" altLang="zh-CN">
                <a:cs typeface="Arial" panose="020B0604020202020204" pitchFamily="34" charset="0"/>
              </a:rPr>
              <a:t>BFD</a:t>
            </a:r>
            <a:r>
              <a:rPr lang="zh-CN" altLang="en-US">
                <a:cs typeface="Arial" panose="020B0604020202020204" pitchFamily="34" charset="0"/>
              </a:rPr>
              <a:t> 链接器的 </a:t>
            </a:r>
            <a:r>
              <a:rPr lang="en-US" altLang="zh-CN">
                <a:cs typeface="Arial" panose="020B0604020202020204" pitchFamily="34" charset="0"/>
              </a:rPr>
              <a:t>relax pass </a:t>
            </a:r>
            <a:r>
              <a:rPr lang="zh-CN" altLang="en-US">
                <a:cs typeface="Arial" panose="020B0604020202020204" pitchFamily="34" charset="0"/>
              </a:rPr>
              <a:t>具有二次时间复杂度，近期 </a:t>
            </a:r>
            <a:r>
              <a:rPr lang="en-US" altLang="zh-CN">
                <a:cs typeface="Arial" panose="020B0604020202020204" pitchFamily="34" charset="0"/>
              </a:rPr>
              <a:t>xen0n </a:t>
            </a:r>
            <a:r>
              <a:rPr lang="zh-CN" altLang="en-US">
                <a:cs typeface="Arial" panose="020B0604020202020204" pitchFamily="34" charset="0"/>
              </a:rPr>
              <a:t>在链接 </a:t>
            </a:r>
            <a:r>
              <a:rPr lang="en-US" altLang="zh-CN">
                <a:cs typeface="Arial" panose="020B0604020202020204" pitchFamily="34" charset="0"/>
              </a:rPr>
              <a:t>mypy </a:t>
            </a:r>
            <a:r>
              <a:rPr lang="zh-CN" altLang="en-US">
                <a:cs typeface="Arial" panose="020B0604020202020204" pitchFamily="34" charset="0"/>
              </a:rPr>
              <a:t>时发现 </a:t>
            </a:r>
            <a:r>
              <a:rPr lang="en-US" altLang="zh-CN">
                <a:cs typeface="Arial" panose="020B0604020202020204" pitchFamily="34" charset="0"/>
              </a:rPr>
              <a:t>relax </a:t>
            </a:r>
            <a:r>
              <a:rPr lang="zh-CN" altLang="en-US">
                <a:cs typeface="Arial" panose="020B0604020202020204" pitchFamily="34" charset="0"/>
              </a:rPr>
              <a:t>过程耗费了 </a:t>
            </a:r>
            <a:r>
              <a:rPr lang="en-US" altLang="zh-CN">
                <a:cs typeface="Arial" panose="020B0604020202020204" pitchFamily="34" charset="0"/>
              </a:rPr>
              <a:t>3 </a:t>
            </a:r>
            <a:r>
              <a:rPr lang="zh-CN" altLang="en-US">
                <a:cs typeface="Arial" panose="020B0604020202020204" pitchFamily="34" charset="0"/>
              </a:rPr>
              <a:t>小时时间，证实了这一问题的实际危害</a:t>
            </a:r>
            <a:endParaRPr lang="zh-CN" altLang="en-US">
              <a:cs typeface="Arial" panose="020B0604020202020204" pitchFamily="34" charset="0"/>
            </a:endParaRPr>
          </a:p>
          <a:p>
            <a:r>
              <a:rPr lang="zh-CN" altLang="en-US">
                <a:cs typeface="Arial" panose="020B0604020202020204" pitchFamily="34" charset="0"/>
              </a:rPr>
              <a:t>在删除字节串时，逻辑上，我们需要：</a:t>
            </a:r>
            <a:endParaRPr lang="zh-CN" altLang="en-US">
              <a:cs typeface="Arial" panose="020B0604020202020204" pitchFamily="34" charset="0"/>
            </a:endParaRPr>
          </a:p>
          <a:p>
            <a:pPr lvl="1"/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memmove</a:t>
            </a:r>
            <a:endParaRPr lang="en-US" altLang="zh-CN">
              <a:latin typeface="Fira Code" charset="0"/>
              <a:ea typeface="Fira Code" charset="0"/>
              <a:cs typeface="Fira Code" charset="0"/>
            </a:endParaRPr>
          </a:p>
          <a:p>
            <a:pPr lvl="1"/>
            <a:r>
              <a:rPr lang="zh-CN" altLang="en-US"/>
              <a:t>调整所有</a:t>
            </a:r>
            <a:r>
              <a:rPr lang="zh-CN" altLang="en-US" b="1"/>
              <a:t>目标</a:t>
            </a:r>
            <a:r>
              <a:rPr lang="zh-CN" altLang="en-US"/>
              <a:t>在被删除字节之后，且和被删除字节处于同一 </a:t>
            </a:r>
            <a:r>
              <a:rPr lang="en-US" altLang="zh-CN"/>
              <a:t>section </a:t>
            </a:r>
            <a:r>
              <a:rPr lang="zh-CN" altLang="en-US"/>
              <a:t>的</a:t>
            </a:r>
            <a:r>
              <a:rPr lang="zh-CN" altLang="en-US" b="1"/>
              <a:t>重定位记录</a:t>
            </a:r>
            <a:r>
              <a:rPr lang="zh-CN" altLang="en-US"/>
              <a:t>的目标</a:t>
            </a:r>
            <a:endParaRPr lang="zh-CN" altLang="en-US"/>
          </a:p>
          <a:p>
            <a:pPr lvl="1"/>
            <a:r>
              <a:rPr lang="zh-CN" altLang="en-US"/>
              <a:t>调整所有</a:t>
            </a:r>
            <a:r>
              <a:rPr lang="zh-CN" altLang="en-US" b="1"/>
              <a:t>起始</a:t>
            </a:r>
            <a:r>
              <a:rPr lang="en-US" altLang="zh-CN" b="1"/>
              <a:t>/</a:t>
            </a:r>
            <a:r>
              <a:rPr lang="zh-CN" altLang="en-US" b="1"/>
              <a:t>结束位置</a:t>
            </a:r>
            <a:r>
              <a:rPr lang="zh-CN" altLang="en-US"/>
              <a:t>在被删除字节之后，且和被删除字节处于同一 </a:t>
            </a:r>
            <a:r>
              <a:rPr lang="en-US" altLang="zh-CN"/>
              <a:t>section </a:t>
            </a:r>
            <a:r>
              <a:rPr lang="zh-CN" altLang="en-US"/>
              <a:t>的</a:t>
            </a:r>
            <a:r>
              <a:rPr lang="zh-CN" altLang="en-US" b="1"/>
              <a:t>符号</a:t>
            </a:r>
            <a:r>
              <a:rPr lang="zh-CN" altLang="en-US"/>
              <a:t>的</a:t>
            </a:r>
            <a:r>
              <a:rPr lang="zh-CN" altLang="en-US" b="1"/>
              <a:t>起始</a:t>
            </a:r>
            <a:r>
              <a:rPr lang="en-US" altLang="zh-CN" b="1"/>
              <a:t>/</a:t>
            </a:r>
            <a:r>
              <a:rPr lang="zh-CN" altLang="en-US" b="1"/>
              <a:t>结束位置</a:t>
            </a:r>
            <a:endParaRPr lang="zh-CN" altLang="en-US" b="1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xry111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算法</a:t>
            </a:r>
            <a:r>
              <a:rPr lang="zh-CN" altLang="en-US">
                <a:cs typeface="Arial" panose="020B0604020202020204" pitchFamily="34" charset="0"/>
              </a:rPr>
              <a:t>优化的思路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0140648" cy="4657501"/>
          </a:xfrm>
        </p:spPr>
        <p:txBody>
          <a:bodyPr/>
          <a:p>
            <a:r>
              <a:rPr lang="zh-CN" altLang="en-US"/>
              <a:t>注意到：</a:t>
            </a:r>
            <a:endParaRPr lang="zh-CN" altLang="en-US"/>
          </a:p>
          <a:p>
            <a:pPr lvl="1"/>
            <a:r>
              <a:rPr lang="zh-CN" altLang="en-US">
                <a:cs typeface="Arial" panose="020B0604020202020204" pitchFamily="34" charset="0"/>
              </a:rPr>
              <a:t>“关键点”包括：</a:t>
            </a:r>
            <a:r>
              <a:rPr lang="zh-CN" altLang="en-US" b="1">
                <a:cs typeface="Arial" panose="020B0604020202020204" pitchFamily="34" charset="0"/>
              </a:rPr>
              <a:t>重定位</a:t>
            </a:r>
            <a:r>
              <a:rPr lang="zh-CN" altLang="en-US">
                <a:cs typeface="Arial" panose="020B0604020202020204" pitchFamily="34" charset="0"/>
              </a:rPr>
              <a:t>的</a:t>
            </a:r>
            <a:r>
              <a:rPr lang="zh-CN" altLang="en-US" b="1">
                <a:cs typeface="Arial" panose="020B0604020202020204" pitchFamily="34" charset="0"/>
              </a:rPr>
              <a:t>位置</a:t>
            </a:r>
            <a:r>
              <a:rPr lang="zh-CN" altLang="en-US">
                <a:cs typeface="Arial" panose="020B0604020202020204" pitchFamily="34" charset="0"/>
              </a:rPr>
              <a:t>和</a:t>
            </a:r>
            <a:r>
              <a:rPr lang="zh-CN" altLang="en-US" b="1">
                <a:cs typeface="Arial" panose="020B0604020202020204" pitchFamily="34" charset="0"/>
              </a:rPr>
              <a:t>目标</a:t>
            </a:r>
            <a:r>
              <a:rPr lang="zh-CN" altLang="en-US">
                <a:cs typeface="Arial" panose="020B0604020202020204" pitchFamily="34" charset="0"/>
              </a:rPr>
              <a:t>，符号的</a:t>
            </a:r>
            <a:r>
              <a:rPr lang="zh-CN" altLang="en-US" b="1">
                <a:cs typeface="Arial" panose="020B0604020202020204" pitchFamily="34" charset="0"/>
              </a:rPr>
              <a:t>起始位置</a:t>
            </a:r>
            <a:r>
              <a:rPr lang="zh-CN" altLang="en-US">
                <a:cs typeface="Arial" panose="020B0604020202020204" pitchFamily="34" charset="0"/>
              </a:rPr>
              <a:t>和</a:t>
            </a:r>
            <a:r>
              <a:rPr lang="zh-CN" altLang="en-US" b="1">
                <a:cs typeface="Arial" panose="020B0604020202020204" pitchFamily="34" charset="0"/>
              </a:rPr>
              <a:t>结束位置</a:t>
            </a:r>
            <a:endParaRPr lang="zh-CN" altLang="en-US" b="1">
              <a:cs typeface="Arial" panose="020B0604020202020204" pitchFamily="34" charset="0"/>
            </a:endParaRPr>
          </a:p>
          <a:p>
            <a:pPr lvl="1"/>
            <a:r>
              <a:rPr lang="zh-CN" altLang="en-US">
                <a:cs typeface="Arial" panose="020B0604020202020204" pitchFamily="34" charset="0"/>
              </a:rPr>
              <a:t>删除字节串不会改变任意点 </a:t>
            </a:r>
            <a:r>
              <a:rPr lang="en-US" altLang="zh-CN">
                <a:cs typeface="Arial" panose="020B0604020202020204" pitchFamily="34" charset="0"/>
              </a:rPr>
              <a:t>(</a:t>
            </a:r>
            <a:r>
              <a:rPr lang="zh-CN" altLang="en-US">
                <a:cs typeface="Arial" panose="020B0604020202020204" pitchFamily="34" charset="0"/>
              </a:rPr>
              <a:t>当然包括上述关键点</a:t>
            </a:r>
            <a:r>
              <a:rPr lang="en-US" altLang="zh-CN">
                <a:cs typeface="Arial" panose="020B0604020202020204" pitchFamily="34" charset="0"/>
              </a:rPr>
              <a:t>) </a:t>
            </a:r>
            <a:r>
              <a:rPr lang="zh-CN" altLang="en-US">
                <a:cs typeface="Arial" panose="020B0604020202020204" pitchFamily="34" charset="0"/>
              </a:rPr>
              <a:t>的前后关系</a:t>
            </a:r>
            <a:endParaRPr lang="zh-CN" altLang="en-US">
              <a:cs typeface="Arial" panose="020B0604020202020204" pitchFamily="34" charset="0"/>
            </a:endParaRPr>
          </a:p>
          <a:p>
            <a:r>
              <a:rPr lang="zh-CN" altLang="en-US">
                <a:cs typeface="Arial" panose="020B0604020202020204" pitchFamily="34" charset="0"/>
              </a:rPr>
              <a:t>那么就可以对关键点排序，然后依次遍历它们：</a:t>
            </a:r>
            <a:endParaRPr lang="zh-CN" altLang="en-US">
              <a:cs typeface="Arial" panose="020B0604020202020204" pitchFamily="34" charset="0"/>
            </a:endParaRPr>
          </a:p>
          <a:p>
            <a:pPr lvl="1"/>
            <a:r>
              <a:rPr lang="zh-CN" altLang="en-US"/>
              <a:t>首先根据</a:t>
            </a:r>
            <a:r>
              <a:rPr lang="zh-CN" altLang="en-US" b="1"/>
              <a:t>已删除的字节数 </a:t>
            </a:r>
            <a:r>
              <a:rPr lang="en-US" altLang="zh-CN"/>
              <a:t>x</a:t>
            </a:r>
            <a:r>
              <a:rPr lang="zh-CN" altLang="en-US"/>
              <a:t>，修正该点的坐标 </a:t>
            </a:r>
            <a:r>
              <a:rPr lang="en-US" altLang="zh-CN"/>
              <a:t>(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pos 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-= 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x</a:t>
            </a:r>
            <a:r>
              <a:rPr lang="en-US" altLang="zh-CN"/>
              <a:t>)</a:t>
            </a:r>
            <a:endParaRPr lang="zh-CN" altLang="en-US"/>
          </a:p>
          <a:p>
            <a:pPr lvl="1"/>
            <a:r>
              <a:rPr lang="zh-CN" altLang="en-US"/>
              <a:t>然后如果该点是一个重定位的位置，则对其进行 </a:t>
            </a:r>
            <a:r>
              <a:rPr lang="en-US" altLang="zh-CN"/>
              <a:t>relax</a:t>
            </a:r>
            <a:r>
              <a:rPr lang="zh-CN" altLang="en-US"/>
              <a:t>；如果 </a:t>
            </a:r>
            <a:r>
              <a:rPr lang="en-US" altLang="zh-CN"/>
              <a:t>relax </a:t>
            </a:r>
            <a:r>
              <a:rPr lang="zh-CN" altLang="en-US"/>
              <a:t>删掉了一些字节，还要更新</a:t>
            </a:r>
            <a:r>
              <a:rPr lang="zh-CN" altLang="en-US" b="1">
                <a:solidFill>
                  <a:schemeClr val="tx1"/>
                </a:solidFill>
                <a:ea typeface="Source Han Sans CN" charset="0"/>
              </a:rPr>
              <a:t> 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x (</a:t>
            </a:r>
            <a:r>
              <a:rPr lang="en-US" altLang="zh-CN">
                <a:solidFill>
                  <a:schemeClr val="tx1"/>
                </a:solidFill>
                <a:latin typeface="Fira Code" charset="0"/>
                <a:ea typeface="Fira Code" charset="0"/>
                <a:cs typeface="Fira Code" charset="0"/>
              </a:rPr>
              <a:t>x </a:t>
            </a:r>
            <a:r>
              <a:rPr lang="zh-CN" altLang="en-US">
                <a:solidFill>
                  <a:schemeClr val="tx1"/>
                </a:solidFill>
                <a:latin typeface="Fira Code" charset="0"/>
                <a:ea typeface="Fira Code" charset="0"/>
                <a:cs typeface="Fira Code" charset="0"/>
              </a:rPr>
              <a:t>+= </a:t>
            </a:r>
            <a:r>
              <a:rPr lang="en-US" altLang="zh-CN">
                <a:solidFill>
                  <a:schemeClr val="tx1"/>
                </a:solidFill>
                <a:latin typeface="Fira Code" charset="0"/>
                <a:ea typeface="Fira Code" charset="0"/>
                <a:cs typeface="Fira Code" charset="0"/>
              </a:rPr>
              <a:t>amount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)</a:t>
            </a:r>
            <a:endParaRPr lang="en-US" altLang="zh-CN">
              <a:solidFill>
                <a:schemeClr val="tx1"/>
              </a:solidFill>
              <a:ea typeface="Source Han Sans CN" charset="0"/>
            </a:endParaRPr>
          </a:p>
          <a:p>
            <a:pPr lvl="1"/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每次只将删掉的字节标记一下，最后再收集所有没删掉的字节，得到 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relax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后 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section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中的数据</a:t>
            </a:r>
            <a:endParaRPr lang="en-US" altLang="zh-CN">
              <a:solidFill>
                <a:schemeClr val="tx1"/>
              </a:solidFill>
              <a:ea typeface="Source Han Sans CN" charset="0"/>
            </a:endParaRPr>
          </a:p>
          <a:p>
            <a:pPr lvl="0"/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思路很简单，但代码并不好写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xry111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C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lang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hlinkClick r:id="rId1"/>
              </a:rPr>
              <a:t>发现</a:t>
            </a:r>
            <a:r>
              <a:rPr lang="zh-CN" altLang="en-US"/>
              <a:t> </a:t>
            </a:r>
            <a:r>
              <a:rPr lang="en-US" altLang="zh-CN"/>
              <a:t>Clang </a:t>
            </a:r>
            <a:r>
              <a:rPr lang="zh-CN" altLang="en-US"/>
              <a:t>若传入 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march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=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la464 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mno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lsx</a:t>
            </a:r>
            <a:r>
              <a:rPr lang="en-US" altLang="zh-CN"/>
              <a:t> </a:t>
            </a:r>
            <a:r>
              <a:rPr lang="zh-CN" altLang="en-US"/>
              <a:t>会</a:t>
            </a:r>
            <a:r>
              <a:rPr lang="zh-CN" altLang="en-US" b="1"/>
              <a:t>启用</a:t>
            </a:r>
            <a:r>
              <a:rPr lang="zh-CN" altLang="en-US"/>
              <a:t> </a:t>
            </a:r>
            <a:r>
              <a:rPr lang="en-US" altLang="zh-CN"/>
              <a:t>LSX</a:t>
            </a:r>
            <a:r>
              <a:rPr lang="zh-CN" altLang="en-US"/>
              <a:t>，而 </a:t>
            </a:r>
            <a:r>
              <a:rPr lang="en-US" altLang="zh-CN"/>
              <a:t>GCC </a:t>
            </a:r>
            <a:r>
              <a:rPr lang="zh-CN" altLang="en-US"/>
              <a:t>不会</a:t>
            </a:r>
            <a:endParaRPr lang="zh-CN" altLang="en-US"/>
          </a:p>
          <a:p>
            <a:r>
              <a:rPr lang="en-US" altLang="zh-CN"/>
              <a:t>LoongArch Toolchain Convention </a:t>
            </a:r>
            <a:r>
              <a:rPr lang="zh-CN" altLang="en-US"/>
              <a:t>文档存在歧义：</a:t>
            </a:r>
            <a:endParaRPr lang="zh-CN" altLang="en-US"/>
          </a:p>
          <a:p>
            <a:pPr lvl="1"/>
            <a:r>
              <a:rPr lang="zh-CN" altLang="en-US"/>
              <a:t>“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march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=</a:t>
            </a:r>
            <a:r>
              <a:rPr lang="en-US" altLang="zh-CN"/>
              <a:t> and 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mabi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=</a:t>
            </a:r>
            <a:r>
              <a:rPr lang="en-US" altLang="zh-CN"/>
              <a:t> always precede other options</a:t>
            </a:r>
            <a:r>
              <a:rPr lang="zh-CN" altLang="en-US"/>
              <a:t>”</a:t>
            </a:r>
            <a:endParaRPr lang="zh-CN" altLang="en-US"/>
          </a:p>
          <a:p>
            <a:pPr lvl="1"/>
            <a:r>
              <a:rPr lang="zh-CN" altLang="en-US"/>
              <a:t>如果理解为“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march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=</a:t>
            </a:r>
            <a:r>
              <a:rPr lang="en-US" altLang="zh-CN"/>
              <a:t> </a:t>
            </a:r>
            <a:r>
              <a:rPr lang="zh-CN" altLang="en-US"/>
              <a:t>和 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mabi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=</a:t>
            </a:r>
            <a:r>
              <a:rPr lang="en-US" altLang="zh-CN"/>
              <a:t> </a:t>
            </a:r>
            <a:r>
              <a:rPr lang="zh-CN" altLang="en-US"/>
              <a:t>的优先级更高”，则得到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C</a:t>
            </a:r>
            <a:r>
              <a:rPr lang="en-US" altLang="zh-CN"/>
              <a:t>lang </a:t>
            </a:r>
            <a:r>
              <a:rPr lang="zh-CN" altLang="en-US"/>
              <a:t>行为</a:t>
            </a:r>
            <a:endParaRPr lang="zh-CN" altLang="en-US"/>
          </a:p>
          <a:p>
            <a:pPr lvl="1"/>
            <a:r>
              <a:rPr lang="zh-CN" altLang="en-US"/>
              <a:t>如果理解为“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march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=</a:t>
            </a:r>
            <a:r>
              <a:rPr lang="en-US" altLang="zh-CN"/>
              <a:t> </a:t>
            </a:r>
            <a:r>
              <a:rPr lang="zh-CN" altLang="en-US"/>
              <a:t>和 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mabi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=</a:t>
            </a:r>
            <a:r>
              <a:rPr lang="en-US" altLang="zh-CN"/>
              <a:t> </a:t>
            </a:r>
            <a:r>
              <a:rPr lang="zh-CN" altLang="en-US"/>
              <a:t>视为出现在其他选项之前”，则得到 </a:t>
            </a:r>
            <a:r>
              <a:rPr lang="en-US" altLang="zh-CN"/>
              <a:t>GCC </a:t>
            </a:r>
            <a:r>
              <a:rPr lang="zh-CN" altLang="en-US"/>
              <a:t>行为</a:t>
            </a:r>
            <a:endParaRPr lang="zh-CN" altLang="en-US"/>
          </a:p>
          <a:p>
            <a:pPr lvl="0"/>
            <a:r>
              <a:rPr lang="zh-CN" altLang="en-US"/>
              <a:t>已达成共识：应采取后一种理解，需修复 </a:t>
            </a:r>
            <a:r>
              <a:rPr lang="en-US" altLang="zh-CN"/>
              <a:t>Clang </a:t>
            </a:r>
            <a:r>
              <a:rPr lang="zh-CN" altLang="en-US"/>
              <a:t>并对文档做消歧义修改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ziyao233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龙架构双周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Source Han Sans CN"/>
        <a:ea typeface=""/>
        <a:cs typeface=""/>
        <a:font script="Jpan" typeface="ＭＳ ゴシック"/>
        <a:font script="Hang" typeface="굴림"/>
        <a:font script="Hans" typeface="Source Han Sans CN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Source Han Sans CN"/>
        <a:ea typeface=""/>
        <a:cs typeface=""/>
        <a:font script="Jpan" typeface="ＭＳ ゴシック"/>
        <a:font script="Hang" typeface="굴림"/>
        <a:font script="Hans" typeface="Source Han Sans CN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ource Sans 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Source Sans 3"/>
        <a:font script="Hebr" typeface="Source Sans 3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ource Sans 3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ource Sans 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Source Sans 3"/>
        <a:font script="Hebr" typeface="Source Sans 3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ource Sans 3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4550</Words>
  <Application>WPS Office WWO_wpscloud_20250605154722-c1ee60194f</Application>
  <PresentationFormat/>
  <Paragraphs>220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Arial</vt:lpstr>
      <vt:lpstr>宋体</vt:lpstr>
      <vt:lpstr>Wingdings</vt:lpstr>
      <vt:lpstr>Source Sans 3</vt:lpstr>
      <vt:lpstr>Noto Sans Thai</vt:lpstr>
      <vt:lpstr>Source Han Sans CN</vt:lpstr>
      <vt:lpstr>Noto Sans Mono CJK JP</vt:lpstr>
      <vt:lpstr>微软雅黑</vt:lpstr>
      <vt:lpstr>汉仪旗黑KW 55S</vt:lpstr>
      <vt:lpstr>Fira Code</vt:lpstr>
      <vt:lpstr>Source Han Sans CN</vt:lpstr>
      <vt:lpstr>汉仪书宋二KW</vt:lpstr>
      <vt:lpstr>Kingsoft Confetti</vt:lpstr>
      <vt:lpstr>龙架构双周会</vt:lpstr>
      <vt:lpstr>欢迎参加龙架构双周会</vt:lpstr>
      <vt:lpstr>龙架构双周会</vt:lpstr>
      <vt:lpstr>会前注意事项</vt:lpstr>
      <vt:lpstr>会前注意事项</vt:lpstr>
      <vt:lpstr>快速报告</vt:lpstr>
      <vt:lpstr>GCC</vt:lpstr>
      <vt:lpstr>Binutils</vt:lpstr>
      <vt:lpstr>算法优化的思路</vt:lpstr>
      <vt:lpstr>Clang</vt:lpstr>
      <vt:lpstr>Firefox</vt:lpstr>
      <vt:lpstr>Avalonia UI 11.3.1 正式支持龙架构</vt:lpstr>
      <vt:lpstr>Linux 内核（loongarch 列表）</vt:lpstr>
      <vt:lpstr>Linux 内核（loongarch 列表）</vt:lpstr>
      <vt:lpstr>快速报告</vt:lpstr>
      <vt:lpstr>Arch Linux for Loong64</vt:lpstr>
      <vt:lpstr>Arch Linux for Loong64</vt:lpstr>
      <vt:lpstr>Arch Linux for Loong64</vt:lpstr>
      <vt:lpstr>Arch Linux for Loong64</vt:lpstr>
      <vt:lpstr>安同 OS (AOSC OS)</vt:lpstr>
      <vt:lpstr>安同 OS (AOSC OS)</vt:lpstr>
      <vt:lpstr>安同 OS (AOSC OS)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欢迎参加龙架构双周会</dc:title>
  <dc:creator>DBY2-W00</dc:creator>
  <cp:lastModifiedBy>weboffice</cp:lastModifiedBy>
  <dcterms:created xsi:type="dcterms:W3CDTF">2025-06-17T09:52:01Z</dcterms:created>
  <dcterms:modified xsi:type="dcterms:W3CDTF">2025-06-17T09:52:01Z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2052-12.9.0.21577</vt:lpwstr>
  </property>
  <property fmtid="{D5CDD505-2E9C-101B-9397-08002B2CF9AE}" pid="3" name="ICV">
    <vt:lpwstr>47B5133B91E7D92B8904E1676A1AE32D_43</vt:lpwstr>
  </property>
</Properties>
</file>