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7"/>
  </p:handoutMasterIdLst>
  <p:sldIdLst>
    <p:sldId id="257" r:id="rId3"/>
    <p:sldId id="258" r:id="rId4"/>
    <p:sldId id="261" r:id="rId5"/>
    <p:sldId id="349" r:id="rId6"/>
    <p:sldId id="348" r:id="rId8"/>
    <p:sldId id="350" r:id="rId9"/>
    <p:sldId id="351" r:id="rId10"/>
    <p:sldId id="339" r:id="rId11"/>
    <p:sldId id="347" r:id="rId12"/>
    <p:sldId id="365" r:id="rId13"/>
    <p:sldId id="352" r:id="rId14"/>
    <p:sldId id="361" r:id="rId15"/>
    <p:sldId id="363" r:id="rId16"/>
    <p:sldId id="265" r:id="rId17"/>
    <p:sldId id="334" r:id="rId18"/>
    <p:sldId id="358" r:id="rId19"/>
    <p:sldId id="356" r:id="rId20"/>
    <p:sldId id="360" r:id="rId21"/>
    <p:sldId id="362" r:id="rId22"/>
    <p:sldId id="269" r:id="rId23"/>
    <p:sldId id="353" r:id="rId24"/>
    <p:sldId id="303" r:id="rId25"/>
    <p:sldId id="275" r:id="rId26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LiarOnce</a:t>
            </a:r>
            <a:r>
              <a:rPr lang="zh-CN" altLang="en-US"/>
              <a:t>：本页</a:t>
            </a:r>
            <a:r>
              <a:rPr lang="zh-CN" altLang="en-US">
                <a:cs typeface="Arial" panose="020B0604020202020204" pitchFamily="34" charset="0"/>
              </a:rPr>
              <a:t>应保持展示至少</a:t>
            </a:r>
            <a:r>
              <a:rPr lang="en-US" altLang="zh-CN">
                <a:cs typeface="Arial" panose="020B0604020202020204" pitchFamily="34" charset="0"/>
              </a:rPr>
              <a:t>5</a:t>
            </a:r>
            <a:r>
              <a:rPr lang="zh-CN" altLang="en-US">
                <a:cs typeface="Arial" panose="020B0604020202020204" pitchFamily="34" charset="0"/>
              </a:rPr>
              <a:t>分钟后继续会议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oongson-community/discussions/issues/9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.kernel.org/torvalds/c/34e3c4500cdc" TargetMode="External"/><Relationship Id="rId1" Type="http://schemas.openxmlformats.org/officeDocument/2006/relationships/hyperlink" Target="https://github.com/util-linux/util-linux/pull/3582" TargetMode="Externa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lore.kernel.org/loongarch/e005dd551aec8bea185b3d37295876bd75d7b3e4.camel@xry111.site/" TargetMode="External"/><Relationship Id="rId5" Type="http://schemas.openxmlformats.org/officeDocument/2006/relationships/hyperlink" Target="https://lore.kernel.org/loongarch/20250513092116.25979-1-yangtiezhu@loongson.cn/T/#t" TargetMode="External"/><Relationship Id="rId4" Type="http://schemas.openxmlformats.org/officeDocument/2006/relationships/hyperlink" Target="https://lore.kernel.org/loongarch/20250513080645.252607-1-chenhuacai@loongson.cn/" TargetMode="External"/><Relationship Id="rId3" Type="http://schemas.openxmlformats.org/officeDocument/2006/relationships/hyperlink" Target="https://lore.kernel.org/loongarch/20250525022325.170964-1-chenhuacai@loongson.cn/" TargetMode="External"/><Relationship Id="rId2" Type="http://schemas.openxmlformats.org/officeDocument/2006/relationships/hyperlink" Target="https://lore.kernel.org/loongarch/7135de9f-4372-4e12-994d-ecdc234bff28@linux.dev/" TargetMode="External"/><Relationship Id="rId1" Type="http://schemas.openxmlformats.org/officeDocument/2006/relationships/hyperlink" Target="https://lore.kernel.org/loongarch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lore.kernel.org/loongarch/20250523104552.32742-1-ziyao@disroot.org/" TargetMode="External"/><Relationship Id="rId6" Type="http://schemas.openxmlformats.org/officeDocument/2006/relationships/hyperlink" Target="https://lore.kernel.org/loongarch/20250523095408.25919-1-ziyao@disroot.org/" TargetMode="External"/><Relationship Id="rId5" Type="http://schemas.openxmlformats.org/officeDocument/2006/relationships/hyperlink" Target="https://lore.kernel.org/loongarch/CAAhV-H4R+A6BMcyXfZDGy3qRj-fht_0bhnTxsTjV1Dn+_j7Pwg@mail.gmail.com/" TargetMode="External"/><Relationship Id="rId4" Type="http://schemas.openxmlformats.org/officeDocument/2006/relationships/hyperlink" Target="irq-redirecthttps://lore.kernel.org/loongarch/20250523101833.17940-1-zhangtianyang@loongson.cn/" TargetMode="External"/><Relationship Id="rId3" Type="http://schemas.openxmlformats.org/officeDocument/2006/relationships/hyperlink" Target="https://lore.kernel.org/loongarch/20250520063009.23504-1-yangtiezhu@loongson.cn/" TargetMode="External"/><Relationship Id="rId2" Type="http://schemas.openxmlformats.org/officeDocument/2006/relationships/hyperlink" Target="https://lore.kernel.org/loongarch/9750057e-2efa-58e1-8739-290f1b2a9104@loongson.cn/" TargetMode="External"/><Relationship Id="rId1" Type="http://schemas.openxmlformats.org/officeDocument/2006/relationships/hyperlink" Target="https://lore.kernel.org/loongarch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hyperlink" Target="https://f.wps.cn/g/VRycjCBc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hyperlink" Target="https://mirror.sysu.edu.cn/" TargetMode="Externa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lcpu-club/loongarch-packages/pull/582" TargetMode="External"/><Relationship Id="rId2" Type="http://schemas.openxmlformats.org/officeDocument/2006/relationships/hyperlink" Target="https://github.com/lcpu-club/loongarch-packages/pull/580" TargetMode="External"/><Relationship Id="rId1" Type="http://schemas.openxmlformats.org/officeDocument/2006/relationships/hyperlink" Target="https://github.com/lcpu-club/loongarch-packages/pull/579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github.com/lcpu-club/loongarch-packages/commit/7ba8a16b1561271006e2953d17ece87b7b5f5b6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cc.gnu.org/pipermail/gcc-patches/2025-May/684144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lore.kernel.org/all/20250522125050.2215157-1-chenhuacai@loongson.cn/" TargetMode="External"/><Relationship Id="rId1" Type="http://schemas.openxmlformats.org/officeDocument/2006/relationships/hyperlink" Target="https://gcc.gnu.org/r16-817" TargetMode="Externa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github.com/llvm/llvm-project/pull/141037" TargetMode="External"/><Relationship Id="rId4" Type="http://schemas.openxmlformats.org/officeDocument/2006/relationships/hyperlink" Target="https://github.com/llvm/llvm-project/pull/140862" TargetMode="External"/><Relationship Id="rId3" Type="http://schemas.openxmlformats.org/officeDocument/2006/relationships/hyperlink" Target="https://github.com/llvm/llvm-project/issues/140842" TargetMode="External"/><Relationship Id="rId2" Type="http://schemas.openxmlformats.org/officeDocument/2006/relationships/hyperlink" Target="https://github.com/llvm/llvm-project/pull/138391" TargetMode="External"/><Relationship Id="rId1" Type="http://schemas.openxmlformats.org/officeDocument/2006/relationships/hyperlink" Target="https://github.com/llvm/llvm-project/pull/13969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lab.haskell.org/ghc/ghc/-/merge_requests/138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Rust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heiher </a:t>
            </a:r>
            <a:r>
              <a:rPr lang="zh-CN" altLang="en-US">
                <a:hlinkClick r:id="rId1"/>
              </a:rPr>
              <a:t>制作了</a:t>
            </a:r>
            <a:r>
              <a:rPr lang="zh-CN" altLang="en-US"/>
              <a:t> </a:t>
            </a:r>
            <a:r>
              <a:rPr lang="en-US" altLang="zh-CN"/>
              <a:t>PoC</a:t>
            </a:r>
            <a:r>
              <a:rPr lang="zh-CN" altLang="en-US"/>
              <a:t>，欢迎试用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Util</a:t>
            </a:r>
            <a:r>
              <a:rPr lang="zh-CN" altLang="en-US"/>
              <a:t>-</a:t>
            </a:r>
            <a:r>
              <a:rPr lang="en-US" altLang="zh-CN">
                <a:cs typeface="Arial" panose="020B0604020202020204" pitchFamily="34" charset="0"/>
              </a:rPr>
              <a:t>linux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xry111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1"/>
              </a:rPr>
              <a:t>修复了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由于</a:t>
            </a:r>
            <a:r>
              <a:rPr lang="zh-CN" altLang="en-US"/>
              <a:t> </a:t>
            </a:r>
            <a:r>
              <a:rPr lang="en-US" altLang="zh-CN"/>
              <a:t>Linux ≥6.12 </a:t>
            </a:r>
            <a:r>
              <a:rPr lang="zh-CN" altLang="en-US"/>
              <a:t>的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/proc/cpuinfo</a:t>
            </a:r>
            <a:r>
              <a:rPr lang="en-US" altLang="zh-CN"/>
              <a:t> </a:t>
            </a:r>
            <a:r>
              <a:rPr lang="zh-CN" altLang="en-US"/>
              <a:t>的 </a:t>
            </a:r>
            <a:r>
              <a:rPr lang="en-US" altLang="zh-CN"/>
              <a:t>ISA </a:t>
            </a:r>
            <a:r>
              <a:rPr lang="zh-CN" altLang="en-US"/>
              <a:t>域中 </a:t>
            </a:r>
            <a:r>
              <a:rPr lang="en-US" altLang="zh-CN"/>
              <a:t>"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loongarch32</a:t>
            </a:r>
            <a:r>
              <a:rPr lang="en-US" altLang="zh-CN"/>
              <a:t>" </a:t>
            </a:r>
            <a:r>
              <a:rPr lang="zh-CN" altLang="en-US">
                <a:hlinkClick r:id="rId2"/>
              </a:rPr>
              <a:t>改为</a:t>
            </a:r>
            <a:r>
              <a:rPr lang="zh-CN" altLang="en-US"/>
              <a:t> </a:t>
            </a:r>
            <a:r>
              <a:rPr lang="en-US" altLang="zh-CN"/>
              <a:t>"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loongarch32s</a:t>
            </a:r>
            <a:r>
              <a:rPr lang="en-US" altLang="zh-CN"/>
              <a:t>" </a:t>
            </a:r>
            <a:r>
              <a:rPr lang="zh-CN" altLang="en-US"/>
              <a:t>和 </a:t>
            </a:r>
            <a:r>
              <a:rPr lang="en-US" altLang="zh-CN"/>
              <a:t>"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loongarch32r</a:t>
            </a:r>
            <a:r>
              <a:rPr lang="en-US" altLang="zh-CN"/>
              <a:t>"</a:t>
            </a:r>
            <a:r>
              <a:rPr lang="zh-CN" altLang="en-US"/>
              <a:t>，而导致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lscpu</a:t>
            </a:r>
            <a:r>
              <a:rPr lang="en-US" altLang="zh-CN"/>
              <a:t> </a:t>
            </a:r>
            <a:r>
              <a:rPr lang="zh-CN" altLang="en-US"/>
              <a:t>的“</a:t>
            </a:r>
            <a:r>
              <a:rPr lang="en-US" altLang="zh-CN"/>
              <a:t>CPU </a:t>
            </a:r>
            <a:r>
              <a:rPr lang="zh-CN" altLang="en-US"/>
              <a:t>运行模式”一项显示错误的问题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322797" cy="4657501"/>
          </a:xfrm>
        </p:spPr>
        <p:txBody>
          <a:bodyPr>
            <a:noAutofit/>
          </a:bodyPr>
          <a:p>
            <a:r>
              <a:rPr lang="en-US" altLang="zh-CN" sz="2600"/>
              <a:t>Huacai Chen</a:t>
            </a:r>
            <a:endParaRPr lang="en-US" altLang="zh-CN" sz="2600"/>
          </a:p>
          <a:p>
            <a:pPr lvl="1"/>
            <a:r>
              <a:rPr lang="zh-CN" altLang="en-US" sz="2200"/>
              <a:t>在进入和退出</a:t>
            </a:r>
            <a:r>
              <a:rPr lang="en-US" altLang="zh-CN" sz="2200"/>
              <a:t> S4 </a:t>
            </a:r>
            <a:r>
              <a:rPr lang="zh-CN" altLang="en-US" sz="2200"/>
              <a:t>休眠时保存及恢复 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CSR.CNTC</a:t>
            </a:r>
            <a:r>
              <a:rPr lang="en-US" altLang="zh-CN" sz="2200"/>
              <a:t> </a:t>
            </a:r>
            <a:r>
              <a:rPr lang="zh-CN" altLang="en-US" sz="2200"/>
              <a:t>寄存器（</a:t>
            </a:r>
            <a:r>
              <a:rPr lang="zh-CN" altLang="en-US" sz="2200">
                <a:hlinkClick r:id="rId2"/>
              </a:rPr>
              <a:t>第 </a:t>
            </a:r>
            <a:r>
              <a:rPr lang="en-US" altLang="zh-CN" sz="2200">
                <a:hlinkClick r:id="rId2"/>
              </a:rPr>
              <a:t>1 </a:t>
            </a:r>
            <a:r>
              <a:rPr lang="zh-CN" altLang="en-US" sz="2200">
                <a:hlinkClick r:id="rId2"/>
              </a:rPr>
              <a:t>版</a:t>
            </a:r>
            <a:r>
              <a:rPr lang="zh-CN" altLang="en-US" sz="2200"/>
              <a:t>）</a:t>
            </a:r>
            <a:endParaRPr lang="zh-CN" altLang="en-US" sz="2200"/>
          </a:p>
          <a:p>
            <a:pPr lvl="2"/>
            <a:r>
              <a:rPr lang="zh-CN" altLang="en-US"/>
              <a:t>为了 </a:t>
            </a:r>
            <a:r>
              <a:rPr lang="en-US" altLang="zh-CN"/>
              <a:t>KVM </a:t>
            </a:r>
            <a:r>
              <a:rPr lang="zh-CN" altLang="en-US"/>
              <a:t>客人内核的 </a:t>
            </a:r>
            <a:r>
              <a:rPr lang="en-US" altLang="zh-CN"/>
              <a:t>rdtime </a:t>
            </a:r>
            <a:r>
              <a:rPr lang="zh-CN" altLang="en-US"/>
              <a:t>读数单调连续性</a:t>
            </a:r>
            <a:endParaRPr lang="zh-CN" altLang="en-US" sz="2015"/>
          </a:p>
          <a:p>
            <a:pPr lvl="1"/>
            <a:r>
              <a:rPr lang="zh-CN" altLang="en-US" sz="2200"/>
              <a:t>避免将 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$r0</a:t>
            </a:r>
            <a:r>
              <a:rPr lang="en-US" altLang="zh-CN" sz="2200"/>
              <a:t>/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$r1</a:t>
            </a:r>
            <a:r>
              <a:rPr lang="en-US" altLang="zh-CN" sz="2200"/>
              <a:t> </a:t>
            </a:r>
            <a:r>
              <a:rPr lang="zh-CN" altLang="en-US" sz="2200"/>
              <a:t>作为 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csrxchg</a:t>
            </a:r>
            <a:r>
              <a:rPr lang="en-US" altLang="zh-CN" sz="2200"/>
              <a:t> </a:t>
            </a:r>
            <a:r>
              <a:rPr lang="zh-CN" altLang="en-US" sz="2200"/>
              <a:t>指令的 </a:t>
            </a:r>
            <a:r>
              <a:rPr lang="en-US" altLang="zh-CN" sz="2200"/>
              <a:t>mask </a:t>
            </a:r>
            <a:r>
              <a:rPr lang="zh-CN" altLang="en-US" sz="2200"/>
              <a:t>使用（</a:t>
            </a:r>
            <a:r>
              <a:rPr lang="zh-CN" altLang="en-US" sz="2200">
                <a:hlinkClick r:id="rId3"/>
              </a:rPr>
              <a:t>第 </a:t>
            </a:r>
            <a:r>
              <a:rPr lang="en-US" altLang="zh-CN" sz="2200">
                <a:hlinkClick r:id="rId3"/>
              </a:rPr>
              <a:t>3 </a:t>
            </a:r>
            <a:r>
              <a:rPr lang="zh-CN" altLang="en-US" sz="2200">
                <a:hlinkClick r:id="rId3"/>
              </a:rPr>
              <a:t>版</a:t>
            </a:r>
            <a:r>
              <a:rPr lang="zh-CN" altLang="en-US" sz="2200"/>
              <a:t>）</a:t>
            </a:r>
            <a:endParaRPr lang="zh-CN" altLang="en-US" sz="2200"/>
          </a:p>
          <a:p>
            <a:pPr lvl="2"/>
            <a:r>
              <a:rPr lang="zh-CN" altLang="en-US" sz="2000"/>
              <a:t>修复使用 </a:t>
            </a:r>
            <a:r>
              <a:rPr lang="en-US" altLang="zh-CN" sz="2000"/>
              <a:t>LLVM</a:t>
            </a:r>
            <a:r>
              <a:rPr lang="zh-CN" altLang="en-US" sz="2000"/>
              <a:t> 构建内核时的报错</a:t>
            </a:r>
            <a:endParaRPr lang="zh-CN" altLang="en-US" sz="2000"/>
          </a:p>
          <a:p>
            <a:pPr lvl="1"/>
            <a:r>
              <a:rPr lang="zh-CN" altLang="en-US" sz="2200"/>
              <a:t>回合 </a:t>
            </a:r>
            <a:r>
              <a:rPr lang="en-US" altLang="zh-CN" sz="2200"/>
              <a:t>(backport) </a:t>
            </a:r>
            <a:r>
              <a:rPr lang="zh-CN" altLang="en-US" sz="2200"/>
              <a:t>至</a:t>
            </a:r>
            <a:r>
              <a:rPr lang="en-US" altLang="zh-CN" sz="2200"/>
              <a:t> 6.1/6.6</a:t>
            </a:r>
            <a:r>
              <a:rPr lang="en-US" altLang="zh-CN" sz="2200">
                <a:solidFill>
                  <a:schemeClr val="tx1"/>
                </a:solidFill>
                <a:ea typeface="Source Han Sans CN" charset="0"/>
              </a:rPr>
              <a:t>: </a:t>
            </a:r>
            <a:r>
              <a:rPr lang="zh-CN" altLang="en-US" sz="2200"/>
              <a:t>为龙架构内核明确设置</a:t>
            </a:r>
            <a:r>
              <a:rPr lang="en-US" altLang="zh-CN" sz="2200"/>
              <a:t> 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small</a:t>
            </a:r>
            <a:r>
              <a:rPr lang="en-US" altLang="zh-CN" sz="2200"/>
              <a:t> </a:t>
            </a:r>
            <a:r>
              <a:rPr lang="zh-CN" altLang="en-US" sz="2200"/>
              <a:t>代码模型（</a:t>
            </a:r>
            <a:r>
              <a:rPr lang="zh-CN" altLang="en-US" sz="2200">
                <a:hlinkClick r:id="rId4"/>
              </a:rPr>
              <a:t>第</a:t>
            </a:r>
            <a:r>
              <a:rPr lang="en-US" altLang="zh-CN" sz="2200">
                <a:hlinkClick r:id="rId4"/>
              </a:rPr>
              <a:t> 2 </a:t>
            </a:r>
            <a:r>
              <a:rPr lang="zh-CN" altLang="en-US" sz="2200">
                <a:hlinkClick r:id="rId4"/>
              </a:rPr>
              <a:t>版</a:t>
            </a:r>
            <a:r>
              <a:rPr lang="zh-CN" altLang="en-US" sz="2200"/>
              <a:t>）</a:t>
            </a:r>
            <a:endParaRPr lang="zh-CN" altLang="en-US" sz="2200"/>
          </a:p>
          <a:p>
            <a:pPr lvl="2"/>
            <a:r>
              <a:rPr lang="en-US" altLang="zh-CN" sz="2015"/>
              <a:t>LoongArch </a:t>
            </a:r>
            <a:r>
              <a:rPr lang="zh-CN" altLang="en-US" sz="2015"/>
              <a:t>工具链的默认代码模型不日将扩大至 </a:t>
            </a:r>
            <a:r>
              <a:rPr lang="en-US" altLang="zh-CN" sz="2015"/>
              <a:t>medium </a:t>
            </a:r>
            <a:r>
              <a:rPr lang="zh-CN" altLang="en-US" sz="2015"/>
              <a:t>以便构建大型软件</a:t>
            </a:r>
            <a:endParaRPr lang="zh-CN" altLang="en-US" sz="2015"/>
          </a:p>
          <a:p>
            <a:pPr lvl="2"/>
            <a:r>
              <a:rPr lang="zh-CN" altLang="en-US" sz="2015"/>
              <a:t>提前 </a:t>
            </a:r>
            <a:r>
              <a:rPr lang="en-US" altLang="zh-CN" sz="2015"/>
              <a:t>backport </a:t>
            </a:r>
            <a:r>
              <a:rPr lang="zh-CN" altLang="en-US" sz="2015"/>
              <a:t>以防新工具链不能构建 </a:t>
            </a:r>
            <a:r>
              <a:rPr lang="en-US" altLang="zh-CN" sz="2015"/>
              <a:t>LTS </a:t>
            </a:r>
            <a:r>
              <a:rPr lang="zh-CN" altLang="en-US" sz="2015"/>
              <a:t>内核</a:t>
            </a:r>
            <a:endParaRPr lang="zh-CN" altLang="en-US" sz="2015"/>
          </a:p>
          <a:p>
            <a:pPr lvl="0"/>
            <a:r>
              <a:rPr lang="en-US" altLang="zh-CN" sz="2600"/>
              <a:t>Tiezhu</a:t>
            </a:r>
            <a:r>
              <a:rPr lang="zh-CN" altLang="en-US" sz="2600"/>
              <a:t> </a:t>
            </a:r>
            <a:r>
              <a:rPr lang="en-US" altLang="zh-CN" sz="2600"/>
              <a:t>Yang</a:t>
            </a:r>
            <a:endParaRPr lang="en-US" altLang="zh-CN" sz="2600"/>
          </a:p>
          <a:p>
            <a:pPr lvl="1"/>
            <a:r>
              <a:rPr lang="zh-CN" altLang="en-US" sz="2200"/>
              <a:t>修缮</a:t>
            </a:r>
            <a:r>
              <a:rPr lang="en-US" altLang="zh-CN" sz="2200"/>
              <a:t> uprobe </a:t>
            </a:r>
            <a:r>
              <a:rPr lang="zh-CN" altLang="en-US" sz="2200"/>
              <a:t>逻辑（</a:t>
            </a:r>
            <a:r>
              <a:rPr lang="zh-CN" altLang="en-US" sz="2200">
                <a:hlinkClick r:id="rId5"/>
              </a:rPr>
              <a:t>第 </a:t>
            </a:r>
            <a:r>
              <a:rPr lang="en-US" altLang="zh-CN" sz="2200">
                <a:hlinkClick r:id="rId5"/>
              </a:rPr>
              <a:t>1 </a:t>
            </a:r>
            <a:r>
              <a:rPr lang="zh-CN" altLang="en-US" sz="2200">
                <a:hlinkClick r:id="rId5"/>
              </a:rPr>
              <a:t>版</a:t>
            </a:r>
            <a:r>
              <a:rPr lang="zh-CN" altLang="en-US" sz="2200"/>
              <a:t>）</a:t>
            </a:r>
            <a:endParaRPr lang="zh-CN" altLang="en-US" sz="2200"/>
          </a:p>
          <a:p>
            <a:pPr lvl="1"/>
            <a:r>
              <a:rPr lang="zh-CN" altLang="en-US" sz="2200"/>
              <a:t>移除 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asm/loongarch.h</a:t>
            </a:r>
            <a:r>
              <a:rPr lang="en-US" altLang="zh-CN" sz="2200"/>
              <a:t> </a:t>
            </a:r>
            <a:r>
              <a:rPr lang="zh-CN" altLang="en-US" sz="2200"/>
              <a:t>中对 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larchintrin.h</a:t>
            </a:r>
            <a:r>
              <a:rPr lang="en-US" altLang="zh-CN" sz="2200"/>
              <a:t> </a:t>
            </a:r>
            <a:r>
              <a:rPr lang="zh-CN" altLang="en-US" sz="2200"/>
              <a:t>编译器头文件的引用（</a:t>
            </a:r>
            <a:r>
              <a:rPr lang="zh-CN" altLang="en-US" sz="2200">
                <a:hlinkClick r:id="rId6"/>
              </a:rPr>
              <a:t>征求意见</a:t>
            </a:r>
            <a:r>
              <a:rPr lang="zh-CN" altLang="en-US" sz="2200"/>
              <a:t>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lvl="0"/>
            <a:r>
              <a:rPr lang="en-US" altLang="zh-CN" sz="2400"/>
              <a:t>Tiezhu Yang</a:t>
            </a:r>
            <a:endParaRPr lang="en-US" altLang="zh-CN" sz="2400"/>
          </a:p>
          <a:p>
            <a:pPr lvl="1"/>
            <a:r>
              <a:rPr lang="zh-CN" altLang="en-US" sz="2055"/>
              <a:t>定义 </a:t>
            </a:r>
            <a:r>
              <a:rPr lang="en-US" altLang="zh-CN" sz="2055"/>
              <a:t>DNAME_INLINE_LEN </a:t>
            </a:r>
            <a:r>
              <a:rPr lang="zh-CN" altLang="en-US" sz="2055"/>
              <a:t>的固定值（</a:t>
            </a:r>
            <a:r>
              <a:rPr lang="zh-CN" altLang="en-US" sz="2055">
                <a:hlinkClick r:id="rId2"/>
              </a:rPr>
              <a:t>第 </a:t>
            </a:r>
            <a:r>
              <a:rPr lang="en-US" altLang="zh-CN" sz="2055">
                <a:hlinkClick r:id="rId2"/>
              </a:rPr>
              <a:t>1 </a:t>
            </a:r>
            <a:r>
              <a:rPr lang="zh-CN" altLang="en-US" sz="2055">
                <a:hlinkClick r:id="rId2"/>
              </a:rPr>
              <a:t>版</a:t>
            </a:r>
            <a:r>
              <a:rPr lang="zh-CN" altLang="en-US" sz="2055"/>
              <a:t>）</a:t>
            </a:r>
            <a:endParaRPr lang="zh-CN" altLang="en-US" sz="2055"/>
          </a:p>
          <a:p>
            <a:pPr lvl="2"/>
            <a:r>
              <a:rPr lang="zh-CN" altLang="en-US" sz="2055"/>
              <a:t>为了迁就一个已被替代的过时工具，换新即可（详见讨论串）</a:t>
            </a:r>
            <a:endParaRPr lang="zh-CN" altLang="en-US" sz="1880"/>
          </a:p>
          <a:p>
            <a:pPr lvl="1"/>
            <a:r>
              <a:rPr lang="en-US" altLang="zh-CN" sz="2055"/>
              <a:t>6.14 </a:t>
            </a:r>
            <a:r>
              <a:rPr lang="zh-CN" altLang="en-US" sz="2055"/>
              <a:t>分支：修复 </a:t>
            </a:r>
            <a:r>
              <a:rPr lang="en-US" altLang="zh-CN" sz="2055"/>
              <a:t>perf </a:t>
            </a:r>
            <a:r>
              <a:rPr lang="zh-CN" altLang="en-US" sz="2055"/>
              <a:t>构建错误（</a:t>
            </a:r>
            <a:r>
              <a:rPr lang="zh-CN" altLang="en-US" sz="2055">
                <a:hlinkClick r:id="rId3"/>
              </a:rPr>
              <a:t>第 </a:t>
            </a:r>
            <a:r>
              <a:rPr lang="en-US" altLang="zh-CN" sz="2055">
                <a:hlinkClick r:id="rId3"/>
              </a:rPr>
              <a:t>1 </a:t>
            </a:r>
            <a:r>
              <a:rPr lang="zh-CN" altLang="en-US" sz="2055">
                <a:hlinkClick r:id="rId3"/>
              </a:rPr>
              <a:t>版</a:t>
            </a:r>
            <a:r>
              <a:rPr lang="zh-CN" altLang="en-US" sz="2055"/>
              <a:t>）</a:t>
            </a:r>
            <a:endParaRPr lang="en-US" altLang="zh-CN" sz="2055"/>
          </a:p>
          <a:p>
            <a:pPr lvl="0"/>
            <a:r>
              <a:rPr lang="en-US" altLang="zh-CN" sz="2400"/>
              <a:t>Tianyang</a:t>
            </a:r>
            <a:r>
              <a:rPr lang="zh-CN" altLang="en-US" sz="2400"/>
              <a:t> </a:t>
            </a:r>
            <a:r>
              <a:rPr lang="en-US" altLang="zh-CN" sz="2400"/>
              <a:t>Zhang</a:t>
            </a:r>
            <a:endParaRPr lang="en-US" altLang="zh-CN" sz="2400"/>
          </a:p>
          <a:p>
            <a:pPr lvl="1"/>
            <a:r>
              <a:rPr lang="zh-CN" altLang="en-US" sz="2000"/>
              <a:t>龙架构</a:t>
            </a:r>
            <a:r>
              <a:rPr lang="en-US" altLang="zh-CN" sz="2000"/>
              <a:t> irq</a:t>
            </a:r>
            <a:r>
              <a:rPr lang="zh-CN" altLang="en-US" sz="2000"/>
              <a:t>-</a:t>
            </a:r>
            <a:r>
              <a:rPr lang="en-US" altLang="zh-CN" sz="2000"/>
              <a:t>redirect </a:t>
            </a:r>
            <a:r>
              <a:rPr lang="zh-CN" altLang="en-US" sz="2000"/>
              <a:t>支持（</a:t>
            </a:r>
            <a:r>
              <a:rPr lang="zh-CN" altLang="en-US" sz="2000">
                <a:hlinkClick r:id="rId4"/>
              </a:rPr>
              <a:t>第 </a:t>
            </a:r>
            <a:r>
              <a:rPr lang="en-US" altLang="zh-CN" sz="2000">
                <a:hlinkClick r:id="rId4"/>
              </a:rPr>
              <a:t>3 </a:t>
            </a:r>
            <a:r>
              <a:rPr lang="zh-CN" altLang="en-US" sz="2000">
                <a:hlinkClick r:id="rId4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400"/>
              <a:t>Binbin Zhou</a:t>
            </a:r>
            <a:endParaRPr lang="en-US" altLang="zh-CN" sz="2400"/>
          </a:p>
          <a:p>
            <a:pPr lvl="1"/>
            <a:r>
              <a:rPr lang="zh-CN" altLang="en-US" sz="2000"/>
              <a:t>龙芯</a:t>
            </a:r>
            <a:r>
              <a:rPr lang="en-US" altLang="zh-CN" sz="2000"/>
              <a:t> 2K0500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 BMC </a:t>
            </a:r>
            <a:r>
              <a:rPr lang="zh-CN" altLang="en-US" sz="2000"/>
              <a:t>支持（</a:t>
            </a:r>
            <a:r>
              <a:rPr lang="zh-CN" altLang="en-US" sz="2000">
                <a:hlinkClick r:id="rId5"/>
              </a:rPr>
              <a:t>第</a:t>
            </a:r>
            <a:r>
              <a:rPr lang="en-US" altLang="zh-CN" sz="2000">
                <a:hlinkClick r:id="rId5"/>
              </a:rPr>
              <a:t> 2 </a:t>
            </a:r>
            <a:r>
              <a:rPr lang="zh-CN" altLang="en-US" sz="2000">
                <a:hlinkClick r:id="rId5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400"/>
              <a:t>Yao Zi</a:t>
            </a:r>
            <a:endParaRPr lang="en-US" altLang="zh-CN" sz="2400"/>
          </a:p>
          <a:p>
            <a:pPr lvl="1"/>
            <a:r>
              <a:rPr lang="zh-CN" altLang="en-US" sz="2000"/>
              <a:t>中科云久久派初始支持（</a:t>
            </a:r>
            <a:r>
              <a:rPr lang="zh-CN" altLang="en-US" sz="2000">
                <a:hlinkClick r:id="rId6"/>
              </a:rPr>
              <a:t>第</a:t>
            </a:r>
            <a:r>
              <a:rPr lang="en-US" altLang="zh-CN" sz="2000">
                <a:hlinkClick r:id="rId6"/>
              </a:rPr>
              <a:t> 3 </a:t>
            </a:r>
            <a:r>
              <a:rPr lang="zh-CN" altLang="en-US" sz="2000">
                <a:hlinkClick r:id="rId6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en-US" altLang="zh-CN" sz="2000"/>
              <a:t>2K0300</a:t>
            </a:r>
            <a:r>
              <a:rPr lang="zh-CN" altLang="en-US" sz="2000"/>
              <a:t> </a:t>
            </a:r>
            <a:r>
              <a:rPr lang="en-US" altLang="zh-CN" sz="2000"/>
              <a:t>SoC</a:t>
            </a:r>
            <a:r>
              <a:rPr lang="zh-CN" altLang="en-US" sz="2000"/>
              <a:t> 时钟支持（</a:t>
            </a:r>
            <a:r>
              <a:rPr lang="zh-CN" altLang="en-US" sz="2000">
                <a:hlinkClick r:id="rId7"/>
              </a:rPr>
              <a:t>第 </a:t>
            </a:r>
            <a:r>
              <a:rPr lang="en-US" altLang="zh-CN" sz="2000">
                <a:hlinkClick r:id="rId7"/>
              </a:rPr>
              <a:t>1</a:t>
            </a:r>
            <a:r>
              <a:rPr lang="zh-CN" altLang="en-US" sz="2000">
                <a:hlinkClick r:id="rId7"/>
              </a:rPr>
              <a:t> 版</a:t>
            </a:r>
            <a:r>
              <a:rPr lang="zh-CN" altLang="en-US" sz="2000"/>
              <a:t>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/>
      <p:sp>
        <p:nvSpPr>
          <p:cNvPr id="1048619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20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发行版变动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1048621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安同 OS (AOSC OS)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19193" cy="4657501"/>
          </a:xfrm>
        </p:spPr>
        <p:txBody>
          <a:bodyPr>
            <a:noAutofit/>
          </a:bodyPr>
          <a:p>
            <a:r>
              <a:rPr lang="en-US" altLang="zh-CN" sz="2400">
                <a:solidFill>
                  <a:srgbClr val="000000"/>
                </a:solidFill>
              </a:rPr>
              <a:t>系统减重</a:t>
            </a:r>
            <a:r>
              <a:rPr lang="zh-CN" altLang="en-US" sz="2400">
                <a:solidFill>
                  <a:srgbClr val="000000"/>
                </a:solidFill>
              </a:rPr>
              <a:t>进展</a:t>
            </a:r>
            <a:endParaRPr lang="en-US" altLang="zh-CN" sz="2400">
              <a:solidFill>
                <a:srgbClr val="000000"/>
              </a:solidFill>
            </a:endParaRPr>
          </a:p>
          <a:p>
            <a:pPr lvl="1"/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目前已完成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  <a:cs typeface="Arial" panose="020B0604020202020204" pitchFamily="34" charset="0"/>
              </a:rPr>
              <a:t>静态库的重构，预计减重 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~1.5GiB</a:t>
            </a:r>
            <a:endParaRPr lang="en-US" altLang="zh-CN" sz="2000">
              <a:solidFill>
                <a:srgbClr val="000000"/>
              </a:solidFill>
              <a:ea typeface="Source Han Sans CN" charset="0"/>
            </a:endParaRPr>
          </a:p>
          <a:p>
            <a:pPr marL="0" lvl="0" indent="457200">
              <a:buNone/>
            </a:pPr>
            <a:r>
              <a:rPr lang="en-US" altLang="zh-CN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oma topics </a:t>
            </a:r>
            <a:r>
              <a:rPr lang="zh-CN" altLang="en-US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--</a:t>
            </a:r>
            <a:r>
              <a:rPr lang="en-US" altLang="zh-CN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opt</a:t>
            </a:r>
            <a:r>
              <a:rPr lang="zh-CN" altLang="en-US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in static</a:t>
            </a:r>
            <a:r>
              <a:rPr lang="zh-CN" altLang="en-US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library</a:t>
            </a:r>
            <a:r>
              <a:rPr lang="zh-CN" altLang="en-US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stripping</a:t>
            </a:r>
            <a:r>
              <a:rPr lang="zh-CN" altLang="en-US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survey</a:t>
            </a:r>
            <a:r>
              <a:rPr lang="zh-CN" altLang="en-US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20250510</a:t>
            </a:r>
            <a:endParaRPr lang="en-US" altLang="zh-CN" sz="1800">
              <a:solidFill>
                <a:srgbClr val="000000"/>
              </a:solidFill>
              <a:latin typeface="Fira Code" charset="0"/>
              <a:ea typeface="Fira Code" charset="0"/>
              <a:cs typeface="Fira Code" charset="0"/>
            </a:endParaRPr>
          </a:p>
          <a:p>
            <a:pPr lvl="1"/>
            <a:r>
              <a:rPr lang="zh-CN" altLang="en-US" sz="2000">
                <a:ea typeface="Source Han Sans CN" charset="0"/>
              </a:rPr>
              <a:t>在五月发行之前仍有部分依赖优化</a:t>
            </a:r>
            <a:endParaRPr lang="zh-CN" altLang="en-US" sz="2000">
              <a:ea typeface="Source Han Sans CN" charset="0"/>
            </a:endParaRPr>
          </a:p>
          <a:p>
            <a:pPr lvl="2"/>
            <a:r>
              <a:rPr lang="zh-CN" altLang="en-US" sz="1800">
                <a:ea typeface="Source Han Sans CN" charset="0"/>
              </a:rPr>
              <a:t>清理无用的 </a:t>
            </a:r>
            <a:r>
              <a:rPr lang="en-US" altLang="zh-CN" sz="1800">
                <a:ea typeface="Source Han Sans CN" charset="0"/>
              </a:rPr>
              <a:t>Python </a:t>
            </a:r>
            <a:r>
              <a:rPr lang="zh-CN" altLang="en-US" sz="1800">
                <a:ea typeface="Source Han Sans CN" charset="0"/>
              </a:rPr>
              <a:t>及取消 </a:t>
            </a:r>
            <a:r>
              <a:rPr lang="en-US" altLang="zh-CN" sz="1800">
                <a:ea typeface="Source Han Sans CN" charset="0"/>
              </a:rPr>
              <a:t>WebKitGTK</a:t>
            </a:r>
            <a:r>
              <a:rPr lang="zh-CN" altLang="en-US" sz="1800">
                <a:ea typeface="Source Han Sans CN" charset="0"/>
              </a:rPr>
              <a:t> 预装</a:t>
            </a:r>
            <a:endParaRPr lang="zh-CN" altLang="en-US" sz="1800">
              <a:ea typeface="Source Han Sans CN" charset="0"/>
            </a:endParaRPr>
          </a:p>
          <a:p>
            <a:pPr lvl="1"/>
            <a:r>
              <a:rPr lang="en-US" altLang="zh-CN" sz="2000">
                <a:ea typeface="Source Han Sans CN" charset="0"/>
              </a:rPr>
              <a:t>x86</a:t>
            </a:r>
            <a:r>
              <a:rPr lang="zh-CN" altLang="en-US" sz="2000">
                <a:ea typeface="Source Han Sans CN" charset="0"/>
              </a:rPr>
              <a:t>-</a:t>
            </a:r>
            <a:r>
              <a:rPr lang="en-US" altLang="zh-CN" sz="2000">
                <a:ea typeface="Source Han Sans CN" charset="0"/>
              </a:rPr>
              <a:t>64</a:t>
            </a:r>
            <a:r>
              <a:rPr lang="zh-CN" altLang="en-US" sz="2000">
                <a:ea typeface="Source Han Sans CN" charset="0"/>
              </a:rPr>
              <a:t> 镜像已达到 </a:t>
            </a:r>
            <a:r>
              <a:rPr lang="en-US" altLang="zh-CN" sz="2000">
                <a:ea typeface="Source Han Sans CN" charset="0"/>
              </a:rPr>
              <a:t>7GiB </a:t>
            </a:r>
            <a:r>
              <a:rPr lang="zh-CN" altLang="en-US" sz="2000">
                <a:ea typeface="Source Han Sans CN" charset="0"/>
              </a:rPr>
              <a:t>水准，龙架构可能依然接近 </a:t>
            </a:r>
            <a:r>
              <a:rPr lang="en-US" altLang="zh-CN" sz="2000">
                <a:ea typeface="Source Han Sans CN" charset="0"/>
              </a:rPr>
              <a:t>8GiB</a:t>
            </a:r>
            <a:endParaRPr lang="en-US" altLang="zh-CN" sz="2000">
              <a:ea typeface="Source Han Sans CN" charset="0"/>
            </a:endParaRPr>
          </a:p>
          <a:p>
            <a:pPr lvl="2"/>
            <a:r>
              <a:rPr lang="en-US" altLang="zh-CN" sz="1800">
                <a:ea typeface="Source Han Sans CN" charset="0"/>
              </a:rPr>
              <a:t>LATX </a:t>
            </a:r>
            <a:r>
              <a:rPr lang="zh-CN" altLang="en-US" sz="1800">
                <a:ea typeface="Source Han Sans CN" charset="0"/>
              </a:rPr>
              <a:t>+</a:t>
            </a:r>
            <a:r>
              <a:rPr lang="en-US" altLang="zh-CN" sz="1800">
                <a:ea typeface="Source Han Sans CN" charset="0"/>
              </a:rPr>
              <a:t> x86 </a:t>
            </a:r>
            <a:r>
              <a:rPr lang="zh-CN" altLang="en-US" sz="1800">
                <a:ea typeface="Source Han Sans CN" charset="0"/>
              </a:rPr>
              <a:t>运行时较大</a:t>
            </a:r>
            <a:endParaRPr lang="zh-CN" altLang="en-US" sz="1800">
              <a:ea typeface="Source Han Sans CN" charset="0"/>
            </a:endParaRPr>
          </a:p>
          <a:p>
            <a:pPr lvl="0"/>
            <a:r>
              <a:rPr lang="zh-CN" altLang="en-US" sz="2400">
                <a:ea typeface="Source Han Sans CN" charset="0"/>
              </a:rPr>
              <a:t>内核修复：</a:t>
            </a:r>
            <a:r>
              <a:rPr lang="en-US" altLang="zh-CN" sz="2400">
                <a:ea typeface="Source Han Sans CN" charset="0"/>
              </a:rPr>
              <a:t>6.14.7 </a:t>
            </a:r>
            <a:r>
              <a:rPr lang="zh-CN" altLang="en-US" sz="2400">
                <a:ea typeface="Source Han Sans CN" charset="0"/>
              </a:rPr>
              <a:t>及 </a:t>
            </a:r>
            <a:r>
              <a:rPr lang="en-US" altLang="zh-CN" sz="2400">
                <a:ea typeface="Source Han Sans CN" charset="0"/>
              </a:rPr>
              <a:t>6.12.29</a:t>
            </a:r>
            <a:endParaRPr lang="en-US" altLang="zh-CN" sz="2400">
              <a:ea typeface="Source Han Sans CN" charset="0"/>
            </a:endParaRPr>
          </a:p>
          <a:p>
            <a:pPr lvl="1"/>
            <a:r>
              <a:rPr lang="zh-CN" altLang="en-US" sz="2000">
                <a:ea typeface="Source Han Sans CN" charset="0"/>
              </a:rPr>
              <a:t>修复龙芯</a:t>
            </a:r>
            <a:r>
              <a:rPr lang="en-US" altLang="zh-CN" sz="2000">
                <a:ea typeface="Source Han Sans CN" charset="0"/>
              </a:rPr>
              <a:t> 3A6000/3B6000/3C6000 </a:t>
            </a:r>
            <a:r>
              <a:rPr lang="zh-CN" altLang="en-US" sz="2000">
                <a:ea typeface="Source Han Sans CN" charset="0"/>
              </a:rPr>
              <a:t>系列处理器下处理器拓扑设置错误的问题</a:t>
            </a:r>
            <a:endParaRPr lang="zh-CN" altLang="en-US" sz="2000">
              <a:ea typeface="Source Han Sans CN" charset="0"/>
            </a:endParaRPr>
          </a:p>
          <a:p>
            <a:pPr lvl="0"/>
            <a:r>
              <a:rPr lang="en-US" altLang="zh-CN" sz="2400">
                <a:ea typeface="Source Han Sans CN" charset="0"/>
              </a:rPr>
              <a:t>Linux 6.15</a:t>
            </a:r>
            <a:r>
              <a:rPr lang="zh-CN" altLang="en-US" sz="2400">
                <a:ea typeface="Source Han Sans CN" charset="0"/>
              </a:rPr>
              <a:t> 内核进展</a:t>
            </a:r>
            <a:endParaRPr lang="zh-CN" altLang="en-US" sz="2400">
              <a:ea typeface="Source Han Sans CN" charset="0"/>
            </a:endParaRPr>
          </a:p>
          <a:p>
            <a:pPr lvl="1"/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配置与补丁集已基本就绪，LoongGPU 有待修复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，预计六月推送</a:t>
            </a:r>
            <a:endParaRPr lang="en-US" altLang="zh-CN" sz="2000">
              <a:ea typeface="Source Han Sans CN" charset="0"/>
            </a:endParaRPr>
          </a:p>
          <a:p>
            <a:pPr lvl="0"/>
            <a:r>
              <a:rPr lang="en-US" altLang="zh-CN" sz="2400">
                <a:ea typeface="Source Han Sans CN" charset="0"/>
              </a:rPr>
              <a:t>2K0300 </a:t>
            </a:r>
            <a:r>
              <a:rPr lang="zh-CN" altLang="en-US" sz="2400">
                <a:ea typeface="Source Han Sans CN" charset="0"/>
              </a:rPr>
              <a:t>系统构建：</a:t>
            </a:r>
            <a:r>
              <a:rPr lang="zh-CN" altLang="en-US" sz="2200">
                <a:ea typeface="Source Han Sans CN" charset="0"/>
              </a:rPr>
              <a:t>修复大量构建问题并修缮构建脚本，稳步推进中</a:t>
            </a:r>
            <a:endParaRPr lang="zh-CN" altLang="en-US" sz="2200">
              <a:ea typeface="Source Han Sans CN" charset="0"/>
            </a:endParaRPr>
          </a:p>
          <a:p>
            <a:pPr lvl="0"/>
            <a:endParaRPr lang="zh-CN" altLang="en-US" sz="2565">
              <a:ea typeface="Source Han Sans CN" charset="0"/>
            </a:endParaRPr>
          </a:p>
          <a:p>
            <a:pPr lvl="1"/>
            <a:endParaRPr lang="en-US" altLang="zh-CN" sz="2055">
              <a:ea typeface="Source Han Sans C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安同 OS (AOSC OS)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19193" cy="4657501"/>
          </a:xfrm>
        </p:spPr>
        <p:txBody>
          <a:bodyPr>
            <a:noAutofit/>
          </a:bodyPr>
          <a:p>
            <a:r>
              <a:rPr lang="zh-CN" altLang="en-US" sz="2400">
                <a:solidFill>
                  <a:srgbClr val="000000"/>
                </a:solidFill>
                <a:ea typeface="Source Han Sans CN" charset="0"/>
              </a:rPr>
              <a:t>本期安全更新</a:t>
            </a:r>
            <a:endParaRPr lang="zh-CN" altLang="en-US" sz="24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 sz="2000" b="1">
                <a:solidFill>
                  <a:srgbClr val="000000"/>
                </a:solidFill>
                <a:ea typeface="Source Han Sans CN" charset="0"/>
              </a:rPr>
              <a:t>GNU Screen 5.0.1</a:t>
            </a:r>
            <a:endParaRPr lang="en-US" altLang="zh-CN" sz="2000" b="1">
              <a:solidFill>
                <a:srgbClr val="000000"/>
              </a:solidFill>
              <a:ea typeface="Source Han Sans CN" charset="0"/>
            </a:endParaRPr>
          </a:p>
          <a:p>
            <a:pPr lvl="2"/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修复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5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个安全漏洞（低危）</a:t>
            </a:r>
            <a:endParaRPr lang="zh-CN" altLang="en-US" sz="1800">
              <a:solidFill>
                <a:srgbClr val="000000"/>
              </a:solidFill>
              <a:ea typeface="Source Han Sans CN" charset="0"/>
            </a:endParaRPr>
          </a:p>
          <a:p>
            <a:r>
              <a:rPr lang="zh-CN" altLang="en-US" sz="2400">
                <a:solidFill>
                  <a:srgbClr val="000000"/>
                </a:solidFill>
                <a:ea typeface="Source Han Sans CN" charset="0"/>
              </a:rPr>
              <a:t>默认壁纸投票</a:t>
            </a:r>
            <a:endParaRPr lang="zh-CN" altLang="en-US" sz="24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sz="2000">
                <a:ea typeface="Source Han Sans CN" charset="0"/>
              </a:rPr>
              <a:t>安同 </a:t>
            </a:r>
            <a:r>
              <a:rPr lang="en-US" altLang="zh-CN" sz="2000">
                <a:ea typeface="Source Han Sans CN" charset="0"/>
              </a:rPr>
              <a:t>OS </a:t>
            </a:r>
            <a:r>
              <a:rPr lang="zh-CN" altLang="en-US" sz="2000">
                <a:ea typeface="Source Han Sans CN" charset="0"/>
              </a:rPr>
              <a:t>今年上半年的默认壁纸及锁屏界面投票中</a:t>
            </a:r>
            <a:endParaRPr lang="zh-CN" altLang="en-US" sz="2000">
              <a:ea typeface="Source Han Sans CN" charset="0"/>
            </a:endParaRPr>
          </a:p>
          <a:p>
            <a:pPr lvl="1"/>
            <a:r>
              <a:rPr lang="zh-CN" altLang="en-US" sz="2000">
                <a:ea typeface="Source Han Sans CN" charset="0"/>
              </a:rPr>
              <a:t>将于下周三零点截止</a:t>
            </a:r>
            <a:endParaRPr lang="zh-CN" altLang="en-US" sz="2000">
              <a:ea typeface="Source Han Sans CN" charset="0"/>
            </a:endParaRPr>
          </a:p>
          <a:p>
            <a:pPr lvl="1"/>
            <a:r>
              <a:rPr lang="zh-CN" altLang="en-US" sz="2000">
                <a:ea typeface="Source Han Sans CN" charset="0"/>
                <a:hlinkClick r:id="rId1"/>
              </a:rPr>
              <a:t>点此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  <a:hlinkClick r:id="rId1"/>
              </a:rPr>
              <a:t>链接</a:t>
            </a:r>
            <a:r>
              <a:rPr lang="zh-CN" altLang="en-US" sz="2000">
                <a:ea typeface="Source Han Sans CN" charset="0"/>
              </a:rPr>
              <a:t>或扫描右下角二维码即可参加投票</a:t>
            </a:r>
            <a:endParaRPr lang="zh-CN" altLang="en-US" sz="2000">
              <a:ea typeface="Source Han Sans CN" charset="0"/>
            </a:endParaRPr>
          </a:p>
          <a:p>
            <a:pPr lvl="0"/>
            <a:r>
              <a:rPr lang="zh-CN" altLang="en-US" sz="1995" b="1">
                <a:ea typeface="Source Han Sans CN" charset="0"/>
              </a:rPr>
              <a:t>建议关注公众号</a:t>
            </a:r>
            <a:r>
              <a:rPr lang="en-US" altLang="zh-CN" sz="1995" b="1">
                <a:ea typeface="Source Han Sans CN" charset="0"/>
              </a:rPr>
              <a:t>“</a:t>
            </a:r>
            <a:r>
              <a:rPr lang="zh-CN" altLang="en-US" sz="1995" b="1">
                <a:ea typeface="Source Han Sans CN" charset="0"/>
              </a:rPr>
              <a:t>安同开源</a:t>
            </a:r>
            <a:r>
              <a:rPr lang="en-US" altLang="zh-CN" sz="1995" b="1">
                <a:ea typeface="Source Han Sans CN" charset="0"/>
              </a:rPr>
              <a:t>”</a:t>
            </a:r>
            <a:r>
              <a:rPr lang="zh-CN" altLang="en-US" sz="1995" b="1">
                <a:ea typeface="Source Han Sans CN" charset="0"/>
              </a:rPr>
              <a:t>或社区主页</a:t>
            </a:r>
            <a:r>
              <a:rPr lang="en-US" altLang="zh-CN" sz="1995" b="1">
                <a:ea typeface="Source Han Sans CN" charset="0"/>
              </a:rPr>
              <a:t> (aosc.io) </a:t>
            </a:r>
            <a:r>
              <a:rPr lang="zh-CN" altLang="en-US" sz="1995" b="1">
                <a:ea typeface="Source Han Sans CN" charset="0"/>
              </a:rPr>
              <a:t>新闻</a:t>
            </a:r>
            <a:endParaRPr lang="en-US" altLang="zh-CN" sz="1995" b="1">
              <a:ea typeface="Source Han Sans C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en-US"/>
          </a:p>
        </p:txBody>
      </p:sp>
      <p:pic>
        <p:nvPicPr>
          <p:cNvPr id="5" name="图片 4" descr="upload_post_object_v2_3539254031"/>
          <p:cNvPicPr>
            <a:picLocks noChangeAspect="1"/>
          </p:cNvPicPr>
          <p:nvPr/>
        </p:nvPicPr>
        <p:blipFill>
          <a:blip r:embed="rId2"/>
          <a:srcRect t="14007" b="19075"/>
          <a:stretch>
            <a:fillRect/>
          </a:stretch>
        </p:blipFill>
        <p:spPr>
          <a:xfrm>
            <a:off x="8905056" y="-54195"/>
            <a:ext cx="3153054" cy="3756506"/>
          </a:xfrm>
          <a:prstGeom prst="rect">
            <a:avLst/>
          </a:prstGeom>
        </p:spPr>
      </p:pic>
      <p:pic>
        <p:nvPicPr>
          <p:cNvPr id="6" name="图片 5" descr="upload_post_object_v2_7857019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024" y="3408857"/>
            <a:ext cx="3153065" cy="35953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NixOS(nix4loong)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Aleksana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19193" cy="4657501"/>
          </a:xfrm>
        </p:spPr>
        <p:txBody>
          <a:bodyPr>
            <a:noAutofit/>
          </a:bodyPr>
          <a:p>
            <a:pP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初步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  <a:cs typeface="Arial" panose="020B0604020202020204" pitchFamily="34" charset="0"/>
              </a:rPr>
              <a:t>组建核心代码和基础设施维护小组</a:t>
            </a:r>
            <a:endParaRPr lang="zh-CN" altLang="en-US" sz="2000">
              <a:solidFill>
                <a:srgbClr val="000000"/>
              </a:solidFill>
              <a:ea typeface="Source Han Sans CN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000000"/>
                </a:solidFill>
                <a:ea typeface="Source Han Sans CN" charset="0"/>
                <a:cs typeface="Arial" panose="020B0604020202020204" pitchFamily="34" charset="0"/>
              </a:rPr>
              <a:t>aleksana   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  <a:cs typeface="Arial" panose="020B0604020202020204" pitchFamily="34" charset="0"/>
              </a:rPr>
              <a:t>  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  <a:cs typeface="Arial" panose="020B0604020202020204" pitchFamily="34" charset="0"/>
              </a:rPr>
              <a:t>cryolitia   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  <a:cs typeface="Arial" panose="020B0604020202020204" pitchFamily="34" charset="0"/>
              </a:rPr>
              <a:t>  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  <a:cs typeface="Arial" panose="020B0604020202020204" pitchFamily="34" charset="0"/>
              </a:rPr>
              <a:t>darkyzhou   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  <a:cs typeface="Arial" panose="020B0604020202020204" pitchFamily="34" charset="0"/>
              </a:rPr>
              <a:t>  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  <a:cs typeface="Arial" panose="020B0604020202020204" pitchFamily="34" charset="0"/>
              </a:rPr>
              <a:t>dramforever   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  <a:cs typeface="Arial" panose="020B0604020202020204" pitchFamily="34" charset="0"/>
              </a:rPr>
              <a:t>  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  <a:cs typeface="Arial" panose="020B0604020202020204" pitchFamily="34" charset="0"/>
              </a:rPr>
              <a:t>wegank</a:t>
            </a:r>
            <a:endParaRPr lang="en-US" altLang="zh-CN" sz="2000">
              <a:solidFill>
                <a:srgbClr val="000000"/>
              </a:solidFill>
              <a:ea typeface="Source Han Sans CN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GNOME/KDE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安装镜像构建已完成，在实机上测试通过</a:t>
            </a:r>
            <a:endParaRPr lang="zh-CN" altLang="en-US" sz="2000">
              <a:solidFill>
                <a:srgbClr val="000000"/>
              </a:solidFill>
              <a:ea typeface="Source Han Sans CN" charset="0"/>
            </a:endParaRPr>
          </a:p>
          <a:p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构建服务器已重新部署为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NixOS</a:t>
            </a:r>
            <a:endParaRPr lang="en-US" altLang="zh-CN" sz="2000">
              <a:solidFill>
                <a:srgbClr val="000000"/>
              </a:solidFill>
              <a:ea typeface="Source Han Sans CN" charset="0"/>
            </a:endParaRPr>
          </a:p>
          <a:p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默认桌面平台和 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no LSX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支持</a:t>
            </a:r>
            <a:endParaRPr lang="zh-CN" altLang="en-US" sz="20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默认 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loongarch64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-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linux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为 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LA64v1.0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，在构建缓存覆盖范围内</a:t>
            </a:r>
            <a:endParaRPr lang="zh-CN" altLang="en-US" sz="18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no LSX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平台可由 </a:t>
            </a:r>
            <a:r>
              <a:rPr lang="en-US" altLang="zh-CN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pkgsCross.loongarch64</a:t>
            </a:r>
            <a:r>
              <a:rPr lang="zh-CN" altLang="en-US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linux</a:t>
            </a:r>
            <a:r>
              <a:rPr lang="zh-CN" altLang="en-US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embedded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构建软件</a:t>
            </a:r>
            <a:endParaRPr lang="zh-CN" altLang="en-US" sz="18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NixOS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 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25.11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更新日志将报道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LoongArch64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支持变更</a:t>
            </a:r>
            <a:endParaRPr lang="en-US" altLang="zh-CN" sz="1800">
              <a:solidFill>
                <a:srgbClr val="000000"/>
              </a:solidFill>
              <a:ea typeface="Source Han Sans CN" charset="0"/>
            </a:endParaRPr>
          </a:p>
          <a:p>
            <a:r>
              <a:rPr lang="zh-CN" altLang="en-US" sz="2000">
                <a:ea typeface="Source Han Sans CN" charset="0"/>
              </a:rPr>
              <a:t>正式发布前的准备工作正在进行</a:t>
            </a:r>
            <a:endParaRPr lang="zh-CN" altLang="en-US" sz="2000">
              <a:ea typeface="Source Han Sans CN" charset="0"/>
            </a:endParaRPr>
          </a:p>
          <a:p>
            <a:pPr lvl="1"/>
            <a:r>
              <a:rPr lang="zh-CN" altLang="en-US" sz="1800">
                <a:ea typeface="Source Han Sans CN" charset="0"/>
              </a:rPr>
              <a:t>构建缓存托管服务等待部署，感谢</a:t>
            </a:r>
            <a:r>
              <a:rPr lang="zh-CN" altLang="en-US" sz="1800">
                <a:ea typeface="Source Han Sans CN" charset="0"/>
                <a:hlinkClick r:id="rId1"/>
              </a:rPr>
              <a:t>中山大学开源镜像站</a:t>
            </a:r>
            <a:endParaRPr lang="zh-CN" altLang="en-US" sz="1800">
              <a:ea typeface="Source Han Sans CN" charset="0"/>
            </a:endParaRPr>
          </a:p>
          <a:p>
            <a:pPr lvl="1"/>
            <a:r>
              <a:rPr lang="zh-CN" altLang="en-US" sz="1800">
                <a:ea typeface="Source Han Sans CN" charset="0"/>
              </a:rPr>
              <a:t>域名 </a:t>
            </a:r>
            <a:r>
              <a:rPr lang="en-US" altLang="zh-CN" sz="1800">
                <a:ea typeface="Source Han Sans CN" charset="0"/>
              </a:rPr>
              <a:t>nix4loong.cn </a:t>
            </a:r>
            <a:r>
              <a:rPr lang="zh-CN" altLang="en-US" sz="1800">
                <a:ea typeface="Source Han Sans CN" charset="0"/>
              </a:rPr>
              <a:t>已购买，正在备案</a:t>
            </a:r>
            <a:endParaRPr lang="zh-CN" altLang="en-US" sz="1800">
              <a:ea typeface="Source Han Sans CN" charset="0"/>
            </a:endParaRPr>
          </a:p>
          <a:p>
            <a:pPr lvl="1"/>
            <a:r>
              <a:rPr lang="zh-CN" altLang="en-US" sz="1800">
                <a:ea typeface="Source Han Sans CN" charset="0"/>
              </a:rPr>
              <a:t>构建和上传缓存的相关服务正在调试</a:t>
            </a:r>
            <a:endParaRPr lang="zh-CN" altLang="en-US" sz="1800">
              <a:ea typeface="Source Han Sans CN" charset="0"/>
            </a:endParaRPr>
          </a:p>
          <a:p>
            <a:pPr lvl="0"/>
            <a:r>
              <a:rPr lang="zh-CN" altLang="en-US" sz="2000">
                <a:ea typeface="Source Han Sans CN" charset="0"/>
              </a:rPr>
              <a:t>预计于两周后正式发布 </a:t>
            </a:r>
            <a:r>
              <a:rPr lang="en-US" altLang="zh-CN" sz="2000">
                <a:ea typeface="Source Han Sans CN" charset="0"/>
              </a:rPr>
              <a:t>NixOS </a:t>
            </a:r>
            <a:r>
              <a:rPr lang="zh-CN" altLang="en-US" sz="2000">
                <a:ea typeface="Source Han Sans CN" charset="0"/>
              </a:rPr>
              <a:t>安装镜像、</a:t>
            </a:r>
            <a:r>
              <a:rPr lang="en-US" altLang="zh-CN" sz="2000">
                <a:ea typeface="Source Han Sans CN" charset="0"/>
              </a:rPr>
              <a:t>Nix </a:t>
            </a:r>
            <a:r>
              <a:rPr lang="zh-CN" altLang="en-US" sz="2000">
                <a:ea typeface="Source Han Sans CN" charset="0"/>
              </a:rPr>
              <a:t>安装器、构建缓存和项目文档</a:t>
            </a:r>
            <a:endParaRPr lang="zh-CN" altLang="en-US" sz="2000">
              <a:ea typeface="Source Han Sans CN" charset="0"/>
            </a:endParaRPr>
          </a:p>
        </p:txBody>
      </p:sp>
      <p:pic>
        <p:nvPicPr>
          <p:cNvPr id="5" name="图片 4" descr="upload_post_object_v2_258994308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3815" y="1678239"/>
            <a:ext cx="297216" cy="297216"/>
          </a:xfrm>
          <a:prstGeom prst="rect">
            <a:avLst/>
          </a:prstGeom>
        </p:spPr>
      </p:pic>
      <p:pic>
        <p:nvPicPr>
          <p:cNvPr id="8" name="图片 7" descr="upload_post_object_v2_258994308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28769" y="1678228"/>
            <a:ext cx="297216" cy="297216"/>
          </a:xfrm>
          <a:prstGeom prst="rect">
            <a:avLst/>
          </a:prstGeom>
        </p:spPr>
      </p:pic>
      <p:pic>
        <p:nvPicPr>
          <p:cNvPr id="9" name="图片 8" descr="upload_post_object_v2_258994308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82066" y="1678228"/>
            <a:ext cx="297216" cy="297216"/>
          </a:xfrm>
          <a:prstGeom prst="rect">
            <a:avLst/>
          </a:prstGeom>
        </p:spPr>
      </p:pic>
      <p:pic>
        <p:nvPicPr>
          <p:cNvPr id="10" name="图片 9" descr="upload_post_object_v2_258994308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29657" y="1678228"/>
            <a:ext cx="297216" cy="297216"/>
          </a:xfrm>
          <a:prstGeom prst="rect">
            <a:avLst/>
          </a:prstGeom>
        </p:spPr>
      </p:pic>
      <p:pic>
        <p:nvPicPr>
          <p:cNvPr id="11" name="图片 10" descr="upload_post_object_v2_258994308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876975" y="1678228"/>
            <a:ext cx="297216" cy="297216"/>
          </a:xfrm>
          <a:prstGeom prst="rect">
            <a:avLst/>
          </a:prstGeom>
        </p:spPr>
      </p:pic>
      <p:pic>
        <p:nvPicPr>
          <p:cNvPr id="13" name="图片 12" descr="upload_post_object_v2_3805299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9640" y="1259779"/>
            <a:ext cx="3982346" cy="18711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</a:t>
            </a:r>
            <a:r>
              <a:rPr lang="en-US" altLang="zh-CN">
                <a:cs typeface="Arial" panose="020B0604020202020204" pitchFamily="34" charset="0"/>
              </a:rPr>
              <a:t>ch 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升级</a:t>
            </a:r>
            <a:r>
              <a:rPr lang="en-US" altLang="zh-CN"/>
              <a:t>Chromium 136</a:t>
            </a:r>
            <a:r>
              <a:rPr lang="en-US" altLang="zh-CN">
                <a:solidFill>
                  <a:srgbClr val="00B0F0"/>
                </a:solidFill>
              </a:rPr>
              <a:t> 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en-US" altLang="zh-CN">
                <a:hlinkClick r:id="rId1"/>
              </a:rPr>
              <a:t>https://github.com/lcpu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club/loongarch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packages/pull/579</a:t>
            </a:r>
            <a:endParaRPr lang="en-US" altLang="zh-CN"/>
          </a:p>
          <a:p>
            <a:r>
              <a:rPr lang="zh-CN" altLang="en-US"/>
              <a:t>适配</a:t>
            </a:r>
            <a:r>
              <a:rPr lang="en-US" altLang="zh-CN"/>
              <a:t>Electron 36</a:t>
            </a:r>
            <a:r>
              <a:rPr lang="en-US" altLang="zh-CN">
                <a:solidFill>
                  <a:srgbClr val="00B0F0"/>
                </a:solidFill>
              </a:rPr>
              <a:t> 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跟随</a:t>
            </a:r>
            <a:r>
              <a:rPr lang="en-US" altLang="zh-CN"/>
              <a:t>Chromium</a:t>
            </a:r>
            <a:r>
              <a:rPr lang="zh-CN" altLang="en-US"/>
              <a:t>上游</a:t>
            </a:r>
            <a:r>
              <a:rPr lang="en-US" altLang="zh-CN"/>
              <a:t>PlatformArch::kLoong64 </a:t>
            </a:r>
            <a:r>
              <a:rPr lang="zh-CN" altLang="en-US"/>
              <a:t>-</a:t>
            </a:r>
            <a:r>
              <a:rPr lang="en-US" altLang="zh-CN"/>
              <a:t>&gt; kLoongarch64</a:t>
            </a:r>
            <a:endParaRPr lang="en-US" altLang="zh-CN"/>
          </a:p>
          <a:p>
            <a:pPr lvl="1"/>
            <a:r>
              <a:rPr lang="en-US" altLang="zh-CN">
                <a:hlinkClick r:id="rId2"/>
              </a:rPr>
              <a:t>https://github.com/lcpu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club/loongarch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packages/pull/580</a:t>
            </a:r>
            <a:endParaRPr lang="en-US" altLang="zh-CN"/>
          </a:p>
          <a:p>
            <a:pPr lvl="0"/>
            <a:r>
              <a:rPr lang="en-US" altLang="zh-CN"/>
              <a:t>Rust</a:t>
            </a:r>
            <a:r>
              <a:rPr lang="zh-CN" altLang="en-US"/>
              <a:t>与</a:t>
            </a:r>
            <a:r>
              <a:rPr lang="en-US" altLang="zh-CN"/>
              <a:t>LLVM 19</a:t>
            </a:r>
            <a:r>
              <a:rPr lang="zh-CN" altLang="en-US"/>
              <a:t>兼容性修复</a:t>
            </a:r>
            <a:r>
              <a:rPr lang="en-US" altLang="zh-CN">
                <a:solidFill>
                  <a:srgbClr val="00B0F0"/>
                </a:solidFill>
              </a:rPr>
              <a:t> (by wszqkzqk)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消除</a:t>
            </a:r>
            <a:r>
              <a:rPr lang="en-US" altLang="zh-CN"/>
              <a:t>LLVM 19</a:t>
            </a:r>
            <a:r>
              <a:rPr lang="zh-CN" altLang="en-US"/>
              <a:t>不支持特性的</a:t>
            </a:r>
            <a:r>
              <a:rPr lang="en-US" altLang="zh-CN"/>
              <a:t>warning</a:t>
            </a:r>
            <a:endParaRPr lang="zh-CN" altLang="en-US"/>
          </a:p>
          <a:p>
            <a:pPr lvl="1"/>
            <a:r>
              <a:rPr lang="en-US" altLang="zh-CN">
                <a:hlinkClick r:id="rId3"/>
              </a:rPr>
              <a:t>https://github.com/lcpu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club/loongarch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packages/pull/582</a:t>
            </a:r>
            <a:endParaRPr lang="en-US" altLang="zh-CN"/>
          </a:p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Linux for Loong64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gcc14 FP128</a:t>
            </a:r>
            <a:r>
              <a:rPr lang="zh-CN" altLang="en-US"/>
              <a:t>补丁重新引入</a:t>
            </a:r>
            <a:r>
              <a:rPr lang="en-US" altLang="zh-CN"/>
              <a:t> </a:t>
            </a:r>
            <a:r>
              <a:rPr lang="en-US" altLang="zh-CN">
                <a:solidFill>
                  <a:srgbClr val="00B0F0"/>
                </a:solidFill>
              </a:rPr>
              <a:t>(by </a:t>
            </a:r>
            <a:r>
              <a:rPr lang="en-US" altLang="zh-CN">
                <a:solidFill>
                  <a:srgbClr val="00B0F0"/>
                </a:solidFill>
                <a:ea typeface="Source Han Sans CN" charset="0"/>
              </a:rPr>
              <a:t>Pluto Yang</a:t>
            </a:r>
            <a:r>
              <a:rPr lang="en-US" altLang="zh-CN">
                <a:solidFill>
                  <a:srgbClr val="00B0F0"/>
                </a:solidFill>
              </a:rPr>
              <a:t>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en-US" altLang="zh-CN"/>
              <a:t>gcc</a:t>
            </a:r>
            <a:r>
              <a:rPr lang="zh-CN" altLang="en-US"/>
              <a:t>包滚动升级至</a:t>
            </a:r>
            <a:r>
              <a:rPr lang="en-US" altLang="zh-CN"/>
              <a:t>gcc15</a:t>
            </a:r>
            <a:r>
              <a:rPr lang="zh-CN" altLang="en-US"/>
              <a:t>后跟随上游新增维护了单独的</a:t>
            </a:r>
            <a:r>
              <a:rPr lang="en-US" altLang="zh-CN"/>
              <a:t>gcc14</a:t>
            </a:r>
            <a:r>
              <a:rPr lang="zh-CN" altLang="en-US"/>
              <a:t>包</a:t>
            </a:r>
            <a:endParaRPr lang="zh-CN" altLang="en-US"/>
          </a:p>
          <a:p>
            <a:pPr lvl="1"/>
            <a:r>
              <a:rPr lang="zh-CN" altLang="en-US"/>
              <a:t>重新为</a:t>
            </a:r>
            <a:r>
              <a:rPr lang="en-US" altLang="zh-CN"/>
              <a:t>gcc14</a:t>
            </a:r>
            <a:r>
              <a:rPr lang="zh-CN" altLang="en-US"/>
              <a:t>引入了</a:t>
            </a:r>
            <a:r>
              <a:rPr lang="en-US" altLang="zh-CN"/>
              <a:t>FP128</a:t>
            </a:r>
            <a:r>
              <a:rPr lang="zh-CN" altLang="en-US"/>
              <a:t>修复</a:t>
            </a:r>
            <a:endParaRPr lang="zh-CN" altLang="en-US"/>
          </a:p>
          <a:p>
            <a:pPr lvl="1"/>
            <a:r>
              <a:rPr lang="en-US" altLang="zh-CN">
                <a:hlinkClick r:id="rId1"/>
              </a:rPr>
              <a:t>github.com/lcpu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club/loongarch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packages/commit/7ba8a16b1561271006e2953d17ece87b7b5f5b62</a:t>
            </a:r>
            <a:endParaRPr lang="zh-CN" altLang="en-US"/>
          </a:p>
          <a:p>
            <a:r>
              <a:rPr lang="zh-CN" altLang="en-US"/>
              <a:t>支持</a:t>
            </a:r>
            <a:r>
              <a:rPr lang="en-US" altLang="zh-CN"/>
              <a:t>python-awkward/syslog-ng </a:t>
            </a:r>
            <a:r>
              <a:rPr lang="en-US" altLang="zh-CN">
                <a:solidFill>
                  <a:srgbClr val="00B0F0"/>
                </a:solidFill>
              </a:rPr>
              <a:t>(by Pluto Yang)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禁用</a:t>
            </a:r>
            <a:r>
              <a:rPr lang="en-US" altLang="zh-CN"/>
              <a:t>CUDA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相关部分</a:t>
            </a:r>
            <a:endParaRPr lang="zh-CN" altLang="en-US"/>
          </a:p>
          <a:p>
            <a:pPr lvl="0"/>
            <a:r>
              <a:rPr lang="en-US" altLang="zh-CN"/>
              <a:t>zig</a:t>
            </a:r>
            <a:r>
              <a:rPr lang="zh-CN" altLang="en-US"/>
              <a:t>支持即将上线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等待</a:t>
            </a:r>
            <a:r>
              <a:rPr lang="en-US" altLang="zh-CN"/>
              <a:t>Arch Linux</a:t>
            </a:r>
            <a:r>
              <a:rPr lang="zh-CN" altLang="en-US"/>
              <a:t>上游从</a:t>
            </a:r>
            <a:r>
              <a:rPr lang="en-US" altLang="zh-CN"/>
              <a:t>testing</a:t>
            </a:r>
            <a:r>
              <a:rPr lang="zh-CN" altLang="en-US"/>
              <a:t>移动到</a:t>
            </a:r>
            <a:r>
              <a:rPr lang="en-US" altLang="zh-CN"/>
              <a:t>stable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龙架构</a:t>
            </a:r>
            <a:r>
              <a:rPr lang="zh-CN" altLang="en-US"/>
              <a:t>双周会</a:t>
            </a:r>
            <a:endParaRPr lang="zh-CN" altLang="en-US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828448" y="3509470"/>
            <a:ext cx="4418126" cy="497923"/>
          </a:xfrm>
        </p:spPr>
        <p:txBody>
          <a:bodyPr/>
          <a:p>
            <a:r>
              <a:rPr lang="en-US" altLang="zh-CN"/>
              <a:t>2025 </a:t>
            </a:r>
            <a:r>
              <a:rPr lang="zh-CN" altLang="en-US"/>
              <a:t>年 </a:t>
            </a:r>
            <a:r>
              <a:rPr lang="en-US" altLang="zh-CN"/>
              <a:t>5 </a:t>
            </a:r>
            <a:r>
              <a:rPr lang="zh-CN" altLang="en-US"/>
              <a:t>月 </a:t>
            </a:r>
            <a:r>
              <a:rPr lang="en-US" altLang="zh-CN"/>
              <a:t>25 </a:t>
            </a:r>
            <a:r>
              <a:rPr lang="zh-CN" altLang="en-US"/>
              <a:t>日</a:t>
            </a:r>
            <a:r>
              <a:rPr lang="ja-JP" altLang="en-US"/>
              <a:t>・</a:t>
            </a:r>
            <a:r>
              <a:rPr lang="zh-CN" altLang="en-US"/>
              <a:t>第 </a:t>
            </a:r>
            <a:r>
              <a:rPr lang="en-US" altLang="zh-CN"/>
              <a:t>12 </a:t>
            </a:r>
            <a:r>
              <a:rPr lang="zh-CN" altLang="en-US"/>
              <a:t>次</a:t>
            </a:r>
            <a:endParaRPr lang="zh-CN" altLang="en-US"/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9324174" y="572444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752" y="572430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/>
      <p:sp>
        <p:nvSpPr>
          <p:cNvPr id="1048630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31" name="副标题 2"/>
          <p:cNvSpPr>
            <a:spLocks noGrp="1"/>
          </p:cNvSpPr>
          <p:nvPr>
            <p:ph type="subTitle" idx="1"/>
          </p:nvPr>
        </p:nvSpPr>
        <p:spPr>
          <a:xfrm>
            <a:off x="795286" y="3370802"/>
            <a:ext cx="4418126" cy="497923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社区事务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1048632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3B6000 </a:t>
            </a:r>
            <a:r>
              <a:rPr lang="zh-CN" altLang="en-US"/>
              <a:t>主板特价团购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999" y="1259762"/>
            <a:ext cx="10624170" cy="4657501"/>
          </a:xfrm>
        </p:spPr>
        <p:txBody>
          <a:bodyPr>
            <a:noAutofit/>
          </a:bodyPr>
          <a:p>
            <a:r>
              <a:rPr lang="zh-CN" altLang="en-US" sz="2400"/>
              <a:t>社区特价 </a:t>
            </a:r>
            <a:r>
              <a:rPr lang="en-US" altLang="zh-CN" sz="2400"/>
              <a:t>3B6000 </a:t>
            </a:r>
            <a:r>
              <a:rPr lang="zh-CN" altLang="en-US" sz="2400"/>
              <a:t>主板，数量有限</a:t>
            </a:r>
            <a:endParaRPr lang="zh-CN" altLang="en-US" sz="2400"/>
          </a:p>
          <a:p>
            <a:pPr lvl="1"/>
            <a:r>
              <a:rPr lang="zh-CN" altLang="en-US" sz="2000"/>
              <a:t>售价：</a:t>
            </a:r>
            <a:r>
              <a:rPr lang="en-US" altLang="zh-CN" sz="2000"/>
              <a:t>2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799</a:t>
            </a:r>
            <a:r>
              <a:rPr lang="en-US" altLang="zh-CN" sz="2000"/>
              <a:t> </a:t>
            </a:r>
            <a:r>
              <a:rPr lang="zh-CN" altLang="en-US" sz="2000"/>
              <a:t>元</a:t>
            </a:r>
            <a:endParaRPr lang="zh-CN" altLang="en-US" sz="2000"/>
          </a:p>
          <a:p>
            <a:pPr lvl="1"/>
            <a:r>
              <a:rPr lang="zh-CN" altLang="en-US" sz="2000"/>
              <a:t>主板型号：</a:t>
            </a:r>
            <a:r>
              <a:rPr lang="en-US" altLang="zh-CN" sz="2000"/>
              <a:t>XB612B0_V1.1</a:t>
            </a:r>
            <a:endParaRPr lang="en-US" altLang="zh-CN" sz="2000"/>
          </a:p>
          <a:p>
            <a:pPr lvl="1"/>
            <a:r>
              <a:rPr lang="zh-CN" altLang="en-US" sz="2000"/>
              <a:t>规格特性：</a:t>
            </a:r>
            <a:endParaRPr lang="zh-CN" altLang="en-US" sz="2000"/>
          </a:p>
          <a:p>
            <a:pPr lvl="2"/>
            <a:r>
              <a:rPr lang="zh-CN" altLang="en-US" sz="1800"/>
              <a:t>龙芯 </a:t>
            </a:r>
            <a:r>
              <a:rPr lang="en-US" altLang="zh-CN" sz="1800"/>
              <a:t>3B6000</a:t>
            </a:r>
            <a:r>
              <a:rPr lang="zh-CN" altLang="en-US" sz="1800"/>
              <a:t>（八核心），</a:t>
            </a:r>
            <a:r>
              <a:rPr lang="en-US" altLang="zh-CN" sz="1800"/>
              <a:t>2.3GHz</a:t>
            </a:r>
            <a:endParaRPr lang="zh-CN" altLang="en-US" sz="1800"/>
          </a:p>
          <a:p>
            <a:pPr lvl="2"/>
            <a:r>
              <a:rPr lang="en-US" altLang="zh-CN" sz="1800"/>
              <a:t>microATX, 244 x 244mm</a:t>
            </a:r>
            <a:endParaRPr lang="en-US" altLang="zh-CN" sz="1800"/>
          </a:p>
          <a:p>
            <a:pPr lvl="2"/>
            <a:r>
              <a:rPr lang="en-US" altLang="zh-CN" sz="1800"/>
              <a:t>2</a:t>
            </a:r>
            <a:r>
              <a:rPr lang="zh-CN" altLang="en-US" sz="1800"/>
              <a:t> 个内存插槽，规格 </a:t>
            </a:r>
            <a:r>
              <a:rPr lang="en-US" altLang="zh-CN" sz="1800"/>
              <a:t>DDR4</a:t>
            </a:r>
            <a:r>
              <a:rPr lang="zh-CN" altLang="en-US" sz="1800"/>
              <a:t> </a:t>
            </a:r>
            <a:r>
              <a:rPr lang="en-US" altLang="zh-CN" sz="1800"/>
              <a:t>3200MT/s</a:t>
            </a:r>
            <a:r>
              <a:rPr lang="zh-CN" altLang="en-US" sz="1800"/>
              <a:t>，支持</a:t>
            </a:r>
            <a:r>
              <a:rPr lang="zh-CN" altLang="en-US" sz="1800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en-US" altLang="zh-CN" sz="1800">
                <a:solidFill>
                  <a:schemeClr val="tx1"/>
                </a:solidFill>
                <a:ea typeface="Source Han Sans CN" charset="0"/>
              </a:rPr>
              <a:t>RECC</a:t>
            </a:r>
            <a:endParaRPr lang="en-US" altLang="zh-CN" sz="1800"/>
          </a:p>
          <a:p>
            <a:pPr lvl="2"/>
            <a:r>
              <a:rPr lang="zh-CN" altLang="en-US" sz="1800"/>
              <a:t>三个</a:t>
            </a:r>
            <a:r>
              <a:rPr lang="en-US" altLang="zh-CN" sz="1800"/>
              <a:t> PCIe </a:t>
            </a:r>
            <a:r>
              <a:rPr lang="zh-CN" altLang="en-US" sz="1800"/>
              <a:t>插槽</a:t>
            </a:r>
            <a:endParaRPr lang="zh-CN" altLang="en-US" sz="1800"/>
          </a:p>
          <a:p>
            <a:pPr lvl="3"/>
            <a:r>
              <a:rPr lang="zh-CN" altLang="en-US" sz="1800"/>
              <a:t>两个</a:t>
            </a:r>
            <a:r>
              <a:rPr lang="en-US" altLang="zh-CN" sz="1800"/>
              <a:t> x16 </a:t>
            </a:r>
            <a:r>
              <a:rPr lang="zh-CN" altLang="en-US" sz="1800"/>
              <a:t>槽 </a:t>
            </a:r>
            <a:r>
              <a:rPr lang="en-US" altLang="zh-CN" sz="1800">
                <a:solidFill>
                  <a:schemeClr val="tx1"/>
                </a:solidFill>
                <a:ea typeface="Source Han Sans CN" charset="0"/>
              </a:rPr>
              <a:t>(</a:t>
            </a:r>
            <a:r>
              <a:rPr lang="en-US" altLang="zh-CN" sz="1800"/>
              <a:t>1 * x16, 1 * x8) </a:t>
            </a:r>
            <a:r>
              <a:rPr lang="zh-CN" altLang="en-US" sz="1800"/>
              <a:t>均为 </a:t>
            </a:r>
            <a:r>
              <a:rPr lang="en-US" altLang="zh-CN" sz="1800"/>
              <a:t>CPU</a:t>
            </a:r>
            <a:r>
              <a:rPr lang="zh-CN" altLang="en-US" sz="1800"/>
              <a:t> 直出</a:t>
            </a:r>
            <a:endParaRPr lang="zh-CN" altLang="en-US" sz="1800"/>
          </a:p>
          <a:p>
            <a:pPr lvl="3"/>
            <a:r>
              <a:rPr lang="zh-CN" altLang="en-US" sz="1800"/>
              <a:t>一个 </a:t>
            </a:r>
            <a:r>
              <a:rPr lang="en-US" altLang="zh-CN" sz="1800"/>
              <a:t>x4</a:t>
            </a:r>
            <a:r>
              <a:rPr lang="zh-CN" altLang="en-US" sz="1800"/>
              <a:t> 槽，由 </a:t>
            </a:r>
            <a:r>
              <a:rPr lang="en-US" altLang="zh-CN" sz="1800"/>
              <a:t>7A</a:t>
            </a:r>
            <a:r>
              <a:rPr lang="zh-CN" altLang="en-US" sz="1800"/>
              <a:t> 桥片引出</a:t>
            </a:r>
            <a:endParaRPr lang="zh-CN" altLang="en-US" sz="1800"/>
          </a:p>
          <a:p>
            <a:pPr lvl="2"/>
            <a:r>
              <a:rPr lang="zh-CN" altLang="en-US" sz="1800"/>
              <a:t>两个 </a:t>
            </a:r>
            <a:r>
              <a:rPr lang="en-US" altLang="zh-CN" sz="1800"/>
              <a:t>m.2</a:t>
            </a:r>
            <a:r>
              <a:rPr lang="zh-CN" altLang="en-US" sz="1800"/>
              <a:t> </a:t>
            </a:r>
            <a:r>
              <a:rPr lang="en-US" altLang="zh-CN" sz="1800"/>
              <a:t>NVMe</a:t>
            </a:r>
            <a:r>
              <a:rPr lang="zh-CN" altLang="en-US" sz="1800"/>
              <a:t> 插槽，均由 </a:t>
            </a:r>
            <a:r>
              <a:rPr lang="en-US" altLang="zh-CN" sz="1800"/>
              <a:t>7A2000 </a:t>
            </a:r>
            <a:r>
              <a:rPr lang="zh-CN" altLang="en-US" sz="1800"/>
              <a:t>桥片引出</a:t>
            </a:r>
            <a:endParaRPr lang="zh-CN" altLang="en-US" sz="1800"/>
          </a:p>
          <a:p>
            <a:pPr lvl="2"/>
            <a:r>
              <a:rPr lang="en-US" altLang="zh-CN" sz="1800"/>
              <a:t>2</a:t>
            </a:r>
            <a:r>
              <a:rPr lang="zh-CN" altLang="en-US" sz="1800"/>
              <a:t> </a:t>
            </a:r>
            <a:r>
              <a:rPr lang="en-US" altLang="zh-CN" sz="1800"/>
              <a:t>*</a:t>
            </a:r>
            <a:r>
              <a:rPr lang="zh-CN" altLang="en-US" sz="1800"/>
              <a:t> </a:t>
            </a:r>
            <a:r>
              <a:rPr lang="en-US" altLang="zh-CN" sz="1800"/>
              <a:t>GbE</a:t>
            </a:r>
            <a:r>
              <a:rPr lang="zh-CN" altLang="en-US" sz="1800"/>
              <a:t> 以太网，</a:t>
            </a:r>
            <a:r>
              <a:rPr lang="en-US" altLang="zh-CN" sz="1800"/>
              <a:t>4 * USB 3.0, 2 * USB 2.0, ...</a:t>
            </a:r>
            <a:endParaRPr lang="zh-CN" altLang="en-US" sz="1800"/>
          </a:p>
          <a:p>
            <a:pPr lvl="1"/>
            <a:r>
              <a:rPr lang="zh-CN" altLang="en-US" sz="2000"/>
              <a:t>配件：后挡板及散热器 </a:t>
            </a:r>
            <a:r>
              <a:rPr lang="en-US" altLang="zh-CN" sz="2000"/>
              <a:t>(120mm)</a:t>
            </a:r>
            <a:endParaRPr lang="zh-CN" altLang="en-US" sz="2000"/>
          </a:p>
          <a:p>
            <a:pPr lvl="3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 descr="upload_post_object_v2_381342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6891" y="0"/>
            <a:ext cx="5255064" cy="55641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问答环节</a:t>
            </a:r>
            <a:endParaRPr lang="zh-CN" alt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社区问答及意见反馈</a:t>
            </a:r>
            <a:endParaRPr lang="zh-CN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/>
      <p:sp>
        <p:nvSpPr>
          <p:cNvPr id="1048648" name="副标题 2"/>
          <p:cNvSpPr>
            <a:spLocks noGrp="1"/>
          </p:cNvSpPr>
          <p:nvPr>
            <p:ph type="subTitle" idx="1"/>
          </p:nvPr>
        </p:nvSpPr>
        <p:spPr>
          <a:xfrm>
            <a:off x="1758201" y="4401115"/>
            <a:ext cx="4418126" cy="497923"/>
          </a:xfrm>
        </p:spPr>
        <p:txBody>
          <a:bodyPr/>
          <a:p>
            <a:pPr algn="ctr"/>
            <a:r>
              <a:rPr lang="zh-CN" altLang="en-US">
                <a:solidFill>
                  <a:schemeClr val="tx1"/>
                </a:solidFill>
              </a:rPr>
              <a:t>双周会讨论（请先添加管理员）</a:t>
            </a:r>
            <a:endParaRPr lang="zh-CN" altLang="en-US"/>
          </a:p>
        </p:txBody>
      </p:sp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7245290" y="1587626"/>
            <a:ext cx="2468139" cy="2404885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00" y="1587626"/>
            <a:ext cx="2581652" cy="2404868"/>
          </a:xfrm>
          <a:prstGeom prst="rect">
            <a:avLst/>
          </a:prstGeom>
        </p:spPr>
      </p:pic>
      <p:sp>
        <p:nvSpPr>
          <p:cNvPr id="1048649" name="副标题 2"/>
          <p:cNvSpPr>
            <a:spLocks noGrp="1"/>
          </p:cNvSpPr>
          <p:nvPr/>
        </p:nvSpPr>
        <p:spPr>
          <a:xfrm>
            <a:off x="6419109" y="4401091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Source Sans 3" panose="020B0503030403020204" charset="0"/>
              </a:rPr>
              <a:t>爱好者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Arial" panose="020B0604020202020204" pitchFamily="34" charset="0"/>
              </a:rPr>
              <a:t>交流群</a:t>
            </a:r>
            <a:endParaRPr lang="zh-CN" altLang="en-US">
              <a:latin typeface="Source Han Sans CN" panose="020B0500000000000000" charset="-122"/>
              <a:ea typeface="Source Han Sans CN" panose="020B0500000000000000" charset="-122"/>
              <a:cs typeface="Source Sans 3" panose="020B0503030403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会前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注意事项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会前注意事项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本次会议仅涉及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软件</a:t>
            </a: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技术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课题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 lvl="1"/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关于龙芯相关的硬件产品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，除官方层面已解禁的消息及</a:t>
            </a:r>
            <a:b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</a:b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本文档内可公开的消息外，其他均不作任何回应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r>
              <a:rPr lang="zh-CN" altLang="en-US"/>
              <a:t>本次会议与股市无关，不构成任何投资建议</a:t>
            </a:r>
            <a:endParaRPr lang="zh-CN" altLang="en-US"/>
          </a:p>
          <a:p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08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龙架构上游动向</a:t>
            </a:r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GCC: BitInt </a:t>
            </a:r>
            <a:r>
              <a:rPr lang="zh-CN" altLang="en-US"/>
              <a:t>支持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Yang </a:t>
            </a:r>
            <a:r>
              <a:rPr lang="en-US" altLang="zh-CN">
                <a:cs typeface="Arial" panose="020B0604020202020204" pitchFamily="34" charset="0"/>
              </a:rPr>
              <a:t>Yujie </a:t>
            </a:r>
            <a:r>
              <a:rPr lang="zh-CN" altLang="en-US">
                <a:cs typeface="Arial" panose="020B0604020202020204" pitchFamily="34" charset="0"/>
              </a:rPr>
              <a:t>提交了 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RFC </a:t>
            </a:r>
            <a:r>
              <a:rPr lang="zh-CN" altLang="en-US">
                <a:cs typeface="Arial" panose="020B0604020202020204" pitchFamily="34" charset="0"/>
                <a:hlinkClick r:id="rId1"/>
              </a:rPr>
              <a:t>补丁</a:t>
            </a:r>
            <a:r>
              <a:rPr lang="zh-CN" altLang="en-US">
                <a:cs typeface="Arial" panose="020B0604020202020204" pitchFamily="34" charset="0"/>
              </a:rPr>
              <a:t>，由于需要修改架构无关代码，预期需要较长的评审周期</a:t>
            </a:r>
            <a:endParaRPr lang="zh-CN" altLang="en-US">
              <a:cs typeface="Arial" panose="020B0604020202020204" pitchFamily="34" charset="0"/>
            </a:endParaRPr>
          </a:p>
          <a:p>
            <a:r>
              <a:rPr lang="zh-CN" altLang="en-US">
                <a:cs typeface="Arial" panose="020B0604020202020204" pitchFamily="34" charset="0"/>
              </a:rPr>
              <a:t>上游开发者 </a:t>
            </a:r>
            <a:r>
              <a:rPr lang="en-US" altLang="zh-CN">
                <a:cs typeface="Arial" panose="020B0604020202020204" pitchFamily="34" charset="0"/>
              </a:rPr>
              <a:t>Jakub</a:t>
            </a:r>
            <a:r>
              <a:rPr lang="zh-CN" altLang="en-US">
                <a:cs typeface="Arial" panose="020B0604020202020204" pitchFamily="34" charset="0"/>
              </a:rPr>
              <a:t>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Jelinek 提出了若干意见，并自己动手修复了架构无关代码中处理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BitInt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左移时未正确对其最高位所在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limb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进行符号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/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零扩展的问题</a:t>
            </a:r>
            <a:endParaRPr lang="zh-CN" altLang="en-US">
              <a:solidFill>
                <a:schemeClr val="tx1"/>
              </a:solidFill>
              <a:ea typeface="Source Han Sans CN" charset="0"/>
              <a:cs typeface="Arial" panose="020B0604020202020204" pitchFamily="34" charset="0"/>
            </a:endParaRPr>
          </a:p>
          <a:p>
            <a:pPr lvl="1"/>
            <a:r>
              <a:rPr lang="zh-CN" altLang="en-US"/>
              <a:t>现有支持 </a:t>
            </a:r>
            <a:r>
              <a:rPr lang="en-US" altLang="zh-CN"/>
              <a:t>BitInt </a:t>
            </a:r>
            <a:r>
              <a:rPr lang="zh-CN" altLang="en-US"/>
              <a:t>的架构 </a:t>
            </a:r>
            <a:r>
              <a:rPr lang="en-US" altLang="zh-CN"/>
              <a:t>(x86 </a:t>
            </a:r>
            <a:r>
              <a:rPr lang="zh-CN" altLang="en-US"/>
              <a:t>和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A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Arch64</a:t>
            </a:r>
            <a:r>
              <a:rPr lang="en-US" altLang="zh-CN"/>
              <a:t>) ABI </a:t>
            </a:r>
            <a:r>
              <a:rPr lang="zh-CN" altLang="en-US"/>
              <a:t>无此要求，故之前未发现此问题</a:t>
            </a:r>
            <a:endParaRPr lang="zh-CN" altLang="en-US"/>
          </a:p>
          <a:p>
            <a:pPr lvl="1"/>
            <a:r>
              <a:rPr lang="zh-CN" altLang="en-US"/>
              <a:t>而预期 </a:t>
            </a:r>
            <a:r>
              <a:rPr lang="en-US" altLang="zh-CN"/>
              <a:t>LoongArch </a:t>
            </a:r>
            <a:r>
              <a:rPr lang="zh-CN" altLang="en-US"/>
              <a:t>和 </a:t>
            </a:r>
            <a:r>
              <a:rPr lang="en-US" altLang="zh-CN"/>
              <a:t>S390x </a:t>
            </a:r>
            <a:r>
              <a:rPr lang="zh-CN" altLang="en-US"/>
              <a:t>将会有此要求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内核：内嵌汇编中的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csrxchg</a:t>
            </a:r>
            <a:endParaRPr lang="zh-CN" altLang="en-US">
              <a:latin typeface="Fira Code" charset="0"/>
              <a:ea typeface="Fira Code" charset="0"/>
              <a:cs typeface="Fira Code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34381" cy="4657501"/>
          </a:xfrm>
        </p:spPr>
        <p:txBody>
          <a:bodyPr/>
          <a:p>
            <a:r>
              <a:rPr lang="zh-CN" altLang="en-US"/>
              <a:t>为了</a:t>
            </a:r>
            <a:r>
              <a:rPr lang="zh-CN" altLang="en-US">
                <a:cs typeface="Arial" panose="020B0604020202020204" pitchFamily="34" charset="0"/>
              </a:rPr>
              <a:t>节省指令编码空间，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csrxchg</a:t>
            </a:r>
            <a:r>
              <a:rPr lang="en-US" altLang="zh-CN"/>
              <a:t> </a:t>
            </a:r>
            <a:r>
              <a:rPr lang="zh-CN" altLang="en-US"/>
              <a:t>要求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rj</a:t>
            </a:r>
            <a:r>
              <a:rPr lang="en-US" altLang="zh-CN"/>
              <a:t> </a:t>
            </a:r>
            <a:r>
              <a:rPr lang="zh-CN" altLang="en-US"/>
              <a:t>不能为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r0</a:t>
            </a:r>
            <a:r>
              <a:rPr lang="en-US" altLang="zh-CN"/>
              <a:t> </a:t>
            </a:r>
            <a:r>
              <a:rPr lang="zh-CN" altLang="en-US"/>
              <a:t>或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r1</a:t>
            </a:r>
            <a:endParaRPr lang="en-US" altLang="zh-CN">
              <a:latin typeface="Fira Code" charset="0"/>
              <a:ea typeface="Fira Code" charset="0"/>
              <a:cs typeface="Fira Code" charset="0"/>
            </a:endParaRPr>
          </a:p>
          <a:p>
            <a:r>
              <a:rPr lang="zh-CN" altLang="en-US"/>
              <a:t>但是内核中有类似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asm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("csrxchg %0, %1, %2"</a:t>
            </a:r>
            <a:br>
              <a:rPr lang="en-US" altLang="zh-CN">
                <a:latin typeface="Fira Code" charset="0"/>
                <a:ea typeface="Fira Code" charset="0"/>
                <a:cs typeface="Fira Code" charset="0"/>
              </a:rPr>
            </a:b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  : "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+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r"(oldv) : "r"(mask), "i"(csr));</a:t>
            </a:r>
            <a:br>
              <a:rPr lang="en-US" altLang="zh-CN">
                <a:latin typeface="Fira Code" charset="0"/>
                <a:ea typeface="Fira Code" charset="0"/>
                <a:cs typeface="Fira Code" charset="0"/>
              </a:rPr>
            </a:b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这样的代码，而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"r"</a:t>
            </a:r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这个限定符却可能将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mask</a:t>
            </a:r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分配到 </a:t>
            </a:r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r1 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中，在一些内核配置下会产生错误的汇编代码</a:t>
            </a:r>
            <a:endParaRPr lang="zh-CN" altLang="en-US">
              <a:latin typeface="Source Han Sans CN" charset="0"/>
              <a:ea typeface="Source Han Sans CN" charset="0"/>
              <a:cs typeface="Source Han Sans CN" charset="0"/>
            </a:endParaRPr>
          </a:p>
          <a:p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对于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GCC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，对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mask</a:t>
            </a:r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改用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"q"</a:t>
            </a:r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限定符 </a:t>
            </a:r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(GCC 12 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起即支持，</a:t>
            </a:r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GCC 16 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起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  <a:hlinkClick r:id="rId1"/>
              </a:rPr>
              <a:t>正式记入文档</a:t>
            </a:r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) 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即可</a:t>
            </a:r>
            <a:endParaRPr lang="en-US" altLang="zh-CN">
              <a:latin typeface="Source Han Sans CN" charset="0"/>
              <a:ea typeface="Source Han Sans CN" charset="0"/>
              <a:cs typeface="Source Han Sans CN" charset="0"/>
            </a:endParaRPr>
          </a:p>
          <a:p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对于 </a:t>
            </a:r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LLVM 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则并不能（见下一页）</a:t>
            </a:r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,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因此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  <a:hlinkClick r:id="rId2"/>
              </a:rPr>
              <a:t>最后的修复方案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不得不硬编码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t0</a:t>
            </a:r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为存放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mask</a:t>
            </a:r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zh-CN" altLang="en-US">
                <a:latin typeface="Source Han Sans CN" charset="0"/>
                <a:ea typeface="Source Han Sans CN" charset="0"/>
                <a:cs typeface="Source Han Sans CN" charset="0"/>
              </a:rPr>
              <a:t>的寄存器</a:t>
            </a:r>
            <a:endParaRPr lang="zh-CN" altLang="en-US"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LLVM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heiher </a:t>
            </a:r>
            <a:r>
              <a:rPr lang="zh-CN" altLang="en-US">
                <a:hlinkClick r:id="rId1"/>
              </a:rPr>
              <a:t>增加了</a:t>
            </a:r>
            <a:r>
              <a:rPr lang="en-US"/>
              <a:t> </a:t>
            </a:r>
            <a:r>
              <a:rPr lang="en-US" altLang="zh-CN"/>
              <a:t>LA32R </a:t>
            </a:r>
            <a:r>
              <a:rPr lang="zh-CN" altLang="en-US"/>
              <a:t>的代码生成支持</a:t>
            </a:r>
            <a:endParaRPr lang="en-US"/>
          </a:p>
          <a:p>
            <a:r>
              <a:rPr lang="en-US"/>
              <a:t>ziyao233 </a:t>
            </a:r>
            <a:r>
              <a:rPr lang="zh-CN" altLang="en-US"/>
              <a:t>使 </a:t>
            </a:r>
            <a:r>
              <a:rPr lang="en-US" altLang="zh-CN"/>
              <a:t>Clang </a:t>
            </a:r>
            <a:r>
              <a:rPr lang="zh-CN" altLang="en-US"/>
              <a:t>对 </a:t>
            </a:r>
            <a:r>
              <a:rPr lang="en-US" altLang="zh-CN"/>
              <a:t>LoongArch FPR ABI </a:t>
            </a:r>
            <a:r>
              <a:rPr lang="zh-CN" altLang="en-US"/>
              <a:t>名称的支持与 </a:t>
            </a:r>
            <a:r>
              <a:rPr lang="en-US" altLang="zh-CN"/>
              <a:t>GCC </a:t>
            </a:r>
            <a:r>
              <a:rPr lang="zh-CN" altLang="en-US">
                <a:hlinkClick r:id="rId2"/>
              </a:rPr>
              <a:t>保持一致</a:t>
            </a:r>
            <a:endParaRPr lang="en-US"/>
          </a:p>
          <a:p>
            <a:r>
              <a:rPr lang="en-US" altLang="zh-CN"/>
              <a:t>heiher </a:t>
            </a:r>
            <a:r>
              <a:rPr lang="zh-CN" altLang="en-US"/>
              <a:t>解决了将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r0/r1</a:t>
            </a:r>
            <a:r>
              <a:rPr lang="en-US" altLang="zh-CN"/>
              <a:t> </a:t>
            </a:r>
            <a:r>
              <a:rPr lang="zh-CN" altLang="en-US"/>
              <a:t>分配给了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CSRXCHG rj</a:t>
            </a:r>
            <a:r>
              <a:rPr lang="en-US" altLang="zh-CN"/>
              <a:t> </a:t>
            </a:r>
            <a:r>
              <a:rPr lang="zh-CN" altLang="en-US"/>
              <a:t>的</a:t>
            </a:r>
            <a:r>
              <a:rPr lang="zh-CN" altLang="en-US">
                <a:hlinkClick r:id="rId3"/>
              </a:rPr>
              <a:t>问题</a:t>
            </a:r>
            <a:endParaRPr lang="en-US"/>
          </a:p>
          <a:p>
            <a:pPr lvl="1"/>
            <a:r>
              <a:rPr lang="zh-CN" altLang="en-US">
                <a:hlinkClick r:id="rId4"/>
              </a:rPr>
              <a:t>代码生成后端</a:t>
            </a:r>
            <a:endParaRPr lang="en-US"/>
          </a:p>
          <a:p>
            <a:pPr lvl="1"/>
            <a:r>
              <a:rPr lang="en-US">
                <a:solidFill>
                  <a:schemeClr val="tx1"/>
                </a:solidFill>
                <a:ea typeface="Source Han Sans CN" charset="0"/>
                <a:hlinkClick r:id="rId5"/>
              </a:rPr>
              <a:t>内联汇编的 </a:t>
            </a:r>
            <a:r>
              <a:rPr lang="en-US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  <a:hlinkClick r:id="rId5"/>
              </a:rPr>
              <a:t>q</a:t>
            </a:r>
            <a:r>
              <a:rPr lang="en-US">
                <a:solidFill>
                  <a:schemeClr val="tx1"/>
                </a:solidFill>
                <a:ea typeface="Source Han Sans CN" charset="0"/>
                <a:hlinkClick r:id="rId5"/>
              </a:rPr>
              <a:t> 约束</a:t>
            </a:r>
            <a:endParaRPr lang="en-US">
              <a:ea typeface="Source Han Sans C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/>
              <a:t>xen0n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Haskell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15" y="1259840"/>
            <a:ext cx="10894695" cy="4657725"/>
          </a:xfrm>
        </p:spPr>
        <p:txBody>
          <a:bodyPr/>
          <a:p>
            <a:r>
              <a:rPr lang="zh-CN" altLang="en-US"/>
              <a:t>历经</a:t>
            </a:r>
            <a:r>
              <a:rPr lang="en-US" altLang="zh-CN"/>
              <a:t> 4 </a:t>
            </a:r>
            <a:r>
              <a:rPr lang="zh-CN" altLang="en-US"/>
              <a:t>个月，</a:t>
            </a:r>
            <a:r>
              <a:rPr lang="en-US" altLang="zh-CN"/>
              <a:t>GHC LoongArch64 NCG </a:t>
            </a:r>
            <a:r>
              <a:rPr lang="zh-CN" altLang="en-US"/>
              <a:t>后端于</a:t>
            </a:r>
            <a:r>
              <a:rPr lang="en-US" altLang="zh-CN"/>
              <a:t> </a:t>
            </a:r>
            <a:r>
              <a:rPr lang="en-US">
                <a:sym typeface="+mn-ea"/>
              </a:rPr>
              <a:t>5 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 14 </a:t>
            </a:r>
            <a:r>
              <a:rPr lang="zh-CN" altLang="en-US">
                <a:sym typeface="+mn-ea"/>
              </a:rPr>
              <a:t>日</a:t>
            </a:r>
            <a:r>
              <a:rPr lang="zh-CN" altLang="en-US">
                <a:hlinkClick r:id="rId1" action="ppaction://hlinkfile"/>
              </a:rPr>
              <a:t>进入了</a:t>
            </a:r>
            <a:r>
              <a:rPr lang="zh-CN" altLang="en-US"/>
              <a:t>主线</a:t>
            </a:r>
            <a:endParaRPr lang="zh-CN" altLang="en-US"/>
          </a:p>
          <a:p>
            <a:pPr lvl="1"/>
            <a:r>
              <a:rPr lang="zh-CN" altLang="en-US"/>
              <a:t>移植作者：</a:t>
            </a:r>
            <a:r>
              <a:rPr lang="en-US" altLang="zh-CN"/>
              <a:t>Ticat Fp</a:t>
            </a:r>
            <a:endParaRPr lang="en-US" altLang="zh-CN"/>
          </a:p>
          <a:p>
            <a:pPr lvl="1"/>
            <a:r>
              <a:rPr lang="en-US" altLang="zh-CN"/>
              <a:t>CI </a:t>
            </a:r>
            <a:r>
              <a:rPr lang="zh-CN" altLang="en-US"/>
              <a:t>协力：</a:t>
            </a:r>
            <a:r>
              <a:rPr lang="en-US" altLang="zh-CN"/>
              <a:t>lrzlin</a:t>
            </a:r>
            <a:endParaRPr lang="en-US" altLang="zh-CN"/>
          </a:p>
          <a:p>
            <a:pPr lvl="0"/>
            <a:endParaRPr lang="en-US" altLang="zh-CN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lrzlin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3798</Words>
  <Application>WPS Office WWO_wpscloud_20250521212247-9dc636b224</Application>
  <PresentationFormat/>
  <Paragraphs>216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汉仪书宋二KW</vt:lpstr>
      <vt:lpstr>Kingsoft Confetti</vt:lpstr>
      <vt:lpstr>宋体</vt:lpstr>
      <vt:lpstr>龙架构双周会</vt:lpstr>
      <vt:lpstr>欢迎参加龙架构双周会</vt:lpstr>
      <vt:lpstr>龙架构双周会</vt:lpstr>
      <vt:lpstr>会前注意事项</vt:lpstr>
      <vt:lpstr>会前注意事项</vt:lpstr>
      <vt:lpstr>快速报告</vt:lpstr>
      <vt:lpstr>GCC: BitInt 支持</vt:lpstr>
      <vt:lpstr>内核：内嵌汇编中的 csrxchg</vt:lpstr>
      <vt:lpstr>LLVM</vt:lpstr>
      <vt:lpstr>Haskell</vt:lpstr>
      <vt:lpstr>PowerPoint 演示文稿</vt:lpstr>
      <vt:lpstr>Util-linux</vt:lpstr>
      <vt:lpstr>Linux 内核（loongarch 列表）</vt:lpstr>
      <vt:lpstr>Linux 内核（loongarch 列表）</vt:lpstr>
      <vt:lpstr>快速报告</vt:lpstr>
      <vt:lpstr>安同 OS (AOSC OS)</vt:lpstr>
      <vt:lpstr>安同 OS (AOSC OS)</vt:lpstr>
      <vt:lpstr>NixOS(nix4loong)</vt:lpstr>
      <vt:lpstr>Arch Linux for Loong64</vt:lpstr>
      <vt:lpstr>Arch Linux for Loong64</vt:lpstr>
      <vt:lpstr>快速报告</vt:lpstr>
      <vt:lpstr>3B6000 主板特价团购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xenon</cp:lastModifiedBy>
  <dcterms:created xsi:type="dcterms:W3CDTF">2025-05-25T06:53:21Z</dcterms:created>
  <dcterms:modified xsi:type="dcterms:W3CDTF">2025-05-25T06:53:21Z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2052-12.9.0.21536</vt:lpwstr>
  </property>
  <property fmtid="{D5CDD505-2E9C-101B-9397-08002B2CF9AE}" pid="3" name="ICV">
    <vt:lpwstr>47B5133B91E7D92B8904E1676A1AE32D_43</vt:lpwstr>
  </property>
</Properties>
</file>