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61" r:id="rId5"/>
    <p:sldId id="351" r:id="rId6"/>
    <p:sldId id="349" r:id="rId7"/>
    <p:sldId id="355" r:id="rId8"/>
    <p:sldId id="356" r:id="rId9"/>
    <p:sldId id="265" r:id="rId10"/>
    <p:sldId id="352" r:id="rId11"/>
    <p:sldId id="350" r:id="rId12"/>
    <p:sldId id="347" r:id="rId13"/>
    <p:sldId id="354" r:id="rId14"/>
    <p:sldId id="357" r:id="rId15"/>
    <p:sldId id="358" r:id="rId16"/>
    <p:sldId id="359" r:id="rId17"/>
    <p:sldId id="360" r:id="rId18"/>
    <p:sldId id="362" r:id="rId19"/>
    <p:sldId id="363" r:id="rId20"/>
    <p:sldId id="303" r:id="rId21"/>
    <p:sldId id="275" r:id="rId22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gentoo/gentoo/pull/4189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hyperlink" Target="https://hackmd.io/TV_0QwSTRzWLkSNE-d-Xbw?vie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hyperlink" Target="https://bbs.aosc.io/t/topic/39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oongson/la-abi-specs/pull/16" TargetMode="External"/><Relationship Id="rId1" Type="http://schemas.openxmlformats.org/officeDocument/2006/relationships/hyperlink" Target="https://github.com/loongson/la-abi-specs/pull/1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rust-lang/compiler-team/issues/865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hyperlink" Target="https://lore.kernel.org/loongarch/0FC3D21CA22E8251+20250428034746.21216-1-wangyuli@uniontech.com/" TargetMode="External"/><Relationship Id="rId8" Type="http://schemas.openxmlformats.org/officeDocument/2006/relationships/hyperlink" Target="https://lore.kernel.org/loongarch/20250427024505.129383-1-maobibo@loongson.cn/" TargetMode="External"/><Relationship Id="rId7" Type="http://schemas.openxmlformats.org/officeDocument/2006/relationships/hyperlink" Target="https://lore.kernel.org/loongarch/87msbon64r.ffs@tglx/" TargetMode="External"/><Relationship Id="rId6" Type="http://schemas.openxmlformats.org/officeDocument/2006/relationships/hyperlink" Target="https://lore.kernel.org/loongarch/CAAhV-H5eUtV6N=jt9sUyKXLAP2sX2kHA7rEbyKuSL1G-kRiXFg@mail.gmail.com/" TargetMode="External"/><Relationship Id="rId5" Type="http://schemas.openxmlformats.org/officeDocument/2006/relationships/hyperlink" Target="https://lore.kernel.org/loongarch/2025050531-video-reassure-e0f4@gregkh" TargetMode="External"/><Relationship Id="rId4" Type="http://schemas.openxmlformats.org/officeDocument/2006/relationships/hyperlink" Target="https://lore.kernel.org/loongarch/20250428074029.4166974-1-chenhuacai@loongson.cn/" TargetMode="External"/><Relationship Id="rId3" Type="http://schemas.openxmlformats.org/officeDocument/2006/relationships/hyperlink" Target="https://lore.kernel.org/loongarch/20250428074002.4166499-1-chenhuacai@loongson.cn/" TargetMode="External"/><Relationship Id="rId2" Type="http://schemas.openxmlformats.org/officeDocument/2006/relationships/hyperlink" Target="https://lore.kernel.org/loongarch/CAAhV-H7mHVntjCYkq3fdJG5f0JLvSWAS16cwvEAAbT8u0FzNCg@mail.gmail.com/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lore.kernel.org/loongarch/aBLIlNAWLbZ1hBv0@pie/" TargetMode="External"/><Relationship Id="rId7" Type="http://schemas.openxmlformats.org/officeDocument/2006/relationships/hyperlink" Target="https://lore.kernel.org/loongarch/aBwq7_WSDxd4W82N@pie.lan/" TargetMode="External"/><Relationship Id="rId6" Type="http://schemas.openxmlformats.org/officeDocument/2006/relationships/hyperlink" Target="https://lore.kernel.org/loongarch/cover.1746581751.git.zhoubinbin@loongson.cn/" TargetMode="External"/><Relationship Id="rId5" Type="http://schemas.openxmlformats.org/officeDocument/2006/relationships/hyperlink" Target="https://lore.kernel.org/loongarch/20250506031947.11130-1-zhaoqunqin@loongson.cn/" TargetMode="External"/><Relationship Id="rId4" Type="http://schemas.openxmlformats.org/officeDocument/2006/relationships/hyperlink" Target="https://lore.kernel.org/loongarch/CAAhV-H5+kb4xiiSanFpx=xfyOuCxi5AdyF5cJ8rV9vm7UEBJPg@mail.gmail.com/" TargetMode="External"/><Relationship Id="rId3" Type="http://schemas.openxmlformats.org/officeDocument/2006/relationships/hyperlink" Target="https://lore.kernel.org/loongarch/20250507100755.9129-1-zhangtianyang@loongson.cn/" TargetMode="External"/><Relationship Id="rId2" Type="http://schemas.openxmlformats.org/officeDocument/2006/relationships/hyperlink" Target="https://lore.kernel.org/loongarch/fccef9c4-da67-c232-7d61-07f2c6cabbd0@loongson.cn/" TargetMode="External"/><Relationship Id="rId1" Type="http://schemas.openxmlformats.org/officeDocument/2006/relationships/hyperlink" Target="https://lore.kernel.org/loongarch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hackmd.io/TV_0QwSTRzWLkSNE-d-Xbw?view" TargetMode="External"/><Relationship Id="rId1" Type="http://schemas.openxmlformats.org/officeDocument/2006/relationships/hyperlink" Target="https://github.com/loongson/la-softdev-convention/blob/v0.2/la-softdev-convention.adoc#vector-instruction-suppo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Gentoo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sam </a:t>
            </a:r>
            <a:r>
              <a:rPr lang="zh-CN" altLang="en-US"/>
              <a:t>为 </a:t>
            </a:r>
            <a:r>
              <a:rPr lang="en-US" altLang="zh-CN"/>
              <a:t>loong port </a:t>
            </a:r>
            <a:r>
              <a:rPr lang="zh-CN" altLang="en-US"/>
              <a:t>的 </a:t>
            </a:r>
            <a:r>
              <a:rPr lang="en-US" altLang="zh-CN"/>
              <a:t>23.0 profiles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启用</a:t>
            </a:r>
            <a:r>
              <a:rPr lang="zh-CN" altLang="en-US">
                <a:hlinkClick r:id="rId1"/>
              </a:rPr>
              <a:t>了</a:t>
            </a:r>
            <a:r>
              <a:rPr lang="zh-CN" altLang="en-US"/>
              <a:t> </a:t>
            </a:r>
            <a:r>
              <a:rPr lang="en-US" altLang="zh-CN"/>
              <a:t>DT_RELR </a:t>
            </a:r>
            <a:r>
              <a:rPr lang="zh-CN" altLang="en-US"/>
              <a:t>支持</a:t>
            </a:r>
            <a:endParaRPr lang="zh-CN" altLang="en-US"/>
          </a:p>
          <a:p>
            <a:pPr lvl="1"/>
            <a:r>
              <a:rPr lang="en-US" altLang="zh-CN"/>
              <a:t>glibc</a:t>
            </a:r>
            <a:r>
              <a:rPr lang="zh-CN" altLang="en-US"/>
              <a:t> 实际最初 </a:t>
            </a:r>
            <a:r>
              <a:rPr lang="en-US" altLang="zh-CN"/>
              <a:t>(2.36) </a:t>
            </a:r>
            <a:r>
              <a:rPr lang="zh-CN" altLang="en-US"/>
              <a:t>就已支持载入含 </a:t>
            </a:r>
            <a:r>
              <a:rPr lang="en-US" altLang="zh-CN"/>
              <a:t>DT_RELR </a:t>
            </a:r>
            <a:r>
              <a:rPr lang="zh-CN" altLang="en-US"/>
              <a:t>的文件</a:t>
            </a:r>
            <a:r>
              <a:rPr lang="en-US" altLang="zh-CN"/>
              <a:t>: </a:t>
            </a:r>
            <a:r>
              <a:rPr lang="zh-CN" altLang="en-US"/>
              <a:t>此功能无关架构</a:t>
            </a:r>
            <a:endParaRPr lang="zh-CN" altLang="en-US"/>
          </a:p>
          <a:p>
            <a:pPr lvl="1"/>
            <a:r>
              <a:rPr lang="en-US" altLang="zh-CN"/>
              <a:t>LLVM lld </a:t>
            </a:r>
            <a:r>
              <a:rPr lang="zh-CN" altLang="en-US"/>
              <a:t>也从最初 </a:t>
            </a:r>
            <a:r>
              <a:rPr lang="en-US" altLang="zh-CN"/>
              <a:t>(19) </a:t>
            </a:r>
            <a:r>
              <a:rPr lang="zh-CN" altLang="en-US"/>
              <a:t>即支持产生 </a:t>
            </a:r>
            <a:r>
              <a:rPr lang="en-US" altLang="zh-CN"/>
              <a:t>DT_RELR </a:t>
            </a:r>
            <a:r>
              <a:rPr lang="zh-CN" altLang="en-US"/>
              <a:t>内容</a:t>
            </a:r>
            <a:endParaRPr lang="zh-CN" altLang="en-US"/>
          </a:p>
          <a:p>
            <a:pPr lvl="1"/>
            <a:r>
              <a:rPr lang="zh-CN" altLang="en-US"/>
              <a:t>近期只不过是完善了 </a:t>
            </a:r>
            <a:r>
              <a:rPr lang="en-US" altLang="zh-CN"/>
              <a:t>BFD (binutils) </a:t>
            </a:r>
            <a:r>
              <a:rPr lang="zh-CN" altLang="en-US"/>
              <a:t>链接器，使 </a:t>
            </a:r>
            <a:r>
              <a:rPr lang="en-US" altLang="zh-CN"/>
              <a:t>DT_RELR </a:t>
            </a:r>
            <a:r>
              <a:rPr lang="zh-CN" altLang="en-US"/>
              <a:t>内容可以被它产生而已</a:t>
            </a:r>
            <a:endParaRPr lang="zh-CN" altLang="en-US"/>
          </a:p>
          <a:p>
            <a:pPr lvl="1"/>
            <a:r>
              <a:rPr lang="zh-CN" altLang="en-US"/>
              <a:t>综上所述，该变更不会导致兼容性问题，现已合并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诚迈鸿蒙</a:t>
            </a:r>
            <a:r>
              <a:rPr lang="en-US" altLang="zh-CN"/>
              <a:t>PC</a:t>
            </a:r>
            <a:r>
              <a:rPr lang="zh-CN" altLang="en-US"/>
              <a:t>开发进展汇报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114" y="1200594"/>
            <a:ext cx="9452278" cy="4657501"/>
          </a:xfrm>
        </p:spPr>
        <p:txBody>
          <a:bodyPr/>
          <a:p>
            <a:pPr marL="514350" indent="-514350">
              <a:buAutoNum type="arabicPeriod"/>
            </a:pPr>
            <a:r>
              <a:rPr lang="zh-CN" altLang="en-US"/>
              <a:t>集成浏览器</a:t>
            </a:r>
            <a:endParaRPr lang="zh-CN" altLang="en-US"/>
          </a:p>
          <a:p>
            <a:pPr marL="514350" indent="-514350">
              <a:buAutoNum type="arabicPeriod"/>
            </a:pPr>
            <a:r>
              <a:rPr lang="zh-CN" altLang="en-US"/>
              <a:t>集成</a:t>
            </a:r>
            <a:r>
              <a:rPr lang="zh-CN" altLang="en-US">
                <a:cs typeface="Arial" panose="020B0604020202020204" pitchFamily="34" charset="0"/>
              </a:rPr>
              <a:t>音频播放器、视频播放器 </a:t>
            </a:r>
            <a:endParaRPr lang="zh-CN" altLang="en-US"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zh-CN" altLang="en-US"/>
              <a:t>支持任务栏托盘插件自由配置</a:t>
            </a:r>
            <a:endParaRPr lang="zh-CN" altLang="en-US"/>
          </a:p>
          <a:p>
            <a:pPr marL="514350" indent="-514350">
              <a:buAutoNum type="arabicPeriod"/>
            </a:pPr>
            <a:r>
              <a:rPr lang="zh-CN" altLang="en-US"/>
              <a:t>支持桌面卡片管理</a:t>
            </a:r>
            <a:endParaRPr lang="zh-CN" altLang="en-US"/>
          </a:p>
          <a:p>
            <a:pPr marL="514350" indent="-514350">
              <a:buAutoNum type="arabicPeriod"/>
            </a:pPr>
            <a:r>
              <a:rPr lang="zh-CN" altLang="en-US"/>
              <a:t>支持桌面放置文件、应用图标、卡片</a:t>
            </a:r>
            <a:endParaRPr lang="zh-CN" altLang="en-US"/>
          </a:p>
          <a:p>
            <a:pPr marL="514350" indent="-514350">
              <a:buAutoNum type="arabicPeriod"/>
            </a:pPr>
            <a:r>
              <a:rPr lang="zh-CN" altLang="en-US"/>
              <a:t>输入法 </a:t>
            </a:r>
            <a:r>
              <a:rPr lang="en-US" altLang="zh-CN"/>
              <a:t>PC </a:t>
            </a:r>
            <a:r>
              <a:rPr lang="zh-CN" altLang="en-US"/>
              <a:t>形态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王超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诚迈鸿蒙</a:t>
            </a:r>
            <a:r>
              <a:rPr lang="en-US" altLang="zh-CN"/>
              <a:t>PC</a:t>
            </a:r>
            <a:r>
              <a:rPr lang="zh-CN" altLang="en-US"/>
              <a:t>开发进展汇报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王超</a:t>
            </a:r>
            <a:endParaRPr lang="zh-CN" altLang="en-US"/>
          </a:p>
        </p:txBody>
      </p:sp>
      <p:pic>
        <p:nvPicPr>
          <p:cNvPr id="5" name="图片 4" descr="upload_post_object_v2_7077363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73" y="1200594"/>
            <a:ext cx="3911638" cy="2202755"/>
          </a:xfrm>
          <a:prstGeom prst="rect">
            <a:avLst/>
          </a:prstGeom>
        </p:spPr>
      </p:pic>
      <p:pic>
        <p:nvPicPr>
          <p:cNvPr id="6" name="图片 5" descr="upload_post_object_v2_1644570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634" y="1200594"/>
            <a:ext cx="3911564" cy="2202713"/>
          </a:xfrm>
          <a:prstGeom prst="rect">
            <a:avLst/>
          </a:prstGeom>
        </p:spPr>
      </p:pic>
      <p:pic>
        <p:nvPicPr>
          <p:cNvPr id="7" name="图片 6" descr="upload_post_object_v2_480254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1" y="1200594"/>
            <a:ext cx="3911564" cy="2202713"/>
          </a:xfrm>
          <a:prstGeom prst="rect">
            <a:avLst/>
          </a:prstGeom>
        </p:spPr>
      </p:pic>
      <p:pic>
        <p:nvPicPr>
          <p:cNvPr id="8" name="图片 7" descr="upload_post_object_v2_28847256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1" y="3507221"/>
            <a:ext cx="3911576" cy="2202720"/>
          </a:xfrm>
          <a:prstGeom prst="rect">
            <a:avLst/>
          </a:prstGeom>
        </p:spPr>
      </p:pic>
      <p:pic>
        <p:nvPicPr>
          <p:cNvPr id="9" name="图片 8" descr="upload_post_object_v2_23837142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631" y="3507221"/>
            <a:ext cx="3911564" cy="2202713"/>
          </a:xfrm>
          <a:prstGeom prst="rect">
            <a:avLst/>
          </a:prstGeom>
        </p:spPr>
      </p:pic>
      <p:pic>
        <p:nvPicPr>
          <p:cNvPr id="10" name="图片 9" descr="upload_post_object_v2_8953110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110" y="3507221"/>
            <a:ext cx="3911564" cy="22027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 (AOSC OS)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200"/>
              <a:t>2K0300 </a:t>
            </a:r>
            <a:r>
              <a:rPr lang="zh-CN" altLang="en-US" sz="2200"/>
              <a:t>移植</a:t>
            </a:r>
            <a:endParaRPr lang="zh-CN" altLang="en-US" sz="2200"/>
          </a:p>
          <a:p>
            <a:pPr lvl="1"/>
            <a:r>
              <a:rPr lang="zh-CN" altLang="en-US" sz="1800">
                <a:solidFill>
                  <a:schemeClr val="tx1"/>
                </a:solidFill>
                <a:ea typeface="Source Han Sans CN" charset="0"/>
              </a:rPr>
              <a:t>作为主线架构的 </a:t>
            </a:r>
            <a:r>
              <a:rPr lang="en-US" altLang="zh-CN" sz="1800">
                <a:solidFill>
                  <a:schemeClr val="tx1"/>
                </a:solidFill>
                <a:ea typeface="Source Han Sans CN" charset="0"/>
              </a:rPr>
              <a:t>BSP</a:t>
            </a:r>
            <a:r>
              <a:rPr lang="zh-CN" altLang="en-US" sz="1800">
                <a:solidFill>
                  <a:schemeClr val="tx1"/>
                </a:solidFill>
                <a:ea typeface="Source Han Sans CN" charset="0"/>
              </a:rPr>
              <a:t>（板卡支持包）维护</a:t>
            </a:r>
            <a:endParaRPr lang="zh-CN" altLang="en-US" sz="1800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zh-CN" altLang="en-US" sz="1600">
                <a:solidFill>
                  <a:schemeClr val="tx1"/>
                </a:solidFill>
                <a:ea typeface="Source Han Sans CN" charset="0"/>
              </a:rPr>
              <a:t>完成制定</a:t>
            </a:r>
            <a:r>
              <a:rPr lang="zh-CN" altLang="en-US" sz="1600">
                <a:hlinkClick r:id="rId1"/>
              </a:rPr>
              <a:t>《</a:t>
            </a:r>
            <a:r>
              <a:rPr lang="en-US" altLang="zh-CN" sz="1600">
                <a:hlinkClick r:id="rId1"/>
              </a:rPr>
              <a:t>RFC</a:t>
            </a:r>
            <a:r>
              <a:rPr lang="zh-CN" altLang="en-US" sz="1600">
                <a:hlinkClick r:id="rId1"/>
              </a:rPr>
              <a:t>：安同</a:t>
            </a:r>
            <a:r>
              <a:rPr lang="en-US" altLang="zh-CN" sz="1600">
                <a:hlinkClick r:id="rId1"/>
              </a:rPr>
              <a:t> OS </a:t>
            </a:r>
            <a:r>
              <a:rPr lang="zh-CN" altLang="en-US" sz="1600">
                <a:hlinkClick r:id="rId1"/>
              </a:rPr>
              <a:t>龙架构（无</a:t>
            </a:r>
            <a:r>
              <a:rPr lang="en-US" altLang="zh-CN" sz="1600">
                <a:hlinkClick r:id="rId1"/>
              </a:rPr>
              <a:t> LSX</a:t>
            </a:r>
            <a:r>
              <a:rPr lang="zh-CN" altLang="en-US" sz="1600">
                <a:hlinkClick r:id="rId1"/>
              </a:rPr>
              <a:t>）版维护计划》</a:t>
            </a:r>
            <a:endParaRPr lang="zh-CN" altLang="en-US" sz="1600"/>
          </a:p>
          <a:p>
            <a:pPr lvl="2"/>
            <a:r>
              <a:rPr lang="zh-CN" altLang="en-US" sz="1600"/>
              <a:t>调整 </a:t>
            </a:r>
            <a:r>
              <a:rPr lang="en-US" altLang="zh-CN" sz="1600"/>
              <a:t>Autobuild4 </a:t>
            </a:r>
            <a:r>
              <a:rPr lang="zh-CN" altLang="en-US" sz="1600"/>
              <a:t>工具链，适配 </a:t>
            </a:r>
            <a:r>
              <a:rPr lang="en-US" altLang="zh-CN" sz="1600"/>
              <a:t>loongarch64_nosimd </a:t>
            </a:r>
            <a:r>
              <a:rPr lang="zh-CN" altLang="en-US" sz="1600"/>
              <a:t>子架构</a:t>
            </a:r>
            <a:endParaRPr lang="zh-CN" altLang="en-US" sz="1600"/>
          </a:p>
          <a:p>
            <a:pPr lvl="2"/>
            <a:r>
              <a:rPr lang="zh-CN" altLang="en-US" sz="1600"/>
              <a:t>软件包构建脚本适配、合并主线</a:t>
            </a:r>
            <a:endParaRPr lang="zh-CN" altLang="en-US" sz="1600"/>
          </a:p>
          <a:p>
            <a:pPr lvl="1"/>
            <a:r>
              <a:rPr lang="zh-CN" altLang="en-US" sz="1800"/>
              <a:t>目前已完成构建环境 </a:t>
            </a:r>
            <a:r>
              <a:rPr lang="en-US" altLang="zh-CN" sz="1800"/>
              <a:t>(BuildKit) </a:t>
            </a:r>
            <a:r>
              <a:rPr lang="zh-CN" altLang="en-US" sz="1800"/>
              <a:t>自举，正整理制作可启动镜像</a:t>
            </a:r>
            <a:endParaRPr lang="zh-CN" altLang="en-US" sz="1800"/>
          </a:p>
          <a:p>
            <a:pPr lvl="2"/>
            <a:r>
              <a:rPr lang="zh-CN" altLang="en-US" sz="1600"/>
              <a:t>将支持中科云久久派、蜂鸟派及正点原子的 </a:t>
            </a:r>
            <a:r>
              <a:rPr lang="en-US" altLang="zh-CN" sz="1600"/>
              <a:t>2K0300 </a:t>
            </a:r>
            <a:r>
              <a:rPr lang="zh-CN" altLang="en-US" sz="1600"/>
              <a:t>开发板</a:t>
            </a:r>
            <a:endParaRPr lang="zh-CN" altLang="en-US" sz="1600"/>
          </a:p>
          <a:p>
            <a:pPr lvl="2"/>
            <a:r>
              <a:rPr lang="zh-CN" altLang="en-US" sz="1600"/>
              <a:t>初步完成 </a:t>
            </a:r>
            <a:r>
              <a:rPr lang="en-US" altLang="zh-CN" sz="1600"/>
              <a:t>6.12</a:t>
            </a:r>
            <a:r>
              <a:rPr lang="zh-CN" altLang="en-US" sz="1600"/>
              <a:t> 分支内核补丁整理</a:t>
            </a:r>
            <a:endParaRPr lang="zh-CN" altLang="en-US" sz="1600"/>
          </a:p>
          <a:p>
            <a:pPr lvl="3"/>
            <a:r>
              <a:rPr lang="zh-CN" altLang="en-US" sz="1600"/>
              <a:t>中长期将支持内核及 </a:t>
            </a:r>
            <a:r>
              <a:rPr lang="en-US" altLang="zh-CN" sz="1600"/>
              <a:t>U</a:t>
            </a:r>
            <a:r>
              <a:rPr lang="zh-CN" altLang="en-US" sz="1600"/>
              <a:t>-</a:t>
            </a:r>
            <a:r>
              <a:rPr lang="en-US" altLang="zh-CN" sz="1600"/>
              <a:t>Boot</a:t>
            </a:r>
            <a:r>
              <a:rPr lang="zh-CN" altLang="en-US" sz="1600"/>
              <a:t> 等基础设施的主线化工作</a:t>
            </a:r>
            <a:endParaRPr lang="zh-CN" altLang="en-US" sz="1600"/>
          </a:p>
          <a:p>
            <a:pPr lvl="2"/>
            <a:r>
              <a:rPr lang="zh-CN" altLang="en-US" sz="1600"/>
              <a:t>计划下周发布第一版系统镜像并接入自动化构建设施</a:t>
            </a:r>
            <a:endParaRPr lang="zh-CN" altLang="en-US" sz="1600"/>
          </a:p>
          <a:p>
            <a:pPr lvl="3"/>
            <a:r>
              <a:rPr lang="zh-CN" altLang="en-US" sz="1600"/>
              <a:t>后续更新将同步推送</a:t>
            </a:r>
            <a:endParaRPr lang="zh-CN" altLang="en-US" sz="1600"/>
          </a:p>
          <a:p>
            <a:pPr lvl="0"/>
            <a:r>
              <a:rPr lang="zh-CN" altLang="en-US" sz="2200"/>
              <a:t>关键组件更新</a:t>
            </a:r>
            <a:endParaRPr lang="zh-CN" altLang="en-US" sz="2200"/>
          </a:p>
          <a:p>
            <a:pPr lvl="1"/>
            <a:r>
              <a:rPr lang="en-US" altLang="zh-CN" sz="1800"/>
              <a:t>Mesa</a:t>
            </a:r>
            <a:r>
              <a:rPr lang="zh-CN" altLang="en-US" sz="1800"/>
              <a:t> </a:t>
            </a:r>
            <a:r>
              <a:rPr lang="en-US" altLang="zh-CN" sz="1800"/>
              <a:t>25.1</a:t>
            </a:r>
            <a:r>
              <a:rPr lang="zh-CN" altLang="en-US" sz="1800"/>
              <a:t>、</a:t>
            </a:r>
            <a:r>
              <a:rPr lang="en-US" altLang="zh-CN" sz="1800"/>
              <a:t>Vulkan 1.4 </a:t>
            </a:r>
            <a:r>
              <a:rPr lang="zh-CN" altLang="en-US" sz="1800"/>
              <a:t>等图形支持更新，用户反馈 </a:t>
            </a:r>
            <a:r>
              <a:rPr lang="en-US" altLang="zh-CN" sz="1800"/>
              <a:t>Intel </a:t>
            </a:r>
            <a:r>
              <a:rPr lang="zh-CN" altLang="en-US" sz="1800"/>
              <a:t>显卡性能有提高</a:t>
            </a:r>
            <a:endParaRPr lang="zh-CN" altLang="en-US" sz="1800"/>
          </a:p>
          <a:p>
            <a:pPr lvl="1"/>
            <a:r>
              <a:rPr lang="en-US" altLang="zh-CN" sz="1800"/>
              <a:t>Linux</a:t>
            </a:r>
            <a:r>
              <a:rPr lang="zh-CN" altLang="en-US" sz="1800"/>
              <a:t> </a:t>
            </a:r>
            <a:r>
              <a:rPr lang="en-US" altLang="zh-CN" sz="1800"/>
              <a:t>6.12/6.14</a:t>
            </a:r>
            <a:r>
              <a:rPr lang="zh-CN" altLang="en-US" sz="1800"/>
              <a:t> 内核常规更新、设备固件更新等</a:t>
            </a:r>
            <a:endParaRPr lang="zh-CN" altLang="en-US" sz="1800"/>
          </a:p>
          <a:p>
            <a:pPr lvl="1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3368235" cy="367665"/>
          </a:xfrm>
        </p:spPr>
        <p:txBody>
          <a:bodyPr/>
          <a:p>
            <a:r>
              <a:rPr lang="zh-CN" altLang="en-US"/>
              <a:t>杨</a:t>
            </a:r>
            <a:r>
              <a:rPr lang="zh-CN" altLang="en-US">
                <a:cs typeface="Arial" panose="020B0604020202020204" pitchFamily="34" charset="0"/>
              </a:rPr>
              <a:t>梓烜 </a:t>
            </a:r>
            <a:r>
              <a:rPr lang="en-US" altLang="zh-CN">
                <a:cs typeface="Arial" panose="020B0604020202020204" pitchFamily="34" charset="0"/>
              </a:rPr>
              <a:t>(</a:t>
            </a:r>
            <a:r>
              <a:rPr lang="zh-CN" altLang="en-US">
                <a:cs typeface="Arial" panose="020B0604020202020204" pitchFamily="34" charset="0"/>
              </a:rPr>
              <a:t>@</a:t>
            </a:r>
            <a:r>
              <a:rPr lang="en-US" altLang="zh-CN">
                <a:cs typeface="Arial" panose="020B0604020202020204" pitchFamily="34" charset="0"/>
              </a:rPr>
              <a:t>Fearyncess)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 (AOSC OS)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zh-CN" altLang="en-US" sz="2200"/>
              <a:t>平台支持</a:t>
            </a:r>
            <a:endParaRPr lang="zh-CN" altLang="en-US" sz="2200"/>
          </a:p>
          <a:p>
            <a:pPr lvl="1"/>
            <a:r>
              <a:rPr lang="zh-CN" altLang="en-US" sz="1800"/>
              <a:t>已在 </a:t>
            </a:r>
            <a:r>
              <a:rPr lang="en-US" altLang="zh-CN" sz="1800"/>
              <a:t>XB612B0_V1.0</a:t>
            </a:r>
            <a:r>
              <a:rPr lang="zh-CN" altLang="en-US" sz="1800"/>
              <a:t> 主板上测试当前版本安同 </a:t>
            </a:r>
            <a:r>
              <a:rPr lang="en-US" altLang="zh-CN" sz="1800"/>
              <a:t>OS</a:t>
            </a:r>
            <a:r>
              <a:rPr lang="zh-CN" altLang="en-US" sz="1800"/>
              <a:t>（四月发行更新）</a:t>
            </a:r>
            <a:endParaRPr lang="zh-CN" altLang="en-US" sz="1800"/>
          </a:p>
          <a:p>
            <a:pPr lvl="1"/>
            <a:r>
              <a:rPr lang="en-US" altLang="zh-CN" sz="1800"/>
              <a:t>3B6000 (XB612B0_V1.0) </a:t>
            </a:r>
            <a:r>
              <a:rPr lang="zh-CN" altLang="en-US" sz="1800"/>
              <a:t>上 </a:t>
            </a:r>
            <a:r>
              <a:rPr lang="en-US" altLang="zh-CN" sz="1800"/>
              <a:t>Intel DG2 </a:t>
            </a:r>
            <a:r>
              <a:rPr lang="zh-CN" altLang="en-US" sz="1800"/>
              <a:t>系列显卡性能欠佳，待查</a:t>
            </a:r>
            <a:endParaRPr lang="zh-CN" altLang="en-US" sz="1800"/>
          </a:p>
          <a:p>
            <a:pPr lvl="1"/>
            <a:r>
              <a:rPr lang="en-US" altLang="zh-CN" sz="1800"/>
              <a:t>3B6000, 3C6000/{S,D} </a:t>
            </a:r>
            <a:r>
              <a:rPr lang="zh-CN" altLang="en-US" sz="1800"/>
              <a:t>平台部分显卡错误协商为 </a:t>
            </a:r>
            <a:r>
              <a:rPr lang="en-US" altLang="zh-CN" sz="1800"/>
              <a:t>PCIe 1.0 </a:t>
            </a:r>
            <a:r>
              <a:rPr lang="zh-CN" altLang="en-US" sz="1800"/>
              <a:t>速率</a:t>
            </a:r>
            <a:endParaRPr lang="zh-CN" altLang="en-US" sz="1800"/>
          </a:p>
          <a:p>
            <a:pPr lvl="2"/>
            <a:r>
              <a:rPr lang="zh-CN" altLang="en-US" sz="1600"/>
              <a:t>影响 </a:t>
            </a:r>
            <a:r>
              <a:rPr lang="en-US" altLang="zh-CN" sz="1600"/>
              <a:t>AMD GCN 4.0, RDNA3 </a:t>
            </a:r>
            <a:r>
              <a:rPr lang="zh-CN" altLang="en-US" sz="1600"/>
              <a:t>及 </a:t>
            </a:r>
            <a:r>
              <a:rPr lang="en-US" altLang="zh-CN" sz="1600"/>
              <a:t>RDNA4 </a:t>
            </a:r>
            <a:r>
              <a:rPr lang="zh-CN" altLang="en-US" sz="1600"/>
              <a:t>系列显卡</a:t>
            </a:r>
            <a:endParaRPr lang="zh-CN" altLang="en-US" sz="1600"/>
          </a:p>
          <a:p>
            <a:pPr lvl="2"/>
            <a:r>
              <a:rPr lang="en-US" altLang="zh-CN" sz="1600"/>
              <a:t>Loongnix 25/Loongnix Server 23 </a:t>
            </a:r>
            <a:r>
              <a:rPr lang="zh-CN" altLang="en-US" sz="1600"/>
              <a:t>无此问题（</a:t>
            </a:r>
            <a:r>
              <a:rPr lang="en-US" altLang="zh-CN" sz="1600"/>
              <a:t>GCN 4.0 </a:t>
            </a:r>
            <a:r>
              <a:rPr lang="zh-CN" altLang="en-US" sz="1600"/>
              <a:t>问题依旧），</a:t>
            </a:r>
            <a:r>
              <a:rPr lang="zh-CN" altLang="en-US" sz="1600">
                <a:solidFill>
                  <a:schemeClr val="tx1"/>
                </a:solidFill>
                <a:ea typeface="Source Han Sans CN" charset="0"/>
              </a:rPr>
              <a:t>正</a:t>
            </a:r>
            <a:r>
              <a:rPr lang="zh-CN" altLang="en-US" sz="1600"/>
              <a:t>排查</a:t>
            </a:r>
            <a:r>
              <a:rPr lang="zh-CN" altLang="en-US" sz="1600">
                <a:solidFill>
                  <a:schemeClr val="tx1"/>
                </a:solidFill>
                <a:ea typeface="Source Han Sans CN" charset="0"/>
              </a:rPr>
              <a:t>原因</a:t>
            </a:r>
            <a:endParaRPr lang="zh-CN" altLang="en-US" sz="1600"/>
          </a:p>
          <a:p>
            <a:pPr lvl="0"/>
            <a:r>
              <a:rPr lang="zh-CN" altLang="en-US" sz="2200"/>
              <a:t>问题修复</a:t>
            </a:r>
            <a:endParaRPr lang="zh-CN" altLang="en-US" sz="2200"/>
          </a:p>
          <a:p>
            <a:pPr lvl="1"/>
            <a:r>
              <a:rPr lang="zh-CN" altLang="en-US" sz="1800"/>
              <a:t>修复</a:t>
            </a:r>
            <a:r>
              <a:rPr lang="en-US" altLang="zh-CN" sz="1800"/>
              <a:t> Samba </a:t>
            </a:r>
            <a:r>
              <a:rPr lang="zh-CN" altLang="en-US" sz="1800"/>
              <a:t>共享无法访问的问题</a:t>
            </a:r>
            <a:endParaRPr lang="zh-CN" altLang="en-US" sz="1800">
              <a:solidFill>
                <a:schemeClr val="tx1"/>
              </a:solidFill>
            </a:endParaRPr>
          </a:p>
          <a:p>
            <a:pPr lvl="0"/>
            <a:r>
              <a:rPr lang="en-US" altLang="zh-CN" sz="2200">
                <a:solidFill>
                  <a:schemeClr val="tx1"/>
                </a:solidFill>
              </a:rPr>
              <a:t>LATX</a:t>
            </a:r>
            <a:r>
              <a:rPr lang="zh-CN" altLang="en-US" sz="2200">
                <a:solidFill>
                  <a:schemeClr val="tx1"/>
                </a:solidFill>
              </a:rPr>
              <a:t> </a:t>
            </a:r>
            <a:r>
              <a:rPr lang="en-US" altLang="zh-CN" sz="2200">
                <a:solidFill>
                  <a:schemeClr val="tx1"/>
                </a:solidFill>
              </a:rPr>
              <a:t>1.6.1</a:t>
            </a:r>
            <a:r>
              <a:rPr lang="zh-CN" altLang="en-US" sz="2200">
                <a:solidFill>
                  <a:schemeClr val="tx1"/>
                </a:solidFill>
              </a:rPr>
              <a:t> 已推送测试更新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en-US" altLang="zh-CN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topics</a:t>
            </a:r>
            <a:r>
              <a:rPr lang="zh-CN" altLang="en-US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 --</a:t>
            </a:r>
            <a:r>
              <a:rPr lang="en-US" altLang="zh-CN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in</a:t>
            </a:r>
            <a:r>
              <a:rPr lang="zh-CN" altLang="en-US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latx</a:t>
            </a:r>
            <a:r>
              <a:rPr lang="zh-CN" altLang="en-US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1.6.1</a:t>
            </a:r>
            <a:r>
              <a:rPr lang="zh-CN" altLang="en-US" sz="1800">
                <a:solidFill>
                  <a:schemeClr val="tx1"/>
                </a:solidFill>
              </a:rPr>
              <a:t> 即可测试</a:t>
            </a:r>
            <a:endParaRPr lang="zh-CN" altLang="en-US" sz="1800">
              <a:solidFill>
                <a:schemeClr val="tx1"/>
              </a:solidFill>
            </a:endParaRPr>
          </a:p>
          <a:p>
            <a:pPr lvl="0"/>
            <a:r>
              <a:rPr lang="zh-CN" altLang="en-US" sz="2200">
                <a:solidFill>
                  <a:schemeClr val="tx1"/>
                </a:solidFill>
              </a:rPr>
              <a:t>五月发行更新：安装介质瘦身（下周发布）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1800">
                <a:solidFill>
                  <a:schemeClr val="tx1"/>
                </a:solidFill>
              </a:rPr>
              <a:t>修复 </a:t>
            </a:r>
            <a:r>
              <a:rPr lang="en-US" altLang="zh-CN" sz="1800">
                <a:solidFill>
                  <a:schemeClr val="tx1"/>
                </a:solidFill>
              </a:rPr>
              <a:t>Autobuild </a:t>
            </a:r>
            <a:r>
              <a:rPr lang="zh-CN" altLang="en-US" sz="1800">
                <a:solidFill>
                  <a:schemeClr val="tx1"/>
                </a:solidFill>
              </a:rPr>
              <a:t>对静态库的 </a:t>
            </a:r>
            <a:r>
              <a:rPr lang="en-US" altLang="zh-CN" sz="1800">
                <a:solidFill>
                  <a:schemeClr val="tx1"/>
                </a:solidFill>
              </a:rPr>
              <a:t>strip </a:t>
            </a:r>
            <a:r>
              <a:rPr lang="zh-CN" altLang="en-US" sz="1800">
                <a:solidFill>
                  <a:schemeClr val="tx1"/>
                </a:solidFill>
              </a:rPr>
              <a:t>处理，部分软件包大小缩小近 </a:t>
            </a:r>
            <a:r>
              <a:rPr lang="en-US" altLang="zh-CN" sz="1800">
                <a:solidFill>
                  <a:schemeClr val="tx1"/>
                </a:solidFill>
              </a:rPr>
              <a:t>80%</a:t>
            </a:r>
            <a:endParaRPr lang="en-US" altLang="zh-CN" sz="1800">
              <a:solidFill>
                <a:schemeClr val="tx1"/>
              </a:solidFill>
            </a:endParaRPr>
          </a:p>
          <a:p>
            <a:pPr lvl="1"/>
            <a:r>
              <a:rPr lang="zh-CN" altLang="en-US" sz="1800">
                <a:solidFill>
                  <a:schemeClr val="tx1"/>
                </a:solidFill>
              </a:rPr>
              <a:t>清理部分无用依赖，安装后系统缩减 </a:t>
            </a:r>
            <a:r>
              <a:rPr lang="en-US" altLang="zh-CN" sz="1800">
                <a:solidFill>
                  <a:schemeClr val="tx1"/>
                </a:solidFill>
              </a:rPr>
              <a:t>~2GiB</a:t>
            </a:r>
            <a:endParaRPr lang="zh-CN" altLang="en-US" sz="1800">
              <a:solidFill>
                <a:schemeClr val="tx1"/>
              </a:solidFill>
            </a:endParaRPr>
          </a:p>
          <a:p>
            <a:pPr lvl="1"/>
            <a:r>
              <a:rPr lang="zh-CN" altLang="en-US" sz="1800">
                <a:solidFill>
                  <a:schemeClr val="tx1"/>
                </a:solidFill>
              </a:rPr>
              <a:t>删除 </a:t>
            </a:r>
            <a:r>
              <a:rPr lang="en-US" altLang="zh-CN" sz="1800">
                <a:solidFill>
                  <a:schemeClr val="tx1"/>
                </a:solidFill>
              </a:rPr>
              <a:t>GIMP, kdenlive,</a:t>
            </a:r>
            <a:r>
              <a:rPr lang="zh-CN" altLang="en-US" sz="1800">
                <a:solidFill>
                  <a:schemeClr val="tx1"/>
                </a:solidFill>
              </a:rPr>
              <a:t> </a:t>
            </a:r>
            <a:r>
              <a:rPr lang="en-US" altLang="zh-CN" sz="1800">
                <a:solidFill>
                  <a:schemeClr val="tx1"/>
                </a:solidFill>
              </a:rPr>
              <a:t>Krita </a:t>
            </a:r>
            <a:r>
              <a:rPr lang="zh-CN" altLang="en-US" sz="1800">
                <a:solidFill>
                  <a:schemeClr val="tx1"/>
                </a:solidFill>
              </a:rPr>
              <a:t>及 </a:t>
            </a:r>
            <a:r>
              <a:rPr lang="en-US" altLang="zh-CN" sz="1800">
                <a:solidFill>
                  <a:schemeClr val="tx1"/>
                </a:solidFill>
              </a:rPr>
              <a:t>Teeworld </a:t>
            </a:r>
            <a:r>
              <a:rPr lang="zh-CN" altLang="en-US" sz="1800">
                <a:solidFill>
                  <a:schemeClr val="tx1"/>
                </a:solidFill>
              </a:rPr>
              <a:t>的预装，安装后系统缩小 </a:t>
            </a:r>
            <a:r>
              <a:rPr lang="en-US" altLang="zh-CN" sz="1800">
                <a:solidFill>
                  <a:schemeClr val="tx1"/>
                </a:solidFill>
              </a:rPr>
              <a:t>~4GiB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3368235" cy="367665"/>
          </a:xfrm>
        </p:spPr>
        <p:txBody>
          <a:bodyPr/>
          <a:p>
            <a:r>
              <a:rPr lang="zh-CN" altLang="en-US"/>
              <a:t>杨</a:t>
            </a:r>
            <a:r>
              <a:rPr lang="zh-CN" altLang="en-US">
                <a:cs typeface="Arial" panose="020B0604020202020204" pitchFamily="34" charset="0"/>
              </a:rPr>
              <a:t>梓烜 </a:t>
            </a:r>
            <a:r>
              <a:rPr lang="en-US" altLang="zh-CN">
                <a:cs typeface="Arial" panose="020B0604020202020204" pitchFamily="34" charset="0"/>
              </a:rPr>
              <a:t>(</a:t>
            </a:r>
            <a:r>
              <a:rPr lang="zh-CN" altLang="en-US">
                <a:cs typeface="Arial" panose="020B0604020202020204" pitchFamily="34" charset="0"/>
              </a:rPr>
              <a:t>@</a:t>
            </a:r>
            <a:r>
              <a:rPr lang="en-US" altLang="zh-CN">
                <a:cs typeface="Arial" panose="020B0604020202020204" pitchFamily="34" charset="0"/>
              </a:rPr>
              <a:t>Fearyncess)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 (AOSC OS)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zh-CN" altLang="en-US" sz="2200"/>
              <a:t>本期安全公告</a:t>
            </a:r>
            <a:endParaRPr lang="zh-CN" altLang="en-US" sz="2200"/>
          </a:p>
          <a:p>
            <a:pPr lvl="1"/>
            <a:r>
              <a:rPr lang="en-US" altLang="zh-CN" sz="1800" b="1">
                <a:cs typeface="Arial" panose="020B0604020202020204" pitchFamily="34" charset="0"/>
              </a:rPr>
              <a:t>Firefox 138.0</a:t>
            </a:r>
            <a:endParaRPr lang="en-US" altLang="zh-CN" sz="1800" b="1">
              <a:cs typeface="Arial" panose="020B0604020202020204" pitchFamily="34" charset="0"/>
            </a:endParaRPr>
          </a:p>
          <a:p>
            <a:pPr lvl="2"/>
            <a:r>
              <a:rPr lang="zh-CN" altLang="en-US" sz="1600">
                <a:cs typeface="Arial" panose="020B0604020202020204" pitchFamily="34" charset="0"/>
              </a:rPr>
              <a:t>修复</a:t>
            </a:r>
            <a:r>
              <a:rPr lang="en-US" altLang="zh-CN" sz="1600">
                <a:cs typeface="Arial" panose="020B0604020202020204" pitchFamily="34" charset="0"/>
              </a:rPr>
              <a:t> Mozilla </a:t>
            </a:r>
            <a:r>
              <a:rPr lang="zh-CN" altLang="en-US" sz="1600">
                <a:cs typeface="Arial" panose="020B0604020202020204" pitchFamily="34" charset="0"/>
              </a:rPr>
              <a:t>基金会第</a:t>
            </a:r>
            <a:r>
              <a:rPr lang="en-US" altLang="zh-CN" sz="1600">
                <a:cs typeface="Arial" panose="020B0604020202020204" pitchFamily="34" charset="0"/>
              </a:rPr>
              <a:t> 2025-28 </a:t>
            </a:r>
            <a:r>
              <a:rPr lang="zh-CN" altLang="en-US" sz="1600">
                <a:cs typeface="Arial" panose="020B0604020202020204" pitchFamily="34" charset="0"/>
              </a:rPr>
              <a:t>号安全公告中披露的</a:t>
            </a:r>
            <a:r>
              <a:rPr lang="en-US" altLang="zh-CN" sz="1600">
                <a:cs typeface="Arial" panose="020B0604020202020204" pitchFamily="34" charset="0"/>
              </a:rPr>
              <a:t> 11 </a:t>
            </a:r>
            <a:r>
              <a:rPr lang="zh-CN" altLang="en-US" sz="1600">
                <a:cs typeface="Arial" panose="020B0604020202020204" pitchFamily="34" charset="0"/>
              </a:rPr>
              <a:t>个安全漏洞</a:t>
            </a:r>
            <a:br>
              <a:rPr lang="zh-CN" altLang="en-US" sz="1600">
                <a:cs typeface="Arial" panose="020B0604020202020204" pitchFamily="34" charset="0"/>
              </a:rPr>
            </a:br>
            <a:r>
              <a:rPr lang="zh-CN" altLang="en-US" sz="1600">
                <a:cs typeface="Arial" panose="020B0604020202020204" pitchFamily="34" charset="0"/>
              </a:rPr>
              <a:t>（含</a:t>
            </a:r>
            <a:r>
              <a:rPr lang="en-US" altLang="zh-CN" sz="1600">
                <a:cs typeface="Arial" panose="020B0604020202020204" pitchFamily="34" charset="0"/>
              </a:rPr>
              <a:t> 4 </a:t>
            </a:r>
            <a:r>
              <a:rPr lang="zh-CN" altLang="en-US" sz="1600">
                <a:cs typeface="Arial" panose="020B0604020202020204" pitchFamily="34" charset="0"/>
              </a:rPr>
              <a:t>个高危漏洞）</a:t>
            </a:r>
            <a:endParaRPr lang="en-US" altLang="zh-CN" sz="1600">
              <a:cs typeface="Arial" panose="020B0604020202020204" pitchFamily="34" charset="0"/>
            </a:endParaRPr>
          </a:p>
          <a:p>
            <a:pPr lvl="1"/>
            <a:r>
              <a:rPr lang="en-US" altLang="zh-CN" sz="1800" b="1"/>
              <a:t>Thunderbird 138.0</a:t>
            </a:r>
            <a:endParaRPr lang="en-US" altLang="zh-CN" sz="1800" b="1"/>
          </a:p>
          <a:p>
            <a:pPr lvl="2"/>
            <a:r>
              <a:rPr lang="zh-CN" altLang="en-US" sz="1600"/>
              <a:t>修复</a:t>
            </a:r>
            <a:r>
              <a:rPr lang="en-US" altLang="zh-CN" sz="1600"/>
              <a:t> Mozilla </a:t>
            </a:r>
            <a:r>
              <a:rPr lang="zh-CN" altLang="en-US" sz="1600"/>
              <a:t>基金会第</a:t>
            </a:r>
            <a:r>
              <a:rPr lang="en-US" altLang="zh-CN" sz="1600"/>
              <a:t> 2025-31 </a:t>
            </a:r>
            <a:r>
              <a:rPr lang="zh-CN" altLang="en-US" sz="1600"/>
              <a:t>号安全公告中披露的</a:t>
            </a:r>
            <a:r>
              <a:rPr lang="en-US" altLang="zh-CN" sz="1600"/>
              <a:t> 11 </a:t>
            </a:r>
            <a:r>
              <a:rPr lang="zh-CN" altLang="en-US" sz="1600"/>
              <a:t>个安全漏洞</a:t>
            </a:r>
            <a:br>
              <a:rPr lang="zh-CN" altLang="en-US" sz="1600"/>
            </a:br>
            <a:r>
              <a:rPr lang="zh-CN" altLang="en-US" sz="1600"/>
              <a:t>（含</a:t>
            </a:r>
            <a:r>
              <a:rPr lang="en-US" altLang="zh-CN" sz="1600"/>
              <a:t> 4 </a:t>
            </a:r>
            <a:r>
              <a:rPr lang="zh-CN" altLang="en-US" sz="1600"/>
              <a:t>个高危漏洞）</a:t>
            </a:r>
            <a:endParaRPr lang="en-US" altLang="zh-CN" sz="1600"/>
          </a:p>
          <a:p>
            <a:pPr lvl="1"/>
            <a:r>
              <a:rPr lang="en-US" altLang="zh-CN" sz="1800" b="1"/>
              <a:t>U</a:t>
            </a:r>
            <a:r>
              <a:rPr lang="zh-CN" altLang="en-US" sz="1800" b="1"/>
              <a:t>-</a:t>
            </a:r>
            <a:r>
              <a:rPr lang="en-US" altLang="zh-CN" sz="1800" b="1"/>
              <a:t>Boot Tools 2025.04</a:t>
            </a:r>
            <a:endParaRPr lang="en-US" altLang="zh-CN" sz="1800" b="1"/>
          </a:p>
          <a:p>
            <a:pPr lvl="2"/>
            <a:r>
              <a:rPr lang="zh-CN" altLang="en-US" sz="1600"/>
              <a:t>修复多个安全漏洞（含</a:t>
            </a:r>
            <a:r>
              <a:rPr lang="en-US" altLang="zh-CN" sz="1600"/>
              <a:t> 5 </a:t>
            </a:r>
            <a:r>
              <a:rPr lang="zh-CN" altLang="en-US" sz="1600"/>
              <a:t>个高危漏洞，</a:t>
            </a:r>
            <a:r>
              <a:rPr lang="en-US" altLang="zh-CN" sz="1600"/>
              <a:t>1 </a:t>
            </a:r>
            <a:r>
              <a:rPr lang="zh-CN" altLang="en-US" sz="1600"/>
              <a:t>个低危漏洞）</a:t>
            </a:r>
            <a:endParaRPr lang="en-US" altLang="zh-CN" sz="1600"/>
          </a:p>
          <a:p>
            <a:pPr lvl="1"/>
            <a:r>
              <a:rPr lang="en-US" altLang="zh-CN" sz="1800" b="1"/>
              <a:t>libarchive 3.7.8</a:t>
            </a:r>
            <a:endParaRPr lang="en-US" altLang="zh-CN" sz="1800" b="1"/>
          </a:p>
          <a:p>
            <a:pPr lvl="2"/>
            <a:r>
              <a:rPr lang="zh-CN" altLang="en-US" sz="1600"/>
              <a:t>修复三个安全漏洞（含</a:t>
            </a:r>
            <a:r>
              <a:rPr lang="en-US" altLang="zh-CN" sz="1600"/>
              <a:t> 3 </a:t>
            </a:r>
            <a:r>
              <a:rPr lang="zh-CN" altLang="en-US" sz="1600"/>
              <a:t>个中危漏洞）</a:t>
            </a:r>
            <a:endParaRPr lang="zh-CN" altLang="en-US" sz="1600"/>
          </a:p>
          <a:p>
            <a:pPr lvl="0"/>
            <a:r>
              <a:rPr lang="zh-CN" altLang="en-US" sz="2200"/>
              <a:t>安同 </a:t>
            </a:r>
            <a:r>
              <a:rPr lang="en-US" altLang="zh-CN" sz="2200"/>
              <a:t>OS </a:t>
            </a:r>
            <a:r>
              <a:rPr lang="zh-CN" altLang="en-US" sz="2200"/>
              <a:t>壁纸征集中（</a:t>
            </a:r>
            <a:r>
              <a:rPr lang="en-US" altLang="zh-CN" sz="2200"/>
              <a:t>5 </a:t>
            </a:r>
            <a:r>
              <a:rPr lang="zh-CN" altLang="en-US" sz="2200"/>
              <a:t>月 </a:t>
            </a:r>
            <a:r>
              <a:rPr lang="en-US" altLang="zh-CN" sz="2200"/>
              <a:t>15 </a:t>
            </a:r>
            <a:r>
              <a:rPr lang="zh-CN" altLang="en-US" sz="2200"/>
              <a:t>日截止）</a:t>
            </a:r>
            <a:endParaRPr lang="zh-CN" altLang="en-US" sz="2200"/>
          </a:p>
          <a:p>
            <a:pPr lvl="1"/>
            <a:r>
              <a:rPr lang="zh-CN" altLang="en-US" sz="1800">
                <a:hlinkClick r:id="rId1"/>
              </a:rPr>
              <a:t>详见社区 </a:t>
            </a:r>
            <a:r>
              <a:rPr lang="en-US" altLang="zh-CN" sz="1800">
                <a:hlinkClick r:id="rId1"/>
              </a:rPr>
              <a:t>BBS</a:t>
            </a:r>
            <a:r>
              <a:rPr lang="zh-CN" altLang="en-US" sz="1800">
                <a:hlinkClick r:id="rId1"/>
              </a:rPr>
              <a:t> </a:t>
            </a:r>
            <a:r>
              <a:rPr lang="en-US" altLang="zh-CN" sz="1800">
                <a:hlinkClick r:id="rId1"/>
              </a:rPr>
              <a:t>(bbs.aosc.io) </a:t>
            </a:r>
            <a:r>
              <a:rPr lang="zh-CN" altLang="en-US" sz="1800">
                <a:hlinkClick r:id="rId1"/>
              </a:rPr>
              <a:t>征集帖</a:t>
            </a:r>
            <a:endParaRPr lang="zh-CN" altLang="en-US" sz="1800"/>
          </a:p>
          <a:p>
            <a:pPr lvl="0"/>
            <a:r>
              <a:rPr lang="zh-CN" altLang="en-US" sz="2200" b="1"/>
              <a:t>建议关注公众号</a:t>
            </a:r>
            <a:r>
              <a:rPr lang="en-US" altLang="zh-CN" sz="2200" b="1"/>
              <a:t>“</a:t>
            </a:r>
            <a:r>
              <a:rPr lang="zh-CN" altLang="en-US" sz="2200" b="1"/>
              <a:t>安同开源</a:t>
            </a:r>
            <a:r>
              <a:rPr lang="en-US" altLang="zh-CN" sz="2200" b="1"/>
              <a:t>”</a:t>
            </a:r>
            <a:r>
              <a:rPr lang="zh-CN" altLang="en-US" sz="2200" b="1"/>
              <a:t>或社区主页</a:t>
            </a:r>
            <a:r>
              <a:rPr lang="en-US" altLang="zh-CN" sz="2200" b="1"/>
              <a:t> (aosc.io) </a:t>
            </a:r>
            <a:r>
              <a:rPr lang="zh-CN" altLang="en-US" sz="2200" b="1"/>
              <a:t>新闻</a:t>
            </a:r>
            <a:endParaRPr lang="zh-CN" altLang="en-US" sz="2400" b="1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3368235" cy="367665"/>
          </a:xfrm>
        </p:spPr>
        <p:txBody>
          <a:bodyPr/>
          <a:p>
            <a:r>
              <a:rPr lang="zh-CN" altLang="en-US"/>
              <a:t>杨</a:t>
            </a:r>
            <a:r>
              <a:rPr lang="zh-CN" altLang="en-US">
                <a:cs typeface="Arial" panose="020B0604020202020204" pitchFamily="34" charset="0"/>
              </a:rPr>
              <a:t>梓烜 </a:t>
            </a:r>
            <a:r>
              <a:rPr lang="en-US" altLang="zh-CN">
                <a:cs typeface="Arial" panose="020B0604020202020204" pitchFamily="34" charset="0"/>
              </a:rPr>
              <a:t>(</a:t>
            </a:r>
            <a:r>
              <a:rPr lang="zh-CN" altLang="en-US">
                <a:cs typeface="Arial" panose="020B0604020202020204" pitchFamily="34" charset="0"/>
              </a:rPr>
              <a:t>@</a:t>
            </a:r>
            <a:r>
              <a:rPr lang="en-US" altLang="zh-CN">
                <a:cs typeface="Arial" panose="020B0604020202020204" pitchFamily="34" charset="0"/>
              </a:rPr>
              <a:t>Fearyncess)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2536641" y="306444"/>
            <a:ext cx="6343650" cy="76835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4400" b="1"/>
              <a:t>Arch Linux for Loong64</a:t>
            </a:r>
            <a:endParaRPr lang="zh-CN" altLang="en-US" sz="4400" b="1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41064" y="1212477"/>
            <a:ext cx="10704195" cy="3876675"/>
          </a:xfrm>
          <a:prstGeom prst="rect">
            <a:avLst/>
          </a:prstGeom>
        </p:spPr>
        <p:txBody>
          <a:bodyPr wrap="non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Source Han Sans CN" charset="0"/>
                <a:ea typeface="Source Han Sans CN" charset="0"/>
                <a:cs typeface="Source Han Sans CN" charset="0"/>
              </a:rPr>
              <a:t>rebuild</a:t>
            </a:r>
            <a:endParaRPr lang="en-US" altLang="zh-CN" sz="24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indent="0" algn="l">
              <a:buNone/>
            </a:pPr>
            <a:endParaRPr lang="en-US" altLang="zh-CN" sz="24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indent="0" algn="l">
              <a:buNone/>
            </a:pPr>
            <a:endParaRPr lang="en-US" altLang="zh-CN" sz="24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gcc15</a:t>
            </a:r>
            <a:endParaRPr lang="en-US" altLang="zh-CN" sz="20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indent="0" algn="l">
              <a:buNone/>
            </a:pPr>
            <a:endParaRPr lang="en-US" altLang="zh-CN" sz="20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indent="0" algn="l">
              <a:buNone/>
            </a:pPr>
            <a:endParaRPr lang="en-US" altLang="zh-CN" sz="20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/>
            <a:r>
              <a:rPr lang="zh-CN" altLang="en-US" sz="2000">
                <a:latin typeface="Source Han Sans CN" charset="0"/>
                <a:ea typeface="Source Han Sans CN" charset="0"/>
                <a:cs typeface="Source Han Sans CN" charset="0"/>
              </a:rPr>
              <a:t> 移除已合并补丁</a:t>
            </a:r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[commit a8f9750](https://github.com/lcpu-club/loongarch-packages/</a:t>
            </a:r>
            <a:endParaRPr lang="en-US" altLang="zh-CN" sz="20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/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commit/a8f975030d5abed639227a08123e39cf7b14c03e) </a:t>
            </a:r>
            <a:endParaRPr lang="en-US" altLang="zh-CN" sz="20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/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2000">
                <a:latin typeface="Source Han Sans CN" charset="0"/>
                <a:ea typeface="Source Han Sans CN" charset="0"/>
                <a:cs typeface="Source Han Sans CN" charset="0"/>
              </a:rPr>
              <a:t>移除</a:t>
            </a:r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`__float128`</a:t>
            </a:r>
            <a:r>
              <a:rPr lang="zh-CN" altLang="en-US" sz="2000">
                <a:latin typeface="Source Han Sans CN" charset="0"/>
                <a:ea typeface="Source Han Sans CN" charset="0"/>
                <a:cs typeface="Source Han Sans CN" charset="0"/>
              </a:rPr>
              <a:t>支持补丁（已上游化），并删除对</a:t>
            </a:r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COBOL</a:t>
            </a:r>
            <a:r>
              <a:rPr lang="zh-CN" altLang="en-US" sz="2000">
                <a:latin typeface="Source Han Sans CN" charset="0"/>
                <a:ea typeface="Source Han Sans CN" charset="0"/>
                <a:cs typeface="Source Han Sans CN" charset="0"/>
              </a:rPr>
              <a:t>语言的无效支持。</a:t>
            </a:r>
            <a:r>
              <a:rPr lang="en-US" altLang="zh-CN" sz="2000">
                <a:latin typeface="Source Han Sans CN" charset="0"/>
                <a:ea typeface="Source Han Sans CN" charset="0"/>
                <a:cs typeface="Source Han Sans CN" charset="0"/>
              </a:rPr>
              <a:t>(by Pluto Yang) </a:t>
            </a: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endParaRPr lang="zh-CN" altLang="en-US"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/>
            <a:endParaRPr lang="zh-CN" altLang="en-US"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/>
            <a:endParaRPr lang="zh-CN" altLang="en-US"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libxml2(by Pluto Yang)</a:t>
            </a:r>
            <a:endParaRPr lang="en-US" altLang="zh-CN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Arch Linux for Loong64</a:t>
            </a:r>
            <a:endParaRPr lang="en-US" altLang="zh-CN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083138" cy="4657501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zh-CN" altLang="en-US" sz="2400">
                <a:latin typeface="Source Han Sans CN" charset="0"/>
                <a:ea typeface="Source Han Sans CN" charset="0"/>
                <a:cs typeface="Source Han Sans CN" charset="0"/>
              </a:rPr>
              <a:t>移除上游合并的补丁</a:t>
            </a:r>
            <a:endParaRPr lang="zh-CN" altLang="en-US" sz="24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boost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ldc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box2d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valkey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linux6.14.2.arch1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1,linux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zen6.14.2.zen1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linux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hardened6.13.11.hardened1-1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移除了上游化的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r4l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补丁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python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poetry,python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pysmi(by Pluto Yang)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algn="l" defTabSz="0" rtl="0" eaLnBrk="1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ruby-activesupport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ruby-liquid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移除缺失依赖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Pluto Yang)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indent="0" algn="l" defTabSz="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Arch Linux for Loong64</a:t>
            </a:r>
            <a:endParaRPr lang="en-US" altLang="zh-CN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176" y="1200494"/>
            <a:ext cx="11043752" cy="4657501"/>
          </a:xfrm>
        </p:spPr>
        <p:txBody>
          <a:bodyPr/>
          <a:p>
            <a:pPr marL="228600" indent="-22860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修复</a:t>
            </a:r>
            <a:endParaRPr lang="zh-CN" altLang="en-US" sz="24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228600" indent="-22860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chromium135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修复了部分插件造成的崩溃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228600" indent="-22860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java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openjdk24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切换到龙芯源码树，修复版本控制与上游不同步的问题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228600" indent="-228600" algn="l" defTabSz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electron35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停止使用系统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esbuild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，通过清晰的办法下载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esbuild(by wszqkzqk)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5 </a:t>
            </a:r>
            <a:r>
              <a:rPr lang="zh-CN" altLang="en-US"/>
              <a:t>月 </a:t>
            </a:r>
            <a:r>
              <a:rPr lang="en-US" altLang="zh-CN"/>
              <a:t>11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11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LoongArch ABI </a:t>
            </a:r>
            <a:r>
              <a:rPr lang="zh-CN" altLang="en-US"/>
              <a:t>规范文档更新在即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33882"/>
            <a:ext cx="9452278" cy="4657501"/>
          </a:xfrm>
        </p:spPr>
        <p:txBody>
          <a:bodyPr/>
          <a:p>
            <a:r>
              <a:rPr lang="zh-CN" altLang="en-US"/>
              <a:t>近期将正式发布 </a:t>
            </a:r>
            <a:r>
              <a:rPr lang="en-US" altLang="zh-CN"/>
              <a:t>v2.40 </a:t>
            </a:r>
            <a:r>
              <a:rPr lang="zh-CN" altLang="en-US"/>
              <a:t>一揽子版本</a:t>
            </a:r>
            <a:endParaRPr lang="zh-CN" altLang="en-US"/>
          </a:p>
          <a:p>
            <a:r>
              <a:rPr lang="zh-CN" altLang="en-US"/>
              <a:t>主要变更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1"/>
              </a:rPr>
              <a:t>#15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(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明确重定位操作符写法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by FlyGoat)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2"/>
              </a:rPr>
              <a:t>#16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(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新增面向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LA32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的重定位类型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by xry111)</a:t>
            </a:r>
            <a:endParaRPr lang="en-US" altLang="zh-CN">
              <a:solidFill>
                <a:schemeClr val="tx1"/>
              </a:solidFill>
              <a:ea typeface="Source Han Sans CN" charset="0"/>
            </a:endParaRPr>
          </a:p>
          <a:p>
            <a:pPr lvl="0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请感兴趣的同学尽快发表评论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xen0n/xry111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Rust LA32 </a:t>
            </a:r>
            <a:r>
              <a:rPr lang="zh-CN" altLang="en-US"/>
              <a:t>裸机支持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134834" cy="4657501"/>
          </a:xfrm>
        </p:spPr>
        <p:txBody>
          <a:bodyPr/>
          <a:p>
            <a:r>
              <a:rPr lang="en-US" altLang="zh-CN"/>
              <a:t>2025</a:t>
            </a:r>
            <a:r>
              <a:rPr lang="zh-CN" altLang="en-US"/>
              <a:t>-</a:t>
            </a:r>
            <a:r>
              <a:rPr lang="en-US" altLang="zh-CN"/>
              <a:t>05</a:t>
            </a:r>
            <a:r>
              <a:rPr lang="zh-CN" altLang="en-US"/>
              <a:t>-</a:t>
            </a:r>
            <a:r>
              <a:rPr lang="en-US" altLang="zh-CN"/>
              <a:t>07 </a:t>
            </a:r>
            <a:r>
              <a:rPr lang="zh-CN" altLang="en-US"/>
              <a:t>相关提案（ </a:t>
            </a:r>
            <a:r>
              <a:rPr lang="en-US" altLang="zh-CN"/>
              <a:t>MCP</a:t>
            </a:r>
            <a:r>
              <a:rPr lang="zh-CN" altLang="en-US"/>
              <a:t>）</a:t>
            </a:r>
            <a:r>
              <a:rPr lang="zh-CN" altLang="en-US">
                <a:hlinkClick r:id="rId1"/>
              </a:rPr>
              <a:t>通过了</a:t>
            </a:r>
            <a:r>
              <a:rPr lang="zh-CN" altLang="en-US"/>
              <a:t>公示期</a:t>
            </a:r>
            <a:endParaRPr lang="zh-CN" altLang="en-US"/>
          </a:p>
          <a:p>
            <a:r>
              <a:rPr lang="zh-CN" altLang="en-US"/>
              <a:t>新增 </a:t>
            </a:r>
            <a:r>
              <a:rPr lang="en-US" altLang="zh-CN"/>
              <a:t>2 </a:t>
            </a:r>
            <a:r>
              <a:rPr lang="zh-CN" altLang="en-US"/>
              <a:t>个目标（</a:t>
            </a:r>
            <a:r>
              <a:rPr lang="en-US" altLang="zh-CN"/>
              <a:t>targets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loongarch32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unknown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none</a:t>
            </a:r>
            <a:r>
              <a:rPr lang="en-US" altLang="zh-CN"/>
              <a:t>: LA32S, ILP32D ABI</a:t>
            </a:r>
            <a:endParaRPr lang="en-US" altLang="zh-CN"/>
          </a:p>
          <a:p>
            <a:pPr lvl="1"/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loongarch32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unknown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none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softfloat</a:t>
            </a:r>
            <a:r>
              <a:rPr lang="en-US" altLang="zh-CN"/>
              <a:t>: LA32S, ILP32S ABI</a:t>
            </a:r>
            <a:endParaRPr lang="en-US" altLang="zh-CN"/>
          </a:p>
          <a:p>
            <a:pPr lvl="0"/>
            <a:r>
              <a:rPr lang="zh-CN" altLang="en-US"/>
              <a:t>新增工作：</a:t>
            </a:r>
            <a:r>
              <a:rPr lang="en-US" altLang="zh-CN"/>
              <a:t>TODO </a:t>
            </a:r>
            <a:r>
              <a:rPr lang="zh-CN" altLang="en-US"/>
              <a:t>@</a:t>
            </a:r>
            <a:r>
              <a:rPr lang="en-US" altLang="zh-CN"/>
              <a:t>heiher</a:t>
            </a:r>
            <a:endParaRPr lang="en-US" altLang="zh-CN"/>
          </a:p>
          <a:p>
            <a:pPr lvl="1"/>
            <a:r>
              <a:rPr lang="zh-CN" altLang="en-US"/>
              <a:t>预计于</a:t>
            </a:r>
            <a:r>
              <a:rPr lang="en-US" altLang="zh-CN"/>
              <a:t> Rust 1.89.0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en-US" altLang="zh-CN"/>
              <a:t>06</a:t>
            </a:r>
            <a:r>
              <a:rPr lang="zh-CN" altLang="en-US"/>
              <a:t>-</a:t>
            </a:r>
            <a:r>
              <a:rPr lang="en-US" altLang="zh-CN"/>
              <a:t>20 </a:t>
            </a:r>
            <a:r>
              <a:rPr lang="zh-CN" altLang="en-US"/>
              <a:t>进入 </a:t>
            </a:r>
            <a:r>
              <a:rPr lang="en-US" altLang="zh-CN"/>
              <a:t>Beta</a:t>
            </a:r>
            <a:r>
              <a:rPr lang="zh-CN" altLang="en-US"/>
              <a:t>，</a:t>
            </a:r>
            <a:r>
              <a:rPr lang="en-US" altLang="zh-CN"/>
              <a:t>08</a:t>
            </a:r>
            <a:r>
              <a:rPr lang="zh-CN" altLang="en-US"/>
              <a:t>-</a:t>
            </a:r>
            <a:r>
              <a:rPr lang="en-US" altLang="zh-CN"/>
              <a:t>07 </a:t>
            </a:r>
            <a:r>
              <a:rPr lang="zh-CN" altLang="en-US"/>
              <a:t>正式发布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）</a:t>
            </a:r>
            <a:r>
              <a:rPr lang="zh-CN" altLang="en-US"/>
              <a:t>亮相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399981" cy="4657501"/>
          </a:xfrm>
        </p:spPr>
        <p:txBody>
          <a:bodyPr>
            <a:noAutofit/>
          </a:bodyPr>
          <a:p>
            <a:r>
              <a:rPr lang="en-US" altLang="zh-CN" sz="2200"/>
              <a:t>Huacai Chen</a:t>
            </a:r>
            <a:endParaRPr lang="en-US" altLang="zh-CN" sz="2200"/>
          </a:p>
          <a:p>
            <a:pPr lvl="1"/>
            <a:r>
              <a:rPr lang="zh-CN" altLang="en-US" sz="1800"/>
              <a:t>将最大处理器数量提高至 </a:t>
            </a:r>
            <a:r>
              <a:rPr lang="en-US" altLang="zh-CN" sz="1800"/>
              <a:t>2048 </a:t>
            </a:r>
            <a:r>
              <a:rPr lang="zh-CN" altLang="en-US" sz="1800"/>
              <a:t>个（</a:t>
            </a:r>
            <a:r>
              <a:rPr lang="zh-CN" altLang="en-US" sz="1800">
                <a:hlinkClick r:id="rId2"/>
              </a:rPr>
              <a:t>第 </a:t>
            </a:r>
            <a:r>
              <a:rPr lang="en-US" altLang="zh-CN" sz="1800">
                <a:hlinkClick r:id="rId2"/>
              </a:rPr>
              <a:t>1 </a:t>
            </a:r>
            <a:r>
              <a:rPr lang="zh-CN" altLang="en-US" sz="1800">
                <a:hlinkClick r:id="rId2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zh-CN" altLang="en-US" sz="1800"/>
              <a:t>将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__arch_cpu_idle()</a:t>
            </a:r>
            <a:r>
              <a:rPr lang="en-US" altLang="zh-CN" sz="1800"/>
              <a:t> </a:t>
            </a:r>
            <a:r>
              <a:rPr lang="en-US" altLang="zh-CN" sz="1800">
                <a:solidFill>
                  <a:schemeClr val="tx1"/>
                </a:solidFill>
                <a:ea typeface="Source Han Sans CN" charset="0"/>
              </a:rPr>
              <a:t>移动至</a:t>
            </a:r>
            <a:r>
              <a:rPr lang="en-US" altLang="zh-CN" sz="1800"/>
              <a:t>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.cpuidle.text</a:t>
            </a:r>
            <a:r>
              <a:rPr lang="en-US" altLang="zh-CN" sz="1800"/>
              <a:t> </a:t>
            </a:r>
            <a:r>
              <a:rPr lang="zh-CN" altLang="en-US" sz="1800"/>
              <a:t>节，修复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nmi_backtrace()</a:t>
            </a:r>
            <a:r>
              <a:rPr lang="en-US" altLang="zh-CN" sz="1800"/>
              <a:t> </a:t>
            </a:r>
            <a:r>
              <a:rPr lang="zh-CN" altLang="en-US" sz="1800"/>
              <a:t>输出（</a:t>
            </a:r>
            <a:r>
              <a:rPr lang="zh-CN" altLang="en-US" sz="1800">
                <a:hlinkClick r:id="rId3"/>
              </a:rPr>
              <a:t>第 </a:t>
            </a:r>
            <a:r>
              <a:rPr lang="en-US" altLang="zh-CN" sz="1800">
                <a:hlinkClick r:id="rId3"/>
              </a:rPr>
              <a:t>1 </a:t>
            </a:r>
            <a:r>
              <a:rPr lang="zh-CN" altLang="en-US" sz="1800">
                <a:hlinkClick r:id="rId3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zh-CN" altLang="en-US" sz="1800"/>
              <a:t>修正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MAX_REG_OFFSET</a:t>
            </a:r>
            <a:r>
              <a:rPr lang="en-US" altLang="zh-CN" sz="1800"/>
              <a:t> </a:t>
            </a:r>
            <a:r>
              <a:rPr lang="zh-CN" altLang="en-US" sz="1800"/>
              <a:t>计算方法（</a:t>
            </a:r>
            <a:r>
              <a:rPr lang="zh-CN" altLang="en-US" sz="1800">
                <a:hlinkClick r:id="rId4"/>
              </a:rPr>
              <a:t>第 </a:t>
            </a:r>
            <a:r>
              <a:rPr lang="en-US" altLang="zh-CN" sz="1800">
                <a:hlinkClick r:id="rId4"/>
              </a:rPr>
              <a:t>2 </a:t>
            </a:r>
            <a:r>
              <a:rPr lang="zh-CN" altLang="en-US" sz="1800">
                <a:hlinkClick r:id="rId4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 algn="just"/>
            <a:r>
              <a:rPr lang="zh-CN" altLang="en-US" sz="1800"/>
              <a:t>修正 </a:t>
            </a:r>
            <a:r>
              <a:rPr lang="en-US" altLang="zh-CN" sz="1800"/>
              <a:t>6.1 </a:t>
            </a:r>
            <a:r>
              <a:rPr lang="zh-CN" altLang="en-US" sz="1800"/>
              <a:t>内核的构建错误（</a:t>
            </a:r>
            <a:r>
              <a:rPr lang="zh-CN" altLang="en-US" sz="1800">
                <a:hlinkClick r:id="rId5"/>
              </a:rPr>
              <a:t>第 </a:t>
            </a:r>
            <a:r>
              <a:rPr lang="en-US" altLang="zh-CN" sz="1800">
                <a:hlinkClick r:id="rId5"/>
              </a:rPr>
              <a:t>1 </a:t>
            </a:r>
            <a:r>
              <a:rPr lang="zh-CN" altLang="en-US" sz="1800">
                <a:hlinkClick r:id="rId5"/>
              </a:rPr>
              <a:t>版</a:t>
            </a:r>
            <a:r>
              <a:rPr lang="zh-CN" altLang="en-US" sz="1800"/>
              <a:t>）</a:t>
            </a:r>
            <a:endParaRPr lang="en-US" altLang="zh-CN" sz="1800"/>
          </a:p>
          <a:p>
            <a:r>
              <a:rPr lang="en-US" altLang="zh-CN" sz="2200"/>
              <a:t>George Guo</a:t>
            </a:r>
            <a:endParaRPr lang="en-US" altLang="zh-CN" sz="2200"/>
          </a:p>
          <a:p>
            <a:pPr lvl="1"/>
            <a:r>
              <a:rPr lang="zh-CN" altLang="en-US" sz="1885"/>
              <a:t>删除</a:t>
            </a:r>
            <a:r>
              <a:rPr lang="en-US" altLang="zh-CN" sz="1885"/>
              <a:t> __set_fixmap() </a:t>
            </a:r>
            <a:r>
              <a:rPr lang="zh-CN" altLang="en-US" sz="1885"/>
              <a:t>中多余的 </a:t>
            </a:r>
            <a:r>
              <a:rPr lang="en-US" altLang="zh-CN" sz="1885"/>
              <a:t>PTE </a:t>
            </a:r>
            <a:r>
              <a:rPr lang="zh-CN" altLang="en-US" sz="1885"/>
              <a:t>占用检查（</a:t>
            </a:r>
            <a:r>
              <a:rPr lang="zh-CN" altLang="en-US" sz="1885">
                <a:hlinkClick r:id="rId6"/>
              </a:rPr>
              <a:t>第 </a:t>
            </a:r>
            <a:r>
              <a:rPr lang="en-US" altLang="zh-CN" sz="1885">
                <a:hlinkClick r:id="rId6"/>
              </a:rPr>
              <a:t>1 </a:t>
            </a:r>
            <a:r>
              <a:rPr lang="zh-CN" altLang="en-US" sz="1885">
                <a:hlinkClick r:id="rId6"/>
              </a:rPr>
              <a:t>版</a:t>
            </a:r>
            <a:r>
              <a:rPr lang="zh-CN" altLang="en-US" sz="1885"/>
              <a:t>）</a:t>
            </a:r>
            <a:endParaRPr lang="en-US" altLang="zh-CN" sz="1885"/>
          </a:p>
          <a:p>
            <a:r>
              <a:rPr lang="en-US" altLang="zh-CN" sz="2200"/>
              <a:t>Charlie Jenkins</a:t>
            </a:r>
            <a:endParaRPr lang="en-US" altLang="zh-CN" sz="2200"/>
          </a:p>
          <a:p>
            <a:pPr lvl="1"/>
            <a:r>
              <a:rPr lang="zh-CN" altLang="en-US" sz="1800"/>
              <a:t>调整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arch/loongarch/kernel/process.c</a:t>
            </a:r>
            <a:r>
              <a:rPr lang="en-US" altLang="zh-CN" sz="1800"/>
              <a:t> </a:t>
            </a:r>
            <a:r>
              <a:rPr lang="zh-CN" altLang="en-US" sz="1800"/>
              <a:t>中头文件的引用顺序（</a:t>
            </a:r>
            <a:r>
              <a:rPr lang="zh-CN" altLang="en-US" sz="1800">
                <a:hlinkClick r:id="rId7"/>
              </a:rPr>
              <a:t>第 </a:t>
            </a:r>
            <a:r>
              <a:rPr lang="en-US" altLang="zh-CN" sz="1800">
                <a:hlinkClick r:id="rId7"/>
              </a:rPr>
              <a:t>1 </a:t>
            </a:r>
            <a:r>
              <a:rPr lang="zh-CN" altLang="en-US" sz="1800">
                <a:hlinkClick r:id="rId7"/>
              </a:rPr>
              <a:t>版</a:t>
            </a:r>
            <a:r>
              <a:rPr lang="zh-CN" altLang="en-US" sz="1800"/>
              <a:t>）</a:t>
            </a:r>
            <a:endParaRPr lang="en-US" altLang="zh-CN" sz="1800"/>
          </a:p>
          <a:p>
            <a:r>
              <a:rPr lang="en-US" altLang="zh-CN" sz="2200"/>
              <a:t>Bibo Mao</a:t>
            </a:r>
            <a:endParaRPr lang="en-US" altLang="zh-CN" sz="2200"/>
          </a:p>
          <a:p>
            <a:pPr lvl="1"/>
            <a:r>
              <a:rPr lang="zh-CN" altLang="en-US" sz="1800"/>
              <a:t>在硬件支持页表遍历</a:t>
            </a:r>
            <a:r>
              <a:rPr lang="en-US" altLang="zh-CN" sz="1800"/>
              <a:t> (Page Table Walker) </a:t>
            </a:r>
            <a:r>
              <a:rPr lang="zh-CN" altLang="en-US" sz="1800"/>
              <a:t>时禁用</a:t>
            </a:r>
            <a:r>
              <a:rPr lang="en-US" altLang="zh-CN" sz="1800"/>
              <a:t> TLB </a:t>
            </a:r>
            <a:r>
              <a:rPr lang="zh-CN" altLang="en-US" sz="1800"/>
              <a:t>清理，避免出现分页错误异常（</a:t>
            </a:r>
            <a:r>
              <a:rPr lang="zh-CN" altLang="en-US" sz="1800">
                <a:hlinkClick r:id="rId8"/>
              </a:rPr>
              <a:t>第</a:t>
            </a:r>
            <a:r>
              <a:rPr lang="en-US" altLang="zh-CN" sz="1800">
                <a:hlinkClick r:id="rId8"/>
              </a:rPr>
              <a:t> 2 </a:t>
            </a:r>
            <a:r>
              <a:rPr lang="zh-CN" altLang="en-US" sz="1800">
                <a:hlinkClick r:id="rId8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en-US" altLang="zh-CN" sz="2200"/>
              <a:t>Yuli</a:t>
            </a:r>
            <a:r>
              <a:rPr lang="zh-CN" altLang="en-US" sz="2200"/>
              <a:t> </a:t>
            </a:r>
            <a:r>
              <a:rPr lang="en-US" altLang="zh-CN" sz="2200"/>
              <a:t>Wang</a:t>
            </a:r>
            <a:endParaRPr lang="en-US" altLang="zh-CN" sz="2200"/>
          </a:p>
          <a:p>
            <a:pPr lvl="1"/>
            <a:r>
              <a:rPr lang="zh-CN" altLang="en-US" sz="1800"/>
              <a:t>更新内核文档，将龙架构等架构标记为支持 </a:t>
            </a:r>
            <a:r>
              <a:rPr lang="en-US" altLang="zh-CN" sz="1800"/>
              <a:t>MEMTEST</a:t>
            </a:r>
            <a:r>
              <a:rPr lang="zh-CN" altLang="en-US" sz="1800"/>
              <a:t>（</a:t>
            </a:r>
            <a:r>
              <a:rPr lang="zh-CN" altLang="en-US" sz="1800">
                <a:hlinkClick r:id="rId9"/>
              </a:rPr>
              <a:t>第 </a:t>
            </a:r>
            <a:r>
              <a:rPr lang="en-US" altLang="zh-CN" sz="1800">
                <a:hlinkClick r:id="rId9"/>
              </a:rPr>
              <a:t>1 </a:t>
            </a:r>
            <a:r>
              <a:rPr lang="zh-CN" altLang="en-US" sz="1800">
                <a:hlinkClick r:id="rId9"/>
              </a:rPr>
              <a:t>版</a:t>
            </a:r>
            <a:r>
              <a:rPr lang="zh-CN" altLang="en-US" sz="1800"/>
              <a:t>）</a:t>
            </a:r>
            <a:endParaRPr lang="en-US" altLang="zh-CN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399981" cy="4657501"/>
          </a:xfrm>
        </p:spPr>
        <p:txBody>
          <a:bodyPr>
            <a:noAutofit/>
          </a:bodyPr>
          <a:p>
            <a:pPr lvl="0"/>
            <a:r>
              <a:rPr lang="en-US" altLang="zh-CN" sz="2200"/>
              <a:t>Tiezhu</a:t>
            </a:r>
            <a:r>
              <a:rPr lang="zh-CN" altLang="en-US" sz="2200"/>
              <a:t> </a:t>
            </a:r>
            <a:r>
              <a:rPr lang="en-US" altLang="zh-CN" sz="2200"/>
              <a:t>Yang</a:t>
            </a:r>
            <a:endParaRPr lang="en-US" altLang="zh-CN" sz="2200"/>
          </a:p>
          <a:p>
            <a:pPr lvl="1"/>
            <a:r>
              <a:rPr lang="zh-CN" altLang="en-US" sz="1800"/>
              <a:t>在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loongson3_defconfig</a:t>
            </a:r>
            <a:r>
              <a:rPr lang="en-US" altLang="zh-CN" sz="1800"/>
              <a:t> </a:t>
            </a:r>
            <a:r>
              <a:rPr lang="zh-CN" altLang="en-US" sz="1800"/>
              <a:t>中启用更多内核调试相关特性（</a:t>
            </a:r>
            <a:r>
              <a:rPr lang="zh-CN" altLang="en-US" sz="1800">
                <a:hlinkClick r:id="rId2"/>
              </a:rPr>
              <a:t>第 </a:t>
            </a:r>
            <a:r>
              <a:rPr lang="en-US" altLang="zh-CN" sz="1800">
                <a:hlinkClick r:id="rId2"/>
              </a:rPr>
              <a:t>1 </a:t>
            </a:r>
            <a:r>
              <a:rPr lang="zh-CN" altLang="en-US" sz="1800">
                <a:hlinkClick r:id="rId2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en-US" altLang="zh-CN" sz="2200"/>
              <a:t>Tianyang</a:t>
            </a:r>
            <a:r>
              <a:rPr lang="zh-CN" altLang="en-US" sz="2200"/>
              <a:t> </a:t>
            </a:r>
            <a:r>
              <a:rPr lang="en-US" altLang="zh-CN" sz="2200"/>
              <a:t>Zhang</a:t>
            </a:r>
            <a:endParaRPr lang="en-US" altLang="zh-CN" sz="2200"/>
          </a:p>
          <a:p>
            <a:pPr lvl="1"/>
            <a:r>
              <a:rPr lang="zh-CN" altLang="en-US" sz="1800"/>
              <a:t>为龙架构新增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CONFIG_SCHED_MC</a:t>
            </a:r>
            <a:r>
              <a:rPr lang="zh-CN" altLang="en-US" sz="1800"/>
              <a:t>（多核心调度器）支持（</a:t>
            </a:r>
            <a:r>
              <a:rPr lang="zh-CN" altLang="en-US" sz="1800">
                <a:hlinkClick r:id="rId3"/>
              </a:rPr>
              <a:t>第 </a:t>
            </a:r>
            <a:r>
              <a:rPr lang="en-US" altLang="zh-CN" sz="1800">
                <a:hlinkClick r:id="rId3"/>
              </a:rPr>
              <a:t>3 </a:t>
            </a:r>
            <a:r>
              <a:rPr lang="zh-CN" altLang="en-US" sz="1800">
                <a:hlinkClick r:id="rId3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zh-CN" altLang="en-US" sz="1800"/>
              <a:t>避免在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fpu</a:t>
            </a:r>
            <a:r>
              <a:rPr lang="zh-CN" altLang="en-US" sz="1800"/>
              <a:t> 进程中调用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</a:rPr>
              <a:t>cond_resched()</a:t>
            </a:r>
            <a:r>
              <a:rPr lang="zh-CN" altLang="en-US" sz="1800"/>
              <a:t>（</a:t>
            </a:r>
            <a:r>
              <a:rPr lang="zh-CN" altLang="en-US" sz="1800">
                <a:hlinkClick r:id="rId4"/>
              </a:rPr>
              <a:t>第 </a:t>
            </a:r>
            <a:r>
              <a:rPr lang="en-US" altLang="zh-CN" sz="1800">
                <a:hlinkClick r:id="rId4"/>
              </a:rPr>
              <a:t>1 </a:t>
            </a:r>
            <a:r>
              <a:rPr lang="zh-CN" altLang="en-US" sz="1800">
                <a:hlinkClick r:id="rId4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en-US" altLang="zh-CN" sz="2200"/>
              <a:t>Qunqin</a:t>
            </a:r>
            <a:r>
              <a:rPr lang="zh-CN" altLang="en-US" sz="2200"/>
              <a:t> </a:t>
            </a:r>
            <a:r>
              <a:rPr lang="en-US" altLang="zh-CN" sz="2200"/>
              <a:t>Zhao</a:t>
            </a:r>
            <a:endParaRPr lang="en-US" altLang="zh-CN" sz="2200"/>
          </a:p>
          <a:p>
            <a:pPr lvl="1"/>
            <a:r>
              <a:rPr lang="zh-CN" altLang="en-US" sz="1800"/>
              <a:t>龙芯安全引擎、</a:t>
            </a:r>
            <a:r>
              <a:rPr lang="en-US" altLang="zh-CN" sz="1800"/>
              <a:t>TPM </a:t>
            </a:r>
            <a:r>
              <a:rPr lang="zh-CN" altLang="en-US" sz="1800"/>
              <a:t>设备支持（</a:t>
            </a:r>
            <a:r>
              <a:rPr lang="zh-CN" altLang="en-US" sz="1800">
                <a:hlinkClick r:id="rId5"/>
              </a:rPr>
              <a:t>第</a:t>
            </a:r>
            <a:r>
              <a:rPr lang="en-US" altLang="zh-CN" sz="1800">
                <a:hlinkClick r:id="rId5"/>
              </a:rPr>
              <a:t> 9 </a:t>
            </a:r>
            <a:r>
              <a:rPr lang="zh-CN" altLang="en-US" sz="1800">
                <a:hlinkClick r:id="rId5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en-US" altLang="zh-CN" sz="2200"/>
              <a:t>Binbin</a:t>
            </a:r>
            <a:r>
              <a:rPr lang="zh-CN" altLang="en-US" sz="2200"/>
              <a:t> </a:t>
            </a:r>
            <a:r>
              <a:rPr lang="en-US" altLang="zh-CN" sz="2200"/>
              <a:t>Zhou</a:t>
            </a:r>
            <a:endParaRPr lang="en-US" altLang="zh-CN" sz="2200"/>
          </a:p>
          <a:p>
            <a:pPr lvl="1"/>
            <a:r>
              <a:rPr lang="zh-CN" altLang="en-US" sz="1800"/>
              <a:t>龙芯</a:t>
            </a:r>
            <a:r>
              <a:rPr lang="en-US" altLang="zh-CN" sz="1800"/>
              <a:t> 2K0500/2K1000/2K2000 MMC </a:t>
            </a:r>
            <a:r>
              <a:rPr lang="zh-CN" altLang="en-US" sz="1800"/>
              <a:t>控制器支持（</a:t>
            </a:r>
            <a:r>
              <a:rPr lang="zh-CN" altLang="en-US" sz="1800">
                <a:hlinkClick r:id="rId6"/>
              </a:rPr>
              <a:t>第</a:t>
            </a:r>
            <a:r>
              <a:rPr lang="en-US" altLang="zh-CN" sz="1800">
                <a:hlinkClick r:id="rId6"/>
              </a:rPr>
              <a:t> 2 </a:t>
            </a:r>
            <a:r>
              <a:rPr lang="zh-CN" altLang="en-US" sz="1800">
                <a:hlinkClick r:id="rId6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en-US" altLang="zh-CN" sz="2200"/>
              <a:t>Yao Zi</a:t>
            </a:r>
            <a:endParaRPr lang="en-US" altLang="zh-CN" sz="2200"/>
          </a:p>
          <a:p>
            <a:pPr lvl="1"/>
            <a:r>
              <a:rPr lang="zh-CN" altLang="en-US" sz="1800"/>
              <a:t>中科云久久派初始支持（</a:t>
            </a:r>
            <a:r>
              <a:rPr lang="zh-CN" altLang="en-US" sz="1800">
                <a:hlinkClick r:id="rId7"/>
              </a:rPr>
              <a:t>第 </a:t>
            </a:r>
            <a:r>
              <a:rPr lang="en-US" altLang="zh-CN" sz="1800">
                <a:hlinkClick r:id="rId7"/>
              </a:rPr>
              <a:t>1 </a:t>
            </a:r>
            <a:r>
              <a:rPr lang="zh-CN" altLang="en-US" sz="1800">
                <a:hlinkClick r:id="rId7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zh-CN" altLang="en-US" sz="1800"/>
              <a:t>实现在</a:t>
            </a:r>
            <a:r>
              <a:rPr lang="en-US" altLang="zh-CN" sz="1800"/>
              <a:t> IOCSR </a:t>
            </a:r>
            <a:r>
              <a:rPr lang="zh-CN" altLang="en-US" sz="1800"/>
              <a:t>探测处理器型号失败时的回落探测逻辑（</a:t>
            </a:r>
            <a:r>
              <a:rPr lang="zh-CN" altLang="en-US" sz="1800">
                <a:hlinkClick r:id="rId8"/>
              </a:rPr>
              <a:t>第 </a:t>
            </a:r>
            <a:r>
              <a:rPr lang="en-US" altLang="zh-CN" sz="1800">
                <a:hlinkClick r:id="rId8"/>
              </a:rPr>
              <a:t>1 </a:t>
            </a:r>
            <a:r>
              <a:rPr lang="zh-CN" altLang="en-US" sz="1800">
                <a:hlinkClick r:id="rId8"/>
              </a:rPr>
              <a:t>版</a:t>
            </a:r>
            <a:r>
              <a:rPr lang="zh-CN" altLang="en-US" sz="1800"/>
              <a:t>）</a:t>
            </a:r>
            <a:endParaRPr lang="en-US" altLang="zh-CN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嵌入式基线 </a:t>
            </a:r>
            <a:r>
              <a:rPr lang="en-US" altLang="zh-CN"/>
              <a:t>(</a:t>
            </a:r>
            <a:r>
              <a:rPr lang="zh-CN" altLang="en-US"/>
              <a:t>无</a:t>
            </a:r>
            <a:r>
              <a:rPr lang="en-US" altLang="zh-CN"/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SIMD</a:t>
            </a:r>
            <a:r>
              <a:rPr lang="en-US" altLang="zh-CN">
                <a:cs typeface="Arial" panose="020B0604020202020204" pitchFamily="34" charset="0"/>
              </a:rPr>
              <a:t>) </a:t>
            </a:r>
            <a:r>
              <a:rPr lang="zh-CN" altLang="en-US">
                <a:cs typeface="Arial" panose="020B0604020202020204" pitchFamily="34" charset="0"/>
              </a:rPr>
              <a:t>发行版侧支持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445010" cy="4657501"/>
          </a:xfrm>
        </p:spPr>
        <p:txBody>
          <a:bodyPr>
            <a:noAutofit/>
          </a:bodyPr>
          <a:p>
            <a:r>
              <a:rPr lang="zh-CN" altLang="en-US" sz="2400"/>
              <a:t>重申：为何这事情重要</a:t>
            </a:r>
            <a:endParaRPr lang="zh-CN" altLang="en-US" sz="2400"/>
          </a:p>
          <a:p>
            <a:pPr lvl="1"/>
            <a:r>
              <a:rPr lang="zh-CN" altLang="en-US" sz="2000"/>
              <a:t>部分流行型号如 </a:t>
            </a:r>
            <a:r>
              <a:rPr lang="en-US" altLang="zh-CN" sz="2000"/>
              <a:t>2K0300 </a:t>
            </a:r>
            <a:r>
              <a:rPr lang="zh-CN" altLang="en-US" sz="2000"/>
              <a:t>不含 </a:t>
            </a:r>
            <a:r>
              <a:rPr lang="en-US" altLang="zh-CN" sz="2000"/>
              <a:t>SIMD </a:t>
            </a:r>
            <a:r>
              <a:rPr lang="zh-CN" altLang="en-US" sz="2000"/>
              <a:t>扩展</a:t>
            </a:r>
            <a:endParaRPr lang="zh-CN" altLang="en-US" sz="2000"/>
          </a:p>
          <a:p>
            <a:pPr lvl="1"/>
            <a:r>
              <a:rPr lang="zh-CN" altLang="en-US" sz="2000"/>
              <a:t>但龙芯</a:t>
            </a:r>
            <a:r>
              <a:rPr lang="zh-CN" altLang="en-US" sz="2000">
                <a:hlinkClick r:id="rId1"/>
              </a:rPr>
              <a:t>推荐的</a:t>
            </a:r>
            <a:r>
              <a:rPr lang="zh-CN" altLang="en-US" sz="2000"/>
              <a:t>“桌面与服务器基线”要求 </a:t>
            </a:r>
            <a:r>
              <a:rPr lang="en-US" altLang="zh-CN" sz="2000"/>
              <a:t>128 </a:t>
            </a:r>
            <a:r>
              <a:rPr lang="zh-CN" altLang="en-US" sz="2000"/>
              <a:t>位 </a:t>
            </a:r>
            <a:r>
              <a:rPr lang="en-US" altLang="zh-CN" sz="2000"/>
              <a:t>SIMD </a:t>
            </a:r>
            <a:r>
              <a:rPr lang="zh-CN" altLang="en-US" sz="2000"/>
              <a:t>支持 </a:t>
            </a:r>
            <a:r>
              <a:rPr lang="en-US" altLang="zh-CN" sz="2000"/>
              <a:t>(LSX)</a:t>
            </a:r>
            <a:endParaRPr lang="en-US" altLang="zh-CN" sz="2000"/>
          </a:p>
          <a:p>
            <a:pPr lvl="1"/>
            <a:r>
              <a:rPr lang="zh-CN" altLang="en-US" sz="2000"/>
              <a:t>总有用户既要使用此类芯片，也要用现成发行版（不想从头制作整个系统）</a:t>
            </a:r>
            <a:endParaRPr lang="zh-CN" altLang="en-US" sz="2000"/>
          </a:p>
          <a:p>
            <a:r>
              <a:rPr lang="zh-CN" altLang="en-US" sz="2400"/>
              <a:t>安同</a:t>
            </a:r>
            <a:r>
              <a:rPr lang="en-US" altLang="zh-CN" sz="2400"/>
              <a:t> OS: </a:t>
            </a:r>
            <a:r>
              <a:rPr lang="zh-CN" altLang="en-US" sz="2400"/>
              <a:t>已完成构建环境 </a:t>
            </a:r>
            <a:r>
              <a:rPr lang="en-US" altLang="zh-CN" sz="2400"/>
              <a:t>(BuildKit) </a:t>
            </a:r>
            <a:r>
              <a:rPr lang="zh-CN" altLang="en-US" sz="2400"/>
              <a:t>构建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及初始工具及脚本调整</a:t>
            </a:r>
            <a:endParaRPr lang="zh-CN" altLang="en-US" sz="2400"/>
          </a:p>
          <a:p>
            <a:pPr lvl="1"/>
            <a:r>
              <a:rPr lang="zh-CN" altLang="en-US" sz="2000"/>
              <a:t>相对于主线系统，作为 </a:t>
            </a:r>
            <a:r>
              <a:rPr lang="en-US" altLang="zh-CN" sz="2000"/>
              <a:t>BSP</a:t>
            </a:r>
            <a:r>
              <a:rPr lang="zh-CN" altLang="en-US" sz="2000"/>
              <a:t>（板卡支持包）提供，更新同步推送</a:t>
            </a:r>
            <a:endParaRPr lang="zh-CN" altLang="en-US" sz="2000"/>
          </a:p>
          <a:p>
            <a:pPr lvl="1"/>
            <a:r>
              <a:rPr lang="zh-CN" altLang="en-US" sz="2000"/>
              <a:t>维护细则详见</a:t>
            </a:r>
            <a:r>
              <a:rPr lang="zh-CN" altLang="en-US" sz="2000">
                <a:hlinkClick r:id="rId2"/>
              </a:rPr>
              <a:t>《</a:t>
            </a:r>
            <a:r>
              <a:rPr lang="en-US" altLang="zh-CN" sz="2000">
                <a:hlinkClick r:id="rId2"/>
              </a:rPr>
              <a:t>RFC</a:t>
            </a:r>
            <a:r>
              <a:rPr lang="zh-CN" altLang="en-US" sz="2000">
                <a:hlinkClick r:id="rId2"/>
              </a:rPr>
              <a:t>：安同</a:t>
            </a:r>
            <a:r>
              <a:rPr lang="en-US" altLang="zh-CN" sz="2000">
                <a:hlinkClick r:id="rId2"/>
              </a:rPr>
              <a:t> OS </a:t>
            </a:r>
            <a:r>
              <a:rPr lang="zh-CN" altLang="en-US" sz="2000">
                <a:hlinkClick r:id="rId2"/>
              </a:rPr>
              <a:t>龙架构（无</a:t>
            </a:r>
            <a:r>
              <a:rPr lang="en-US" altLang="zh-CN" sz="2000">
                <a:hlinkClick r:id="rId2"/>
              </a:rPr>
              <a:t> LSX</a:t>
            </a:r>
            <a:r>
              <a:rPr lang="zh-CN" altLang="en-US" sz="2000">
                <a:hlinkClick r:id="rId2"/>
              </a:rPr>
              <a:t>）版维护计划》</a:t>
            </a:r>
            <a:endParaRPr lang="en-US" altLang="zh-CN" sz="2000"/>
          </a:p>
          <a:p>
            <a:r>
              <a:rPr lang="en-US" altLang="zh-CN" sz="2400"/>
              <a:t>Gentoo</a:t>
            </a:r>
            <a:r>
              <a:rPr lang="zh-CN" altLang="en-US" sz="2400"/>
              <a:t>、</a:t>
            </a:r>
            <a:r>
              <a:rPr lang="en-US" altLang="zh-CN" sz="2400"/>
              <a:t>Slackware </a:t>
            </a:r>
            <a:r>
              <a:rPr lang="zh-CN" altLang="en-US" sz="2400"/>
              <a:t>及其他早年开工的发行版</a:t>
            </a:r>
            <a:r>
              <a:rPr lang="en-US" altLang="zh-CN" sz="2400"/>
              <a:t>: </a:t>
            </a:r>
            <a:r>
              <a:rPr lang="zh-CN" altLang="en-US" sz="2400"/>
              <a:t>如您未修改 </a:t>
            </a:r>
            <a:r>
              <a:rPr lang="en-US" altLang="zh-CN" sz="2400"/>
              <a:t>CFLAGS</a:t>
            </a:r>
            <a:r>
              <a:rPr lang="zh-CN" altLang="en-US" sz="2400"/>
              <a:t>，则可满足条件</a:t>
            </a:r>
            <a:endParaRPr lang="zh-CN" altLang="en-US" sz="2400"/>
          </a:p>
          <a:p>
            <a:pPr lvl="1"/>
            <a:r>
              <a:rPr lang="zh-CN" altLang="en-US" sz="2000"/>
              <a:t>由于年代很早，默认 </a:t>
            </a:r>
            <a:r>
              <a:rPr lang="en-US" altLang="zh-CN" sz="2000"/>
              <a:t>CFLAGS</a:t>
            </a:r>
            <a:r>
              <a:rPr lang="zh-CN" altLang="en-US" sz="2000"/>
              <a:t> 仅含 -</a:t>
            </a:r>
            <a:r>
              <a:rPr lang="en-US" altLang="zh-CN" sz="2000"/>
              <a:t>march</a:t>
            </a:r>
            <a:r>
              <a:rPr lang="zh-CN" altLang="en-US" sz="2000"/>
              <a:t>=</a:t>
            </a:r>
            <a:r>
              <a:rPr lang="en-US" altLang="zh-CN" sz="2000"/>
              <a:t>loongarch64</a:t>
            </a:r>
            <a:r>
              <a:rPr lang="zh-CN" altLang="en-US" sz="2000"/>
              <a:t>，符合要求</a:t>
            </a:r>
            <a:endParaRPr lang="zh-CN" altLang="en-US" sz="2200"/>
          </a:p>
          <a:p>
            <a:pPr lvl="0"/>
            <a:r>
              <a:rPr lang="zh-CN" altLang="en-US" sz="2400"/>
              <a:t>发行版的老版本</a:t>
            </a:r>
            <a:endParaRPr lang="zh-CN" altLang="en-US" sz="2400"/>
          </a:p>
          <a:p>
            <a:pPr lvl="1"/>
            <a:r>
              <a:rPr lang="en-US" altLang="zh-CN" sz="2000"/>
              <a:t>Fedora</a:t>
            </a:r>
            <a:r>
              <a:rPr lang="zh-CN" altLang="en-US" sz="2000"/>
              <a:t> </a:t>
            </a:r>
            <a:r>
              <a:rPr lang="en-US" altLang="zh-CN" sz="2000"/>
              <a:t>LoongArch</a:t>
            </a:r>
            <a:r>
              <a:rPr lang="zh-CN" altLang="en-US" sz="2000"/>
              <a:t> </a:t>
            </a:r>
            <a:r>
              <a:rPr lang="en-US" altLang="zh-CN" sz="2000"/>
              <a:t>Remix</a:t>
            </a:r>
            <a:r>
              <a:rPr lang="zh-CN" altLang="en-US" sz="2000"/>
              <a:t> 至少 </a:t>
            </a:r>
            <a:r>
              <a:rPr lang="en-US" altLang="zh-CN" sz="2000"/>
              <a:t>38 </a:t>
            </a:r>
            <a:r>
              <a:rPr lang="zh-CN" altLang="en-US" sz="2000"/>
              <a:t>还是无 </a:t>
            </a:r>
            <a:r>
              <a:rPr lang="en-US" altLang="zh-CN" sz="2000"/>
              <a:t>LSX </a:t>
            </a:r>
            <a:r>
              <a:rPr lang="zh-CN" altLang="en-US" sz="2000"/>
              <a:t>的</a:t>
            </a:r>
            <a:endParaRPr lang="zh-CN" altLang="en-US" sz="2000"/>
          </a:p>
          <a:p>
            <a:pPr lvl="1"/>
            <a:r>
              <a:rPr lang="zh-CN" altLang="en-US" sz="2000"/>
              <a:t>亦有早期的商用发行版，但后续更新均已开启 </a:t>
            </a:r>
            <a:r>
              <a:rPr lang="en-US" altLang="zh-CN" sz="2000"/>
              <a:t>LSX </a:t>
            </a:r>
            <a:r>
              <a:rPr lang="zh-CN" altLang="en-US" sz="2000"/>
              <a:t>重构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r>
              <a:rPr lang="en-US" altLang="zh-CN"/>
              <a:t>/xen0n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3964</Words>
  <Application>WPS Office WWO_wpscloud_20250521212247-9dc636b224</Application>
  <PresentationFormat/>
  <Paragraphs>234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龙架构双周会</vt:lpstr>
      <vt:lpstr>欢迎参加龙架构双周会</vt:lpstr>
      <vt:lpstr>龙架构双周会</vt:lpstr>
      <vt:lpstr>快速报告</vt:lpstr>
      <vt:lpstr>LoongArch ABI 规范文档更新在即</vt:lpstr>
      <vt:lpstr>Rust LA32 裸机支持</vt:lpstr>
      <vt:lpstr>Linux 内核（loongarch 列表）</vt:lpstr>
      <vt:lpstr>Linux 内核（loongarch 列表）</vt:lpstr>
      <vt:lpstr>快速报告</vt:lpstr>
      <vt:lpstr>嵌入式基线 (无 SIMD) 发行版侧支持</vt:lpstr>
      <vt:lpstr>Gentoo</vt:lpstr>
      <vt:lpstr>诚迈鸿蒙PC开发进展汇报</vt:lpstr>
      <vt:lpstr>诚迈鸿蒙PC开发进展汇报</vt:lpstr>
      <vt:lpstr>安同 OS (AOSC OS)</vt:lpstr>
      <vt:lpstr>安同 OS (AOSC OS)</vt:lpstr>
      <vt:lpstr>安同 OS (AOSC OS)</vt:lpstr>
      <vt:lpstr>PowerPoint 演示文稿</vt:lpstr>
      <vt:lpstr>                 Arch Linux for Loong64</vt:lpstr>
      <vt:lpstr>                 Arch Linux for Loong64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weboffice</cp:lastModifiedBy>
  <dcterms:created xsi:type="dcterms:W3CDTF">2025-05-25T02:10:36Z</dcterms:created>
  <dcterms:modified xsi:type="dcterms:W3CDTF">2025-05-25T02:10:36Z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2052-12.9.0.21536</vt:lpwstr>
  </property>
  <property fmtid="{D5CDD505-2E9C-101B-9397-08002B2CF9AE}" pid="3" name="ICV">
    <vt:lpwstr>47B5133B91E7D92B8904E1676A1AE32D_43</vt:lpwstr>
  </property>
</Properties>
</file>