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7" r:id="rId3"/>
    <p:sldId id="261" r:id="rId4"/>
    <p:sldId id="347" r:id="rId5"/>
    <p:sldId id="349" r:id="rId6"/>
    <p:sldId id="351" r:id="rId7"/>
    <p:sldId id="354" r:id="rId8"/>
    <p:sldId id="355" r:id="rId9"/>
    <p:sldId id="356" r:id="rId10"/>
    <p:sldId id="360" r:id="rId11"/>
    <p:sldId id="357" r:id="rId12"/>
    <p:sldId id="265" r:id="rId13"/>
    <p:sldId id="348" r:id="rId14"/>
    <p:sldId id="346" r:id="rId15"/>
    <p:sldId id="353" r:id="rId16"/>
    <p:sldId id="358" r:id="rId17"/>
    <p:sldId id="350" r:id="rId18"/>
    <p:sldId id="359" r:id="rId19"/>
    <p:sldId id="361" r:id="rId20"/>
    <p:sldId id="303" r:id="rId21"/>
    <p:sldId id="275" r:id="rId22"/>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loongarch@whlug.cn"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loongson-community/discussions/issues/9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linuxfromscratch.org/~xry111/lfs/view/loongarch-12.3-systemd/" TargetMode="External"/><Relationship Id="rId1" Type="http://schemas.openxmlformats.org/officeDocument/2006/relationships/hyperlink" Target="https://linuxfromscratch.org/~xry111/lfs/view/loongarch-12.3/" TargetMode="Externa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github.com/loongson-community/nixpkgs" TargetMode="External"/><Relationship Id="rId2" Type="http://schemas.openxmlformats.org/officeDocument/2006/relationships/hyperlink" Target="https://github.com/dramforever" TargetMode="External"/><Relationship Id="rId1" Type="http://schemas.openxmlformats.org/officeDocument/2006/relationships/hyperlink" Target="https://github.com/aleksana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hyperlink" Target="https://github.com/pwndbg/pwndbg/releases/tag/2025.04.18" TargetMode="Externa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hyperlink" Target="https://lore.kernel.org/loongarch/20250424064625.3928278-1-maobibo@loongson.cn/" TargetMode="External"/><Relationship Id="rId6" Type="http://schemas.openxmlformats.org/officeDocument/2006/relationships/hyperlink" Target="https://lore.kernel.org/loongarch/883cb562-9236-f161-71fa-0b963db22a11@loongson.cn/" TargetMode="External"/><Relationship Id="rId5" Type="http://schemas.openxmlformats.org/officeDocument/2006/relationships/hyperlink" Target="https://lore.kernel.org/loongarch/20250421011843.1760829-1-maobibo@loongson.cn/" TargetMode="External"/><Relationship Id="rId4" Type="http://schemas.openxmlformats.org/officeDocument/2006/relationships/hyperlink" Target="https://lore.kernel.org/loongarch/59895b61-9d63-9d60-63da-5524b4dcfe2b@loongson.cn/" TargetMode="External"/><Relationship Id="rId3" Type="http://schemas.openxmlformats.org/officeDocument/2006/relationships/hyperlink" Target="https://lore.kernel.org/loongarch/20250424072209.3134762-1-chenhuacai@loongson.cn/" TargetMode="External"/><Relationship Id="rId2" Type="http://schemas.openxmlformats.org/officeDocument/2006/relationships/hyperlink" Target="https://lore.kernel.org/loongarch/CAAhV-H65jh29ccYzcaJf1=QpDuV5xZfBd-1Kr0=in_nk-Z4h7Q@mail.gmail.com/" TargetMode="External"/><Relationship Id="rId1" Type="http://schemas.openxmlformats.org/officeDocument/2006/relationships/hyperlink" Target="https://lore.kernel.org/loongarch/" TargetMode="Externa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https://lore.kernel.org/loongarch/CC80F694AAFA2099+20250417080746.352276-1-wangyuli@uniontech.com/" TargetMode="External"/><Relationship Id="rId5" Type="http://schemas.openxmlformats.org/officeDocument/2006/relationships/hyperlink" Target="https://lore.kernel.org/loongarch/luuupw2hrhmrxnrp5frgoz4kszbruuh7zkfqdrjrwgfe3uz3us@qpdwjw5btywj/" TargetMode="External"/><Relationship Id="rId4" Type="http://schemas.openxmlformats.org/officeDocument/2006/relationships/hyperlink" Target="https://lore.kernel.org/loongarch/b8fe05f1-23c2-423f-88cc-310996c6aad5@loongson.cn/" TargetMode="External"/><Relationship Id="rId3" Type="http://schemas.openxmlformats.org/officeDocument/2006/relationships/hyperlink" Target="https://lore.kernel.org/loongarch/20250424073251.81693-1-youling.tang@linux.dev/" TargetMode="External"/><Relationship Id="rId2" Type="http://schemas.openxmlformats.org/officeDocument/2006/relationships/hyperlink" Target="https://lore.kernel.org/loongarch/20250424024034.78436-1-youling.tang@linux.dev/" TargetMode="External"/><Relationship Id="rId1" Type="http://schemas.openxmlformats.org/officeDocument/2006/relationships/hyperlink" Target="https://lore.kernel.org/loongarch/" TargetMode="Externa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s://lore.kernel.org/loongarch/CAAhV-H608_ddH0g0gyFCZSTVxYHOBqLXrtGYxZ1eoXX6eCcEuA@mail.gmail.com/" TargetMode="External"/><Relationship Id="rId4" Type="http://schemas.openxmlformats.org/officeDocument/2006/relationships/hyperlink" Target="https://lore.kernel.org/loongarch/20250422110719.15673-1-yangtiezhu@loongson.cn/" TargetMode="External"/><Relationship Id="rId3" Type="http://schemas.openxmlformats.org/officeDocument/2006/relationships/hyperlink" Target="https://lore.kernel.org/loongarch/20250422074917.25771-1-yangtiezhu@loongson.cn/" TargetMode="External"/><Relationship Id="rId2" Type="http://schemas.openxmlformats.org/officeDocument/2006/relationships/hyperlink" Target="https://lore.kernel.org/loongarch/20250415091930.19529-1-yangtiezhu@loongson.cn/" TargetMode="External"/><Relationship Id="rId1" Type="http://schemas.openxmlformats.org/officeDocument/2006/relationships/hyperlink" Target="https://lore.kernel.org/loongarc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wxpp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p:sp>
        <p:nvSpPr>
          <p:cNvPr id="1048586" name="标题 1"/>
          <p:cNvSpPr>
            <a:spLocks noGrp="1"/>
          </p:cNvSpPr>
          <p:nvPr>
            <p:ph type="title"/>
          </p:nvPr>
        </p:nvSpPr>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1"/>
              </a:rPr>
              <a:t>loongarch</a:t>
            </a:r>
            <a:r>
              <a:rPr lang="zh-CN" altLang="en-US" sz="1800">
                <a:latin typeface="Fira Code" charset="0"/>
                <a:ea typeface="Fira Code" charset="0"/>
                <a:cs typeface="Fira Code" charset="0"/>
                <a:hlinkClick r:id="rId1"/>
              </a:rPr>
              <a:t>@</a:t>
            </a:r>
            <a:r>
              <a:rPr lang="en-US" altLang="zh-CN" sz="1800">
                <a:latin typeface="Fira Code" charset="0"/>
                <a:ea typeface="Fira Code" charset="0"/>
                <a:cs typeface="Fira Code" charset="0"/>
                <a:hlinkClick r:id="rId1"/>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新英雄帖：</a:t>
            </a:r>
            <a:r>
              <a:rPr lang="en-US" altLang="zh-CN"/>
              <a:t>rust</a:t>
            </a:r>
            <a:r>
              <a:rPr lang="zh-CN" altLang="en-US"/>
              <a:t>-</a:t>
            </a:r>
            <a:r>
              <a:rPr lang="en-US" altLang="zh-CN"/>
              <a:t>vmm </a:t>
            </a:r>
            <a:r>
              <a:rPr lang="zh-CN" altLang="en-US"/>
              <a:t>生态支持</a:t>
            </a:r>
            <a:endParaRPr lang="zh-CN" altLang="en-US"/>
          </a:p>
        </p:txBody>
      </p:sp>
      <p:sp>
        <p:nvSpPr>
          <p:cNvPr id="3" name="内容占位符 2"/>
          <p:cNvSpPr>
            <a:spLocks noGrp="1"/>
          </p:cNvSpPr>
          <p:nvPr>
            <p:ph idx="1"/>
          </p:nvPr>
        </p:nvSpPr>
        <p:spPr>
          <a:xfrm>
            <a:off x="513999" y="1259762"/>
            <a:ext cx="10125149" cy="4657501"/>
          </a:xfrm>
        </p:spPr>
        <p:txBody>
          <a:bodyPr/>
          <a:p>
            <a:r>
              <a:rPr lang="en-US" altLang="zh-CN">
                <a:hlinkClick r:id="rId1"/>
              </a:rPr>
              <a:t>loongson</a:t>
            </a:r>
            <a:r>
              <a:rPr lang="zh-CN" altLang="en-US">
                <a:hlinkClick r:id="rId1"/>
              </a:rPr>
              <a:t>-</a:t>
            </a:r>
            <a:r>
              <a:rPr lang="en-US" altLang="zh-CN">
                <a:hlinkClick r:id="rId1"/>
              </a:rPr>
              <a:t>community/discussions</a:t>
            </a:r>
            <a:r>
              <a:rPr lang="en-US" altLang="zh-CN">
                <a:solidFill>
                  <a:schemeClr val="tx1"/>
                </a:solidFill>
                <a:ea typeface="Source Han Sans CN" charset="0"/>
                <a:hlinkClick r:id="rId1"/>
              </a:rPr>
              <a:t>#</a:t>
            </a:r>
            <a:r>
              <a:rPr lang="en-US" altLang="zh-CN">
                <a:hlinkClick r:id="rId1"/>
              </a:rPr>
              <a:t>90</a:t>
            </a:r>
            <a:endParaRPr lang="en-US" altLang="zh-CN">
              <a:hlinkClick r:id="rId1"/>
            </a:endParaRPr>
          </a:p>
          <a:p>
            <a:r>
              <a:rPr lang="zh-CN" altLang="en-US"/>
              <a:t>容器计算的轻量级虚拟机技术路线</a:t>
            </a:r>
            <a:endParaRPr lang="zh-CN" altLang="en-US"/>
          </a:p>
          <a:p>
            <a:pPr lvl="1"/>
            <a:r>
              <a:rPr lang="zh-CN" altLang="en-US"/>
              <a:t>著名下游项目：</a:t>
            </a:r>
            <a:r>
              <a:rPr lang="en-US" altLang="zh-CN"/>
              <a:t>Cloud</a:t>
            </a:r>
            <a:r>
              <a:rPr lang="zh-CN" altLang="en-US"/>
              <a:t>-</a:t>
            </a:r>
            <a:r>
              <a:rPr lang="en-US" altLang="zh-CN"/>
              <a:t>Hypervisor</a:t>
            </a:r>
            <a:r>
              <a:rPr lang="zh-CN" altLang="en-US"/>
              <a:t>、</a:t>
            </a:r>
            <a:r>
              <a:rPr lang="en-US" altLang="zh-CN"/>
              <a:t>FirecrackerVM</a:t>
            </a:r>
            <a:endParaRPr lang="en-US" altLang="zh-CN"/>
          </a:p>
          <a:p>
            <a:pPr lvl="1"/>
            <a:r>
              <a:rPr lang="zh-CN" altLang="en-US"/>
              <a:t>如此创建的“容器”实际是虚拟机，因而不涉及 </a:t>
            </a:r>
            <a:r>
              <a:rPr lang="en-US" altLang="zh-CN"/>
              <a:t>Docker</a:t>
            </a:r>
            <a:r>
              <a:rPr lang="zh-CN" altLang="en-US"/>
              <a:t>-</a:t>
            </a:r>
            <a:r>
              <a:rPr lang="en-US" altLang="zh-CN"/>
              <a:t>in</a:t>
            </a:r>
            <a:r>
              <a:rPr lang="zh-CN" altLang="en-US"/>
              <a:t>-</a:t>
            </a:r>
            <a:r>
              <a:rPr lang="en-US" altLang="zh-CN"/>
              <a:t>Docker</a:t>
            </a:r>
            <a:r>
              <a:rPr lang="zh-CN" altLang="en-US"/>
              <a:t>，对特定复杂部署场景（如可伸缩 </a:t>
            </a:r>
            <a:r>
              <a:rPr lang="en-US" altLang="zh-CN"/>
              <a:t>CI </a:t>
            </a:r>
            <a:r>
              <a:rPr lang="zh-CN" altLang="en-US"/>
              <a:t>资源等）极为友好</a:t>
            </a:r>
            <a:endParaRPr lang="zh-CN" altLang="en-US"/>
          </a:p>
          <a:p>
            <a:pPr lvl="0"/>
            <a:r>
              <a:rPr lang="zh-CN" altLang="en-US">
                <a:solidFill>
                  <a:schemeClr val="tx1"/>
                </a:solidFill>
                <a:ea typeface="Source Han Sans CN" charset="0"/>
              </a:rPr>
              <a:t>整体路线图</a:t>
            </a:r>
            <a:r>
              <a:rPr lang="zh-CN" altLang="en-US"/>
              <a:t>详见主贴</a:t>
            </a:r>
            <a:endParaRPr lang="zh-CN" altLang="en-US"/>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p:sp>
        <p:nvSpPr>
          <p:cNvPr id="1048619" name="标题 1"/>
          <p:cNvSpPr>
            <a:spLocks noGrp="1"/>
          </p:cNvSpPr>
          <p:nvPr>
            <p:ph type="ctrTitle"/>
          </p:nvPr>
        </p:nvSpPr>
        <p:spPr/>
        <p:txBody>
          <a:bodyPr/>
          <a:p>
            <a:r>
              <a:rPr lang="zh-CN" altLang="en-US"/>
              <a:t>快速</a:t>
            </a:r>
            <a:r>
              <a:rPr lang="zh-CN" altLang="en-US">
                <a:cs typeface="Arial" panose="020B0604020202020204" pitchFamily="34" charset="0"/>
              </a:rPr>
              <a:t>报告</a:t>
            </a:r>
            <a:endParaRPr lang="zh-CN" altLang="en-US"/>
          </a:p>
        </p:txBody>
      </p:sp>
      <p:sp>
        <p:nvSpPr>
          <p:cNvPr id="1048620" name="副标题 2"/>
          <p:cNvSpPr>
            <a:spLocks noGrp="1"/>
          </p:cNvSpPr>
          <p:nvPr>
            <p:ph type="subTitle" idx="1"/>
          </p:nvPr>
        </p:nvSpPr>
        <p:spPr/>
        <p:txBody>
          <a:bodyPr/>
          <a:p>
            <a:r>
              <a:rPr lang="zh-CN" altLang="en-US"/>
              <a:t>龙架构</a:t>
            </a:r>
            <a:r>
              <a:rPr lang="zh-CN" altLang="en-US">
                <a:solidFill>
                  <a:schemeClr val="tx1"/>
                </a:solidFill>
                <a:ea typeface="Source Han Sans CN" panose="020B0500000000000000" charset="-122"/>
              </a:rPr>
              <a:t>发行版变动</a:t>
            </a:r>
            <a:endParaRPr lang="zh-CN" altLang="en-US">
              <a:ea typeface="Source Han Sans CN" panose="020B0500000000000000" charset="-122"/>
            </a:endParaRPr>
          </a:p>
        </p:txBody>
      </p:sp>
      <p:sp>
        <p:nvSpPr>
          <p:cNvPr id="1048621" name="文本占位符 3"/>
          <p:cNvSpPr>
            <a:spLocks noGrp="1"/>
          </p:cNvSpPr>
          <p:nvPr>
            <p:ph type="body" idx="10"/>
          </p:nvPr>
        </p:nvSpPr>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LFS </a:t>
            </a:r>
            <a:r>
              <a:rPr lang="en-US" altLang="zh-CN">
                <a:cs typeface="Arial" panose="020B0604020202020204" pitchFamily="34" charset="0"/>
              </a:rPr>
              <a:t>12.3 </a:t>
            </a:r>
            <a:r>
              <a:rPr lang="zh-CN" altLang="en-US">
                <a:cs typeface="Arial" panose="020B0604020202020204" pitchFamily="34" charset="0"/>
              </a:rPr>
              <a:t>龙架构移植发布</a:t>
            </a:r>
            <a:endParaRPr lang="zh-CN" altLang="en-US"/>
          </a:p>
        </p:txBody>
      </p:sp>
      <p:sp>
        <p:nvSpPr>
          <p:cNvPr id="3" name="内容占位符 2">
            <a:hlinkClick r:id="rId1"/>
          </p:cNvPr>
          <p:cNvSpPr>
            <a:spLocks noGrp="1"/>
          </p:cNvSpPr>
          <p:nvPr>
            <p:ph idx="1"/>
          </p:nvPr>
        </p:nvSpPr>
        <p:spPr/>
        <p:txBody>
          <a:bodyPr/>
          <a:p>
            <a:r>
              <a:rPr lang="zh-CN" altLang="en-US"/>
              <a:t>在由于维护者（</a:t>
            </a:r>
            <a:r>
              <a:rPr lang="en-US" altLang="zh-CN"/>
              <a:t>xry111</a:t>
            </a:r>
            <a:r>
              <a:rPr lang="zh-CN" altLang="en-US"/>
              <a:t>）个人原因拖延 </a:t>
            </a:r>
            <a:r>
              <a:rPr lang="en-US" altLang="zh-CN"/>
              <a:t>1.5 </a:t>
            </a:r>
            <a:r>
              <a:rPr lang="zh-CN" altLang="en-US"/>
              <a:t>个月后，</a:t>
            </a:r>
            <a:br>
              <a:rPr lang="zh-CN" altLang="en-US"/>
            </a:br>
            <a:r>
              <a:rPr lang="zh-CN" altLang="en-US"/>
              <a:t>终于在 </a:t>
            </a:r>
            <a:r>
              <a:rPr lang="en-US" altLang="zh-CN"/>
              <a:t>4 </a:t>
            </a:r>
            <a:r>
              <a:rPr lang="zh-CN" altLang="en-US"/>
              <a:t>月 </a:t>
            </a:r>
            <a:r>
              <a:rPr lang="en-US" altLang="zh-CN"/>
              <a:t>15 </a:t>
            </a:r>
            <a:r>
              <a:rPr lang="zh-CN" altLang="en-US"/>
              <a:t>日测试完成并发布</a:t>
            </a:r>
            <a:endParaRPr lang="zh-CN" altLang="en-US"/>
          </a:p>
          <a:p>
            <a:r>
              <a:rPr lang="zh-CN" altLang="en-US"/>
              <a:t>欢迎阅读 </a:t>
            </a:r>
            <a:r>
              <a:rPr lang="en-US" altLang="zh-CN">
                <a:hlinkClick r:id="rId2"/>
              </a:rPr>
              <a:t>Systemd </a:t>
            </a:r>
            <a:r>
              <a:rPr lang="zh-CN" altLang="en-US">
                <a:hlinkClick r:id="rId2"/>
              </a:rPr>
              <a:t>版本</a:t>
            </a:r>
            <a:r>
              <a:rPr lang="zh-CN" altLang="en-US"/>
              <a:t>或 </a:t>
            </a:r>
            <a:r>
              <a:rPr lang="en-US" altLang="zh-CN">
                <a:hlinkClick r:id="rId1"/>
              </a:rPr>
              <a:t>SysVinit </a:t>
            </a:r>
            <a:r>
              <a:rPr lang="zh-CN" altLang="en-US">
                <a:hlinkClick r:id="rId1"/>
              </a:rPr>
              <a:t>版本</a:t>
            </a:r>
            <a:endParaRPr lang="zh-CN" altLang="en-US">
              <a:hlinkClick r:id="rId1"/>
            </a:endParaRPr>
          </a:p>
          <a:p>
            <a:pPr lvl="1"/>
            <a:r>
              <a:rPr lang="zh-CN" altLang="en-US"/>
              <a:t>如有错误敬请批评指正</a:t>
            </a:r>
            <a:endParaRPr lang="zh-CN" altLang="en-US"/>
          </a:p>
          <a:p>
            <a:r>
              <a:rPr lang="zh-CN" altLang="en-US" strike="sngStrike"/>
              <a:t>有人想要无向量版本吗？</a:t>
            </a:r>
            <a:endParaRPr lang="zh-CN" altLang="en-US" strike="sngStrike"/>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chemeClr val="tx1"/>
                </a:solidFill>
                <a:ea typeface="Source Han Sans CN" charset="0"/>
              </a:rPr>
              <a:t>N</a:t>
            </a:r>
            <a:r>
              <a:rPr lang="en-US" altLang="zh-CN">
                <a:solidFill>
                  <a:schemeClr val="tx1"/>
                </a:solidFill>
                <a:ea typeface="Source Han Sans CN" charset="0"/>
              </a:rPr>
              <a:t>ixOS </a:t>
            </a:r>
            <a:r>
              <a:rPr lang="zh-CN" altLang="en-US">
                <a:solidFill>
                  <a:schemeClr val="tx1"/>
                </a:solidFill>
                <a:ea typeface="Source Han Sans CN" charset="0"/>
              </a:rPr>
              <a:t>龙架构支持开发启动</a:t>
            </a:r>
            <a:endParaRPr lang="en-US">
              <a:ea typeface="Source Han Sans CN" charset="0"/>
            </a:endParaRPr>
          </a:p>
        </p:txBody>
      </p:sp>
      <p:sp>
        <p:nvSpPr>
          <p:cNvPr id="3" name="Content Placeholder 2"/>
          <p:cNvSpPr>
            <a:spLocks noGrp="1"/>
          </p:cNvSpPr>
          <p:nvPr>
            <p:ph idx="1"/>
          </p:nvPr>
        </p:nvSpPr>
        <p:spPr/>
        <p:txBody>
          <a:bodyPr/>
          <a:p>
            <a:r>
              <a:rPr lang="en-US" altLang="zh-CN"/>
              <a:t>NixOS</a:t>
            </a:r>
            <a:r>
              <a:rPr lang="zh-CN" altLang="en-US"/>
              <a:t> 维护者 </a:t>
            </a:r>
            <a:r>
              <a:rPr lang="en-US" altLang="zh-CN">
                <a:hlinkClick r:id="rId1"/>
              </a:rPr>
              <a:t>Aleksana</a:t>
            </a:r>
            <a:r>
              <a:rPr lang="en-US" altLang="zh-CN"/>
              <a:t> </a:t>
            </a:r>
            <a:r>
              <a:rPr lang="zh-CN" altLang="en-US"/>
              <a:t>及 </a:t>
            </a:r>
            <a:r>
              <a:rPr lang="en-US" altLang="zh-CN">
                <a:hlinkClick r:id="rId2"/>
              </a:rPr>
              <a:t>dramforever</a:t>
            </a:r>
            <a:r>
              <a:rPr lang="en-US" altLang="zh-CN"/>
              <a:t> </a:t>
            </a:r>
            <a:r>
              <a:rPr lang="zh-CN" altLang="en-US"/>
              <a:t>已开始推动 </a:t>
            </a:r>
            <a:r>
              <a:rPr lang="en-US" altLang="zh-CN"/>
              <a:t>Nix/NixOS/Nixpkgs </a:t>
            </a:r>
            <a:r>
              <a:rPr lang="zh-CN" altLang="en-US"/>
              <a:t>的龙架构移植</a:t>
            </a:r>
            <a:endParaRPr lang="zh-CN" altLang="en-US"/>
          </a:p>
          <a:p>
            <a:pPr lvl="1"/>
            <a:r>
              <a:rPr lang="zh-CN" altLang="en-US"/>
              <a:t>计划通过接入 </a:t>
            </a:r>
            <a:r>
              <a:rPr lang="en-US" altLang="zh-CN"/>
              <a:t>CI</a:t>
            </a:r>
            <a:r>
              <a:rPr lang="zh-CN" altLang="en-US"/>
              <a:t> 构建与测试，提高龙架构支持至 </a:t>
            </a:r>
            <a:r>
              <a:rPr lang="en-US" altLang="zh-CN"/>
              <a:t>Tier</a:t>
            </a:r>
            <a:r>
              <a:rPr lang="zh-CN" altLang="en-US"/>
              <a:t>-</a:t>
            </a:r>
            <a:r>
              <a:rPr lang="en-US" altLang="zh-CN"/>
              <a:t>2 </a:t>
            </a:r>
            <a:r>
              <a:rPr lang="zh-CN" altLang="en-US"/>
              <a:t>水准</a:t>
            </a:r>
            <a:endParaRPr lang="zh-CN" altLang="en-US"/>
          </a:p>
          <a:p>
            <a:pPr lvl="1"/>
            <a:r>
              <a:rPr lang="zh-CN" altLang="en-US"/>
              <a:t>创建了 </a:t>
            </a:r>
            <a:r>
              <a:rPr lang="en-US" altLang="zh-CN">
                <a:hlinkClick r:id="rId3"/>
              </a:rPr>
              <a:t>loongson</a:t>
            </a:r>
            <a:r>
              <a:rPr lang="zh-CN" altLang="en-US">
                <a:hlinkClick r:id="rId3"/>
              </a:rPr>
              <a:t>-</a:t>
            </a:r>
            <a:r>
              <a:rPr lang="en-US" altLang="zh-CN">
                <a:hlinkClick r:id="rId3"/>
              </a:rPr>
              <a:t>community/nixpkgs</a:t>
            </a:r>
            <a:endParaRPr lang="en-US" altLang="zh-CN">
              <a:hlinkClick r:id="rId3"/>
            </a:endParaRPr>
          </a:p>
          <a:p>
            <a:pPr lvl="1"/>
            <a:r>
              <a:rPr lang="en-US" altLang="zh-CN"/>
              <a:t>bootstrap tarball </a:t>
            </a:r>
            <a:r>
              <a:rPr lang="zh-CN" altLang="en-US"/>
              <a:t>已添加到 </a:t>
            </a:r>
            <a:r>
              <a:rPr lang="en-US" altLang="zh-CN"/>
              <a:t>tarball.nixos.org</a:t>
            </a:r>
            <a:r>
              <a:rPr lang="zh-CN" altLang="en-US"/>
              <a:t>，相关代码已合并</a:t>
            </a:r>
            <a:endParaRPr lang="zh-CN" altLang="en-US"/>
          </a:p>
          <a:p>
            <a:pPr lvl="1"/>
            <a:r>
              <a:rPr lang="zh-CN" altLang="en-US"/>
              <a:t>修复了 </a:t>
            </a:r>
            <a:r>
              <a:rPr lang="en-US" altLang="zh-CN"/>
              <a:t>bootstrap </a:t>
            </a:r>
            <a:r>
              <a:rPr lang="zh-CN" altLang="en-US"/>
              <a:t>到最小安装镜像的大部分问题</a:t>
            </a:r>
            <a:endParaRPr lang="zh-CN" altLang="en-US"/>
          </a:p>
          <a:p>
            <a:pPr lvl="1"/>
            <a:r>
              <a:rPr lang="zh-CN" altLang="en-US"/>
              <a:t>下一步将构建 </a:t>
            </a:r>
            <a:r>
              <a:rPr lang="en-US" altLang="zh-CN"/>
              <a:t>NixOS </a:t>
            </a:r>
            <a:r>
              <a:rPr lang="zh-CN" altLang="en-US"/>
              <a:t>镜像，将 </a:t>
            </a:r>
            <a:r>
              <a:rPr lang="en-US" altLang="zh-CN"/>
              <a:t>NixOS/Hydra </a:t>
            </a:r>
            <a:r>
              <a:rPr lang="zh-CN" altLang="en-US"/>
              <a:t>部署到服务器，并决定初步的构建软件包子集</a:t>
            </a:r>
            <a:endParaRPr lang="zh-CN" altLang="en-US"/>
          </a:p>
          <a:p>
            <a:pPr lvl="0"/>
            <a:r>
              <a:rPr lang="zh-CN" altLang="en-US"/>
              <a:t>龙芯爱好者社区提供维护算力支持</a:t>
            </a:r>
            <a:endParaRPr lang="zh-CN" altLang="en-US"/>
          </a:p>
          <a:p>
            <a:pPr lvl="1"/>
            <a:r>
              <a:rPr lang="en-US" altLang="zh-CN"/>
              <a:t>3C6000/S </a:t>
            </a:r>
            <a:r>
              <a:rPr lang="zh-CN" altLang="en-US"/>
              <a:t>服务器：</a:t>
            </a:r>
            <a:r>
              <a:rPr lang="en-US" altLang="zh-CN"/>
              <a:t>128GiB </a:t>
            </a:r>
            <a:r>
              <a:rPr lang="zh-CN" altLang="en-US"/>
              <a:t>内存、</a:t>
            </a:r>
            <a:r>
              <a:rPr lang="en-US" altLang="zh-CN"/>
              <a:t>2TB </a:t>
            </a:r>
            <a:r>
              <a:rPr lang="zh-CN" altLang="en-US"/>
              <a:t>构建存储</a:t>
            </a:r>
            <a:endParaRPr lang="en-US"/>
          </a:p>
        </p:txBody>
      </p:sp>
      <p:sp>
        <p:nvSpPr>
          <p:cNvPr id="4" name="Text Placeholder 3"/>
          <p:cNvSpPr>
            <a:spLocks noGrp="1"/>
          </p:cNvSpPr>
          <p:nvPr>
            <p:ph type="body" idx="10"/>
          </p:nvPr>
        </p:nvSpPr>
        <p:spPr/>
        <p:txBody>
          <a:bodyPr/>
          <a:p>
            <a:r>
              <a:rPr lang="en-US" altLang="zh-CN"/>
              <a:t>Aleksana</a:t>
            </a:r>
            <a:endParaRPr lang="en-US" altLang="zh-CN"/>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chemeClr val="tx1"/>
                </a:solidFill>
                <a:ea typeface="Source Han Sans CN" charset="0"/>
              </a:rPr>
              <a:t>N</a:t>
            </a:r>
            <a:r>
              <a:rPr lang="en-US" altLang="zh-CN">
                <a:solidFill>
                  <a:schemeClr val="tx1"/>
                </a:solidFill>
                <a:ea typeface="Source Han Sans CN" charset="0"/>
              </a:rPr>
              <a:t>ixOS </a:t>
            </a:r>
            <a:r>
              <a:rPr lang="zh-CN" altLang="en-US">
                <a:solidFill>
                  <a:schemeClr val="tx1"/>
                </a:solidFill>
                <a:ea typeface="Source Han Sans CN" charset="0"/>
              </a:rPr>
              <a:t>龙架构支持计划和愿景</a:t>
            </a:r>
            <a:endParaRPr lang="en-US">
              <a:ea typeface="Source Han Sans CN" charset="0"/>
            </a:endParaRPr>
          </a:p>
        </p:txBody>
      </p:sp>
      <p:sp>
        <p:nvSpPr>
          <p:cNvPr id="3" name="Content Placeholder 2"/>
          <p:cNvSpPr>
            <a:spLocks noGrp="1"/>
          </p:cNvSpPr>
          <p:nvPr>
            <p:ph idx="1"/>
          </p:nvPr>
        </p:nvSpPr>
        <p:spPr>
          <a:xfrm>
            <a:off x="513999" y="1259762"/>
            <a:ext cx="9452278" cy="2291988"/>
          </a:xfrm>
        </p:spPr>
        <p:txBody>
          <a:bodyPr/>
          <a:p>
            <a:pPr marL="514350" indent="-514350">
              <a:buAutoNum type="arabicPeriod"/>
            </a:pPr>
            <a:r>
              <a:rPr lang="zh-CN" altLang="en-US" sz="2400"/>
              <a:t>提供完整的 </a:t>
            </a:r>
            <a:r>
              <a:rPr lang="en-US" altLang="zh-CN" sz="2400">
                <a:cs typeface="Arial" panose="020B0604020202020204" pitchFamily="34" charset="0"/>
              </a:rPr>
              <a:t>NixOS </a:t>
            </a:r>
            <a:r>
              <a:rPr lang="zh-CN" altLang="en-US" sz="2400">
                <a:cs typeface="Arial" panose="020B0604020202020204" pitchFamily="34" charset="0"/>
              </a:rPr>
              <a:t>安装镜像（</a:t>
            </a:r>
            <a:r>
              <a:rPr lang="en-US" altLang="zh-CN" sz="2400">
                <a:cs typeface="Arial" panose="020B0604020202020204" pitchFamily="34" charset="0"/>
              </a:rPr>
              <a:t>GNOME</a:t>
            </a:r>
            <a:r>
              <a:rPr lang="zh-CN" altLang="en-US" sz="2400">
                <a:cs typeface="Arial" panose="020B0604020202020204" pitchFamily="34" charset="0"/>
              </a:rPr>
              <a:t>、</a:t>
            </a:r>
            <a:r>
              <a:rPr lang="en-US" altLang="zh-CN" sz="2400">
                <a:cs typeface="Arial" panose="020B0604020202020204" pitchFamily="34" charset="0"/>
              </a:rPr>
              <a:t>KDE</a:t>
            </a:r>
            <a:r>
              <a:rPr lang="zh-CN" altLang="en-US" sz="2400">
                <a:cs typeface="Arial" panose="020B0604020202020204" pitchFamily="34" charset="0"/>
              </a:rPr>
              <a:t>等桌面环境）、</a:t>
            </a:r>
            <a:r>
              <a:rPr lang="en-US" altLang="zh-CN" sz="2400">
                <a:cs typeface="Arial" panose="020B0604020202020204" pitchFamily="34" charset="0"/>
              </a:rPr>
              <a:t>Nix </a:t>
            </a:r>
            <a:r>
              <a:rPr lang="zh-CN" altLang="en-US" sz="2400">
                <a:cs typeface="Arial" panose="020B0604020202020204" pitchFamily="34" charset="0"/>
              </a:rPr>
              <a:t>安装器、公开可访问的 </a:t>
            </a:r>
            <a:r>
              <a:rPr lang="en-US" altLang="zh-CN" sz="2400">
                <a:cs typeface="Arial" panose="020B0604020202020204" pitchFamily="34" charset="0"/>
              </a:rPr>
              <a:t>binary cache</a:t>
            </a:r>
            <a:endParaRPr lang="en-US" altLang="zh-CN" sz="2400">
              <a:cs typeface="Arial" panose="020B0604020202020204" pitchFamily="34" charset="0"/>
            </a:endParaRPr>
          </a:p>
          <a:p>
            <a:pPr marL="514350" indent="-514350">
              <a:buAutoNum type="arabicPeriod"/>
            </a:pPr>
            <a:r>
              <a:rPr lang="zh-CN" altLang="en-US" sz="2400">
                <a:cs typeface="Arial" panose="020B0604020202020204" pitchFamily="34" charset="0"/>
              </a:rPr>
              <a:t>公开宣传 </a:t>
            </a:r>
            <a:r>
              <a:rPr lang="en-US" altLang="zh-CN" sz="2400">
                <a:cs typeface="Arial" panose="020B0604020202020204" pitchFamily="34" charset="0"/>
              </a:rPr>
              <a:t>Nix/NixOS </a:t>
            </a:r>
            <a:r>
              <a:rPr lang="zh-CN" altLang="en-US" sz="2400">
                <a:cs typeface="Arial" panose="020B0604020202020204" pitchFamily="34" charset="0"/>
              </a:rPr>
              <a:t>龙架构支持，增大用户群体规模</a:t>
            </a:r>
            <a:endParaRPr lang="zh-CN" altLang="en-US" sz="2400">
              <a:cs typeface="Arial" panose="020B0604020202020204" pitchFamily="34" charset="0"/>
            </a:endParaRPr>
          </a:p>
          <a:p>
            <a:pPr marL="514350" indent="-514350">
              <a:buAutoNum type="arabicPeriod"/>
            </a:pPr>
            <a:r>
              <a:rPr lang="zh-CN" altLang="en-US" sz="2400"/>
              <a:t>在上游统计和用户反馈的基础上决定构建的软件包子集，并逐步增多构建资源，实现对用户需求的完整覆盖</a:t>
            </a:r>
            <a:endParaRPr lang="en-US" sz="2400"/>
          </a:p>
        </p:txBody>
      </p:sp>
      <p:sp>
        <p:nvSpPr>
          <p:cNvPr id="4" name="Text Placeholder 3"/>
          <p:cNvSpPr>
            <a:spLocks noGrp="1"/>
          </p:cNvSpPr>
          <p:nvPr>
            <p:ph type="body" idx="10"/>
          </p:nvPr>
        </p:nvSpPr>
        <p:spPr/>
        <p:txBody>
          <a:bodyPr/>
          <a:p>
            <a:r>
              <a:rPr lang="en-US" altLang="zh-CN"/>
              <a:t>Aleksana</a:t>
            </a:r>
            <a:endParaRPr lang="en-US" altLang="zh-CN"/>
          </a:p>
          <a:p>
            <a:endParaRPr lang="en-US"/>
          </a:p>
        </p:txBody>
      </p:sp>
      <p:sp>
        <p:nvSpPr>
          <p:cNvPr id="5" name="Content Placeholder 2"/>
          <p:cNvSpPr>
            <a:spLocks noGrp="1"/>
          </p:cNvSpPr>
          <p:nvPr/>
        </p:nvSpPr>
        <p:spPr>
          <a:xfrm>
            <a:off x="514052" y="3611385"/>
            <a:ext cx="9452278" cy="2291988"/>
          </a:xfr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2800" u="none" strike="noStrike" kern="1200" cap="none" spc="0" normalizeH="0">
                <a:solidFill>
                  <a:schemeClr val="tx1"/>
                </a:solidFill>
                <a:latin typeface="Source Sans 3" panose="020B0503030403020204" charset="0"/>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u="none" strike="noStrike" kern="1200" cap="none" spc="0" normalizeH="0">
                <a:solidFill>
                  <a:schemeClr val="tx1"/>
                </a:solidFill>
                <a:latin typeface="Source Sans 3" panose="020B0503030403020204" charset="0"/>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200" u="none" strike="noStrike" kern="1200" cap="none" spc="0" normalizeH="0">
                <a:solidFill>
                  <a:schemeClr val="tx1"/>
                </a:solidFill>
                <a:latin typeface="Source Sans 3" panose="020B0503030403020204" charset="0"/>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200" u="none" strike="noStrike" kern="1200" cap="none" spc="0" normalizeH="0">
                <a:solidFill>
                  <a:schemeClr val="tx1"/>
                </a:solidFill>
                <a:latin typeface="Source Sans 3" panose="020B0503030403020204" charset="0"/>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200" u="none" strike="noStrike" kern="1200" cap="none" spc="0" normalizeH="0">
                <a:solidFill>
                  <a:schemeClr val="tx1"/>
                </a:solidFill>
                <a:latin typeface="Source Sans 3" panose="020B0503030403020204" charset="0"/>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a:lstStyle>
          <a:p>
            <a:pPr>
              <a:buFont typeface="Arial" panose="020B0604020202020204" pitchFamily="34" charset="0"/>
              <a:buChar char="•"/>
            </a:pPr>
            <a:r>
              <a:rPr lang="zh-CN" altLang="en-US" sz="2400"/>
              <a:t>即时</a:t>
            </a:r>
            <a:r>
              <a:rPr lang="zh-CN" altLang="en-US" sz="2400">
                <a:cs typeface="Arial" panose="020B0604020202020204" pitchFamily="34" charset="0"/>
              </a:rPr>
              <a:t>同步</a:t>
            </a:r>
            <a:r>
              <a:rPr lang="zh-CN" altLang="en-US" sz="2400"/>
              <a:t>上游，与上游差异最小化</a:t>
            </a:r>
            <a:endParaRPr lang="zh-CN" altLang="en-US" sz="2400"/>
          </a:p>
          <a:p>
            <a:pPr>
              <a:buFont typeface="Arial" panose="020B0604020202020204" pitchFamily="34" charset="0"/>
              <a:buChar char="•"/>
            </a:pPr>
            <a:r>
              <a:rPr lang="zh-CN" altLang="en-US" sz="2400"/>
              <a:t>为龙芯用户提供更丰富的软件生态</a:t>
            </a:r>
            <a:endParaRPr lang="zh-CN" altLang="en-US" sz="2400"/>
          </a:p>
          <a:p>
            <a:pPr>
              <a:buFont typeface="Arial" panose="020B0604020202020204" pitchFamily="34" charset="0"/>
              <a:buChar char="•"/>
            </a:pPr>
            <a:r>
              <a:rPr lang="zh-CN" altLang="en-US" sz="2400"/>
              <a:t>达到与 </a:t>
            </a:r>
            <a:r>
              <a:rPr lang="en-US" altLang="zh-CN" sz="2400"/>
              <a:t>NixOS </a:t>
            </a:r>
            <a:r>
              <a:rPr lang="zh-CN" altLang="en-US" sz="2400"/>
              <a:t>主要支持架构同等的维护质量</a:t>
            </a:r>
            <a:endParaRPr 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olidFill>
                  <a:schemeClr val="tx1"/>
                </a:solidFill>
                <a:ea typeface="Source Han Sans CN" charset="0"/>
              </a:rPr>
              <a:t>N</a:t>
            </a:r>
            <a:r>
              <a:rPr lang="en-US" altLang="zh-CN">
                <a:solidFill>
                  <a:schemeClr val="tx1"/>
                </a:solidFill>
                <a:ea typeface="Source Han Sans CN" charset="0"/>
              </a:rPr>
              <a:t>ixOS </a:t>
            </a:r>
            <a:r>
              <a:rPr lang="zh-CN" altLang="en-US">
                <a:solidFill>
                  <a:schemeClr val="tx1"/>
                </a:solidFill>
                <a:ea typeface="Source Han Sans CN" charset="0"/>
              </a:rPr>
              <a:t>龙架构支持资源需求</a:t>
            </a:r>
            <a:endParaRPr lang="en-US">
              <a:ea typeface="Source Han Sans CN" charset="0"/>
            </a:endParaRPr>
          </a:p>
        </p:txBody>
      </p:sp>
      <p:sp>
        <p:nvSpPr>
          <p:cNvPr id="3" name="Content Placeholder 2"/>
          <p:cNvSpPr>
            <a:spLocks noGrp="1"/>
          </p:cNvSpPr>
          <p:nvPr>
            <p:ph idx="1"/>
          </p:nvPr>
        </p:nvSpPr>
        <p:spPr>
          <a:xfrm>
            <a:off x="513999" y="1259762"/>
            <a:ext cx="9452278" cy="4644249"/>
          </a:xfrm>
        </p:spPr>
        <p:txBody>
          <a:bodyPr/>
          <a:p>
            <a:pPr>
              <a:buFont typeface="Arial" panose="020B0604020202020204" pitchFamily="34" charset="0"/>
              <a:buChar char="•"/>
            </a:pPr>
            <a:r>
              <a:rPr lang="zh-CN" altLang="en-US" sz="2400"/>
              <a:t>构建服务</a:t>
            </a:r>
            <a:endParaRPr lang="zh-CN" altLang="en-US" sz="2400"/>
          </a:p>
          <a:p>
            <a:pPr lvl="1">
              <a:buFont typeface="Arial" panose="020B0604020202020204" pitchFamily="34" charset="0"/>
              <a:buChar char="•"/>
            </a:pPr>
            <a:r>
              <a:rPr lang="zh-CN" altLang="en-US" sz="2000"/>
              <a:t>完整构建并和</a:t>
            </a:r>
            <a:r>
              <a:rPr lang="en-US" altLang="zh-CN" sz="2000"/>
              <a:t>Nixpkgs</a:t>
            </a:r>
            <a:r>
              <a:rPr lang="zh-CN" altLang="en-US" sz="2000"/>
              <a:t>同步滚动更新需要至少</a:t>
            </a:r>
            <a:r>
              <a:rPr lang="en-US" altLang="zh-CN" sz="2000"/>
              <a:t>5</a:t>
            </a:r>
            <a:r>
              <a:rPr lang="zh-CN" altLang="en-US" sz="2000"/>
              <a:t>台</a:t>
            </a:r>
            <a:r>
              <a:rPr lang="en-US" altLang="zh-CN" sz="2000"/>
              <a:t>3C6000/S</a:t>
            </a:r>
            <a:endParaRPr lang="en-US" altLang="zh-CN" sz="2000"/>
          </a:p>
          <a:p>
            <a:pPr lvl="2">
              <a:buFont typeface="Arial" panose="020B0604020202020204" pitchFamily="34" charset="0"/>
              <a:buChar char="•"/>
            </a:pPr>
            <a:r>
              <a:rPr lang="zh-CN" altLang="en-US" sz="1600"/>
              <a:t>官方：</a:t>
            </a:r>
            <a:r>
              <a:rPr lang="en-US" altLang="zh-CN" sz="1600"/>
              <a:t>Epyc 9454P (48C/96T) x2 /Ampere Q80</a:t>
            </a:r>
            <a:r>
              <a:rPr lang="zh-CN" altLang="en-US" sz="1600"/>
              <a:t>-</a:t>
            </a:r>
            <a:r>
              <a:rPr lang="en-US" altLang="zh-CN" sz="1600"/>
              <a:t>30 (80C) x2</a:t>
            </a:r>
            <a:endParaRPr lang="zh-CN" altLang="en-US" sz="1600"/>
          </a:p>
          <a:p>
            <a:pPr lvl="1">
              <a:buFont typeface="Arial" panose="020B0604020202020204" pitchFamily="34" charset="0"/>
              <a:buChar char="•"/>
            </a:pPr>
            <a:r>
              <a:rPr lang="zh-CN" altLang="en-US" sz="2000"/>
              <a:t>计划先构建一个软件包子集，在用户反馈基础上逐步拓展规模</a:t>
            </a:r>
            <a:endParaRPr lang="zh-CN" altLang="en-US" sz="2000"/>
          </a:p>
          <a:p>
            <a:pPr>
              <a:buFont typeface="Arial" panose="020B0604020202020204" pitchFamily="34" charset="0"/>
              <a:buChar char="•"/>
            </a:pPr>
            <a:r>
              <a:rPr lang="zh-CN" altLang="en-US" sz="2400"/>
              <a:t>存储服务</a:t>
            </a:r>
            <a:endParaRPr lang="zh-CN" altLang="en-US" sz="2400"/>
          </a:p>
          <a:p>
            <a:pPr lvl="1">
              <a:buFont typeface="Arial" panose="020B0604020202020204" pitchFamily="34" charset="0"/>
              <a:buChar char="•"/>
            </a:pPr>
            <a:r>
              <a:rPr lang="zh-CN" altLang="en-US" sz="2000"/>
              <a:t>初期需要提供 </a:t>
            </a:r>
            <a:r>
              <a:rPr lang="en-US" altLang="zh-CN" sz="2000"/>
              <a:t>4TB </a:t>
            </a:r>
            <a:r>
              <a:rPr lang="zh-CN" altLang="en-US" sz="2000"/>
              <a:t>可供公开访问的存储服务</a:t>
            </a:r>
            <a:endParaRPr lang="zh-CN" altLang="en-US" sz="2000"/>
          </a:p>
          <a:p>
            <a:pPr lvl="1">
              <a:buFont typeface="Arial" panose="020B0604020202020204" pitchFamily="34" charset="0"/>
              <a:buChar char="•"/>
            </a:pPr>
            <a:r>
              <a:rPr lang="zh-CN" altLang="en-US" sz="2000"/>
              <a:t>上限由 </a:t>
            </a:r>
            <a:r>
              <a:rPr lang="en-US" altLang="zh-CN" sz="2000"/>
              <a:t>cache </a:t>
            </a:r>
            <a:r>
              <a:rPr lang="zh-CN" altLang="en-US" sz="2000"/>
              <a:t>保留时间决定，计划是一年，上限大约 </a:t>
            </a:r>
            <a:r>
              <a:rPr lang="en-US" altLang="zh-CN" sz="2000"/>
              <a:t>8T</a:t>
            </a:r>
            <a:endParaRPr lang="en-US" altLang="zh-CN" sz="2000"/>
          </a:p>
          <a:p>
            <a:pPr lvl="1">
              <a:buFont typeface="Arial" panose="020B0604020202020204" pitchFamily="34" charset="0"/>
              <a:buChar char="•"/>
            </a:pPr>
            <a:r>
              <a:rPr lang="zh-CN" altLang="en-US" sz="2000"/>
              <a:t>目前还没有明确需求，如有弹性存储服务器可复用现有资源</a:t>
            </a:r>
            <a:endParaRPr lang="zh-CN" altLang="en-US" sz="2000"/>
          </a:p>
          <a:p>
            <a:pPr>
              <a:buFont typeface="Arial" panose="020B0604020202020204" pitchFamily="34" charset="0"/>
              <a:buChar char="•"/>
            </a:pPr>
            <a:r>
              <a:rPr lang="zh-CN" altLang="en-US" sz="2400"/>
              <a:t>域名</a:t>
            </a:r>
            <a:endParaRPr lang="zh-CN" altLang="en-US" sz="2400"/>
          </a:p>
          <a:p>
            <a:pPr lvl="1">
              <a:buFont typeface="Arial" panose="020B0604020202020204" pitchFamily="34" charset="0"/>
              <a:buChar char="•"/>
            </a:pPr>
            <a:r>
              <a:rPr lang="zh-CN" altLang="en-US" sz="2000"/>
              <a:t>主页（文档）、</a:t>
            </a:r>
            <a:r>
              <a:rPr lang="en-US" altLang="zh-CN" sz="2000"/>
              <a:t>binary </a:t>
            </a:r>
            <a:r>
              <a:rPr lang="zh-CN" altLang="en-US" sz="2000"/>
              <a:t>及</a:t>
            </a:r>
            <a:r>
              <a:rPr lang="en-US" altLang="zh-CN" sz="2000"/>
              <a:t> cache </a:t>
            </a:r>
            <a:r>
              <a:rPr lang="zh-CN" altLang="en-US" sz="2000"/>
              <a:t>各占用一个域名</a:t>
            </a:r>
            <a:endParaRPr lang="zh-CN" altLang="en-US" sz="2000"/>
          </a:p>
          <a:p>
            <a:pPr lvl="1">
              <a:buFont typeface="Arial" panose="020B0604020202020204" pitchFamily="34" charset="0"/>
              <a:buChar char="•"/>
            </a:pPr>
            <a:r>
              <a:rPr lang="zh-CN" altLang="en-US" sz="2000"/>
              <a:t>目前暂时意向为 </a:t>
            </a:r>
            <a:r>
              <a:rPr lang="en-US" altLang="zh-CN" sz="2000"/>
              <a:t>nixos.loong123.cn </a:t>
            </a:r>
            <a:r>
              <a:rPr lang="zh-CN" altLang="en-US" sz="2000"/>
              <a:t>和 </a:t>
            </a:r>
            <a:r>
              <a:rPr lang="en-US" altLang="zh-CN" sz="2000"/>
              <a:t>nix</a:t>
            </a:r>
            <a:r>
              <a:rPr lang="zh-CN" altLang="en-US" sz="2000"/>
              <a:t>-</a:t>
            </a:r>
            <a:r>
              <a:rPr lang="en-US" altLang="zh-CN" sz="2000"/>
              <a:t>cache.loong123.cn</a:t>
            </a:r>
            <a:r>
              <a:rPr lang="zh-CN" altLang="en-US" sz="2000"/>
              <a:t>（未决定）</a:t>
            </a:r>
            <a:endParaRPr lang="zh-CN" altLang="en-US" sz="2000"/>
          </a:p>
          <a:p>
            <a:pPr lvl="1">
              <a:buFont typeface="Arial" panose="020B0604020202020204" pitchFamily="34" charset="0"/>
              <a:buChar char="•"/>
            </a:pPr>
            <a:r>
              <a:rPr lang="zh-CN" altLang="en-US" sz="2000"/>
              <a:t>需要在项目公开前准备好，并搭建网页</a:t>
            </a:r>
            <a:endParaRPr lang="en-US" sz="2000"/>
          </a:p>
        </p:txBody>
      </p:sp>
      <p:sp>
        <p:nvSpPr>
          <p:cNvPr id="4" name="Text Placeholder 3"/>
          <p:cNvSpPr>
            <a:spLocks noGrp="1"/>
          </p:cNvSpPr>
          <p:nvPr>
            <p:ph type="body" idx="10"/>
          </p:nvPr>
        </p:nvSpPr>
        <p:spPr/>
        <p:txBody>
          <a:bodyPr/>
          <a:p>
            <a:r>
              <a:rPr lang="en-US" altLang="zh-CN"/>
              <a:t>Aleksana</a:t>
            </a:r>
            <a:endParaRPr lang="en-US" altLang="zh-CN"/>
          </a:p>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 </a:t>
            </a:r>
            <a:r>
              <a:rPr lang="en-US" altLang="zh-CN">
                <a:cs typeface="Arial" panose="020B0604020202020204" pitchFamily="34" charset="0"/>
              </a:rPr>
              <a:t>OS (AOSC OS)</a:t>
            </a:r>
            <a:endParaRPr lang="zh-CN" altLang="en-US"/>
          </a:p>
        </p:txBody>
      </p:sp>
      <p:sp>
        <p:nvSpPr>
          <p:cNvPr id="3" name="内容占位符 2"/>
          <p:cNvSpPr>
            <a:spLocks noGrp="1"/>
          </p:cNvSpPr>
          <p:nvPr>
            <p:ph idx="1"/>
          </p:nvPr>
        </p:nvSpPr>
        <p:spPr/>
        <p:txBody>
          <a:bodyPr>
            <a:noAutofit/>
          </a:bodyPr>
          <a:p>
            <a:r>
              <a:rPr lang="zh-CN" altLang="en-US" sz="2200" b="1"/>
              <a:t>安安&amp;同同钥匙扣（现场可领取</a:t>
            </a:r>
            <a:r>
              <a:rPr lang="zh-CN" altLang="en-US" sz="2200"/>
              <a:t>！）</a:t>
            </a:r>
            <a:endParaRPr lang="zh-CN" altLang="en-US" sz="2200"/>
          </a:p>
          <a:p>
            <a:r>
              <a:rPr lang="zh-CN" altLang="en-US" sz="2200"/>
              <a:t>四月发行更新 </a:t>
            </a:r>
            <a:r>
              <a:rPr lang="en-US" altLang="zh-CN" sz="2200"/>
              <a:t>(20250414)</a:t>
            </a:r>
            <a:endParaRPr lang="en-US" altLang="zh-CN" sz="2200"/>
          </a:p>
          <a:p>
            <a:pPr lvl="1"/>
            <a:r>
              <a:rPr lang="zh-CN" altLang="en-US" sz="1800"/>
              <a:t>将内核支持的最大处理器数量提高到</a:t>
            </a:r>
            <a:r>
              <a:rPr lang="en-US" altLang="zh-CN" sz="1800"/>
              <a:t> 256 </a:t>
            </a:r>
            <a:r>
              <a:rPr lang="zh-CN" altLang="en-US" sz="1800"/>
              <a:t>个，理论上可支持双路龙芯</a:t>
            </a:r>
            <a:br>
              <a:rPr lang="zh-CN" altLang="en-US" sz="1800"/>
            </a:br>
            <a:r>
              <a:rPr lang="en-US" altLang="zh-CN" sz="1800"/>
              <a:t>3C6000/Q </a:t>
            </a:r>
            <a:r>
              <a:rPr lang="zh-CN" altLang="en-US" sz="1800"/>
              <a:t>平台（共</a:t>
            </a:r>
            <a:r>
              <a:rPr lang="en-US" altLang="zh-CN" sz="1800"/>
              <a:t> 256 </a:t>
            </a:r>
            <a:r>
              <a:rPr lang="zh-CN" altLang="en-US" sz="1800"/>
              <a:t>个逻辑核心）</a:t>
            </a:r>
            <a:endParaRPr lang="zh-CN" altLang="en-US" sz="1800"/>
          </a:p>
          <a:p>
            <a:pPr lvl="1"/>
            <a:r>
              <a:rPr lang="zh-CN" altLang="en-US" sz="1800"/>
              <a:t>修复双路</a:t>
            </a:r>
            <a:r>
              <a:rPr lang="en-US" altLang="zh-CN" sz="1800"/>
              <a:t> 3C6000/D </a:t>
            </a:r>
            <a:r>
              <a:rPr lang="zh-CN" altLang="en-US" sz="1800"/>
              <a:t>服务器由于可编程</a:t>
            </a:r>
            <a:r>
              <a:rPr lang="en-US" altLang="zh-CN" sz="1800"/>
              <a:t> I/O </a:t>
            </a:r>
            <a:r>
              <a:rPr lang="zh-CN" altLang="en-US" sz="1800"/>
              <a:t>控制器数量设置不正确，</a:t>
            </a:r>
            <a:br>
              <a:rPr lang="zh-CN" altLang="en-US" sz="1800"/>
            </a:br>
            <a:r>
              <a:rPr lang="zh-CN" altLang="en-US" sz="1800"/>
              <a:t>导致其无法启动的问题</a:t>
            </a:r>
            <a:endParaRPr lang="zh-CN" altLang="en-US" sz="1800"/>
          </a:p>
          <a:p>
            <a:pPr lvl="1"/>
            <a:r>
              <a:rPr lang="zh-CN" altLang="en-US" sz="1800"/>
              <a:t>修复在龙架构平台插入</a:t>
            </a:r>
            <a:r>
              <a:rPr lang="en-US" altLang="zh-CN" sz="1800"/>
              <a:t> AMD Radeon RX 9000 </a:t>
            </a:r>
            <a:r>
              <a:rPr lang="zh-CN" altLang="en-US" sz="1800"/>
              <a:t>系列显卡后，系统无法启动</a:t>
            </a:r>
            <a:br>
              <a:rPr lang="zh-CN" altLang="en-US" sz="1800"/>
            </a:br>
            <a:r>
              <a:rPr lang="zh-CN" altLang="en-US" sz="1800"/>
              <a:t>及无法从</a:t>
            </a:r>
            <a:r>
              <a:rPr lang="en-US" altLang="zh-CN" sz="1800"/>
              <a:t> ACPI S3 </a:t>
            </a:r>
            <a:r>
              <a:rPr lang="zh-CN" altLang="en-US" sz="1800"/>
              <a:t>睡眠唤醒的问题</a:t>
            </a:r>
            <a:endParaRPr lang="zh-CN" altLang="en-US" sz="1800"/>
          </a:p>
          <a:p>
            <a:pPr lvl="1"/>
            <a:r>
              <a:rPr lang="zh-CN" altLang="en-US" sz="1800"/>
              <a:t>修复在华硕</a:t>
            </a:r>
            <a:r>
              <a:rPr lang="en-US" altLang="zh-CN" sz="1800"/>
              <a:t> XC-LS3A6M </a:t>
            </a:r>
            <a:r>
              <a:rPr lang="zh-CN" altLang="en-US" sz="1800"/>
              <a:t>等主板上</a:t>
            </a:r>
            <a:r>
              <a:rPr lang="en-US" altLang="zh-CN" sz="1800"/>
              <a:t> USB </a:t>
            </a:r>
            <a:r>
              <a:rPr lang="zh-CN" altLang="en-US" sz="1800"/>
              <a:t>设备（尤其是键盘和鼠标）随机丢失的问题</a:t>
            </a:r>
            <a:endParaRPr lang="zh-CN" altLang="en-US" sz="1800"/>
          </a:p>
          <a:p>
            <a:pPr lvl="1"/>
            <a:r>
              <a:rPr lang="zh-CN" altLang="en-US" sz="1800"/>
              <a:t>修复攀升等品牌的</a:t>
            </a:r>
            <a:r>
              <a:rPr lang="en-US" altLang="zh-CN" sz="1800"/>
              <a:t> 3A6000 </a:t>
            </a:r>
            <a:r>
              <a:rPr lang="zh-CN" altLang="en-US" sz="1800"/>
              <a:t>笔记本触摸板灵敏度极低的问题</a:t>
            </a:r>
            <a:endParaRPr lang="zh-CN" altLang="en-US" sz="1800"/>
          </a:p>
          <a:p>
            <a:pPr lvl="0"/>
            <a:r>
              <a:rPr lang="en-US" altLang="zh-CN" sz="2200"/>
              <a:t>LATX</a:t>
            </a:r>
            <a:r>
              <a:rPr lang="zh-CN" altLang="en-US" sz="2200"/>
              <a:t> </a:t>
            </a:r>
            <a:r>
              <a:rPr lang="en-US" altLang="zh-CN" sz="2200"/>
              <a:t>1.6.0 </a:t>
            </a:r>
            <a:r>
              <a:rPr lang="zh-CN" altLang="en-US" sz="2200"/>
              <a:t>与 </a:t>
            </a:r>
            <a:r>
              <a:rPr lang="en-US" altLang="zh-CN" sz="2200"/>
              <a:t>x86 </a:t>
            </a:r>
            <a:r>
              <a:rPr lang="zh-CN" altLang="en-US" sz="2200"/>
              <a:t>运行时</a:t>
            </a:r>
            <a:endParaRPr lang="en-US" altLang="zh-CN" sz="2200"/>
          </a:p>
          <a:p>
            <a:pPr lvl="1"/>
            <a:r>
              <a:rPr lang="en-US" altLang="zh-CN" sz="1800"/>
              <a:t>x86</a:t>
            </a:r>
            <a:r>
              <a:rPr lang="zh-CN" altLang="en-US" sz="1800"/>
              <a:t> 运行时更新目前受阻：</a:t>
            </a:r>
            <a:r>
              <a:rPr lang="en-US" altLang="zh-CN" sz="1800"/>
              <a:t>Wine </a:t>
            </a:r>
            <a:r>
              <a:rPr lang="zh-CN" altLang="en-US" sz="1800"/>
              <a:t>兼容性问题、</a:t>
            </a:r>
            <a:r>
              <a:rPr lang="en-US" altLang="zh-CN" sz="1800"/>
              <a:t>AMDGPU </a:t>
            </a:r>
            <a:r>
              <a:rPr lang="zh-CN" altLang="en-US" sz="1800"/>
              <a:t>用户空间</a:t>
            </a:r>
            <a:br>
              <a:rPr lang="zh-CN" altLang="en-US" sz="1800"/>
            </a:br>
            <a:r>
              <a:rPr lang="en-US" altLang="zh-CN" sz="1800"/>
              <a:t>API </a:t>
            </a:r>
            <a:r>
              <a:rPr lang="zh-CN" altLang="en-US" sz="1800"/>
              <a:t>不一致问题等，仍在协同维护者们调查与修复</a:t>
            </a:r>
            <a:endParaRPr lang="zh-CN" altLang="en-US" sz="2200">
              <a:latin typeface="Fira Code" charset="0"/>
              <a:ea typeface="Fira Code" charset="0"/>
              <a:cs typeface="Fira Code" charset="0"/>
            </a:endParaRPr>
          </a:p>
        </p:txBody>
      </p:sp>
      <p:sp>
        <p:nvSpPr>
          <p:cNvPr id="4" name="文本占位符 3"/>
          <p:cNvSpPr>
            <a:spLocks noGrp="1"/>
          </p:cNvSpPr>
          <p:nvPr>
            <p:ph type="body" idx="10"/>
          </p:nvPr>
        </p:nvSpPr>
        <p:spPr/>
        <p:txBody>
          <a:bodyPr/>
          <a:p>
            <a:r>
              <a:rPr lang="zh-CN" altLang="en-US"/>
              <a:t>白铭骢</a:t>
            </a:r>
            <a:endParaRPr lang="zh-CN" altLang="en-US"/>
          </a:p>
          <a:p>
            <a:endParaRPr lang="en-US" altLang="zh-CN"/>
          </a:p>
          <a:p>
            <a:endParaRPr lang="zh-CN" altLang="en-US"/>
          </a:p>
        </p:txBody>
      </p:sp>
      <p:pic>
        <p:nvPicPr>
          <p:cNvPr id="7" name="图片 6" descr="upload_post_object_v2_3539254031"/>
          <p:cNvPicPr>
            <a:picLocks noChangeAspect="1"/>
          </p:cNvPicPr>
          <p:nvPr/>
        </p:nvPicPr>
        <p:blipFill>
          <a:blip r:embed="rId1"/>
          <a:srcRect t="14007" b="19075"/>
          <a:stretch>
            <a:fillRect/>
          </a:stretch>
        </p:blipFill>
        <p:spPr>
          <a:xfrm>
            <a:off x="8905056" y="114828"/>
            <a:ext cx="3153054" cy="37565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 </a:t>
            </a:r>
            <a:r>
              <a:rPr lang="en-US" altLang="zh-CN">
                <a:cs typeface="Arial" panose="020B0604020202020204" pitchFamily="34" charset="0"/>
              </a:rPr>
              <a:t>OS (AOSC OS)</a:t>
            </a:r>
            <a:endParaRPr lang="zh-CN" altLang="en-US"/>
          </a:p>
        </p:txBody>
      </p:sp>
      <p:sp>
        <p:nvSpPr>
          <p:cNvPr id="3" name="内容占位符 2"/>
          <p:cNvSpPr>
            <a:spLocks noGrp="1"/>
          </p:cNvSpPr>
          <p:nvPr>
            <p:ph idx="1"/>
          </p:nvPr>
        </p:nvSpPr>
        <p:spPr/>
        <p:txBody>
          <a:bodyPr>
            <a:noAutofit/>
          </a:bodyPr>
          <a:p>
            <a:r>
              <a:rPr lang="en-US" altLang="zh-CN" sz="2400">
                <a:solidFill>
                  <a:schemeClr val="tx1"/>
                </a:solidFill>
                <a:ea typeface="Source Han Sans CN" charset="0"/>
              </a:rPr>
              <a:t>Ollama 0.6.5 </a:t>
            </a:r>
            <a:r>
              <a:rPr lang="zh-CN" altLang="en-US" sz="2400">
                <a:solidFill>
                  <a:schemeClr val="tx1"/>
                </a:solidFill>
                <a:ea typeface="Source Han Sans CN" charset="0"/>
              </a:rPr>
              <a:t>+</a:t>
            </a:r>
            <a:r>
              <a:rPr lang="en-US" altLang="zh-CN" sz="2400">
                <a:solidFill>
                  <a:schemeClr val="tx1"/>
                </a:solidFill>
                <a:ea typeface="Source Han Sans CN" charset="0"/>
              </a:rPr>
              <a:t>Vulkan </a:t>
            </a:r>
            <a:r>
              <a:rPr lang="zh-CN" altLang="en-US" sz="2400">
                <a:solidFill>
                  <a:schemeClr val="tx1"/>
                </a:solidFill>
                <a:ea typeface="Source Han Sans CN" charset="0"/>
              </a:rPr>
              <a:t>后端版本开放测试</a:t>
            </a:r>
            <a:endParaRPr lang="zh-CN" altLang="en-US" sz="2400">
              <a:solidFill>
                <a:schemeClr val="tx1"/>
              </a:solidFill>
              <a:ea typeface="Source Han Sans CN" charset="0"/>
            </a:endParaRPr>
          </a:p>
          <a:p>
            <a:pPr lvl="1"/>
            <a:r>
              <a:rPr lang="en-US" altLang="zh-CN" sz="2000">
                <a:solidFill>
                  <a:schemeClr val="tx1"/>
                </a:solidFill>
                <a:latin typeface="Fira Code" charset="0"/>
                <a:ea typeface="Fira Code" charset="0"/>
                <a:cs typeface="Fira Code" charset="0"/>
              </a:rPr>
              <a:t>oma</a:t>
            </a:r>
            <a:r>
              <a:rPr lang="zh-CN" altLang="en-US" sz="2000">
                <a:solidFill>
                  <a:schemeClr val="tx1"/>
                </a:solidFill>
                <a:latin typeface="Fira Code" charset="0"/>
                <a:ea typeface="Fira Code" charset="0"/>
                <a:cs typeface="Fira Code" charset="0"/>
              </a:rPr>
              <a:t> </a:t>
            </a:r>
            <a:r>
              <a:rPr lang="en-US" altLang="zh-CN" sz="2000">
                <a:solidFill>
                  <a:schemeClr val="tx1"/>
                </a:solidFill>
                <a:latin typeface="Fira Code" charset="0"/>
                <a:ea typeface="Fira Code" charset="0"/>
                <a:cs typeface="Fira Code" charset="0"/>
              </a:rPr>
              <a:t>topics </a:t>
            </a:r>
            <a:r>
              <a:rPr lang="zh-CN" altLang="en-US" sz="2000">
                <a:solidFill>
                  <a:schemeClr val="tx1"/>
                </a:solidFill>
                <a:latin typeface="Fira Code" charset="0"/>
                <a:ea typeface="Fira Code" charset="0"/>
                <a:cs typeface="Fira Code" charset="0"/>
              </a:rPr>
              <a:t>--</a:t>
            </a:r>
            <a:r>
              <a:rPr lang="en-US" altLang="zh-CN" sz="2000">
                <a:solidFill>
                  <a:schemeClr val="tx1"/>
                </a:solidFill>
                <a:latin typeface="Fira Code" charset="0"/>
                <a:ea typeface="Fira Code" charset="0"/>
                <a:cs typeface="Fira Code" charset="0"/>
              </a:rPr>
              <a:t>opt</a:t>
            </a:r>
            <a:r>
              <a:rPr lang="zh-CN" altLang="en-US" sz="2000">
                <a:solidFill>
                  <a:schemeClr val="tx1"/>
                </a:solidFill>
                <a:latin typeface="Fira Code" charset="0"/>
                <a:ea typeface="Fira Code" charset="0"/>
                <a:cs typeface="Fira Code" charset="0"/>
              </a:rPr>
              <a:t>-</a:t>
            </a:r>
            <a:r>
              <a:rPr lang="en-US" altLang="zh-CN" sz="2000">
                <a:solidFill>
                  <a:schemeClr val="tx1"/>
                </a:solidFill>
                <a:latin typeface="Fira Code" charset="0"/>
                <a:ea typeface="Fira Code" charset="0"/>
                <a:cs typeface="Fira Code" charset="0"/>
              </a:rPr>
              <a:t>in ollama</a:t>
            </a:r>
            <a:r>
              <a:rPr lang="zh-CN" altLang="en-US" sz="2000">
                <a:solidFill>
                  <a:schemeClr val="tx1"/>
                </a:solidFill>
                <a:latin typeface="Fira Code" charset="0"/>
                <a:ea typeface="Fira Code" charset="0"/>
                <a:cs typeface="Fira Code" charset="0"/>
              </a:rPr>
              <a:t>-</a:t>
            </a:r>
            <a:r>
              <a:rPr lang="en-US" altLang="zh-CN" sz="2000">
                <a:solidFill>
                  <a:schemeClr val="tx1"/>
                </a:solidFill>
                <a:latin typeface="Fira Code" charset="0"/>
                <a:ea typeface="Fira Code" charset="0"/>
                <a:cs typeface="Fira Code" charset="0"/>
              </a:rPr>
              <a:t>new </a:t>
            </a:r>
            <a:r>
              <a:rPr lang="zh-CN" altLang="en-US" sz="2000">
                <a:solidFill>
                  <a:schemeClr val="tx1"/>
                </a:solidFill>
                <a:latin typeface="Fira Code" charset="0"/>
                <a:ea typeface="Fira Code" charset="0"/>
                <a:cs typeface="Fira Code" charset="0"/>
              </a:rPr>
              <a:t>&amp;&amp;</a:t>
            </a:r>
            <a:br>
              <a:rPr lang="en-US" altLang="zh-CN" sz="2000">
                <a:solidFill>
                  <a:schemeClr val="tx1"/>
                </a:solidFill>
                <a:latin typeface="Fira Code" charset="0"/>
                <a:ea typeface="Fira Code" charset="0"/>
                <a:cs typeface="Fira Code" charset="0"/>
              </a:rPr>
            </a:br>
            <a:r>
              <a:rPr lang="en-US" altLang="zh-CN" sz="2000">
                <a:solidFill>
                  <a:schemeClr val="tx1"/>
                </a:solidFill>
                <a:latin typeface="Fira Code" charset="0"/>
                <a:ea typeface="Fira Code" charset="0"/>
                <a:cs typeface="Fira Code" charset="0"/>
              </a:rPr>
              <a:t>oma install ollama</a:t>
            </a:r>
            <a:endParaRPr lang="en-US" altLang="zh-CN" sz="2000">
              <a:solidFill>
                <a:schemeClr val="tx1"/>
              </a:solidFill>
              <a:latin typeface="Fira Code" charset="0"/>
              <a:ea typeface="Fira Code" charset="0"/>
              <a:cs typeface="Fira Code" charset="0"/>
            </a:endParaRPr>
          </a:p>
          <a:p>
            <a:pPr lvl="1"/>
            <a:r>
              <a:rPr lang="zh-CN" altLang="en-US" sz="2000">
                <a:solidFill>
                  <a:schemeClr val="tx1"/>
                </a:solidFill>
                <a:ea typeface="Source Han Sans CN" charset="0"/>
              </a:rPr>
              <a:t>经验证可在</a:t>
            </a:r>
            <a:r>
              <a:rPr lang="en-US" altLang="zh-CN" sz="2000">
                <a:solidFill>
                  <a:schemeClr val="tx1"/>
                </a:solidFill>
                <a:ea typeface="Source Han Sans CN" charset="0"/>
              </a:rPr>
              <a:t> AMD GCN 1.0 </a:t>
            </a:r>
            <a:r>
              <a:rPr lang="zh-CN" altLang="en-US" sz="2000">
                <a:solidFill>
                  <a:schemeClr val="tx1"/>
                </a:solidFill>
                <a:ea typeface="Source Han Sans CN" charset="0"/>
              </a:rPr>
              <a:t>- </a:t>
            </a:r>
            <a:r>
              <a:rPr lang="en-US" altLang="zh-CN" sz="2000">
                <a:solidFill>
                  <a:schemeClr val="tx1"/>
                </a:solidFill>
                <a:ea typeface="Source Han Sans CN" charset="0"/>
              </a:rPr>
              <a:t>4.0/RDNA1</a:t>
            </a:r>
            <a:r>
              <a:rPr lang="zh-CN" altLang="en-US" sz="2000">
                <a:solidFill>
                  <a:schemeClr val="tx1"/>
                </a:solidFill>
                <a:ea typeface="Source Han Sans CN" charset="0"/>
              </a:rPr>
              <a:t>-</a:t>
            </a:r>
            <a:r>
              <a:rPr lang="en-US" altLang="zh-CN" sz="2000">
                <a:solidFill>
                  <a:schemeClr val="tx1"/>
                </a:solidFill>
                <a:ea typeface="Source Han Sans CN" charset="0"/>
              </a:rPr>
              <a:t>4 </a:t>
            </a:r>
            <a:r>
              <a:rPr lang="zh-CN" altLang="en-US" sz="2000">
                <a:solidFill>
                  <a:schemeClr val="tx1"/>
                </a:solidFill>
                <a:ea typeface="Source Han Sans CN" charset="0"/>
              </a:rPr>
              <a:t>及 </a:t>
            </a:r>
            <a:r>
              <a:rPr lang="en-US" altLang="zh-CN" sz="2000">
                <a:solidFill>
                  <a:schemeClr val="tx1"/>
                </a:solidFill>
                <a:ea typeface="Source Han Sans CN" charset="0"/>
              </a:rPr>
              <a:t>Intel DG1/2 </a:t>
            </a:r>
            <a:r>
              <a:rPr lang="zh-CN" altLang="en-US" sz="2000">
                <a:solidFill>
                  <a:schemeClr val="tx1"/>
                </a:solidFill>
                <a:ea typeface="Source Han Sans CN" charset="0"/>
              </a:rPr>
              <a:t>平台上</a:t>
            </a:r>
            <a:br>
              <a:rPr lang="zh-CN" altLang="en-US" sz="2000">
                <a:solidFill>
                  <a:schemeClr val="tx1"/>
                </a:solidFill>
                <a:ea typeface="Source Han Sans CN" charset="0"/>
              </a:rPr>
            </a:br>
            <a:r>
              <a:rPr lang="zh-CN" altLang="en-US" sz="2000">
                <a:solidFill>
                  <a:schemeClr val="tx1"/>
                </a:solidFill>
                <a:ea typeface="Source Han Sans CN" charset="0"/>
              </a:rPr>
              <a:t>正常使用 </a:t>
            </a:r>
            <a:r>
              <a:rPr lang="en-US" altLang="zh-CN" sz="2000">
                <a:solidFill>
                  <a:schemeClr val="tx1"/>
                </a:solidFill>
                <a:ea typeface="Source Han Sans CN" charset="0"/>
              </a:rPr>
              <a:t>GPU </a:t>
            </a:r>
            <a:r>
              <a:rPr lang="zh-CN" altLang="en-US" sz="2000">
                <a:solidFill>
                  <a:schemeClr val="tx1"/>
                </a:solidFill>
                <a:ea typeface="Source Han Sans CN" charset="0"/>
              </a:rPr>
              <a:t>加速</a:t>
            </a:r>
            <a:endParaRPr lang="zh-CN" altLang="en-US" sz="2000">
              <a:solidFill>
                <a:schemeClr val="tx1"/>
              </a:solidFill>
              <a:ea typeface="Source Han Sans CN" charset="0"/>
            </a:endParaRPr>
          </a:p>
          <a:p>
            <a:pPr lvl="1"/>
            <a:r>
              <a:rPr lang="zh-CN" altLang="en-US" sz="2000"/>
              <a:t>根据其他维护者测试反馈，</a:t>
            </a:r>
            <a:r>
              <a:rPr lang="en-US" altLang="zh-CN" sz="2000"/>
              <a:t>CPU </a:t>
            </a:r>
            <a:r>
              <a:rPr lang="zh-CN" altLang="en-US" sz="2000"/>
              <a:t>后端性能不理想，待查</a:t>
            </a:r>
            <a:endParaRPr lang="zh-CN" altLang="en-US" sz="2000"/>
          </a:p>
          <a:p>
            <a:pPr lvl="0"/>
            <a:r>
              <a:rPr lang="en-US" altLang="zh-CN" sz="2400"/>
              <a:t>Linux</a:t>
            </a:r>
            <a:r>
              <a:rPr lang="zh-CN" altLang="en-US" sz="2400"/>
              <a:t> 内核：更新计划</a:t>
            </a:r>
            <a:endParaRPr lang="zh-CN" altLang="en-US" sz="2400"/>
          </a:p>
          <a:p>
            <a:pPr lvl="1"/>
            <a:r>
              <a:rPr lang="zh-CN" altLang="en-US" sz="2000"/>
              <a:t>稳定分支：</a:t>
            </a:r>
            <a:r>
              <a:rPr lang="en-US" altLang="zh-CN" sz="2000"/>
              <a:t>6.14.4/6.12.25 </a:t>
            </a:r>
            <a:r>
              <a:rPr lang="zh-CN" altLang="en-US" sz="2000"/>
              <a:t>已开放测试，可通过 </a:t>
            </a:r>
            <a:r>
              <a:rPr lang="en-US" altLang="zh-CN" sz="2000">
                <a:latin typeface="Fira Code" charset="0"/>
                <a:ea typeface="Fira Code" charset="0"/>
                <a:cs typeface="Fira Code" charset="0"/>
              </a:rPr>
              <a:t>oma topics</a:t>
            </a:r>
            <a:br>
              <a:rPr lang="en-US" altLang="zh-CN" sz="2000">
                <a:latin typeface="Fira Code" charset="0"/>
                <a:ea typeface="Fira Code" charset="0"/>
                <a:cs typeface="Fira Code" charset="0"/>
              </a:rPr>
            </a:br>
            <a:r>
              <a:rPr lang="zh-CN" altLang="en-US" sz="2000"/>
              <a:t>启用相关测试源</a:t>
            </a:r>
            <a:endParaRPr lang="zh-CN" altLang="en-US" sz="2000"/>
          </a:p>
          <a:p>
            <a:pPr lvl="1"/>
            <a:r>
              <a:rPr lang="zh-CN" altLang="en-US" sz="2000"/>
              <a:t>测试分支：</a:t>
            </a:r>
            <a:r>
              <a:rPr lang="zh-CN" altLang="en-US" sz="2000">
                <a:solidFill>
                  <a:schemeClr val="tx1"/>
                </a:solidFill>
                <a:ea typeface="Source Han Sans CN" charset="0"/>
              </a:rPr>
              <a:t>已</a:t>
            </a:r>
            <a:r>
              <a:rPr lang="zh-CN" altLang="en-US" sz="2000"/>
              <a:t>推送 </a:t>
            </a:r>
            <a:r>
              <a:rPr lang="en-US" altLang="zh-CN" sz="2000"/>
              <a:t>6.15</a:t>
            </a:r>
            <a:r>
              <a:rPr lang="zh-CN" altLang="en-US" sz="2000"/>
              <a:t>-</a:t>
            </a:r>
            <a:r>
              <a:rPr lang="en-US" altLang="zh-CN" sz="2000"/>
              <a:t>rc3 </a:t>
            </a:r>
            <a:r>
              <a:rPr lang="zh-CN" altLang="en-US" sz="2000"/>
              <a:t>内核，安装 </a:t>
            </a:r>
            <a:r>
              <a:rPr lang="en-US" altLang="zh-CN" sz="2000">
                <a:latin typeface="Fira Code" charset="0"/>
                <a:ea typeface="Fira Code" charset="0"/>
                <a:cs typeface="Fira Code" charset="0"/>
              </a:rPr>
              <a:t>linux</a:t>
            </a:r>
            <a:r>
              <a:rPr lang="zh-CN" altLang="en-US" sz="2000">
                <a:latin typeface="Fira Code" charset="0"/>
                <a:ea typeface="Fira Code" charset="0"/>
                <a:cs typeface="Fira Code" charset="0"/>
              </a:rPr>
              <a:t>+</a:t>
            </a:r>
            <a:r>
              <a:rPr lang="en-US" altLang="zh-CN" sz="2000">
                <a:latin typeface="Fira Code" charset="0"/>
                <a:ea typeface="Fira Code" charset="0"/>
                <a:cs typeface="Fira Code" charset="0"/>
              </a:rPr>
              <a:t>kernel</a:t>
            </a:r>
            <a:r>
              <a:rPr lang="zh-CN" altLang="en-US" sz="2000">
                <a:latin typeface="Fira Code" charset="0"/>
                <a:ea typeface="Fira Code" charset="0"/>
                <a:cs typeface="Fira Code" charset="0"/>
              </a:rPr>
              <a:t>+</a:t>
            </a:r>
            <a:r>
              <a:rPr lang="en-US" altLang="zh-CN" sz="2000">
                <a:latin typeface="Fira Code" charset="0"/>
                <a:ea typeface="Fira Code" charset="0"/>
                <a:cs typeface="Fira Code" charset="0"/>
              </a:rPr>
              <a:t>rc</a:t>
            </a:r>
            <a:r>
              <a:rPr lang="en-US" altLang="zh-CN" sz="2000"/>
              <a:t> </a:t>
            </a:r>
            <a:r>
              <a:rPr lang="zh-CN" altLang="en-US" sz="2000"/>
              <a:t>即可</a:t>
            </a:r>
            <a:endParaRPr lang="zh-CN" altLang="en-US" sz="2000"/>
          </a:p>
          <a:p>
            <a:pPr lvl="0"/>
            <a:r>
              <a:rPr lang="en-US" altLang="zh-CN" sz="2400"/>
              <a:t>Chromium 135 </a:t>
            </a:r>
            <a:r>
              <a:rPr lang="zh-CN" altLang="en-US" sz="2400"/>
              <a:t>正式推送：包含视频硬件解码支持</a:t>
            </a:r>
            <a:endParaRPr lang="zh-CN" altLang="en-US" sz="2400"/>
          </a:p>
          <a:p>
            <a:pPr lvl="1"/>
            <a:r>
              <a:rPr lang="zh-CN" altLang="en-US" sz="2000"/>
              <a:t>用户反馈使用</a:t>
            </a:r>
            <a:r>
              <a:rPr lang="zh-CN" altLang="en-US" sz="1600"/>
              <a:t> </a:t>
            </a:r>
            <a:r>
              <a:rPr lang="en-US" altLang="zh-CN" sz="2000"/>
              <a:t>LoongGPU </a:t>
            </a:r>
            <a:r>
              <a:rPr lang="zh-CN" altLang="en-US" sz="2000"/>
              <a:t>时页面渲染错误，正研究规避方法</a:t>
            </a:r>
            <a:endParaRPr lang="zh-CN" altLang="en-US" sz="2000"/>
          </a:p>
          <a:p>
            <a:pPr lvl="0"/>
            <a:r>
              <a:rPr lang="en-US" altLang="zh-CN" sz="2565"/>
              <a:t>GCC 15.1.0 </a:t>
            </a:r>
            <a:r>
              <a:rPr lang="zh-CN" altLang="en-US" sz="2565"/>
              <a:t>更新：近期开放测试</a:t>
            </a:r>
            <a:endParaRPr lang="en-US" altLang="zh-CN"/>
          </a:p>
        </p:txBody>
      </p:sp>
      <p:sp>
        <p:nvSpPr>
          <p:cNvPr id="4" name="文本占位符 3"/>
          <p:cNvSpPr>
            <a:spLocks noGrp="1"/>
          </p:cNvSpPr>
          <p:nvPr>
            <p:ph type="body" idx="10"/>
          </p:nvPr>
        </p:nvSpPr>
        <p:spPr/>
        <p:txBody>
          <a:bodyPr/>
          <a:p>
            <a:r>
              <a:rPr lang="zh-CN" altLang="en-US"/>
              <a:t>白铭骢</a:t>
            </a:r>
            <a:endParaRPr lang="zh-CN" altLang="en-US"/>
          </a:p>
          <a:p>
            <a:endParaRPr lang="en-US" altLang="zh-CN"/>
          </a:p>
          <a:p>
            <a:endParaRPr lang="zh-CN" altLang="en-US"/>
          </a:p>
        </p:txBody>
      </p:sp>
      <p:pic>
        <p:nvPicPr>
          <p:cNvPr id="7" name="图片 6" descr="upload_post_object_v2_3539254031"/>
          <p:cNvPicPr>
            <a:picLocks noChangeAspect="1"/>
          </p:cNvPicPr>
          <p:nvPr/>
        </p:nvPicPr>
        <p:blipFill>
          <a:blip r:embed="rId1"/>
          <a:srcRect t="14007" b="19075"/>
          <a:stretch>
            <a:fillRect/>
          </a:stretch>
        </p:blipFill>
        <p:spPr>
          <a:xfrm>
            <a:off x="8905056" y="114828"/>
            <a:ext cx="3153054" cy="37565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安同 </a:t>
            </a:r>
            <a:r>
              <a:rPr lang="en-US" altLang="zh-CN">
                <a:cs typeface="Arial" panose="020B0604020202020204" pitchFamily="34" charset="0"/>
              </a:rPr>
              <a:t>OS (AOSC OS)</a:t>
            </a:r>
            <a:endParaRPr lang="zh-CN" altLang="en-US"/>
          </a:p>
        </p:txBody>
      </p:sp>
      <p:sp>
        <p:nvSpPr>
          <p:cNvPr id="3" name="内容占位符 2"/>
          <p:cNvSpPr>
            <a:spLocks noGrp="1"/>
          </p:cNvSpPr>
          <p:nvPr>
            <p:ph idx="1"/>
          </p:nvPr>
        </p:nvSpPr>
        <p:spPr/>
        <p:txBody>
          <a:bodyPr>
            <a:noAutofit/>
          </a:bodyPr>
          <a:p>
            <a:r>
              <a:rPr lang="zh-CN" altLang="en-US" sz="2200">
                <a:solidFill>
                  <a:schemeClr val="tx1"/>
                </a:solidFill>
                <a:ea typeface="Source Han Sans CN" charset="0"/>
              </a:rPr>
              <a:t>本期安全公告</a:t>
            </a:r>
            <a:endParaRPr lang="zh-CN" altLang="en-US" sz="2200">
              <a:solidFill>
                <a:schemeClr val="tx1"/>
              </a:solidFill>
              <a:ea typeface="Source Han Sans CN" charset="0"/>
            </a:endParaRPr>
          </a:p>
          <a:p>
            <a:pPr lvl="1"/>
            <a:r>
              <a:rPr lang="en-US" altLang="zh-CN" sz="2000" b="1"/>
              <a:t>Chromium 135.0.7049.95</a:t>
            </a:r>
            <a:endParaRPr lang="en-US" altLang="zh-CN" sz="2000" b="1"/>
          </a:p>
          <a:p>
            <a:pPr lvl="2"/>
            <a:r>
              <a:rPr lang="zh-CN" altLang="en-US" sz="1600">
                <a:cs typeface="Arial" panose="020B0604020202020204" pitchFamily="34" charset="0"/>
              </a:rPr>
              <a:t>修复</a:t>
            </a:r>
            <a:r>
              <a:rPr lang="en-US" altLang="zh-CN" sz="1600">
                <a:cs typeface="Arial" panose="020B0604020202020204" pitchFamily="34" charset="0"/>
              </a:rPr>
              <a:t> 2 </a:t>
            </a:r>
            <a:r>
              <a:rPr lang="zh-CN" altLang="en-US" sz="1600">
                <a:cs typeface="Arial" panose="020B0604020202020204" pitchFamily="34" charset="0"/>
              </a:rPr>
              <a:t>个安全漏洞（含</a:t>
            </a:r>
            <a:r>
              <a:rPr lang="en-US" altLang="zh-CN" sz="1600">
                <a:cs typeface="Arial" panose="020B0604020202020204" pitchFamily="34" charset="0"/>
              </a:rPr>
              <a:t> 1 </a:t>
            </a:r>
            <a:r>
              <a:rPr lang="zh-CN" altLang="en-US" sz="1600">
                <a:cs typeface="Arial" panose="020B0604020202020204" pitchFamily="34" charset="0"/>
              </a:rPr>
              <a:t>个严重漏洞，</a:t>
            </a:r>
            <a:r>
              <a:rPr lang="en-US" altLang="zh-CN" sz="1600">
                <a:cs typeface="Arial" panose="020B0604020202020204" pitchFamily="34" charset="0"/>
              </a:rPr>
              <a:t>1 </a:t>
            </a:r>
            <a:r>
              <a:rPr lang="zh-CN" altLang="en-US" sz="1600">
                <a:cs typeface="Arial" panose="020B0604020202020204" pitchFamily="34" charset="0"/>
              </a:rPr>
              <a:t>个高危漏洞）</a:t>
            </a:r>
            <a:endParaRPr lang="en-US" altLang="zh-CN" sz="1600">
              <a:cs typeface="Arial" panose="020B0604020202020204" pitchFamily="34" charset="0"/>
            </a:endParaRPr>
          </a:p>
          <a:p>
            <a:pPr lvl="1"/>
            <a:r>
              <a:rPr lang="en-US" altLang="zh-CN" sz="2000" b="1"/>
              <a:t>Firefox 137.0.2</a:t>
            </a:r>
            <a:endParaRPr lang="en-US" altLang="zh-CN" sz="2000" b="1"/>
          </a:p>
          <a:p>
            <a:pPr lvl="2"/>
            <a:r>
              <a:rPr lang="zh-CN" altLang="en-US" sz="1600"/>
              <a:t>修复</a:t>
            </a:r>
            <a:r>
              <a:rPr lang="en-US" altLang="zh-CN" sz="1600"/>
              <a:t> Mozilla </a:t>
            </a:r>
            <a:r>
              <a:rPr lang="zh-CN" altLang="en-US" sz="1600"/>
              <a:t>基金会第</a:t>
            </a:r>
            <a:r>
              <a:rPr lang="en-US" altLang="zh-CN" sz="1600"/>
              <a:t> 2025-25 </a:t>
            </a:r>
            <a:r>
              <a:rPr lang="zh-CN" altLang="en-US" sz="1600"/>
              <a:t>号安全公告中披露的 </a:t>
            </a:r>
            <a:r>
              <a:rPr lang="en-US" altLang="zh-CN" sz="1600"/>
              <a:t>1 </a:t>
            </a:r>
            <a:r>
              <a:rPr lang="zh-CN" altLang="en-US" sz="1600"/>
              <a:t>个安全漏洞</a:t>
            </a:r>
            <a:br>
              <a:rPr lang="zh-CN" altLang="en-US" sz="1600"/>
            </a:br>
            <a:r>
              <a:rPr lang="zh-CN" altLang="en-US" sz="1600"/>
              <a:t>（含</a:t>
            </a:r>
            <a:r>
              <a:rPr lang="en-US" altLang="zh-CN" sz="1600"/>
              <a:t> 1 </a:t>
            </a:r>
            <a:r>
              <a:rPr lang="zh-CN" altLang="en-US" sz="1600"/>
              <a:t>个高危漏洞）</a:t>
            </a:r>
            <a:endParaRPr lang="en-US" altLang="zh-CN" sz="1600"/>
          </a:p>
          <a:p>
            <a:pPr lvl="1"/>
            <a:r>
              <a:rPr lang="en-US" altLang="zh-CN" sz="2000" b="1"/>
              <a:t>Thunderbird 137.0.2</a:t>
            </a:r>
            <a:endParaRPr lang="en-US" altLang="zh-CN" sz="2000" b="1"/>
          </a:p>
          <a:p>
            <a:pPr lvl="2"/>
            <a:r>
              <a:rPr lang="zh-CN" altLang="en-US" sz="1600"/>
              <a:t>修复</a:t>
            </a:r>
            <a:r>
              <a:rPr lang="en-US" altLang="zh-CN" sz="1600"/>
              <a:t> Mozilla </a:t>
            </a:r>
            <a:r>
              <a:rPr lang="zh-CN" altLang="en-US" sz="1600"/>
              <a:t>基金会第</a:t>
            </a:r>
            <a:r>
              <a:rPr lang="en-US" altLang="zh-CN" sz="1600"/>
              <a:t> 2025-26 </a:t>
            </a:r>
            <a:r>
              <a:rPr lang="zh-CN" altLang="en-US" sz="1600"/>
              <a:t>号安全公告中披露的</a:t>
            </a:r>
            <a:r>
              <a:rPr lang="en-US" altLang="zh-CN" sz="1600"/>
              <a:t> 3 </a:t>
            </a:r>
            <a:r>
              <a:rPr lang="zh-CN" altLang="en-US" sz="1600"/>
              <a:t>个安全漏洞</a:t>
            </a:r>
            <a:br>
              <a:rPr lang="zh-CN" altLang="en-US" sz="1600"/>
            </a:br>
            <a:r>
              <a:rPr lang="zh-CN" altLang="en-US" sz="1600"/>
              <a:t>（含</a:t>
            </a:r>
            <a:r>
              <a:rPr lang="en-US" altLang="zh-CN" sz="1600"/>
              <a:t> 2 </a:t>
            </a:r>
            <a:r>
              <a:rPr lang="zh-CN" altLang="en-US" sz="1600"/>
              <a:t>个高危漏洞）</a:t>
            </a:r>
            <a:endParaRPr lang="zh-CN" altLang="en-US" sz="1600"/>
          </a:p>
          <a:p>
            <a:pPr lvl="1"/>
            <a:r>
              <a:rPr lang="en-US" altLang="zh-CN" sz="2000" b="1"/>
              <a:t>OpenJDK </a:t>
            </a:r>
            <a:r>
              <a:rPr lang="zh-CN" altLang="en-US" sz="2000" b="1"/>
              <a:t>安全更新（</a:t>
            </a:r>
            <a:r>
              <a:rPr lang="en-US" altLang="zh-CN" sz="2000" b="1"/>
              <a:t>2025 </a:t>
            </a:r>
            <a:r>
              <a:rPr lang="zh-CN" altLang="en-US" sz="2000" b="1"/>
              <a:t>年</a:t>
            </a:r>
            <a:r>
              <a:rPr lang="en-US" altLang="zh-CN" sz="2000" b="1"/>
              <a:t> 4 </a:t>
            </a:r>
            <a:r>
              <a:rPr lang="zh-CN" altLang="en-US" sz="2000" b="1"/>
              <a:t>月）</a:t>
            </a:r>
            <a:endParaRPr lang="zh-CN" altLang="en-US" sz="2000" b="1"/>
          </a:p>
          <a:p>
            <a:pPr lvl="2"/>
            <a:r>
              <a:rPr lang="zh-CN" altLang="en-US" sz="1600"/>
              <a:t>修复</a:t>
            </a:r>
            <a:r>
              <a:rPr lang="en-US" altLang="zh-CN" sz="1600"/>
              <a:t> Oracle </a:t>
            </a:r>
            <a:r>
              <a:rPr lang="zh-CN" altLang="en-US" sz="1600"/>
              <a:t>重要更新公告（</a:t>
            </a:r>
            <a:r>
              <a:rPr lang="en-US" altLang="zh-CN" sz="1600"/>
              <a:t>2025 </a:t>
            </a:r>
            <a:r>
              <a:rPr lang="zh-CN" altLang="en-US" sz="1600"/>
              <a:t>年</a:t>
            </a:r>
            <a:r>
              <a:rPr lang="en-US" altLang="zh-CN" sz="1600"/>
              <a:t> 4 </a:t>
            </a:r>
            <a:r>
              <a:rPr lang="zh-CN" altLang="en-US" sz="1600"/>
              <a:t>月）中披露的逾</a:t>
            </a:r>
            <a:r>
              <a:rPr lang="en-US" altLang="zh-CN" sz="1600"/>
              <a:t> 20 </a:t>
            </a:r>
            <a:r>
              <a:rPr lang="zh-CN" altLang="en-US" sz="1600"/>
              <a:t>个安装漏洞</a:t>
            </a:r>
            <a:br>
              <a:rPr lang="zh-CN" altLang="en-US" sz="1600"/>
            </a:br>
            <a:r>
              <a:rPr lang="zh-CN" altLang="en-US" sz="1600"/>
              <a:t>（含多个高危漏洞）</a:t>
            </a:r>
            <a:endParaRPr lang="zh-CN" altLang="en-US" sz="1600"/>
          </a:p>
          <a:p>
            <a:pPr lvl="2"/>
            <a:r>
              <a:rPr lang="zh-CN" altLang="en-US" sz="1600"/>
              <a:t>包含 </a:t>
            </a:r>
            <a:r>
              <a:rPr lang="en-US" altLang="zh-CN" sz="1600"/>
              <a:t>OpenJDK</a:t>
            </a:r>
            <a:r>
              <a:rPr lang="zh-CN" altLang="en-US" sz="1600"/>
              <a:t> </a:t>
            </a:r>
            <a:r>
              <a:rPr lang="en-US" altLang="zh-CN" sz="1600"/>
              <a:t>8/11/17/21/24 </a:t>
            </a:r>
            <a:r>
              <a:rPr lang="zh-CN" altLang="en-US" sz="1600"/>
              <a:t>维护分支的修复，</a:t>
            </a:r>
            <a:r>
              <a:rPr lang="en-US" altLang="zh-CN" sz="1600"/>
              <a:t>22/23 </a:t>
            </a:r>
            <a:r>
              <a:rPr lang="zh-CN" altLang="en-US" sz="1600"/>
              <a:t>分支无修复，</a:t>
            </a:r>
            <a:br>
              <a:rPr lang="zh-CN" altLang="en-US" sz="1600"/>
            </a:br>
            <a:r>
              <a:rPr lang="zh-CN" altLang="en-US" sz="1600"/>
              <a:t>建议及早迁移到更新的分支，或选用其他适用的长期支持分支</a:t>
            </a:r>
            <a:endParaRPr lang="zh-CN" altLang="en-US" sz="1600"/>
          </a:p>
          <a:p>
            <a:pPr lvl="0"/>
            <a:r>
              <a:rPr lang="zh-CN" altLang="en-US" sz="2200" b="1"/>
              <a:t>建议关注公众号</a:t>
            </a:r>
            <a:r>
              <a:rPr lang="en-US" altLang="zh-CN" sz="2200" b="1"/>
              <a:t>“</a:t>
            </a:r>
            <a:r>
              <a:rPr lang="zh-CN" altLang="en-US" sz="2200" b="1"/>
              <a:t>安同开源</a:t>
            </a:r>
            <a:r>
              <a:rPr lang="en-US" altLang="zh-CN" sz="2200" b="1"/>
              <a:t>”</a:t>
            </a:r>
            <a:r>
              <a:rPr lang="zh-CN" altLang="en-US" sz="2200" b="1"/>
              <a:t>或社区主页</a:t>
            </a:r>
            <a:r>
              <a:rPr lang="en-US" altLang="zh-CN" sz="2200" b="1"/>
              <a:t> (aosc.io) </a:t>
            </a:r>
            <a:r>
              <a:rPr lang="zh-CN" altLang="en-US" sz="2200" b="1"/>
              <a:t>新闻</a:t>
            </a:r>
            <a:endParaRPr lang="zh-CN" altLang="en-US" sz="2200" b="1"/>
          </a:p>
        </p:txBody>
      </p:sp>
      <p:sp>
        <p:nvSpPr>
          <p:cNvPr id="4" name="文本占位符 3"/>
          <p:cNvSpPr>
            <a:spLocks noGrp="1"/>
          </p:cNvSpPr>
          <p:nvPr>
            <p:ph type="body" idx="10"/>
          </p:nvPr>
        </p:nvSpPr>
        <p:spPr/>
        <p:txBody>
          <a:bodyPr/>
          <a:p>
            <a:r>
              <a:rPr lang="zh-CN" altLang="en-US"/>
              <a:t>白铭骢</a:t>
            </a:r>
            <a:endParaRPr lang="zh-CN" altLang="en-US"/>
          </a:p>
          <a:p>
            <a:endParaRPr lang="en-US" altLang="zh-CN"/>
          </a:p>
          <a:p>
            <a:endParaRPr lang="zh-CN" altLang="en-US"/>
          </a:p>
        </p:txBody>
      </p:sp>
      <p:pic>
        <p:nvPicPr>
          <p:cNvPr id="7" name="图片 6" descr="upload_post_object_v2_3539254031"/>
          <p:cNvPicPr>
            <a:picLocks noChangeAspect="1"/>
          </p:cNvPicPr>
          <p:nvPr/>
        </p:nvPicPr>
        <p:blipFill>
          <a:blip r:embed="rId1"/>
          <a:srcRect t="14007" b="19075"/>
          <a:stretch>
            <a:fillRect/>
          </a:stretch>
        </p:blipFill>
        <p:spPr>
          <a:xfrm>
            <a:off x="8905056" y="114828"/>
            <a:ext cx="3153054" cy="37565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ctrTitle"/>
          </p:nvPr>
        </p:nvSpPr>
        <p:spPr/>
        <p:txBody>
          <a:bodyPr/>
          <a:p>
            <a:r>
              <a:rPr lang="zh-CN" altLang="en-US"/>
              <a:t>问答环节</a:t>
            </a:r>
            <a:endParaRPr lang="zh-CN" altLang="en-US"/>
          </a:p>
        </p:txBody>
      </p:sp>
      <p:sp>
        <p:nvSpPr>
          <p:cNvPr id="6" name="Subtitle 5"/>
          <p:cNvSpPr>
            <a:spLocks noGrp="1"/>
          </p:cNvSpPr>
          <p:nvPr>
            <p:ph type="subTitle" idx="1"/>
          </p:nvPr>
        </p:nvSpPr>
        <p:spPr/>
        <p:txBody>
          <a:bodyPr/>
          <a:p>
            <a:r>
              <a:rPr lang="zh-CN" altLang="en-US"/>
              <a:t>社区问答及意见反馈</a:t>
            </a:r>
            <a:endParaRPr lang="zh-CN" altLang="en-US"/>
          </a:p>
        </p:txBody>
      </p:sp>
      <p:sp>
        <p:nvSpPr>
          <p:cNvPr id="7" name="Text Placeholder 6"/>
          <p:cNvSpPr>
            <a:spLocks noGrp="1"/>
          </p:cNvSpPr>
          <p:nvPr>
            <p:ph type="body" idx="10"/>
          </p:nvPr>
        </p:nvSpPr>
        <p:spPr/>
        <p:txBody>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p:sp>
        <p:nvSpPr>
          <p:cNvPr id="1048607" name="标题 1"/>
          <p:cNvSpPr>
            <a:spLocks noGrp="1"/>
          </p:cNvSpPr>
          <p:nvPr>
            <p:ph type="ctrTitle"/>
          </p:nvPr>
        </p:nvSpPr>
        <p:spPr/>
        <p:txBody>
          <a:bodyPr/>
          <a:p>
            <a:r>
              <a:rPr lang="zh-CN" altLang="en-US"/>
              <a:t>快速</a:t>
            </a:r>
            <a:r>
              <a:rPr lang="zh-CN" altLang="en-US">
                <a:cs typeface="Arial" panose="020B0604020202020204" pitchFamily="34" charset="0"/>
              </a:rPr>
              <a:t>报告</a:t>
            </a:r>
            <a:endParaRPr lang="zh-CN" altLang="en-US"/>
          </a:p>
        </p:txBody>
      </p:sp>
      <p:sp>
        <p:nvSpPr>
          <p:cNvPr id="1048608" name="副标题 2"/>
          <p:cNvSpPr>
            <a:spLocks noGrp="1"/>
          </p:cNvSpPr>
          <p:nvPr>
            <p:ph type="subTitle" idx="1"/>
          </p:nvPr>
        </p:nvSpPr>
        <p:spPr/>
        <p:txBody>
          <a:bodyPr/>
          <a:p>
            <a:r>
              <a:rPr lang="zh-CN" altLang="en-US"/>
              <a:t>龙架构上游动向</a:t>
            </a:r>
            <a:endParaRPr lang="zh-CN" altLang="en-US"/>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p:sp>
        <p:nvSpPr>
          <p:cNvPr id="1048648" name="副标题 2"/>
          <p:cNvSpPr>
            <a:spLocks noGrp="1"/>
          </p:cNvSpPr>
          <p:nvPr>
            <p:ph type="subTitle" idx="1"/>
          </p:nvPr>
        </p:nvSpPr>
        <p:spPr>
          <a:xfrm>
            <a:off x="1758201" y="4401115"/>
            <a:ext cx="4418126" cy="497923"/>
          </a:xfrm>
        </p:spPr>
        <p:txBody>
          <a:bodyPr/>
          <a:p>
            <a:pPr algn="ctr"/>
            <a:r>
              <a:rPr lang="zh-CN" altLang="en-US">
                <a:solidFill>
                  <a:schemeClr val="tx1"/>
                </a:solidFill>
              </a:rPr>
              <a:t>双周会讨论（请先添加管理员）</a:t>
            </a:r>
            <a:endParaRPr lang="zh-CN" altLang="en-US"/>
          </a:p>
        </p:txBody>
      </p:sp>
      <p:pic>
        <p:nvPicPr>
          <p:cNvPr id="2097155" name="图片 3" descr="upload_post_object_v2_3573890905"/>
          <p:cNvPicPr>
            <a:picLocks noChangeAspect="1"/>
          </p:cNvPicPr>
          <p:nvPr/>
        </p:nvPicPr>
        <p:blipFill>
          <a:blip r:embed="rId1"/>
          <a:srcRect l="9880" t="30263" r="9431" b="26132"/>
          <a:stretch>
            <a:fillRect/>
          </a:stretch>
        </p:blipFill>
        <p:spPr>
          <a:xfrm>
            <a:off x="7245290" y="1587626"/>
            <a:ext cx="2468139" cy="2404885"/>
          </a:xfrm>
          <a:prstGeom prst="rect">
            <a:avLst/>
          </a:prstGeom>
        </p:spPr>
      </p:pic>
      <p:pic>
        <p:nvPicPr>
          <p:cNvPr id="2097156" name="图片 6" descr="upload_post_object_v2_423861644"/>
          <p:cNvPicPr>
            <a:picLocks noChangeAspect="1"/>
          </p:cNvPicPr>
          <p:nvPr/>
        </p:nvPicPr>
        <p:blipFill>
          <a:blip r:embed="rId2"/>
          <a:stretch>
            <a:fillRect/>
          </a:stretch>
        </p:blipFill>
        <p:spPr>
          <a:xfrm>
            <a:off x="2771100" y="1587626"/>
            <a:ext cx="2581652" cy="2404868"/>
          </a:xfrm>
          <a:prstGeom prst="rect">
            <a:avLst/>
          </a:prstGeom>
        </p:spPr>
      </p:pic>
      <p:sp>
        <p:nvSpPr>
          <p:cNvPr id="1048649" name="副标题 2"/>
          <p:cNvSpPr>
            <a:spLocks noGrp="1"/>
          </p:cNvSpPr>
          <p:nvPr/>
        </p:nvSpPr>
        <p:spPr>
          <a:xfrm>
            <a:off x="6419109" y="4401091"/>
            <a:ext cx="4418126" cy="497923"/>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微软雅黑" panose="020B0503020204020204" charset="-122"/>
                <a:ea typeface="微软雅黑" panose="020B0503020204020204" charset="-122"/>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微软雅黑" panose="020B0503020204020204" charset="-122"/>
                <a:ea typeface="微软雅黑" panose="020B0503020204020204" charset="-122"/>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微软雅黑" panose="020B0503020204020204" charset="-122"/>
                <a:ea typeface="微软雅黑" panose="020B0503020204020204" charset="-122"/>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微软雅黑" panose="020B0503020204020204" charset="-122"/>
                <a:ea typeface="微软雅黑" panose="020B0503020204020204" charset="-122"/>
                <a:cs typeface="+mn-cs"/>
              </a:defRPr>
            </a:lvl5pPr>
            <a:lvl6pPr marL="22860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defRPr lang="zh-CN" altLang="en-US" sz="1600" kern="1200" dirty="0">
                <a:solidFill>
                  <a:schemeClr val="tx1"/>
                </a:solidFill>
                <a:latin typeface="微软雅黑" panose="020B0503020204020204" charset="-122"/>
                <a:ea typeface="微软雅黑" panose="020B0503020204020204" charset="-122"/>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en-US" altLang="zh-CN" sz="1600" kern="1200" dirty="0" smtClean="0">
                <a:solidFill>
                  <a:schemeClr val="tx1"/>
                </a:solidFill>
                <a:latin typeface="微软雅黑" panose="020B0503020204020204" charset="-122"/>
                <a:ea typeface="微软雅黑" panose="020B0503020204020204" charset="-122"/>
                <a:cs typeface="+mn-cs"/>
              </a:defRPr>
            </a:lvl9pPr>
          </a:lstStyle>
          <a:p>
            <a:pPr algn="ctr"/>
            <a:r>
              <a:rPr lang="zh-CN" altLang="en-US">
                <a:solidFill>
                  <a:schemeClr val="tx1"/>
                </a:solidFill>
                <a:latin typeface="Source Han Sans CN" panose="020B0500000000000000" charset="-122"/>
                <a:ea typeface="Source Han Sans CN" panose="020B0500000000000000" charset="-122"/>
                <a:cs typeface="Source Sans 3" panose="020B0503030403020204" charset="0"/>
              </a:rPr>
              <a:t>爱好者</a:t>
            </a:r>
            <a:r>
              <a:rPr lang="zh-CN" altLang="en-US">
                <a:solidFill>
                  <a:schemeClr val="tx1"/>
                </a:solidFill>
                <a:latin typeface="Source Han Sans CN" panose="020B0500000000000000" charset="-122"/>
                <a:ea typeface="Source Han Sans CN" panose="020B0500000000000000" charset="-122"/>
                <a:cs typeface="Arial" panose="020B0604020202020204" pitchFamily="34" charset="0"/>
              </a:rPr>
              <a:t>交流群</a:t>
            </a:r>
            <a:endParaRPr lang="zh-CN" altLang="en-US">
              <a:latin typeface="Source Han Sans CN" panose="020B0500000000000000" charset="-122"/>
              <a:ea typeface="Source Han Sans CN" panose="020B0500000000000000" charset="-122"/>
              <a:cs typeface="Source Sans 3" panose="020B0503030403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GCC 15.1.0 </a:t>
            </a:r>
            <a:r>
              <a:rPr lang="zh-CN" altLang="en-US"/>
              <a:t>发布</a:t>
            </a:r>
            <a:endParaRPr lang="zh-CN" altLang="en-US"/>
          </a:p>
        </p:txBody>
      </p:sp>
      <p:sp>
        <p:nvSpPr>
          <p:cNvPr id="3" name="内容占位符 2"/>
          <p:cNvSpPr>
            <a:spLocks noGrp="1"/>
          </p:cNvSpPr>
          <p:nvPr>
            <p:ph idx="1"/>
          </p:nvPr>
        </p:nvSpPr>
        <p:spPr>
          <a:xfrm>
            <a:off x="513999" y="1259762"/>
            <a:ext cx="10059954" cy="4657501"/>
          </a:xfrm>
        </p:spPr>
        <p:txBody>
          <a:bodyPr/>
          <a:p>
            <a:r>
              <a:rPr lang="zh-CN" altLang="en-US"/>
              <a:t>已知由于默认的 </a:t>
            </a:r>
            <a:r>
              <a:rPr lang="en-US" altLang="zh-CN"/>
              <a:t>C</a:t>
            </a:r>
            <a:r>
              <a:rPr lang="zh-CN" altLang="en-US"/>
              <a:t> 标准从 </a:t>
            </a:r>
            <a:r>
              <a:rPr lang="en-US" altLang="zh-CN"/>
              <a:t>C17</a:t>
            </a:r>
            <a:r>
              <a:rPr lang="zh-CN" altLang="en-US"/>
              <a:t> 切换到 </a:t>
            </a:r>
            <a:r>
              <a:rPr lang="en-US" altLang="zh-CN"/>
              <a:t>C23 </a:t>
            </a:r>
            <a:r>
              <a:rPr lang="zh-CN" altLang="en-US"/>
              <a:t>等原因，一些软件包需要额外适配才能使用 </a:t>
            </a:r>
            <a:r>
              <a:rPr lang="en-US" altLang="zh-CN"/>
              <a:t>GCC 15 </a:t>
            </a:r>
            <a:r>
              <a:rPr lang="zh-CN" altLang="en-US"/>
              <a:t>构建</a:t>
            </a:r>
            <a:endParaRPr lang="zh-CN" altLang="en-US"/>
          </a:p>
          <a:p>
            <a:pPr lvl="1"/>
            <a:r>
              <a:rPr lang="zh-CN" altLang="en-US"/>
              <a:t>“等”：除了 </a:t>
            </a:r>
            <a:r>
              <a:rPr lang="en-US" altLang="zh-CN"/>
              <a:t>C </a:t>
            </a:r>
            <a:r>
              <a:rPr lang="zh-CN" altLang="en-US"/>
              <a:t>标准变化外，还有……</a:t>
            </a:r>
            <a:endParaRPr lang="zh-CN" altLang="en-US"/>
          </a:p>
          <a:p>
            <a:pPr lvl="1"/>
            <a:r>
              <a:rPr lang="zh-CN" altLang="en-US"/>
              <a:t>由于清理头文件依赖导致未直接包含 </a:t>
            </a:r>
            <a:r>
              <a:rPr lang="en-US" altLang="zh-CN">
                <a:latin typeface="Fira Code" charset="0"/>
                <a:ea typeface="Fira Code" charset="0"/>
                <a:cs typeface="Fira Code" charset="0"/>
              </a:rPr>
              <a:t>&lt;cstdint&gt;</a:t>
            </a:r>
            <a:r>
              <a:rPr lang="en-US" altLang="zh-CN"/>
              <a:t> </a:t>
            </a:r>
            <a:r>
              <a:rPr lang="zh-CN" altLang="en-US"/>
              <a:t>的 </a:t>
            </a:r>
            <a:r>
              <a:rPr lang="en-US" altLang="zh-CN"/>
              <a:t>C</a:t>
            </a:r>
            <a:r>
              <a:rPr lang="zh-CN" altLang="en-US"/>
              <a:t>++ 翻译单元无法编译</a:t>
            </a:r>
            <a:endParaRPr lang="zh-CN" altLang="en-US"/>
          </a:p>
          <a:p>
            <a:pPr lvl="1"/>
            <a:r>
              <a:rPr lang="zh-CN" altLang="en-US"/>
              <a:t>由于对模板实施更严格的检查导致未实例化的陈旧模板代码无法编译</a:t>
            </a:r>
            <a:endParaRPr lang="zh-CN" altLang="en-US"/>
          </a:p>
          <a:p>
            <a:pPr lvl="1"/>
            <a:r>
              <a:rPr lang="zh-CN" altLang="en-US"/>
              <a:t>由于优化力度更大，导致一些之前“良性”的错误变为恶性</a:t>
            </a:r>
            <a:endParaRPr lang="zh-CN" altLang="en-US"/>
          </a:p>
          <a:p>
            <a:pPr lvl="1"/>
            <a:r>
              <a:rPr lang="zh-CN" altLang="en-US"/>
              <a:t>……</a:t>
            </a:r>
            <a:endParaRPr lang="zh-CN" altLang="en-US"/>
          </a:p>
          <a:p>
            <a:pPr lvl="1"/>
            <a:r>
              <a:rPr lang="zh-CN" altLang="en-US"/>
              <a:t>等更加“常规”的问题</a:t>
            </a:r>
            <a:endParaRPr lang="zh-CN" altLang="en-US"/>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14049" y="442081"/>
            <a:ext cx="9452227" cy="758458"/>
          </a:xfrm>
        </p:spPr>
        <p:txBody>
          <a:bodyPr/>
          <a:p>
            <a:r>
              <a:rPr lang="en-US" altLang="zh-CN"/>
              <a:t>Pwndbg </a:t>
            </a:r>
            <a:r>
              <a:rPr lang="zh-CN" altLang="en-US"/>
              <a:t>发布龙架构支持</a:t>
            </a:r>
            <a:endParaRPr lang="zh-CN" altLang="en-US"/>
          </a:p>
        </p:txBody>
      </p:sp>
      <p:sp>
        <p:nvSpPr>
          <p:cNvPr id="3" name="内容占位符 2"/>
          <p:cNvSpPr>
            <a:spLocks noGrp="1"/>
          </p:cNvSpPr>
          <p:nvPr>
            <p:ph idx="1"/>
          </p:nvPr>
        </p:nvSpPr>
        <p:spPr/>
        <p:txBody>
          <a:bodyPr/>
          <a:p>
            <a:r>
              <a:rPr lang="zh-CN" altLang="en-US"/>
              <a:t>继上期 </a:t>
            </a:r>
            <a:r>
              <a:rPr lang="en-US" altLang="zh-CN"/>
              <a:t>Unicorn Engine </a:t>
            </a:r>
            <a:r>
              <a:rPr lang="zh-CN" altLang="en-US"/>
              <a:t>维护者联系爱好者社区得到支持后，漏洞发掘与逆向调试器 </a:t>
            </a:r>
            <a:r>
              <a:rPr lang="en-US" altLang="zh-CN"/>
              <a:t>Pwndbg </a:t>
            </a:r>
            <a:r>
              <a:rPr lang="zh-CN" altLang="en-US"/>
              <a:t>维护者也联系了社区</a:t>
            </a:r>
            <a:endParaRPr lang="zh-CN" altLang="en-US"/>
          </a:p>
          <a:p>
            <a:pPr lvl="1"/>
            <a:r>
              <a:rPr lang="zh-CN" altLang="en-US"/>
              <a:t>应维护者需求，我们提供了一台 </a:t>
            </a:r>
            <a:r>
              <a:rPr lang="en-US" altLang="zh-CN"/>
              <a:t>3C5000 </a:t>
            </a:r>
            <a:r>
              <a:rPr lang="zh-CN" altLang="en-US"/>
              <a:t>虚拟机供其测试</a:t>
            </a:r>
            <a:endParaRPr lang="zh-CN" altLang="en-US"/>
          </a:p>
          <a:p>
            <a:pPr lvl="0"/>
            <a:r>
              <a:rPr lang="zh-CN" altLang="en-US"/>
              <a:t>上周该项目</a:t>
            </a:r>
            <a:r>
              <a:rPr lang="zh-CN" altLang="en-US">
                <a:hlinkClick r:id="rId1"/>
              </a:rPr>
              <a:t>发布了 </a:t>
            </a:r>
            <a:r>
              <a:rPr lang="en-US" altLang="zh-CN">
                <a:hlinkClick r:id="rId1"/>
              </a:rPr>
              <a:t>2025.04.18 </a:t>
            </a:r>
            <a:r>
              <a:rPr lang="zh-CN" altLang="en-US">
                <a:hlinkClick r:id="rId1"/>
              </a:rPr>
              <a:t>版本</a:t>
            </a:r>
            <a:r>
              <a:rPr lang="zh-CN" altLang="en-US"/>
              <a:t>，包含龙架构支持！</a:t>
            </a:r>
            <a:endParaRPr lang="zh-CN" altLang="en-US"/>
          </a:p>
          <a:p>
            <a:pPr lvl="1"/>
            <a:endParaRPr lang="zh-CN" altLang="en-US"/>
          </a:p>
        </p:txBody>
      </p:sp>
      <p:sp>
        <p:nvSpPr>
          <p:cNvPr id="4" name="文本占位符 3"/>
          <p:cNvSpPr>
            <a:spLocks noGrp="1"/>
          </p:cNvSpPr>
          <p:nvPr>
            <p:ph type="body" idx="10"/>
          </p:nvPr>
        </p:nvSpPr>
        <p:spPr/>
        <p:txBody>
          <a:bodyPr/>
          <a:p>
            <a:r>
              <a:rPr lang="zh-CN" altLang="en-US"/>
              <a:t>白铭骢</a:t>
            </a:r>
            <a:endParaRPr lang="zh-CN" altLang="en-US"/>
          </a:p>
          <a:p>
            <a:endParaRPr lang="en-US" altLang="zh-CN"/>
          </a:p>
          <a:p>
            <a:endParaRPr lang="zh-CN" altLang="en-US"/>
          </a:p>
        </p:txBody>
      </p:sp>
      <p:pic>
        <p:nvPicPr>
          <p:cNvPr id="7" name="图片 6" descr="upload_post_object_v2_2146944656"/>
          <p:cNvPicPr>
            <a:picLocks noChangeAspect="1"/>
          </p:cNvPicPr>
          <p:nvPr/>
        </p:nvPicPr>
        <p:blipFill>
          <a:blip r:embed="rId2"/>
          <a:srcRect t="22868"/>
          <a:stretch>
            <a:fillRect/>
          </a:stretch>
        </p:blipFill>
        <p:spPr>
          <a:xfrm>
            <a:off x="514068" y="3240930"/>
            <a:ext cx="9074895" cy="36170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t> </a:t>
            </a:r>
            <a:r>
              <a:rPr lang="zh-CN" altLang="en-US"/>
              <a:t>列表）</a:t>
            </a:r>
            <a:endParaRPr lang="zh-CN" altLang="en-US"/>
          </a:p>
        </p:txBody>
      </p:sp>
      <p:sp>
        <p:nvSpPr>
          <p:cNvPr id="3" name="内容占位符 2"/>
          <p:cNvSpPr>
            <a:spLocks noGrp="1"/>
          </p:cNvSpPr>
          <p:nvPr>
            <p:ph idx="1"/>
          </p:nvPr>
        </p:nvSpPr>
        <p:spPr>
          <a:xfrm>
            <a:off x="513999" y="1259762"/>
            <a:ext cx="10747063" cy="4657501"/>
          </a:xfrm>
        </p:spPr>
        <p:txBody>
          <a:bodyPr>
            <a:noAutofit/>
          </a:bodyPr>
          <a:p>
            <a:r>
              <a:rPr lang="en-US" altLang="zh-CN" sz="2600"/>
              <a:t>Huacai Chen</a:t>
            </a:r>
            <a:endParaRPr lang="en-US" altLang="zh-CN" sz="2600"/>
          </a:p>
          <a:p>
            <a:pPr lvl="1"/>
            <a:r>
              <a:rPr lang="en-US" altLang="zh-CN" sz="2200">
                <a:solidFill>
                  <a:schemeClr val="tx1"/>
                </a:solidFill>
                <a:ea typeface="Source Han Sans CN" charset="0"/>
              </a:rPr>
              <a:t>让龙架构使用通用的 </a:t>
            </a:r>
            <a:r>
              <a:rPr lang="en-US" altLang="zh-CN" sz="2200">
                <a:solidFill>
                  <a:schemeClr val="tx1"/>
                </a:solidFill>
                <a:latin typeface="Fira Code" charset="0"/>
                <a:ea typeface="Fira Code" charset="0"/>
                <a:cs typeface="Fira Code" charset="0"/>
              </a:rPr>
              <a:t>numa_memblks</a:t>
            </a:r>
            <a:r>
              <a:rPr lang="en-US" altLang="zh-CN" sz="2200">
                <a:latin typeface="Fira Code" charset="0"/>
                <a:ea typeface="Fira Code" charset="0"/>
                <a:cs typeface="Fira Code" charset="0"/>
              </a:rPr>
              <a:t>()</a:t>
            </a:r>
            <a:r>
              <a:rPr lang="en-US" altLang="zh-CN" sz="2200"/>
              <a:t> </a:t>
            </a:r>
            <a:r>
              <a:rPr lang="zh-CN" altLang="en-US" sz="2200"/>
              <a:t>实现（</a:t>
            </a:r>
            <a:r>
              <a:rPr lang="zh-CN" altLang="en-US" sz="2200">
                <a:hlinkClick r:id="rId2"/>
              </a:rPr>
              <a:t>第 </a:t>
            </a:r>
            <a:r>
              <a:rPr lang="en-US" altLang="zh-CN" sz="2200">
                <a:hlinkClick r:id="rId2"/>
              </a:rPr>
              <a:t>2 </a:t>
            </a:r>
            <a:r>
              <a:rPr lang="zh-CN" altLang="en-US" sz="2200">
                <a:hlinkClick r:id="rId2"/>
              </a:rPr>
              <a:t>版</a:t>
            </a:r>
            <a:r>
              <a:rPr lang="zh-CN" altLang="en-US" sz="2200"/>
              <a:t>）</a:t>
            </a:r>
            <a:endParaRPr lang="zh-CN" altLang="en-US" sz="2200"/>
          </a:p>
          <a:p>
            <a:pPr lvl="1"/>
            <a:r>
              <a:rPr lang="zh-CN" altLang="en-US" sz="2200"/>
              <a:t>为 </a:t>
            </a:r>
            <a:r>
              <a:rPr lang="en-US" altLang="zh-CN" sz="2200"/>
              <a:t>dwmac</a:t>
            </a:r>
            <a:r>
              <a:rPr lang="zh-CN" altLang="en-US" sz="2200"/>
              <a:t>-</a:t>
            </a:r>
            <a:r>
              <a:rPr lang="en-US" altLang="zh-CN" sz="2200"/>
              <a:t>loongson</a:t>
            </a:r>
            <a:r>
              <a:rPr lang="zh-CN" altLang="en-US" sz="2200"/>
              <a:t> 驱动新增 </a:t>
            </a:r>
            <a:r>
              <a:rPr lang="en-US" altLang="zh-CN" sz="2200"/>
              <a:t>2K3000</a:t>
            </a:r>
            <a:r>
              <a:rPr lang="zh-CN" altLang="en-US" sz="2200"/>
              <a:t> 平台支持（</a:t>
            </a:r>
            <a:r>
              <a:rPr lang="zh-CN" altLang="en-US" sz="2200">
                <a:hlinkClick r:id="rId3"/>
              </a:rPr>
              <a:t>第 </a:t>
            </a:r>
            <a:r>
              <a:rPr lang="en-US" altLang="zh-CN" sz="2200">
                <a:hlinkClick r:id="rId3"/>
              </a:rPr>
              <a:t>3</a:t>
            </a:r>
            <a:r>
              <a:rPr lang="zh-CN" altLang="en-US" sz="2200">
                <a:hlinkClick r:id="rId3"/>
              </a:rPr>
              <a:t> 版</a:t>
            </a:r>
            <a:r>
              <a:rPr lang="zh-CN" altLang="en-US" sz="2200"/>
              <a:t>）</a:t>
            </a:r>
            <a:endParaRPr lang="zh-CN" altLang="en-US" sz="2200"/>
          </a:p>
          <a:p>
            <a:pPr lvl="0"/>
            <a:r>
              <a:rPr lang="en-US" altLang="zh-CN" sz="2600"/>
              <a:t>Yulong Han</a:t>
            </a:r>
            <a:endParaRPr lang="en-US" altLang="zh-CN" sz="2600"/>
          </a:p>
          <a:p>
            <a:pPr lvl="1"/>
            <a:r>
              <a:rPr lang="zh-CN" altLang="en-US" sz="2200"/>
              <a:t>修复龙架构 </a:t>
            </a:r>
            <a:r>
              <a:rPr lang="en-US" altLang="zh-CN" sz="2200"/>
              <a:t>KVM </a:t>
            </a:r>
            <a:r>
              <a:rPr lang="zh-CN" altLang="en-US" sz="2200"/>
              <a:t>代码中的错字（</a:t>
            </a:r>
            <a:r>
              <a:rPr lang="zh-CN" altLang="en-US" sz="2200">
                <a:hlinkClick r:id="rId4"/>
              </a:rPr>
              <a:t>第 </a:t>
            </a:r>
            <a:r>
              <a:rPr lang="en-US" altLang="zh-CN" sz="2200">
                <a:hlinkClick r:id="rId4"/>
              </a:rPr>
              <a:t>1 </a:t>
            </a:r>
            <a:r>
              <a:rPr lang="zh-CN" altLang="en-US" sz="2200">
                <a:hlinkClick r:id="rId4"/>
              </a:rPr>
              <a:t>版</a:t>
            </a:r>
            <a:r>
              <a:rPr lang="zh-CN" altLang="en-US" sz="2200"/>
              <a:t>）</a:t>
            </a:r>
            <a:endParaRPr lang="zh-CN" altLang="en-US" sz="2200"/>
          </a:p>
          <a:p>
            <a:pPr lvl="0"/>
            <a:r>
              <a:rPr lang="en-US" altLang="zh-CN" sz="2600"/>
              <a:t>Bibo</a:t>
            </a:r>
            <a:r>
              <a:rPr lang="zh-CN" altLang="en-US" sz="2600"/>
              <a:t> </a:t>
            </a:r>
            <a:r>
              <a:rPr lang="en-US" altLang="zh-CN" sz="2600"/>
              <a:t>Mao</a:t>
            </a:r>
            <a:endParaRPr lang="en-US" altLang="zh-CN" sz="2600"/>
          </a:p>
          <a:p>
            <a:pPr lvl="1"/>
            <a:r>
              <a:rPr lang="zh-CN" altLang="en-US" sz="2200"/>
              <a:t>修复虚拟机退出时的 </a:t>
            </a:r>
            <a:r>
              <a:rPr lang="en-US" altLang="zh-CN" sz="2200"/>
              <a:t>PMU </a:t>
            </a:r>
            <a:r>
              <a:rPr lang="zh-CN" altLang="en-US" sz="2200"/>
              <a:t>穿透功能不正常的问题（</a:t>
            </a:r>
            <a:r>
              <a:rPr lang="zh-CN" altLang="en-US" sz="2200">
                <a:hlinkClick r:id="rId5"/>
              </a:rPr>
              <a:t>第 </a:t>
            </a:r>
            <a:r>
              <a:rPr lang="en-US" altLang="zh-CN" sz="2200">
                <a:hlinkClick r:id="rId5"/>
              </a:rPr>
              <a:t>1 </a:t>
            </a:r>
            <a:r>
              <a:rPr lang="zh-CN" altLang="en-US" sz="2200">
                <a:hlinkClick r:id="rId5"/>
              </a:rPr>
              <a:t>版</a:t>
            </a:r>
            <a:r>
              <a:rPr lang="zh-CN" altLang="en-US" sz="2200"/>
              <a:t>）</a:t>
            </a:r>
            <a:endParaRPr lang="zh-CN" altLang="en-US" sz="2200"/>
          </a:p>
          <a:p>
            <a:pPr lvl="1"/>
            <a:r>
              <a:rPr lang="zh-CN" altLang="en-US" sz="2200"/>
              <a:t>确保虚拟机重启时清空 </a:t>
            </a:r>
            <a:r>
              <a:rPr lang="en-US" altLang="zh-CN" sz="2200">
                <a:latin typeface="Fira Code" charset="0"/>
                <a:ea typeface="Fira Code" charset="0"/>
                <a:cs typeface="Fira Code" charset="0"/>
              </a:rPr>
              <a:t>LOONGARCH_CSR_ESTAT</a:t>
            </a:r>
            <a:r>
              <a:rPr lang="en-US" altLang="zh-CN" sz="2200"/>
              <a:t> </a:t>
            </a:r>
            <a:r>
              <a:rPr lang="zh-CN" altLang="en-US" sz="2200"/>
              <a:t>及</a:t>
            </a:r>
            <a:br>
              <a:rPr lang="zh-CN" altLang="en-US" sz="2200"/>
            </a:br>
            <a:r>
              <a:rPr lang="en-US" altLang="zh-CN" sz="2200">
                <a:latin typeface="Fira Code" charset="0"/>
                <a:ea typeface="Fira Code" charset="0"/>
                <a:cs typeface="Fira Code" charset="0"/>
              </a:rPr>
              <a:t>LOONGARCH_CSR_GINTC</a:t>
            </a:r>
            <a:r>
              <a:rPr lang="en-US" altLang="zh-CN" sz="2200"/>
              <a:t> </a:t>
            </a:r>
            <a:r>
              <a:rPr lang="zh-CN" altLang="en-US" sz="2200"/>
              <a:t>寄存器（</a:t>
            </a:r>
            <a:r>
              <a:rPr lang="zh-CN" altLang="en-US" sz="2200">
                <a:hlinkClick r:id="rId6"/>
              </a:rPr>
              <a:t>第 </a:t>
            </a:r>
            <a:r>
              <a:rPr lang="en-US" altLang="zh-CN" sz="2200">
                <a:hlinkClick r:id="rId6"/>
              </a:rPr>
              <a:t>1 </a:t>
            </a:r>
            <a:r>
              <a:rPr lang="zh-CN" altLang="en-US" sz="2200">
                <a:hlinkClick r:id="rId6"/>
              </a:rPr>
              <a:t>版</a:t>
            </a:r>
            <a:r>
              <a:rPr lang="zh-CN" altLang="en-US" sz="2200"/>
              <a:t>）</a:t>
            </a:r>
            <a:endParaRPr lang="zh-CN" altLang="en-US" sz="2200"/>
          </a:p>
          <a:p>
            <a:pPr lvl="1"/>
            <a:r>
              <a:rPr lang="zh-CN" altLang="en-US" sz="2200"/>
              <a:t>在硬件支持页表遍历 </a:t>
            </a:r>
            <a:r>
              <a:rPr lang="en-US" altLang="zh-CN" sz="2200"/>
              <a:t>(Page Table Walker, PTW) </a:t>
            </a:r>
            <a:r>
              <a:rPr lang="zh-CN" altLang="en-US" sz="2200"/>
              <a:t>时禁用 </a:t>
            </a:r>
            <a:r>
              <a:rPr lang="en-US" altLang="zh-CN" sz="2200"/>
              <a:t>TLB </a:t>
            </a:r>
            <a:r>
              <a:rPr lang="zh-CN" altLang="en-US" sz="2200"/>
              <a:t>清理，</a:t>
            </a:r>
            <a:br>
              <a:rPr lang="zh-CN" altLang="en-US" sz="2200"/>
            </a:br>
            <a:r>
              <a:rPr lang="zh-CN" altLang="en-US" sz="2200"/>
              <a:t>避免出现分页错误异常（</a:t>
            </a:r>
            <a:r>
              <a:rPr lang="zh-CN" altLang="en-US" sz="2200">
                <a:hlinkClick r:id="rId7"/>
              </a:rPr>
              <a:t>第 </a:t>
            </a:r>
            <a:r>
              <a:rPr lang="en-US" altLang="zh-CN" sz="2200">
                <a:hlinkClick r:id="rId7"/>
              </a:rPr>
              <a:t>1 </a:t>
            </a:r>
            <a:r>
              <a:rPr lang="zh-CN" altLang="en-US" sz="2200">
                <a:hlinkClick r:id="rId7"/>
              </a:rPr>
              <a:t>版</a:t>
            </a:r>
            <a:r>
              <a:rPr lang="zh-CN" altLang="en-US" sz="2200"/>
              <a:t>）</a:t>
            </a:r>
            <a:endParaRPr lang="zh-CN" altLang="en-US"/>
          </a:p>
        </p:txBody>
      </p:sp>
      <p:sp>
        <p:nvSpPr>
          <p:cNvPr id="4" name="文本占位符 3"/>
          <p:cNvSpPr>
            <a:spLocks noGrp="1"/>
          </p:cNvSpPr>
          <p:nvPr>
            <p:ph type="body" idx="10"/>
          </p:nvPr>
        </p:nvSpPr>
        <p:spPr/>
        <p:txBody>
          <a:bodyPr/>
          <a:p>
            <a:r>
              <a:rPr lang="zh-CN" altLang="en-US">
                <a:solidFill>
                  <a:schemeClr val="bg1">
                    <a:lumMod val="75000"/>
                  </a:schemeClr>
                </a:solidFill>
                <a:ea typeface="Source Han Sans CN" charset="0"/>
              </a:rPr>
              <a:t>xen0n</a:t>
            </a:r>
            <a:endParaRPr lang="zh-CN" altLang="en-US"/>
          </a:p>
          <a:p>
            <a:endParaRPr lang="en-US" altLang="zh-CN"/>
          </a:p>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t> </a:t>
            </a:r>
            <a:r>
              <a:rPr lang="zh-CN" altLang="en-US"/>
              <a:t>列表）</a:t>
            </a:r>
            <a:endParaRPr lang="zh-CN" altLang="en-US"/>
          </a:p>
        </p:txBody>
      </p:sp>
      <p:sp>
        <p:nvSpPr>
          <p:cNvPr id="3" name="内容占位符 2"/>
          <p:cNvSpPr>
            <a:spLocks noGrp="1"/>
          </p:cNvSpPr>
          <p:nvPr>
            <p:ph idx="1"/>
          </p:nvPr>
        </p:nvSpPr>
        <p:spPr>
          <a:xfrm>
            <a:off x="513999" y="1259762"/>
            <a:ext cx="10747063" cy="4657501"/>
          </a:xfrm>
        </p:spPr>
        <p:txBody>
          <a:bodyPr/>
          <a:p>
            <a:pPr lvl="0"/>
            <a:r>
              <a:rPr lang="en-US" altLang="zh-CN"/>
              <a:t>Youling</a:t>
            </a:r>
            <a:r>
              <a:rPr lang="zh-CN" altLang="en-US"/>
              <a:t> </a:t>
            </a:r>
            <a:r>
              <a:rPr lang="en-US" altLang="zh-CN"/>
              <a:t>Tang</a:t>
            </a:r>
            <a:endParaRPr lang="en-US" altLang="zh-CN"/>
          </a:p>
          <a:p>
            <a:pPr lvl="1"/>
            <a:r>
              <a:rPr lang="zh-CN" altLang="en-US"/>
              <a:t>为龙架构实现</a:t>
            </a:r>
            <a:r>
              <a:rPr lang="en-US" altLang="zh-CN"/>
              <a:t> boot/install.sh </a:t>
            </a:r>
            <a:r>
              <a:rPr lang="zh-CN" altLang="en-US"/>
              <a:t>脚本并简化内核镜像安装（</a:t>
            </a:r>
            <a:r>
              <a:rPr lang="zh-CN" altLang="en-US">
                <a:hlinkClick r:id="rId2"/>
              </a:rPr>
              <a:t>第 </a:t>
            </a:r>
            <a:r>
              <a:rPr lang="en-US" altLang="zh-CN">
                <a:hlinkClick r:id="rId2"/>
              </a:rPr>
              <a:t>1 </a:t>
            </a:r>
            <a:r>
              <a:rPr lang="zh-CN" altLang="en-US">
                <a:hlinkClick r:id="rId2"/>
              </a:rPr>
              <a:t>版</a:t>
            </a:r>
            <a:r>
              <a:rPr lang="zh-CN" altLang="en-US"/>
              <a:t>）</a:t>
            </a:r>
            <a:endParaRPr lang="zh-CN" altLang="en-US"/>
          </a:p>
          <a:p>
            <a:pPr lvl="1"/>
            <a:r>
              <a:rPr lang="zh-CN" altLang="en-US"/>
              <a:t>为龙架构实现栈泄漏 </a:t>
            </a:r>
            <a:r>
              <a:rPr lang="en-US" altLang="zh-CN"/>
              <a:t>(stackleak) </a:t>
            </a:r>
            <a:r>
              <a:rPr lang="zh-CN" altLang="en-US"/>
              <a:t>检测功能（</a:t>
            </a:r>
            <a:r>
              <a:rPr lang="zh-CN" altLang="en-US">
                <a:hlinkClick r:id="rId3"/>
              </a:rPr>
              <a:t>第 </a:t>
            </a:r>
            <a:r>
              <a:rPr lang="en-US" altLang="zh-CN">
                <a:hlinkClick r:id="rId3"/>
              </a:rPr>
              <a:t>2 </a:t>
            </a:r>
            <a:r>
              <a:rPr lang="zh-CN" altLang="en-US">
                <a:hlinkClick r:id="rId3"/>
              </a:rPr>
              <a:t>版</a:t>
            </a:r>
            <a:r>
              <a:rPr lang="zh-CN" altLang="en-US"/>
              <a:t>）</a:t>
            </a:r>
            <a:endParaRPr lang="en-US" altLang="zh-CN"/>
          </a:p>
          <a:p>
            <a:r>
              <a:rPr lang="en-US" altLang="zh-CN"/>
              <a:t>Ming Wang</a:t>
            </a:r>
            <a:endParaRPr lang="en-US" altLang="zh-CN"/>
          </a:p>
          <a:p>
            <a:pPr lvl="1"/>
            <a:r>
              <a:rPr lang="zh-CN" altLang="en-US"/>
              <a:t>确保 </a:t>
            </a:r>
            <a:r>
              <a:rPr lang="en-US" altLang="zh-CN">
                <a:latin typeface="Fira Code" charset="0"/>
                <a:ea typeface="Fira Code" charset="0"/>
                <a:cs typeface="Fira Code" charset="0"/>
              </a:rPr>
              <a:t>huge_pte_offset()</a:t>
            </a:r>
            <a:r>
              <a:rPr lang="en-US" altLang="zh-CN"/>
              <a:t> </a:t>
            </a:r>
            <a:r>
              <a:rPr lang="zh-CN" altLang="en-US"/>
              <a:t>在无</a:t>
            </a:r>
            <a:r>
              <a:rPr lang="en-US" altLang="zh-CN"/>
              <a:t> PMD </a:t>
            </a:r>
            <a:r>
              <a:rPr lang="zh-CN" altLang="en-US"/>
              <a:t>时返回 </a:t>
            </a:r>
            <a:r>
              <a:rPr lang="en-US" altLang="zh-CN"/>
              <a:t>NULL</a:t>
            </a:r>
            <a:r>
              <a:rPr lang="zh-CN" altLang="en-US"/>
              <a:t>，</a:t>
            </a:r>
            <a:br>
              <a:rPr lang="en-US" altLang="zh-CN"/>
            </a:br>
            <a:r>
              <a:rPr lang="zh-CN" altLang="en-US"/>
              <a:t>避免内核崩溃（</a:t>
            </a:r>
            <a:r>
              <a:rPr lang="zh-CN" altLang="en-US">
                <a:hlinkClick r:id="rId4"/>
              </a:rPr>
              <a:t>第 </a:t>
            </a:r>
            <a:r>
              <a:rPr lang="en-US" altLang="zh-CN">
                <a:hlinkClick r:id="rId4"/>
              </a:rPr>
              <a:t>1 </a:t>
            </a:r>
            <a:r>
              <a:rPr lang="zh-CN" altLang="en-US">
                <a:hlinkClick r:id="rId4"/>
              </a:rPr>
              <a:t>版</a:t>
            </a:r>
            <a:r>
              <a:rPr lang="zh-CN" altLang="en-US"/>
              <a:t>）</a:t>
            </a:r>
            <a:endParaRPr lang="en-US" altLang="zh-CN"/>
          </a:p>
          <a:p>
            <a:r>
              <a:rPr lang="en-US" altLang="zh-CN"/>
              <a:t>Yuli Wang</a:t>
            </a:r>
            <a:endParaRPr lang="en-US" altLang="zh-CN"/>
          </a:p>
          <a:p>
            <a:pPr lvl="1"/>
            <a:r>
              <a:rPr lang="zh-CN" altLang="en-US"/>
              <a:t>为龙架构的 </a:t>
            </a:r>
            <a:r>
              <a:rPr lang="en-US" altLang="zh-CN"/>
              <a:t>System </a:t>
            </a:r>
            <a:r>
              <a:rPr lang="en-US" altLang="zh-CN">
                <a:solidFill>
                  <a:schemeClr val="tx1"/>
                </a:solidFill>
                <a:ea typeface="Source Han Sans CN" charset="0"/>
              </a:rPr>
              <a:t>M</a:t>
            </a:r>
            <a:r>
              <a:rPr lang="en-US" altLang="zh-CN"/>
              <a:t>apping </a:t>
            </a:r>
            <a:r>
              <a:rPr lang="zh-CN" altLang="en-US"/>
              <a:t>开启</a:t>
            </a:r>
            <a:r>
              <a:rPr lang="zh-CN" altLang="en-US">
                <a:solidFill>
                  <a:schemeClr val="tx1"/>
                </a:solidFill>
                <a:ea typeface="Source Han Sans CN" charset="0"/>
              </a:rPr>
              <a:t> Memory Sealin</a:t>
            </a:r>
            <a:r>
              <a:rPr lang="en-US" altLang="zh-CN">
                <a:solidFill>
                  <a:schemeClr val="tx1"/>
                </a:solidFill>
                <a:ea typeface="Source Han Sans CN" charset="0"/>
              </a:rPr>
              <a:t>g</a:t>
            </a:r>
            <a:r>
              <a:rPr lang="zh-CN" altLang="en-US">
                <a:solidFill>
                  <a:schemeClr val="tx1"/>
                </a:solidFill>
                <a:ea typeface="Source Han Sans CN" charset="0"/>
              </a:rPr>
              <a:t>（</a:t>
            </a:r>
            <a:r>
              <a:rPr lang="zh-CN" altLang="en-US">
                <a:solidFill>
                  <a:schemeClr val="tx1"/>
                </a:solidFill>
                <a:ea typeface="Source Han Sans CN" charset="0"/>
                <a:hlinkClick r:id="rId5"/>
              </a:rPr>
              <a:t>第 </a:t>
            </a:r>
            <a:r>
              <a:rPr lang="en-US" altLang="zh-CN">
                <a:solidFill>
                  <a:schemeClr val="tx1"/>
                </a:solidFill>
                <a:ea typeface="Source Han Sans CN" charset="0"/>
                <a:hlinkClick r:id="rId5"/>
              </a:rPr>
              <a:t>2 </a:t>
            </a:r>
            <a:r>
              <a:rPr lang="zh-CN" altLang="en-US">
                <a:solidFill>
                  <a:schemeClr val="tx1"/>
                </a:solidFill>
                <a:ea typeface="Source Han Sans CN" charset="0"/>
                <a:hlinkClick r:id="rId5"/>
              </a:rPr>
              <a:t>版</a:t>
            </a:r>
            <a:r>
              <a:rPr lang="zh-CN" altLang="en-US">
                <a:solidFill>
                  <a:schemeClr val="tx1"/>
                </a:solidFill>
                <a:ea typeface="Source Han Sans CN" charset="0"/>
              </a:rPr>
              <a:t>）</a:t>
            </a:r>
            <a:endParaRPr lang="zh-CN" altLang="en-US">
              <a:solidFill>
                <a:schemeClr val="tx1"/>
              </a:solidFill>
              <a:ea typeface="Source Han Sans CN" charset="0"/>
            </a:endParaRPr>
          </a:p>
          <a:p>
            <a:pPr lvl="1"/>
            <a:r>
              <a:rPr lang="zh-CN" altLang="en-US">
                <a:solidFill>
                  <a:schemeClr val="tx1"/>
                </a:solidFill>
                <a:ea typeface="Source Han Sans CN" charset="0"/>
              </a:rPr>
              <a:t>为龙架构启用 </a:t>
            </a:r>
            <a:r>
              <a:rPr lang="en-US" altLang="zh-CN">
                <a:solidFill>
                  <a:schemeClr val="tx1"/>
                </a:solidFill>
                <a:latin typeface="Fira Code" charset="0"/>
                <a:ea typeface="Fira Code" charset="0"/>
                <a:cs typeface="Fira Code" charset="0"/>
              </a:rPr>
              <a:t>ARCH_USE_MEMTEST</a:t>
            </a:r>
            <a:r>
              <a:rPr lang="en-US" altLang="zh-CN">
                <a:solidFill>
                  <a:schemeClr val="tx1"/>
                </a:solidFill>
                <a:ea typeface="Source Han Sans CN" charset="0"/>
              </a:rPr>
              <a:t> </a:t>
            </a:r>
            <a:r>
              <a:rPr lang="zh-CN" altLang="en-US">
                <a:solidFill>
                  <a:schemeClr val="tx1"/>
                </a:solidFill>
                <a:ea typeface="Source Han Sans CN" charset="0"/>
              </a:rPr>
              <a:t>功能（</a:t>
            </a:r>
            <a:r>
              <a:rPr lang="zh-CN" altLang="en-US">
                <a:solidFill>
                  <a:schemeClr val="tx1"/>
                </a:solidFill>
                <a:ea typeface="Source Han Sans CN" charset="0"/>
                <a:hlinkClick r:id="rId6"/>
              </a:rPr>
              <a:t>第 </a:t>
            </a:r>
            <a:r>
              <a:rPr lang="en-US" altLang="zh-CN">
                <a:solidFill>
                  <a:schemeClr val="tx1"/>
                </a:solidFill>
                <a:ea typeface="Source Han Sans CN" charset="0"/>
                <a:hlinkClick r:id="rId6"/>
              </a:rPr>
              <a:t>1 </a:t>
            </a:r>
            <a:r>
              <a:rPr lang="zh-CN" altLang="en-US">
                <a:solidFill>
                  <a:schemeClr val="tx1"/>
                </a:solidFill>
                <a:ea typeface="Source Han Sans CN" charset="0"/>
                <a:hlinkClick r:id="rId6"/>
              </a:rPr>
              <a:t>版</a:t>
            </a:r>
            <a:r>
              <a:rPr lang="zh-CN" altLang="en-US">
                <a:solidFill>
                  <a:schemeClr val="tx1"/>
                </a:solidFill>
                <a:ea typeface="Source Han Sans CN" charset="0"/>
              </a:rPr>
              <a:t>）</a:t>
            </a:r>
            <a:endParaRPr lang="zh-CN" altLang="en-US"/>
          </a:p>
        </p:txBody>
      </p:sp>
      <p:sp>
        <p:nvSpPr>
          <p:cNvPr id="4" name="文本占位符 3"/>
          <p:cNvSpPr>
            <a:spLocks noGrp="1"/>
          </p:cNvSpPr>
          <p:nvPr>
            <p:ph type="body" idx="10"/>
          </p:nvPr>
        </p:nvSpPr>
        <p:spPr/>
        <p:txBody>
          <a:bodyPr/>
          <a:p>
            <a:r>
              <a:rPr lang="en-US" altLang="zh-CN"/>
              <a:t>xen0n</a:t>
            </a:r>
            <a:endParaRPr lang="en-US" altLang="zh-CN"/>
          </a:p>
          <a:p>
            <a:endParaRPr lang="en-US" altLang="zh-CN"/>
          </a:p>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zh-CN" altLang="en-US"/>
              <a:t>内核（</a:t>
            </a:r>
            <a:r>
              <a:rPr lang="en-US" altLang="zh-CN">
                <a:cs typeface="Arial" panose="020B0604020202020204" pitchFamily="34" charset="0"/>
                <a:hlinkClick r:id="rId1"/>
              </a:rPr>
              <a:t>loongarch</a:t>
            </a:r>
            <a:r>
              <a:rPr lang="en-US" altLang="zh-CN"/>
              <a:t> </a:t>
            </a:r>
            <a:r>
              <a:rPr lang="zh-CN" altLang="en-US"/>
              <a:t>列表）</a:t>
            </a:r>
            <a:endParaRPr lang="zh-CN" altLang="en-US"/>
          </a:p>
        </p:txBody>
      </p:sp>
      <p:sp>
        <p:nvSpPr>
          <p:cNvPr id="3" name="内容占位符 2"/>
          <p:cNvSpPr>
            <a:spLocks noGrp="1"/>
          </p:cNvSpPr>
          <p:nvPr>
            <p:ph idx="1"/>
          </p:nvPr>
        </p:nvSpPr>
        <p:spPr>
          <a:xfrm>
            <a:off x="513999" y="1259762"/>
            <a:ext cx="10747063" cy="4657501"/>
          </a:xfrm>
        </p:spPr>
        <p:txBody>
          <a:bodyPr/>
          <a:p>
            <a:pPr lvl="0"/>
            <a:r>
              <a:rPr lang="en-US" altLang="zh-CN"/>
              <a:t>Tiezhu Yang</a:t>
            </a:r>
            <a:endParaRPr lang="en-US" altLang="zh-CN"/>
          </a:p>
          <a:p>
            <a:pPr lvl="1"/>
            <a:r>
              <a:rPr lang="zh-CN" altLang="en-US"/>
              <a:t>将</a:t>
            </a:r>
            <a:r>
              <a:rPr lang="en-US" altLang="zh-CN"/>
              <a:t> fp, lsx, lasx </a:t>
            </a:r>
            <a:r>
              <a:rPr lang="zh-CN" altLang="en-US"/>
              <a:t>及</a:t>
            </a:r>
            <a:r>
              <a:rPr lang="en-US" altLang="zh-CN"/>
              <a:t> lbt </a:t>
            </a:r>
            <a:r>
              <a:rPr lang="zh-CN" altLang="en-US"/>
              <a:t>相关符号导出到架构头文件中（</a:t>
            </a:r>
            <a:r>
              <a:rPr lang="zh-CN" altLang="en-US">
                <a:hlinkClick r:id="rId2"/>
              </a:rPr>
              <a:t>第</a:t>
            </a:r>
            <a:r>
              <a:rPr lang="en-US" altLang="zh-CN">
                <a:hlinkClick r:id="rId2"/>
              </a:rPr>
              <a:t> 2 </a:t>
            </a:r>
            <a:r>
              <a:rPr lang="zh-CN" altLang="en-US">
                <a:hlinkClick r:id="rId2"/>
              </a:rPr>
              <a:t>版</a:t>
            </a:r>
            <a:r>
              <a:rPr lang="zh-CN" altLang="en-US"/>
              <a:t>）</a:t>
            </a:r>
            <a:endParaRPr lang="zh-CN" altLang="en-US"/>
          </a:p>
          <a:p>
            <a:pPr lvl="1"/>
            <a:r>
              <a:rPr lang="zh-CN" altLang="en-US"/>
              <a:t>补充 </a:t>
            </a:r>
            <a:r>
              <a:rPr lang="en-US" altLang="zh-CN"/>
              <a:t>tools/tracing/rtla </a:t>
            </a:r>
            <a:r>
              <a:rPr lang="zh-CN" altLang="en-US"/>
              <a:t>代码中缺失的龙架构 </a:t>
            </a:r>
            <a:r>
              <a:rPr lang="en-US" altLang="zh-CN">
                <a:latin typeface="Fira Code" charset="0"/>
                <a:ea typeface="Fira Code" charset="0"/>
                <a:cs typeface="Fira Code" charset="0"/>
              </a:rPr>
              <a:t>__NR_sched_setattr</a:t>
            </a:r>
            <a:r>
              <a:rPr lang="en-US" altLang="zh-CN"/>
              <a:t> </a:t>
            </a:r>
            <a:r>
              <a:rPr lang="zh-CN" altLang="en-US"/>
              <a:t>定义（</a:t>
            </a:r>
            <a:r>
              <a:rPr lang="zh-CN" altLang="en-US">
                <a:hlinkClick r:id="rId3"/>
              </a:rPr>
              <a:t>第 </a:t>
            </a:r>
            <a:r>
              <a:rPr lang="en-US" altLang="zh-CN">
                <a:hlinkClick r:id="rId3"/>
              </a:rPr>
              <a:t>1 </a:t>
            </a:r>
            <a:r>
              <a:rPr lang="zh-CN" altLang="en-US">
                <a:hlinkClick r:id="rId3"/>
              </a:rPr>
              <a:t>版</a:t>
            </a:r>
            <a:r>
              <a:rPr lang="zh-CN" altLang="en-US"/>
              <a:t>）</a:t>
            </a:r>
            <a:endParaRPr lang="zh-CN" altLang="en-US"/>
          </a:p>
          <a:p>
            <a:pPr lvl="1"/>
            <a:r>
              <a:rPr lang="zh-CN" altLang="en-US"/>
              <a:t>改善 </a:t>
            </a:r>
            <a:r>
              <a:rPr lang="en-US" altLang="zh-CN"/>
              <a:t>regs_irqs_disabled() </a:t>
            </a:r>
            <a:r>
              <a:rPr lang="zh-CN" altLang="en-US"/>
              <a:t>及 </a:t>
            </a:r>
            <a:r>
              <a:rPr lang="en-US" altLang="zh-CN"/>
              <a:t>do_xyz() </a:t>
            </a:r>
            <a:r>
              <a:rPr lang="zh-CN" altLang="en-US"/>
              <a:t>的代码实现（</a:t>
            </a:r>
            <a:r>
              <a:rPr lang="zh-CN" altLang="en-US">
                <a:hlinkClick r:id="rId4"/>
              </a:rPr>
              <a:t>第 </a:t>
            </a:r>
            <a:r>
              <a:rPr lang="en-US" altLang="zh-CN">
                <a:hlinkClick r:id="rId4"/>
              </a:rPr>
              <a:t>1 </a:t>
            </a:r>
            <a:r>
              <a:rPr lang="zh-CN" altLang="en-US">
                <a:hlinkClick r:id="rId4"/>
              </a:rPr>
              <a:t>版</a:t>
            </a:r>
            <a:r>
              <a:rPr lang="zh-CN" altLang="en-US"/>
              <a:t>）</a:t>
            </a:r>
            <a:endParaRPr lang="zh-CN" altLang="en-US"/>
          </a:p>
          <a:p>
            <a:pPr lvl="0"/>
            <a:r>
              <a:rPr lang="en-US" altLang="zh-CN"/>
              <a:t>Qunqin</a:t>
            </a:r>
            <a:r>
              <a:rPr lang="zh-CN" altLang="en-US"/>
              <a:t> </a:t>
            </a:r>
            <a:r>
              <a:rPr lang="en-US" altLang="zh-CN"/>
              <a:t>Zhao</a:t>
            </a:r>
            <a:endParaRPr lang="en-US" altLang="zh-CN"/>
          </a:p>
          <a:p>
            <a:pPr lvl="1"/>
            <a:r>
              <a:rPr lang="zh-CN" altLang="en-US"/>
              <a:t>龙芯安全引擎、</a:t>
            </a:r>
            <a:r>
              <a:rPr lang="en-US" altLang="zh-CN"/>
              <a:t>TPM </a:t>
            </a:r>
            <a:r>
              <a:rPr lang="zh-CN" altLang="en-US"/>
              <a:t>设备支持（</a:t>
            </a:r>
            <a:r>
              <a:rPr lang="zh-CN" altLang="en-US">
                <a:hlinkClick r:id="rId5"/>
              </a:rPr>
              <a:t>第</a:t>
            </a:r>
            <a:r>
              <a:rPr lang="en-US" altLang="zh-CN">
                <a:hlinkClick r:id="rId5"/>
              </a:rPr>
              <a:t> 8 </a:t>
            </a:r>
            <a:r>
              <a:rPr lang="zh-CN" altLang="en-US">
                <a:hlinkClick r:id="rId5"/>
              </a:rPr>
              <a:t>版</a:t>
            </a:r>
            <a:r>
              <a:rPr lang="zh-CN" altLang="en-US"/>
              <a:t>）</a:t>
            </a:r>
            <a:endParaRPr lang="zh-CN" altLang="en-US"/>
          </a:p>
        </p:txBody>
      </p:sp>
      <p:sp>
        <p:nvSpPr>
          <p:cNvPr id="4" name="文本占位符 3"/>
          <p:cNvSpPr>
            <a:spLocks noGrp="1"/>
          </p:cNvSpPr>
          <p:nvPr>
            <p:ph type="body" idx="10"/>
          </p:nvPr>
        </p:nvSpPr>
        <p:spPr/>
        <p:txBody>
          <a:bodyPr/>
          <a:p>
            <a:r>
              <a:rPr lang="en-US" altLang="zh-CN"/>
              <a:t>xen0n</a:t>
            </a:r>
            <a:endParaRPr lang="en-US" altLang="zh-CN"/>
          </a:p>
          <a:p>
            <a:endParaRPr lang="en-US" altLang="zh-CN"/>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rPr>
              <a:t>龙架构 Python Wheel 主线化进展</a:t>
            </a:r>
            <a:endParaRPr lang="zh-CN" altLang="en-US"/>
          </a:p>
        </p:txBody>
      </p:sp>
      <p:sp>
        <p:nvSpPr>
          <p:cNvPr id="3" name="内容占位符 2"/>
          <p:cNvSpPr>
            <a:spLocks noGrp="1"/>
          </p:cNvSpPr>
          <p:nvPr>
            <p:ph idx="1"/>
          </p:nvPr>
        </p:nvSpPr>
        <p:spPr>
          <a:xfrm>
            <a:off x="513999" y="1259762"/>
            <a:ext cx="11082695" cy="4657501"/>
          </a:xfrm>
        </p:spPr>
        <p:txBody>
          <a:bodyPr>
            <a:noAutofit/>
          </a:bodyPr>
          <a:p>
            <a:r>
              <a:rPr lang="zh-CN" altLang="en-US" sz="2600">
                <a:solidFill>
                  <a:schemeClr val="tx1"/>
                </a:solidFill>
                <a:ea typeface="Source Han Sans CN" charset="0"/>
              </a:rPr>
              <a:t>与上期</a:t>
            </a:r>
            <a:r>
              <a:rPr lang="zh-CN" altLang="en-US" sz="2600">
                <a:solidFill>
                  <a:schemeClr val="tx1"/>
                </a:solidFill>
                <a:ea typeface="Source Han Sans CN" charset="0"/>
                <a:cs typeface="Arial" panose="020B0604020202020204" pitchFamily="34" charset="0"/>
              </a:rPr>
              <a:t>提到的</a:t>
            </a:r>
            <a:r>
              <a:rPr lang="zh-CN" altLang="en-US" sz="2600"/>
              <a:t>所有人士建立了联系，进行了初步状态同步与讨论</a:t>
            </a:r>
            <a:endParaRPr lang="zh-CN" altLang="en-US" sz="2600"/>
          </a:p>
          <a:p>
            <a:r>
              <a:rPr lang="zh-CN" altLang="en-US" sz="2600"/>
              <a:t>预期外情况：为满足旧世界用户 </a:t>
            </a:r>
            <a:r>
              <a:rPr lang="en-US" altLang="zh-CN" sz="2600"/>
              <a:t>AI </a:t>
            </a:r>
            <a:r>
              <a:rPr lang="zh-CN" altLang="en-US" sz="2600"/>
              <a:t>等场景需求，龙芯不得不为其定制了所谓 </a:t>
            </a:r>
            <a:r>
              <a:rPr lang="en-US" altLang="zh-CN" sz="2600"/>
              <a:t>manylinux_2_28 </a:t>
            </a:r>
            <a:r>
              <a:rPr lang="zh-CN" altLang="en-US" sz="2600"/>
              <a:t>的 </a:t>
            </a:r>
            <a:r>
              <a:rPr lang="en-US" altLang="zh-CN" sz="2600"/>
              <a:t>wheels</a:t>
            </a:r>
            <a:r>
              <a:rPr lang="zh-CN" altLang="en-US" sz="2600"/>
              <a:t>，并已发布至 </a:t>
            </a:r>
            <a:r>
              <a:rPr lang="en-US" altLang="zh-CN" sz="2600"/>
              <a:t>Loongnix PyPI </a:t>
            </a:r>
            <a:r>
              <a:rPr lang="zh-CN" altLang="en-US" sz="2600"/>
              <a:t>源</a:t>
            </a:r>
            <a:endParaRPr lang="zh-CN" altLang="en-US" sz="2600"/>
          </a:p>
          <a:p>
            <a:pPr lvl="1"/>
            <a:r>
              <a:rPr lang="zh-CN" altLang="en-US" sz="2200">
                <a:solidFill>
                  <a:schemeClr val="tx1"/>
                </a:solidFill>
                <a:ea typeface="Source Han Sans CN" charset="0"/>
              </a:rPr>
              <a:t>实测：如果不特意适配 </a:t>
            </a:r>
            <a:r>
              <a:rPr lang="en-US" altLang="zh-CN" sz="2200">
                <a:solidFill>
                  <a:schemeClr val="tx1"/>
                </a:solidFill>
                <a:ea typeface="Source Han Sans CN" charset="0"/>
              </a:rPr>
              <a:t>pip</a:t>
            </a:r>
            <a:r>
              <a:rPr lang="zh-CN" altLang="en-US" sz="2200">
                <a:solidFill>
                  <a:schemeClr val="tx1"/>
                </a:solidFill>
                <a:ea typeface="Source Han Sans CN" charset="0"/>
              </a:rPr>
              <a:t>，由于 28 &lt; 36，此类旧世界 wheel 将能够成功安装到新世界 </a:t>
            </a:r>
            <a:r>
              <a:rPr lang="en-US" altLang="zh-CN" sz="2200">
                <a:solidFill>
                  <a:schemeClr val="tx1"/>
                </a:solidFill>
                <a:ea typeface="Source Han Sans CN" charset="0"/>
              </a:rPr>
              <a:t>Python </a:t>
            </a:r>
            <a:r>
              <a:rPr lang="zh-CN" altLang="en-US" sz="2200">
                <a:solidFill>
                  <a:schemeClr val="tx1"/>
                </a:solidFill>
                <a:ea typeface="Source Han Sans CN" charset="0"/>
              </a:rPr>
              <a:t>环境（然后无法被使用），造成用户困扰</a:t>
            </a:r>
            <a:endParaRPr lang="zh-CN" altLang="en-US" sz="2200">
              <a:solidFill>
                <a:schemeClr val="tx1"/>
              </a:solidFill>
              <a:ea typeface="Source Han Sans CN" charset="0"/>
            </a:endParaRPr>
          </a:p>
          <a:p>
            <a:pPr lvl="2"/>
            <a:r>
              <a:rPr lang="zh-CN" altLang="en-US" sz="2000">
                <a:solidFill>
                  <a:schemeClr val="tx1"/>
                </a:solidFill>
                <a:ea typeface="Source Han Sans CN" charset="0"/>
              </a:rPr>
              <a:t>反之，旧世界本就无法安装基线必然更高的新世界 </a:t>
            </a:r>
            <a:r>
              <a:rPr lang="en-US" altLang="zh-CN" sz="2000">
                <a:solidFill>
                  <a:schemeClr val="tx1"/>
                </a:solidFill>
                <a:ea typeface="Source Han Sans CN" charset="0"/>
              </a:rPr>
              <a:t>wheel</a:t>
            </a:r>
            <a:r>
              <a:rPr lang="zh-CN" altLang="en-US" sz="2000">
                <a:solidFill>
                  <a:schemeClr val="tx1"/>
                </a:solidFill>
                <a:ea typeface="Source Han Sans CN" charset="0"/>
              </a:rPr>
              <a:t>，符合预期</a:t>
            </a:r>
            <a:endParaRPr lang="zh-CN" altLang="en-US" sz="2000">
              <a:solidFill>
                <a:schemeClr val="tx1"/>
              </a:solidFill>
              <a:ea typeface="Source Han Sans CN" charset="0"/>
            </a:endParaRPr>
          </a:p>
          <a:p>
            <a:pPr lvl="1"/>
            <a:r>
              <a:rPr lang="zh-CN" altLang="en-US" sz="2200">
                <a:solidFill>
                  <a:schemeClr val="tx1"/>
                </a:solidFill>
              </a:rPr>
              <a:t>推测：如果不特意适配 </a:t>
            </a:r>
            <a:r>
              <a:rPr lang="en-US" altLang="zh-CN" sz="2200">
                <a:solidFill>
                  <a:schemeClr val="tx1"/>
                </a:solidFill>
              </a:rPr>
              <a:t>pypi/warehouse</a:t>
            </a:r>
            <a:r>
              <a:rPr lang="zh-CN" altLang="en-US" sz="2200">
                <a:solidFill>
                  <a:schemeClr val="tx1"/>
                </a:solidFill>
              </a:rPr>
              <a:t>，一旦放行 </a:t>
            </a:r>
            <a:r>
              <a:rPr lang="en-US" altLang="zh-CN" sz="2200">
                <a:solidFill>
                  <a:schemeClr val="tx1"/>
                </a:solidFill>
              </a:rPr>
              <a:t>loongarch64 manylinux wheel </a:t>
            </a:r>
            <a:r>
              <a:rPr lang="zh-CN" altLang="en-US" sz="2200">
                <a:solidFill>
                  <a:schemeClr val="tx1"/>
                </a:solidFill>
              </a:rPr>
              <a:t>的上传，那么万一有用户上传此类 </a:t>
            </a:r>
            <a:r>
              <a:rPr lang="en-US" altLang="zh-CN" sz="2200">
                <a:solidFill>
                  <a:schemeClr val="tx1"/>
                </a:solidFill>
              </a:rPr>
              <a:t>wheel</a:t>
            </a:r>
            <a:r>
              <a:rPr lang="zh-CN" altLang="en-US" sz="2200">
                <a:solidFill>
                  <a:schemeClr val="tx1"/>
                </a:solidFill>
              </a:rPr>
              <a:t>，也将被接受</a:t>
            </a:r>
            <a:endParaRPr lang="zh-CN" altLang="en-US" sz="2200">
              <a:solidFill>
                <a:schemeClr val="tx1"/>
              </a:solidFill>
            </a:endParaRPr>
          </a:p>
          <a:p>
            <a:pPr lvl="0"/>
            <a:r>
              <a:rPr lang="zh-CN" altLang="en-US" sz="2600">
                <a:solidFill>
                  <a:schemeClr val="tx1"/>
                </a:solidFill>
              </a:rPr>
              <a:t>预期行为：</a:t>
            </a:r>
            <a:endParaRPr lang="zh-CN" altLang="en-US" sz="2600">
              <a:solidFill>
                <a:schemeClr val="tx1"/>
              </a:solidFill>
            </a:endParaRPr>
          </a:p>
          <a:p>
            <a:pPr lvl="1"/>
            <a:r>
              <a:rPr lang="zh-CN" altLang="en-US" sz="2200">
                <a:solidFill>
                  <a:schemeClr val="tx1"/>
                </a:solidFill>
              </a:rPr>
              <a:t>安装异世界 </a:t>
            </a:r>
            <a:r>
              <a:rPr lang="en-US" altLang="zh-CN" sz="2200">
                <a:solidFill>
                  <a:schemeClr val="tx1"/>
                </a:solidFill>
              </a:rPr>
              <a:t>wheel </a:t>
            </a:r>
            <a:r>
              <a:rPr lang="zh-CN" altLang="en-US" sz="2200">
                <a:solidFill>
                  <a:schemeClr val="tx1"/>
                </a:solidFill>
              </a:rPr>
              <a:t>的动作不应成功</a:t>
            </a:r>
            <a:endParaRPr lang="zh-CN" altLang="en-US" sz="2200">
              <a:solidFill>
                <a:schemeClr val="tx1"/>
              </a:solidFill>
            </a:endParaRPr>
          </a:p>
          <a:p>
            <a:pPr lvl="1"/>
            <a:r>
              <a:rPr lang="zh-CN" altLang="en-US" sz="2200"/>
              <a:t>待一切尘埃落定，旧世界的平台相关 </a:t>
            </a:r>
            <a:r>
              <a:rPr lang="en-US" altLang="zh-CN" sz="2200"/>
              <a:t>wheel </a:t>
            </a:r>
            <a:r>
              <a:rPr lang="zh-CN" altLang="en-US" sz="2200"/>
              <a:t>不应能传入 </a:t>
            </a:r>
            <a:r>
              <a:rPr lang="en-US" altLang="zh-CN" sz="2200"/>
              <a:t>PyPI</a:t>
            </a:r>
            <a:endParaRPr lang="en-US" altLang="zh-CN" sz="2200"/>
          </a:p>
          <a:p>
            <a:pPr lvl="1"/>
            <a:r>
              <a:rPr lang="zh-CN" altLang="en-US" sz="2200" u="sng"/>
              <a:t>如有可能</a:t>
            </a:r>
            <a:r>
              <a:rPr lang="zh-CN" altLang="en-US" sz="2200"/>
              <a:t>，使新旧世界 </a:t>
            </a:r>
            <a:r>
              <a:rPr lang="en-US" altLang="zh-CN" sz="2200"/>
              <a:t>wheels </a:t>
            </a:r>
            <a:r>
              <a:rPr lang="zh-CN" altLang="en-US" sz="2200"/>
              <a:t>得以在同一个 </a:t>
            </a:r>
            <a:r>
              <a:rPr lang="en-US" altLang="zh-CN" sz="2200"/>
              <a:t>PyPI </a:t>
            </a:r>
            <a:r>
              <a:rPr lang="zh-CN" altLang="en-US" sz="2200"/>
              <a:t>补充源共存</a:t>
            </a:r>
            <a:endParaRPr lang="zh-CN" altLang="en-US"/>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龙架构 </a:t>
            </a:r>
            <a:r>
              <a:rPr lang="en-US" altLang="zh-CN"/>
              <a:t>Python Wheel </a:t>
            </a:r>
            <a:r>
              <a:rPr lang="zh-CN" altLang="en-US"/>
              <a:t>主线化进展</a:t>
            </a:r>
            <a:endParaRPr lang="zh-CN" altLang="en-US"/>
          </a:p>
        </p:txBody>
      </p:sp>
      <p:sp>
        <p:nvSpPr>
          <p:cNvPr id="3" name="内容占位符 2"/>
          <p:cNvSpPr>
            <a:spLocks noGrp="1"/>
          </p:cNvSpPr>
          <p:nvPr>
            <p:ph idx="1"/>
          </p:nvPr>
        </p:nvSpPr>
        <p:spPr>
          <a:xfrm>
            <a:off x="513999" y="1259762"/>
            <a:ext cx="10785079" cy="4657501"/>
          </a:xfrm>
        </p:spPr>
        <p:txBody>
          <a:bodyPr>
            <a:noAutofit/>
          </a:bodyPr>
          <a:p>
            <a:r>
              <a:rPr lang="zh-CN" altLang="en-US" sz="2600"/>
              <a:t>动议：在 </a:t>
            </a:r>
            <a:r>
              <a:rPr lang="en-US" altLang="zh-CN" sz="2600"/>
              <a:t>Loongnix PyPI </a:t>
            </a:r>
            <a:r>
              <a:rPr lang="zh-CN" altLang="en-US" sz="2600"/>
              <a:t>页面等处添加兼容性注意事项</a:t>
            </a:r>
            <a:endParaRPr lang="zh-CN" altLang="en-US" sz="2600"/>
          </a:p>
          <a:p>
            <a:pPr lvl="1"/>
            <a:r>
              <a:rPr lang="en-US" altLang="zh-CN" sz="2200">
                <a:solidFill>
                  <a:schemeClr val="tx1"/>
                </a:solidFill>
                <a:ea typeface="Source Han Sans CN" charset="0"/>
                <a:hlinkClick r:id="rId1"/>
              </a:rPr>
              <a:t>wangweijie (wxpppp)</a:t>
            </a:r>
            <a:r>
              <a:rPr lang="en-US" altLang="zh-CN" sz="2200"/>
              <a:t> </a:t>
            </a:r>
            <a:r>
              <a:rPr lang="zh-CN" altLang="en-US" sz="2200"/>
              <a:t>在看了</a:t>
            </a:r>
            <a:endParaRPr lang="zh-CN" altLang="en-US" sz="2200"/>
          </a:p>
          <a:p>
            <a:pPr lvl="0"/>
            <a:r>
              <a:rPr lang="zh-CN" altLang="en-US" sz="2600"/>
              <a:t>解决思路一：发明一个平台标签专用于旧世界，</a:t>
            </a:r>
            <a:r>
              <a:rPr lang="zh-CN" altLang="en-US" sz="2600">
                <a:solidFill>
                  <a:schemeClr val="tx1"/>
                </a:solidFill>
                <a:ea typeface="Source Han Sans CN" charset="0"/>
              </a:rPr>
              <a:t>f</a:t>
            </a:r>
            <a:r>
              <a:rPr lang="en-US" altLang="zh-CN" sz="2600">
                <a:solidFill>
                  <a:schemeClr val="tx1"/>
                </a:solidFill>
                <a:ea typeface="Source Han Sans CN" charset="0"/>
              </a:rPr>
              <a:t>ork pip </a:t>
            </a:r>
            <a:r>
              <a:rPr lang="zh-CN" altLang="en-US" sz="2600">
                <a:solidFill>
                  <a:schemeClr val="tx1"/>
                </a:solidFill>
                <a:ea typeface="Source Han Sans CN" charset="0"/>
              </a:rPr>
              <a:t>等软件以实现支持，通过旧世界 </a:t>
            </a:r>
            <a:r>
              <a:rPr lang="en-US" altLang="zh-CN" sz="2600">
                <a:solidFill>
                  <a:schemeClr val="tx1"/>
                </a:solidFill>
                <a:ea typeface="Source Han Sans CN" charset="0"/>
              </a:rPr>
              <a:t>PyPI </a:t>
            </a:r>
            <a:r>
              <a:rPr lang="zh-CN" altLang="en-US" sz="2600">
                <a:solidFill>
                  <a:schemeClr val="tx1"/>
                </a:solidFill>
                <a:ea typeface="Source Han Sans CN" charset="0"/>
              </a:rPr>
              <a:t>补充源分发以确保覆盖上游版本</a:t>
            </a:r>
            <a:endParaRPr lang="zh-CN" altLang="en-US" sz="2600">
              <a:solidFill>
                <a:schemeClr val="tx1"/>
              </a:solidFill>
              <a:ea typeface="Source Han Sans CN" charset="0"/>
            </a:endParaRPr>
          </a:p>
          <a:p>
            <a:pPr lvl="1"/>
            <a:r>
              <a:rPr lang="zh-CN" altLang="en-US" sz="2200"/>
              <a:t>坑：即便如此，两个世界也不能共用同一个补充源，因为 </a:t>
            </a:r>
            <a:r>
              <a:rPr lang="en-US" altLang="zh-CN" sz="2200"/>
              <a:t>pip </a:t>
            </a:r>
            <a:r>
              <a:rPr lang="zh-CN" altLang="en-US" sz="2200"/>
              <a:t>自己是平台无关的（</a:t>
            </a:r>
            <a:r>
              <a:rPr lang="en-US" altLang="zh-CN" sz="2200"/>
              <a:t>py3</a:t>
            </a:r>
            <a:r>
              <a:rPr lang="zh-CN" altLang="en-US" sz="2200"/>
              <a:t>-</a:t>
            </a:r>
            <a:r>
              <a:rPr lang="en-US" altLang="zh-CN" sz="2200"/>
              <a:t>none</a:t>
            </a:r>
            <a:r>
              <a:rPr lang="zh-CN" altLang="en-US" sz="2200"/>
              <a:t>-</a:t>
            </a:r>
            <a:r>
              <a:rPr lang="en-US" altLang="zh-CN" sz="2200"/>
              <a:t>any</a:t>
            </a:r>
            <a:r>
              <a:rPr lang="zh-CN" altLang="en-US" sz="2200"/>
              <a:t>）。仍然需要以文档等形式提醒用户</a:t>
            </a:r>
            <a:endParaRPr lang="zh-CN" altLang="en-US" sz="2200"/>
          </a:p>
          <a:p>
            <a:pPr lvl="0"/>
            <a:r>
              <a:rPr lang="zh-CN" altLang="en-US" sz="2600"/>
              <a:t>解决思路二：特殊处理龙架构的 </a:t>
            </a:r>
            <a:r>
              <a:rPr lang="en-US" altLang="zh-CN" sz="2600"/>
              <a:t>manylinux </a:t>
            </a:r>
            <a:r>
              <a:rPr lang="zh-CN" altLang="en-US" sz="2600"/>
              <a:t>版本号，视 </a:t>
            </a:r>
            <a:r>
              <a:rPr lang="en-US" altLang="zh-CN" sz="2600"/>
              <a:t>&lt;2.36 </a:t>
            </a:r>
            <a:r>
              <a:rPr lang="zh-CN" altLang="en-US" sz="2600"/>
              <a:t>的 </a:t>
            </a:r>
            <a:r>
              <a:rPr lang="en-US" altLang="zh-CN" sz="2600"/>
              <a:t>manylinux </a:t>
            </a:r>
            <a:r>
              <a:rPr lang="zh-CN" altLang="en-US" sz="2600"/>
              <a:t>平台</a:t>
            </a:r>
            <a:r>
              <a:rPr lang="en-US" altLang="zh-CN" sz="2600">
                <a:solidFill>
                  <a:schemeClr val="tx1"/>
                </a:solidFill>
                <a:ea typeface="Source Han Sans CN" charset="0"/>
              </a:rPr>
              <a:t>标签</a:t>
            </a:r>
            <a:r>
              <a:rPr lang="zh-CN" altLang="en-US" sz="2600"/>
              <a:t>为非法</a:t>
            </a:r>
            <a:endParaRPr lang="zh-CN" altLang="en-US" sz="2600"/>
          </a:p>
          <a:p>
            <a:pPr lvl="1"/>
            <a:r>
              <a:rPr lang="zh-CN" altLang="en-US" sz="2200"/>
              <a:t>如有未配置旧世界 </a:t>
            </a:r>
            <a:r>
              <a:rPr lang="en-US" altLang="zh-CN" sz="2200"/>
              <a:t>PyPI </a:t>
            </a:r>
            <a:r>
              <a:rPr lang="zh-CN" altLang="en-US" sz="2200"/>
              <a:t>源的用户从上游更新了 </a:t>
            </a:r>
            <a:r>
              <a:rPr lang="en-US" altLang="zh-CN" sz="2200"/>
              <a:t>pip</a:t>
            </a:r>
            <a:r>
              <a:rPr lang="zh-CN" altLang="en-US" sz="2200"/>
              <a:t>，此人就会失去旧世界 </a:t>
            </a:r>
            <a:r>
              <a:rPr lang="en-US" altLang="zh-CN" sz="2200"/>
              <a:t>wheel </a:t>
            </a:r>
            <a:r>
              <a:rPr lang="zh-CN" altLang="en-US" sz="2200"/>
              <a:t>的安装能力</a:t>
            </a:r>
            <a:endParaRPr lang="zh-CN" altLang="en-US" sz="2200"/>
          </a:p>
          <a:p>
            <a:pPr lvl="2"/>
            <a:r>
              <a:rPr lang="zh-CN" altLang="en-US" sz="2000"/>
              <a:t>旧世界用户本就必须特殊配置，因此并非劣化用户体验</a:t>
            </a:r>
            <a:endParaRPr lang="zh-CN" altLang="en-US" sz="2000"/>
          </a:p>
          <a:p>
            <a:pPr lvl="1"/>
            <a:endParaRPr lang="zh-CN" altLang="en-US"/>
          </a:p>
        </p:txBody>
      </p:sp>
      <p:sp>
        <p:nvSpPr>
          <p:cNvPr id="4" name="文本占位符 3"/>
          <p:cNvSpPr>
            <a:spLocks noGrp="1"/>
          </p:cNvSpPr>
          <p:nvPr>
            <p:ph type="body" idx="10"/>
          </p:nvPr>
        </p:nvSpPr>
        <p:spPr/>
        <p:txBody>
          <a:bodyPr/>
          <a:p>
            <a:r>
              <a:rPr lang="en-US" altLang="zh-CN"/>
              <a:t>xen0n</a:t>
            </a:r>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4504</Words>
  <Application>WPS Office WWO_wpscloud_20250423215414-41395dff3a</Application>
  <PresentationFormat/>
  <Paragraphs>239</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汉仪书宋二KW</vt:lpstr>
      <vt:lpstr>Kingsoft Confetti</vt:lpstr>
      <vt:lpstr>宋体</vt:lpstr>
      <vt:lpstr>龙架构双周会</vt:lpstr>
      <vt:lpstr>欢迎参加龙架构双周会</vt:lpstr>
      <vt:lpstr>快速报告</vt:lpstr>
      <vt:lpstr>GCC 15.1.0 发布</vt:lpstr>
      <vt:lpstr>Pwndbg 发布龙架构支持</vt:lpstr>
      <vt:lpstr>Linux 内核（loongarch 列表）</vt:lpstr>
      <vt:lpstr>Linux 内核（loongarch 列表）</vt:lpstr>
      <vt:lpstr>Linux 内核（loongarch 列表）</vt:lpstr>
      <vt:lpstr>龙架构 Python Wheel 主线化进展</vt:lpstr>
      <vt:lpstr>龙架构 Python Wheel 主线化进展</vt:lpstr>
      <vt:lpstr>新英雄帖：rust-vmm 生态支持</vt:lpstr>
      <vt:lpstr>快速报告</vt:lpstr>
      <vt:lpstr>LFS 12.3 龙架构移植发布</vt:lpstr>
      <vt:lpstr>NixOS 龙架构支持开发启动</vt:lpstr>
      <vt:lpstr>NixOS 龙架构支持计划和愿景</vt:lpstr>
      <vt:lpstr>NixOS 龙架构支持资源需求</vt:lpstr>
      <vt:lpstr>安同 OS (AOSC OS)</vt:lpstr>
      <vt:lpstr>安同 OS (AOSC OS)</vt:lpstr>
      <vt:lpstr>安同 OS (AOSC OS)</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weboffice</cp:lastModifiedBy>
  <dcterms:created xsi:type="dcterms:W3CDTF">2025-04-26T05:29:10Z</dcterms:created>
  <dcterms:modified xsi:type="dcterms:W3CDTF">2025-04-26T05:29:10Z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2052-12.9.0.21184</vt:lpwstr>
  </property>
  <property fmtid="{D5CDD505-2E9C-101B-9397-08002B2CF9AE}" pid="3" name="ICV">
    <vt:lpwstr>47B5133B91E7D92B8904E1676A1AE32D_43</vt:lpwstr>
  </property>
</Properties>
</file>