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  <p:sldId id="259" r:id="rId4"/>
    <p:sldId id="262" r:id="rId5"/>
    <p:sldId id="283" r:id="rId6"/>
    <p:sldId id="284" r:id="rId7"/>
    <p:sldId id="327" r:id="rId8"/>
    <p:sldId id="285" r:id="rId9"/>
    <p:sldId id="286" r:id="rId10"/>
    <p:sldId id="277" r:id="rId11"/>
    <p:sldId id="290" r:id="rId12"/>
    <p:sldId id="292" r:id="rId13"/>
    <p:sldId id="293" r:id="rId14"/>
    <p:sldId id="278" r:id="rId15"/>
    <p:sldId id="326" r:id="rId16"/>
    <p:sldId id="325" r:id="rId17"/>
    <p:sldId id="288" r:id="rId18"/>
    <p:sldId id="291" r:id="rId19"/>
    <p:sldId id="289" r:id="rId20"/>
    <p:sldId id="301" r:id="rId21"/>
    <p:sldId id="303" r:id="rId22"/>
    <p:sldId id="305" r:id="rId23"/>
    <p:sldId id="306" r:id="rId24"/>
    <p:sldId id="309" r:id="rId25"/>
    <p:sldId id="310" r:id="rId26"/>
    <p:sldId id="311" r:id="rId27"/>
    <p:sldId id="308" r:id="rId28"/>
    <p:sldId id="307" r:id="rId29"/>
    <p:sldId id="281" r:id="rId30"/>
    <p:sldId id="330" r:id="rId31"/>
    <p:sldId id="304" r:id="rId32"/>
    <p:sldId id="331" r:id="rId33"/>
    <p:sldId id="282" r:id="rId34"/>
    <p:sldId id="295" r:id="rId35"/>
    <p:sldId id="296" r:id="rId36"/>
    <p:sldId id="294" r:id="rId37"/>
    <p:sldId id="297" r:id="rId38"/>
    <p:sldId id="302" r:id="rId39"/>
    <p:sldId id="298" r:id="rId40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000" name="xen0n_QfAzfENV" initials="authorId_120933426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4" Type="http://schemas.openxmlformats.org/officeDocument/2006/relationships/commentAuthors" Target="commentAuthors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000" idx="1190142001">
    <p:pos x="324" y="793"/>
    <p:text>.NET NuGet 的问题之一是 https://github.com/NuGet/Home/issues/10571</p:tex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74776" y="2141082"/>
            <a:ext cx="9923769" cy="1229761"/>
          </a:xfrm>
          <a:prstGeom prst="rect">
            <a:avLst/>
          </a:prstGeo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74793" y="3307292"/>
            <a:ext cx="4418126" cy="4979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184" y="523097"/>
            <a:ext cx="105156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514049" y="442081"/>
            <a:ext cx="9452278" cy="758458"/>
          </a:xfrm>
        </p:spPr>
        <p:txBody>
          <a:bodyPr/>
          <a:lstStyle>
            <a:lvl1pPr>
              <a:defRPr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" name="内容占位符 9"/>
          <p:cNvSpPr>
            <a:spLocks noGrp="1"/>
          </p:cNvSpPr>
          <p:nvPr>
            <p:ph idx="1"/>
          </p:nvPr>
        </p:nvSpPr>
        <p:spPr>
          <a:xfrm>
            <a:off x="513999" y="1259762"/>
            <a:ext cx="9452278" cy="4657501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 sz="2200"/>
            </a:lvl3pPr>
            <a:lvl4pPr>
              <a:lnSpc>
                <a:spcPct val="100000"/>
              </a:lnSpc>
              <a:defRPr sz="2200"/>
            </a:lvl4pPr>
            <a:lvl5pPr>
              <a:lnSpc>
                <a:spcPct val="100000"/>
              </a:lnSpc>
              <a:defRPr sz="22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/>
          </p:nvPr>
        </p:nvSpPr>
        <p:spPr>
          <a:xfrm>
            <a:off x="674776" y="2141082"/>
            <a:ext cx="9923769" cy="1229761"/>
          </a:xfrm>
          <a:prstGeom prst="rect">
            <a:avLst/>
          </a:prstGeo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副标题 6"/>
          <p:cNvSpPr>
            <a:spLocks noGrp="1"/>
          </p:cNvSpPr>
          <p:nvPr>
            <p:ph type="subTitle" idx="1"/>
          </p:nvPr>
        </p:nvSpPr>
        <p:spPr>
          <a:xfrm>
            <a:off x="674793" y="3307292"/>
            <a:ext cx="4418126" cy="4979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4" y="52309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184" y="1983597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184" y="1983597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039" y="516256"/>
            <a:ext cx="10515890" cy="132434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39" y="1935192"/>
            <a:ext cx="5163349" cy="8277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039" y="2818085"/>
            <a:ext cx="5163349" cy="35236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66931" y="1935192"/>
            <a:ext cx="5186998" cy="8277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66931" y="2818085"/>
            <a:ext cx="5186998" cy="35236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9210" y="33407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4" y="723122"/>
            <a:ext cx="416534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1584" y="723123"/>
            <a:ext cx="617220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184" y="2323322"/>
            <a:ext cx="416534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884" y="523097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84" y="523097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514049" y="442081"/>
            <a:ext cx="9452278" cy="758458"/>
          </a:xfrm>
        </p:spPr>
        <p:txBody>
          <a:bodyPr/>
          <a:lstStyle>
            <a:lvl1pPr>
              <a:defRPr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3" name="内容占位符 12"/>
          <p:cNvSpPr>
            <a:spLocks noGrp="1"/>
          </p:cNvSpPr>
          <p:nvPr>
            <p:ph idx="1"/>
          </p:nvPr>
        </p:nvSpPr>
        <p:spPr>
          <a:xfrm>
            <a:off x="513999" y="1259762"/>
            <a:ext cx="9452278" cy="4657501"/>
          </a:xfrm>
        </p:spPr>
        <p:txBody>
          <a:bodyPr/>
          <a:lstStyle>
            <a:lvl1pPr>
              <a:defRPr sz="2800"/>
            </a:lvl1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defRPr lang="zh-CN" altLang="en-US" sz="2400" kern="1200" dirty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mailto:loongarch@whlug.cn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github.com/loongson-community/dotnet-unofficial-build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github.com/VSCodium/vscodium/releases/tag/1.95.3.24321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https://www.loongbbs.cn/d/60-loongnix25-beta5%E9%93%BE%E6%8E%A5" TargetMode="External"/><Relationship Id="rId2" Type="http://schemas.openxmlformats.org/officeDocument/2006/relationships/hyperlink" Target="https://www.loongbbs.cn/d/51-loongnix-251beta4livecdxfceloong64iso%E9%95%9C%E5%83%8F" TargetMode="External"/><Relationship Id="rId1" Type="http://schemas.openxmlformats.org/officeDocument/2006/relationships/hyperlink" Target="https://www.loongnix.cn/zh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www.loongnix.cn/zh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https://lists.debian.org/debian-loongarch/2024/11/msg00014.html" TargetMode="External"/><Relationship Id="rId2" Type="http://schemas.openxmlformats.org/officeDocument/2006/relationships/hyperlink" Target="https://lists.debian.org/debian-loongarch/2024/12/msg00000.html" TargetMode="External"/><Relationship Id="rId1" Type="http://schemas.openxmlformats.org/officeDocument/2006/relationships/hyperlink" Target="https://bugs.debian.org/cgi-bin/bugreport.cgi?bug=1089009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hyperlink" Target="https://github.com/lcpu-club/loongarch-packages" TargetMode="External"/><Relationship Id="rId1" Type="http://schemas.openxmlformats.org/officeDocument/2006/relationships/hyperlink" Target="https://loongarchlinux.lcpu.dev/new.html" TargetMode="Externa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https://github.com/BrunoLevy/geogram/pull/192" TargetMode="External"/><Relationship Id="rId2" Type="http://schemas.openxmlformats.org/officeDocument/2006/relationships/hyperlink" Target="https://github.com/WebKit/WebKit/pull/37190" TargetMode="External"/><Relationship Id="rId1" Type="http://schemas.openxmlformats.org/officeDocument/2006/relationships/hyperlink" Target="https://projects.blender.org/blender/blender/pulls/130916" TargetMode="External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hyperlink" Target="https://github.com/mean00/avidemux2/pull/532" TargetMode="External"/><Relationship Id="rId3" Type="http://schemas.openxmlformats.org/officeDocument/2006/relationships/hyperlink" Target="https://github.com/lcpu-club/loongarch-packages/pull/301" TargetMode="External"/><Relationship Id="rId2" Type="http://schemas.openxmlformats.org/officeDocument/2006/relationships/hyperlink" Target="https://github.com/premake/premake-core/pull/2363" TargetMode="External"/><Relationship Id="rId1" Type="http://schemas.openxmlformats.org/officeDocument/2006/relationships/hyperlink" Target="https://github.com/DISTRHO/DPF/pull/476" TargetMode="External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hyperlink" Target="https://github.com/libretro/yabause/pull/308" TargetMode="External"/><Relationship Id="rId3" Type="http://schemas.openxmlformats.org/officeDocument/2006/relationships/hyperlink" Target="https://github.com/google/libultrahdr/pull/303" TargetMode="External"/><Relationship Id="rId2" Type="http://schemas.openxmlformats.org/officeDocument/2006/relationships/hyperlink" Target="https://github.com/systemd/systemd/pull/34911" TargetMode="External"/><Relationship Id="rId1" Type="http://schemas.openxmlformats.org/officeDocument/2006/relationships/hyperlink" Target="https://github.com/AviSynth/AviSynthPlus/pull/411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github.com/loongson-community/meetups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gitea.whlug.cn/LoongFly/LoongFly" TargetMode="Externa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hyperlink" Target="https://gitea.com/gitea/act_runner" TargetMode="External"/><Relationship Id="rId3" Type="http://schemas.openxmlformats.org/officeDocument/2006/relationships/hyperlink" Target="https://gitea.whlug.cn" TargetMode="External"/><Relationship Id="rId2" Type="http://schemas.openxmlformats.org/officeDocument/2006/relationships/hyperlink" Target="https://github.com/actions/runner/pull/2778" TargetMode="External"/><Relationship Id="rId1" Type="http://schemas.openxmlformats.org/officeDocument/2006/relationships/hyperlink" Target="https://www.loongnix.cn/zh/applications/runner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05442" y="606589"/>
            <a:ext cx="9452278" cy="758458"/>
          </a:xfrm>
          <a:prstGeom prst="rect">
            <a:avLst/>
          </a:prstGeom>
        </p:spPr>
        <p:txBody>
          <a:bodyPr/>
          <a:p>
            <a:r>
              <a:rPr lang="zh-CN" altLang="en-US"/>
              <a:t>欢迎参加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龙架构</a:t>
            </a:r>
            <a:r>
              <a:rPr lang="zh-CN" altLang="en-US"/>
              <a:t>双周会</a:t>
            </a:r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05393" y="1594056"/>
            <a:ext cx="9452278" cy="4657501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zh-CN" altLang="en-US" b="1"/>
              <a:t>编辑权限申请</a:t>
            </a:r>
            <a:endParaRPr lang="zh-CN" altLang="en-US" b="1"/>
          </a:p>
          <a:p>
            <a:pPr lvl="1">
              <a:lnSpc>
                <a:spcPct val="100000"/>
              </a:lnSpc>
            </a:pPr>
            <a:r>
              <a:rPr lang="zh-CN" altLang="en-US"/>
              <a:t>计划好主讲的议题和大致用时</a:t>
            </a:r>
            <a:endParaRPr lang="zh-CN" altLang="en-US"/>
          </a:p>
          <a:p>
            <a:pPr lvl="1">
              <a:lnSpc>
                <a:spcPct val="100000"/>
              </a:lnSpc>
            </a:pPr>
            <a:r>
              <a:rPr lang="zh-CN" altLang="en-US"/>
              <a:t>在本文档申请编辑权限且附上简短的申请理由</a:t>
            </a:r>
            <a:endParaRPr lang="zh-CN" altLang="en-US"/>
          </a:p>
          <a:p>
            <a:pPr lvl="1">
              <a:lnSpc>
                <a:spcPct val="100000"/>
              </a:lnSpc>
            </a:pPr>
            <a:r>
              <a:rPr lang="zh-CN" altLang="en-US"/>
              <a:t>在龙架构双周会交流群中 </a:t>
            </a:r>
            <a:r>
              <a:rPr lang="en-US" altLang="zh-CN" b="1">
                <a:solidFill>
                  <a:srgbClr val="C00000"/>
                </a:solidFill>
              </a:rPr>
              <a:t>@</a:t>
            </a:r>
            <a:r>
              <a:rPr lang="zh-CN" altLang="en-US" b="1">
                <a:solidFill>
                  <a:srgbClr val="C00000"/>
                </a:solidFill>
              </a:rPr>
              <a:t>群主</a:t>
            </a:r>
            <a:r>
              <a:rPr lang="zh-CN" altLang="en-US"/>
              <a:t> 或 </a:t>
            </a:r>
            <a:r>
              <a:rPr lang="zh-CN" altLang="en-US" b="1">
                <a:solidFill>
                  <a:srgbClr val="C00000"/>
                </a:solidFill>
              </a:rPr>
              <a:t>管理员</a:t>
            </a:r>
            <a:r>
              <a:rPr lang="zh-CN" altLang="en-US"/>
              <a:t> 获取权限</a:t>
            </a:r>
            <a:endParaRPr lang="zh-CN" altLang="en-US"/>
          </a:p>
          <a:p>
            <a:pPr lvl="1">
              <a:lnSpc>
                <a:spcPct val="100000"/>
              </a:lnSpc>
            </a:pPr>
            <a:r>
              <a:rPr lang="zh-CN" altLang="en-US"/>
              <a:t>向 </a:t>
            </a:r>
            <a:r>
              <a:rPr lang="en-US" altLang="zh-CN">
                <a:hlinkClick r:id="rId1"/>
              </a:rPr>
              <a:t>loongarch@whlug.cn</a:t>
            </a:r>
            <a:r>
              <a:rPr lang="en-US" altLang="zh-CN"/>
              <a:t> </a:t>
            </a:r>
            <a:r>
              <a:rPr lang="zh-CN" altLang="en-US"/>
              <a:t>发送主题为龙架构双周会报告的邮件</a:t>
            </a:r>
            <a:endParaRPr lang="zh-CN" altLang="en-US"/>
          </a:p>
          <a:p>
            <a:pPr lvl="2">
              <a:lnSpc>
                <a:spcPct val="100000"/>
              </a:lnSpc>
            </a:pPr>
            <a:r>
              <a:rPr lang="zh-CN" altLang="en-US"/>
              <a:t>邮件内请简要说明您将要报告的内容，我们将在收到邮件后同您取得联系，为您提供文档的编辑权限</a:t>
            </a:r>
            <a:endParaRPr lang="en-US" altLang="zh-CN"/>
          </a:p>
          <a:p>
            <a:pPr>
              <a:lnSpc>
                <a:spcPct val="100000"/>
              </a:lnSpc>
            </a:pPr>
            <a:r>
              <a:rPr lang="zh-CN" altLang="en-US" b="1"/>
              <a:t>内容编辑</a:t>
            </a:r>
            <a:endParaRPr lang="zh-CN" altLang="en-US" b="1"/>
          </a:p>
          <a:p>
            <a:pPr lvl="1">
              <a:lnSpc>
                <a:spcPct val="100000"/>
              </a:lnSpc>
            </a:pPr>
            <a:r>
              <a:rPr lang="zh-CN" altLang="en-US"/>
              <a:t>请在对应的议题版块下添加您想要分享的内容</a:t>
            </a:r>
            <a:endParaRPr lang="zh-CN" altLang="en-US"/>
          </a:p>
          <a:p>
            <a:pPr lvl="1">
              <a:lnSpc>
                <a:spcPct val="100000"/>
              </a:lnSpc>
            </a:pPr>
            <a:r>
              <a:rPr lang="zh-CN" altLang="en-US"/>
              <a:t>若无对应议题，请直接在幻灯片其他议题最前方添加</a:t>
            </a:r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新世界 </a:t>
            </a:r>
            <a:r>
              <a:rPr lang="en-US" altLang="zh-CN"/>
              <a:t>.NET SDK 9 </a:t>
            </a:r>
            <a:r>
              <a:rPr lang="zh-CN" altLang="en-US"/>
              <a:t>社区发行版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>
                <a:hlinkClick r:id="rId1"/>
              </a:rPr>
              <a:t>https://github.com/loongson</a:t>
            </a:r>
            <a:r>
              <a:rPr lang="zh-CN" altLang="en-US">
                <a:hlinkClick r:id="rId1"/>
              </a:rPr>
              <a:t>-</a:t>
            </a:r>
            <a:r>
              <a:rPr lang="en-US" altLang="zh-CN">
                <a:hlinkClick r:id="rId1"/>
              </a:rPr>
              <a:t>community/dotnet</a:t>
            </a:r>
            <a:r>
              <a:rPr lang="zh-CN" altLang="en-US">
                <a:hlinkClick r:id="rId1"/>
              </a:rPr>
              <a:t>-</a:t>
            </a:r>
            <a:r>
              <a:rPr lang="en-US" altLang="zh-CN">
                <a:hlinkClick r:id="rId1"/>
              </a:rPr>
              <a:t>unofficial</a:t>
            </a:r>
            <a:r>
              <a:rPr lang="zh-CN" altLang="en-US">
                <a:hlinkClick r:id="rId1"/>
              </a:rPr>
              <a:t>-</a:t>
            </a:r>
            <a:r>
              <a:rPr lang="en-US" altLang="zh-CN">
                <a:hlinkClick r:id="rId1"/>
              </a:rPr>
              <a:t>build</a:t>
            </a:r>
            <a:endParaRPr lang="en-US" altLang="zh-CN">
              <a:hlinkClick r:id="rId1"/>
            </a:endParaRPr>
          </a:p>
          <a:p>
            <a:r>
              <a:rPr lang="en-US" altLang="zh-CN"/>
              <a:t>glibc 2.40</a:t>
            </a:r>
            <a:r>
              <a:rPr lang="zh-CN" altLang="en-US"/>
              <a:t>+</a:t>
            </a:r>
            <a:r>
              <a:rPr lang="en-US" altLang="zh-CN"/>
              <a:t>, musl 1.2.5</a:t>
            </a:r>
            <a:r>
              <a:rPr lang="zh-CN" altLang="en-US"/>
              <a:t>+</a:t>
            </a:r>
            <a:endParaRPr lang="zh-CN" altLang="en-US"/>
          </a:p>
          <a:p>
            <a:r>
              <a:rPr lang="en-US" altLang="zh-CN"/>
              <a:t>la64v1.0, DT_RELR, TLSDESC</a:t>
            </a:r>
            <a:endParaRPr lang="zh-CN" altLang="en-US"/>
          </a:p>
          <a:p>
            <a:r>
              <a:rPr lang="zh-CN" altLang="en-US"/>
              <a:t>预定于 </a:t>
            </a:r>
            <a:r>
              <a:rPr lang="en-US" altLang="zh-CN"/>
              <a:t>.NET </a:t>
            </a:r>
            <a:r>
              <a:rPr lang="zh-CN" altLang="en-US"/>
              <a:t>中国开发者大会</a:t>
            </a:r>
            <a:r>
              <a:rPr lang="en-US" altLang="zh-CN"/>
              <a:t> 2024</a:t>
            </a:r>
            <a:r>
              <a:rPr lang="zh-CN" altLang="en-US"/>
              <a:t>（</a:t>
            </a:r>
            <a:r>
              <a:rPr lang="en-US" altLang="zh-CN"/>
              <a:t>1214 </a:t>
            </a:r>
            <a:r>
              <a:rPr lang="zh-CN" altLang="en-US"/>
              <a:t>上海）做报告</a:t>
            </a:r>
            <a:endParaRPr lang="zh-CN" altLang="en-US"/>
          </a:p>
          <a:p>
            <a:r>
              <a:rPr lang="zh-CN" altLang="en-US"/>
              <a:t>新世界包工们：</a:t>
            </a:r>
            <a:r>
              <a:rPr lang="en-US" altLang="zh-CN"/>
              <a:t>CfT!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VSCodium </a:t>
            </a:r>
            <a:r>
              <a:rPr lang="zh-CN" altLang="en-US"/>
              <a:t>添加龙架构支持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darkyzhou </a:t>
            </a:r>
            <a:r>
              <a:rPr lang="zh-CN" altLang="en-US"/>
              <a:t>完成了对</a:t>
            </a:r>
            <a:r>
              <a:rPr lang="en-US" altLang="zh-CN"/>
              <a:t> VSCodium </a:t>
            </a:r>
            <a:r>
              <a:rPr lang="zh-CN" altLang="en-US"/>
              <a:t>的龙架构新世界移植</a:t>
            </a:r>
            <a:endParaRPr lang="zh-CN" altLang="en-US"/>
          </a:p>
          <a:p>
            <a:pPr lvl="1"/>
            <a:r>
              <a:rPr lang="zh-CN" altLang="en-US"/>
              <a:t>已开始发布二进制发行供各位试用</a:t>
            </a:r>
            <a:endParaRPr lang="zh-CN" altLang="en-US"/>
          </a:p>
          <a:p>
            <a:pPr lvl="1"/>
            <a:r>
              <a:rPr lang="zh-CN" altLang="en-US"/>
              <a:t>依赖项</a:t>
            </a:r>
            <a:r>
              <a:rPr lang="en-US" altLang="zh-CN"/>
              <a:t> Electron v32 </a:t>
            </a:r>
            <a:r>
              <a:rPr lang="zh-CN" altLang="en-US"/>
              <a:t>也完成移植</a:t>
            </a:r>
            <a:endParaRPr lang="zh-CN" altLang="en-US"/>
          </a:p>
          <a:p>
            <a:pPr lvl="1"/>
            <a:r>
              <a:rPr lang="zh-CN" altLang="en-US"/>
              <a:t>要求</a:t>
            </a:r>
            <a:r>
              <a:rPr lang="en-US" altLang="zh-CN"/>
              <a:t> glibc &gt;= 2.39</a:t>
            </a:r>
            <a:r>
              <a:rPr lang="zh-CN" altLang="en-US"/>
              <a:t>，基于</a:t>
            </a:r>
            <a:r>
              <a:rPr lang="en-US" altLang="zh-CN"/>
              <a:t> Debian Sid </a:t>
            </a:r>
            <a:r>
              <a:rPr lang="zh-CN" altLang="en-US"/>
              <a:t>镜像构建</a:t>
            </a:r>
            <a:endParaRPr lang="zh-CN" altLang="en-US"/>
          </a:p>
          <a:p>
            <a:r>
              <a:rPr lang="zh-CN" altLang="en-US"/>
              <a:t>官方已于</a:t>
            </a:r>
            <a:r>
              <a:rPr lang="en-US" altLang="zh-CN"/>
              <a:t> 1.95.3.24321 </a:t>
            </a:r>
            <a:r>
              <a:rPr lang="zh-CN" altLang="en-US"/>
              <a:t>开始发布龙架构二进制</a:t>
            </a:r>
            <a:endParaRPr lang="zh-CN" altLang="en-US"/>
          </a:p>
          <a:p>
            <a:pPr lvl="1"/>
            <a:r>
              <a:rPr lang="en-US" altLang="zh-CN">
                <a:hlinkClick r:id="rId1"/>
              </a:rPr>
              <a:t>https://github.com/VSCodium/vscodium/releases/tag/1.95.3.24321</a:t>
            </a:r>
            <a:endParaRPr lang="en-US" altLang="zh-CN"/>
          </a:p>
          <a:p>
            <a:pPr lvl="1"/>
            <a:r>
              <a:rPr lang="zh-CN" altLang="en-US"/>
              <a:t>包含客户端、</a:t>
            </a:r>
            <a:r>
              <a:rPr lang="en-US" altLang="zh-CN"/>
              <a:t>Remote Host </a:t>
            </a:r>
            <a:r>
              <a:rPr lang="zh-CN" altLang="en-US"/>
              <a:t>及</a:t>
            </a:r>
            <a:r>
              <a:rPr lang="en-US" altLang="zh-CN"/>
              <a:t> Web Host</a:t>
            </a:r>
            <a:endParaRPr lang="en-US" altLang="zh-CN"/>
          </a:p>
          <a:p>
            <a:pPr lvl="1"/>
            <a:r>
              <a:rPr lang="zh-CN" altLang="en-US"/>
              <a:t>使用</a:t>
            </a:r>
            <a:r>
              <a:rPr lang="en-US" altLang="zh-CN"/>
              <a:t> Open Remote SSH </a:t>
            </a:r>
            <a:r>
              <a:rPr lang="zh-CN" altLang="en-US"/>
              <a:t>插件连接可自动安装</a:t>
            </a:r>
            <a:r>
              <a:rPr lang="en-US" altLang="zh-CN"/>
              <a:t> Remote Host</a:t>
            </a:r>
            <a:endParaRPr lang="en-US" altLang="zh-CN"/>
          </a:p>
          <a:p>
            <a:r>
              <a:rPr lang="zh-CN" altLang="en-US"/>
              <a:t>正在寻找稳定的容器构建环境，期望</a:t>
            </a:r>
            <a:r>
              <a:rPr lang="en-US" altLang="zh-CN"/>
              <a:t> glibc &gt;= 2.38</a:t>
            </a:r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Linux 6.12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上个月中，</a:t>
            </a:r>
            <a:r>
              <a:rPr lang="en-US" altLang="zh-CN">
                <a:solidFill>
                  <a:schemeClr val="tx1"/>
                </a:solidFill>
                <a:latin typeface="微软雅黑" charset="0"/>
                <a:ea typeface="微软雅黑" charset="0"/>
              </a:rPr>
              <a:t>Linux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 </a:t>
            </a:r>
            <a:r>
              <a:rPr lang="en-US" altLang="zh-CN">
                <a:solidFill>
                  <a:schemeClr val="tx1"/>
                </a:solidFill>
                <a:latin typeface="微软雅黑" charset="0"/>
                <a:ea typeface="微软雅黑" charset="0"/>
              </a:rPr>
              <a:t>6.12 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版内核发布</a:t>
            </a:r>
            <a:endParaRPr lang="zh-CN" altLang="en-US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 lvl="1"/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包含 </a:t>
            </a:r>
            <a:r>
              <a:rPr lang="en-US" altLang="zh-CN">
                <a:solidFill>
                  <a:schemeClr val="tx1"/>
                </a:solidFill>
                <a:latin typeface="微软雅黑" charset="0"/>
                <a:ea typeface="微软雅黑" charset="0"/>
              </a:rPr>
              <a:t>AVEC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 </a:t>
            </a:r>
            <a:r>
              <a:rPr lang="en-US" altLang="zh-CN">
                <a:solidFill>
                  <a:schemeClr val="tx1"/>
                </a:solidFill>
                <a:latin typeface="微软雅黑" charset="0"/>
                <a:ea typeface="微软雅黑" charset="0"/>
              </a:rPr>
              <a:t>(</a:t>
            </a:r>
            <a:r>
              <a:rPr lang="en-US" altLang="zh-CN"/>
              <a:t>advanced extended interrupt controllers) </a:t>
            </a:r>
            <a:r>
              <a:rPr lang="zh-CN" altLang="en-US"/>
              <a:t>支持</a:t>
            </a:r>
            <a:endParaRPr lang="zh-CN" altLang="en-US"/>
          </a:p>
          <a:p>
            <a:pPr lvl="1"/>
            <a:r>
              <a:rPr lang="zh-CN" altLang="en-US"/>
              <a:t>这是在 </a:t>
            </a:r>
            <a:r>
              <a:rPr lang="en-US" altLang="zh-CN"/>
              <a:t>3C6000 </a:t>
            </a:r>
            <a:r>
              <a:rPr lang="zh-CN" altLang="en-US"/>
              <a:t>上启动 </a:t>
            </a:r>
            <a:r>
              <a:rPr lang="en-US" altLang="zh-CN"/>
              <a:t>Linux </a:t>
            </a:r>
            <a:r>
              <a:rPr lang="zh-CN" altLang="en-US"/>
              <a:t>的关键</a:t>
            </a:r>
            <a:endParaRPr lang="zh-CN" altLang="en-US"/>
          </a:p>
          <a:p>
            <a:pPr lvl="0"/>
            <a:r>
              <a:rPr lang="zh-CN" altLang="en-US"/>
              <a:t>部分发行版在较老版本上也有回合（</a:t>
            </a:r>
            <a:r>
              <a:rPr lang="en-US" altLang="zh-CN"/>
              <a:t>backport</a:t>
            </a:r>
            <a:r>
              <a:rPr lang="zh-CN" altLang="en-US"/>
              <a:t>）这一支持</a:t>
            </a:r>
            <a:endParaRPr lang="en-US" altLang="zh-CN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双周会报告</a:t>
            </a:r>
            <a:endParaRPr lang="zh-CN" altLang="en-US"/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zh-CN" altLang="en-US"/>
              <a:t>龙架构发行版变动</a:t>
            </a:r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Loongnix 25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：</a:t>
            </a:r>
            <a:r>
              <a:rPr lang="zh-CN" altLang="en-US"/>
              <a:t>从旧世界迈向新世界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706868" y="1283531"/>
            <a:ext cx="10663462" cy="22008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200" b="1">
                <a:solidFill>
                  <a:schemeClr val="tx1"/>
                </a:solidFill>
              </a:rPr>
              <a:t>介绍</a:t>
            </a:r>
            <a:endParaRPr lang="en-US" altLang="zh-CN" sz="2200" b="1"/>
          </a:p>
          <a:p>
            <a:pPr>
              <a:lnSpc>
                <a:spcPct val="150000"/>
              </a:lnSpc>
            </a:pPr>
            <a:r>
              <a:rPr lang="en-US" altLang="zh-CN"/>
              <a:t>Loongnix</a:t>
            </a:r>
            <a:r>
              <a:rPr lang="zh-CN" altLang="en-US"/>
              <a:t>操作系统是</a:t>
            </a:r>
            <a:r>
              <a:rPr lang="zh-CN" altLang="en-US">
                <a:hlinkClick r:id="rId1"/>
              </a:rPr>
              <a:t>龙芯开源社区</a:t>
            </a:r>
            <a:r>
              <a:rPr lang="zh-CN" altLang="en-US"/>
              <a:t>推出的</a:t>
            </a:r>
            <a:r>
              <a:rPr lang="en-US" altLang="zh-CN"/>
              <a:t>Linux</a:t>
            </a:r>
            <a:r>
              <a:rPr lang="zh-CN" altLang="en-US"/>
              <a:t>操作系统，在</a:t>
            </a:r>
            <a:r>
              <a:rPr lang="en-US" altLang="zh-CN"/>
              <a:t>Loongnix20</a:t>
            </a:r>
            <a:r>
              <a:rPr lang="zh-CN" altLang="en-US"/>
              <a:t>版本时代</a:t>
            </a:r>
            <a:r>
              <a:rPr lang="en-US" altLang="zh-CN"/>
              <a:t>, </a:t>
            </a:r>
            <a:r>
              <a:rPr lang="zh-CN" altLang="en-US"/>
              <a:t>其秉承着重稳定轻使用的设计理念</a:t>
            </a:r>
            <a:r>
              <a:rPr lang="en-US" altLang="zh-CN"/>
              <a:t>, </a:t>
            </a:r>
            <a:r>
              <a:rPr lang="en-US" altLang="zh-CN">
                <a:solidFill>
                  <a:schemeClr val="tx1"/>
                </a:solidFill>
              </a:rPr>
              <a:t>发挥了作为</a:t>
            </a:r>
            <a:r>
              <a:rPr lang="zh-CN" altLang="en-US"/>
              <a:t>龙架构处理器的验证系统与部分商业发行版的基石的使命。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/>
              <a:t>现如今，受益</a:t>
            </a:r>
            <a:r>
              <a:rPr lang="zh-CN" altLang="en-US">
                <a:solidFill>
                  <a:schemeClr val="tx1"/>
                </a:solidFill>
              </a:rPr>
              <a:t>于</a:t>
            </a:r>
            <a:r>
              <a:rPr lang="en-US" altLang="zh-CN"/>
              <a:t>Linux</a:t>
            </a:r>
            <a:r>
              <a:rPr lang="zh-CN" altLang="en-US"/>
              <a:t>上游社区的快速接纳</a:t>
            </a:r>
            <a:r>
              <a:rPr lang="en-US" altLang="zh-CN"/>
              <a:t>, </a:t>
            </a:r>
            <a:r>
              <a:rPr lang="zh-CN" altLang="en-US"/>
              <a:t>商业发行版和社区发行版都逐步开始转向</a:t>
            </a:r>
            <a:r>
              <a:rPr lang="en-US" altLang="zh-CN"/>
              <a:t>ABI2.0(</a:t>
            </a:r>
            <a:r>
              <a:rPr lang="zh-CN" altLang="en-US"/>
              <a:t>新世界</a:t>
            </a:r>
            <a:r>
              <a:rPr lang="en-US" altLang="zh-CN"/>
              <a:t>), Loongnix</a:t>
            </a:r>
            <a:r>
              <a:rPr lang="zh-CN" altLang="en-US"/>
              <a:t>传统使命已不再重要</a:t>
            </a:r>
            <a:r>
              <a:rPr lang="en-US" altLang="zh-CN"/>
              <a:t>,</a:t>
            </a:r>
            <a:r>
              <a:rPr lang="zh-CN" altLang="en-US"/>
              <a:t>为了能更好的服务社区以及商业伙伴</a:t>
            </a:r>
            <a:r>
              <a:rPr lang="en-US" altLang="zh-CN"/>
              <a:t>, </a:t>
            </a:r>
            <a:r>
              <a:rPr lang="en-US" altLang="zh-CN">
                <a:solidFill>
                  <a:schemeClr val="tx1"/>
                </a:solidFill>
              </a:rPr>
              <a:t>Loongnix25</a:t>
            </a:r>
            <a:r>
              <a:rPr lang="zh-CN" altLang="en-US">
                <a:solidFill>
                  <a:schemeClr val="tx1"/>
                </a:solidFill>
              </a:rPr>
              <a:t>也应运而生。</a:t>
            </a:r>
            <a:endParaRPr lang="en-US"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514004" y="4940572"/>
            <a:ext cx="8671578" cy="1591987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200" b="1">
                <a:solidFill>
                  <a:schemeClr val="tx1"/>
                </a:solidFill>
              </a:rPr>
              <a:t>版本历史</a:t>
            </a:r>
            <a:endParaRPr lang="zh-CN" altLang="en-US" sz="2200" b="1">
              <a:solidFill>
                <a:schemeClr val="tx1"/>
              </a:solidFill>
            </a:endParaRPr>
          </a:p>
          <a:p>
            <a:pPr lvl="1" indent="0">
              <a:lnSpc>
                <a:spcPct val="150000"/>
              </a:lnSpc>
              <a:buNone/>
            </a:pPr>
            <a:r>
              <a:rPr lang="en-US" altLang="zh-CN">
                <a:solidFill>
                  <a:schemeClr val="tx1"/>
                </a:solidFill>
              </a:rPr>
              <a:t>loongnix25</a:t>
            </a:r>
            <a:r>
              <a:rPr lang="zh-CN" altLang="en-US">
                <a:solidFill>
                  <a:schemeClr val="tx1"/>
                </a:solidFill>
              </a:rPr>
              <a:t>早在</a:t>
            </a:r>
            <a:r>
              <a:rPr lang="en-US" altLang="zh-CN">
                <a:solidFill>
                  <a:schemeClr val="tx1"/>
                </a:solidFill>
              </a:rPr>
              <a:t>23</a:t>
            </a:r>
            <a:r>
              <a:rPr lang="zh-CN" altLang="en-US">
                <a:solidFill>
                  <a:schemeClr val="tx1"/>
                </a:solidFill>
              </a:rPr>
              <a:t>年底就已经</a:t>
            </a:r>
            <a:r>
              <a:rPr lang="en-US" altLang="zh-CN">
                <a:solidFill>
                  <a:schemeClr val="tx1"/>
                </a:solidFill>
              </a:rPr>
              <a:t>"</a:t>
            </a:r>
            <a:r>
              <a:rPr lang="zh-CN" altLang="en-US">
                <a:solidFill>
                  <a:schemeClr val="tx1"/>
                </a:solidFill>
              </a:rPr>
              <a:t>创建文件夹</a:t>
            </a:r>
            <a:r>
              <a:rPr lang="en-US" altLang="zh-CN">
                <a:solidFill>
                  <a:schemeClr val="tx1"/>
                </a:solidFill>
              </a:rPr>
              <a:t>"</a:t>
            </a:r>
            <a:r>
              <a:rPr lang="zh-CN" altLang="en-US">
                <a:solidFill>
                  <a:schemeClr val="tx1"/>
                </a:solidFill>
              </a:rPr>
              <a:t>了</a:t>
            </a:r>
            <a:r>
              <a:rPr lang="en-US" altLang="zh-CN">
                <a:solidFill>
                  <a:schemeClr val="tx1"/>
                </a:solidFill>
              </a:rPr>
              <a:t>, </a:t>
            </a:r>
            <a:r>
              <a:rPr lang="zh-CN" altLang="en-US">
                <a:solidFill>
                  <a:schemeClr val="tx1"/>
                </a:solidFill>
              </a:rPr>
              <a:t>在</a:t>
            </a:r>
            <a:r>
              <a:rPr lang="en-US" altLang="zh-CN">
                <a:solidFill>
                  <a:schemeClr val="tx1"/>
                </a:solidFill>
              </a:rPr>
              <a:t>24</a:t>
            </a:r>
            <a:r>
              <a:rPr lang="zh-CN" altLang="en-US">
                <a:solidFill>
                  <a:schemeClr val="tx1"/>
                </a:solidFill>
              </a:rPr>
              <a:t>年通过开发者社区测试了</a:t>
            </a:r>
            <a:r>
              <a:rPr lang="en-US" altLang="zh-CN">
                <a:solidFill>
                  <a:schemeClr val="tx1"/>
                </a:solidFill>
                <a:hlinkClick r:id="rId2"/>
              </a:rPr>
              <a:t>beta4</a:t>
            </a:r>
            <a:r>
              <a:rPr lang="zh-CN" altLang="en-US">
                <a:solidFill>
                  <a:schemeClr val="tx1"/>
                </a:solidFill>
              </a:rPr>
              <a:t>和</a:t>
            </a:r>
            <a:r>
              <a:rPr lang="en-US" altLang="zh-CN">
                <a:solidFill>
                  <a:schemeClr val="tx1"/>
                </a:solidFill>
                <a:hlinkClick r:id="rId3"/>
              </a:rPr>
              <a:t>beta5</a:t>
            </a:r>
            <a:r>
              <a:rPr lang="en-US" altLang="zh-CN">
                <a:solidFill>
                  <a:schemeClr val="tx1"/>
                </a:solidFill>
              </a:rPr>
              <a:t>(</a:t>
            </a:r>
            <a:r>
              <a:rPr lang="zh-CN" altLang="en-US">
                <a:solidFill>
                  <a:schemeClr val="tx1"/>
                </a:solidFill>
              </a:rPr>
              <a:t>早期版本</a:t>
            </a:r>
            <a:r>
              <a:rPr lang="en-US" altLang="zh-CN">
                <a:solidFill>
                  <a:schemeClr val="tx1"/>
                </a:solidFill>
              </a:rPr>
              <a:t>)</a:t>
            </a:r>
            <a:r>
              <a:rPr lang="zh-CN" altLang="en-US">
                <a:solidFill>
                  <a:schemeClr val="tx1"/>
                </a:solidFill>
              </a:rPr>
              <a:t>两个内测版本。</a:t>
            </a:r>
            <a:endParaRPr lang="zh-CN" altLang="en-US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3353098" y="3908087"/>
            <a:ext cx="5485765" cy="918210"/>
            <a:chOff x="4801" y="6118"/>
            <a:chExt cx="8639" cy="1446"/>
          </a:xfrm>
        </p:grpSpPr>
        <p:sp>
          <p:nvSpPr>
            <p:cNvPr id="6" name="文本框 5"/>
            <p:cNvSpPr txBox="1"/>
            <p:nvPr userDrawn="1"/>
          </p:nvSpPr>
          <p:spPr>
            <a:xfrm>
              <a:off x="4801" y="6118"/>
              <a:ext cx="3043" cy="1446"/>
            </a:xfrm>
            <a:prstGeom prst="rect">
              <a:avLst/>
            </a:prstGeom>
          </p:spPr>
          <p:txBody>
            <a:bodyPr wrap="none" rtlCol="0">
              <a:noAutofit/>
            </a:bodyPr>
            <a:p>
              <a:pPr algn="ctr">
                <a:lnSpc>
                  <a:spcPct val="150000"/>
                </a:lnSpc>
              </a:pPr>
              <a:r>
                <a:rPr lang="en-US" altLang="zh-CN" sz="2400" b="1">
                  <a:solidFill>
                    <a:srgbClr val="C00000"/>
                  </a:solidFill>
                </a:rPr>
                <a:t>Loongnix 20</a:t>
              </a:r>
              <a:r>
                <a:rPr lang="en-US" altLang="zh-CN"/>
                <a:t> </a:t>
              </a:r>
              <a:endParaRPr lang="en-US" altLang="zh-CN"/>
            </a:p>
            <a:p>
              <a:pPr algn="ctr">
                <a:lnSpc>
                  <a:spcPct val="150000"/>
                </a:lnSpc>
              </a:pPr>
              <a:r>
                <a:rPr lang="en-US" altLang="zh-CN">
                  <a:solidFill>
                    <a:srgbClr val="C00000"/>
                  </a:solidFill>
                </a:rPr>
                <a:t>ABI 1.0</a:t>
              </a:r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7" name="右箭头 6"/>
            <p:cNvSpPr/>
            <p:nvPr userDrawn="1"/>
          </p:nvSpPr>
          <p:spPr>
            <a:xfrm>
              <a:off x="8447" y="6625"/>
              <a:ext cx="1348" cy="673"/>
            </a:xfrm>
            <a:prstGeom prst="rightArrow">
              <a:avLst/>
            </a:prstGeom>
            <a:solidFill>
              <a:srgbClr val="5B9BD5">
                <a:alpha val="100000"/>
              </a:srgbClr>
            </a:solidFill>
            <a:ln w="12700" cap="flat" cmpd="sng" algn="ctr">
              <a:solidFill>
                <a:srgbClr val="AEB5C0">
                  <a:alpha val="100000"/>
                </a:srgbClr>
              </a:solidFill>
              <a:prstDash val="solid"/>
              <a:miter lim="800000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" name="文本框 7"/>
            <p:cNvSpPr txBox="1"/>
            <p:nvPr userDrawn="1"/>
          </p:nvSpPr>
          <p:spPr>
            <a:xfrm>
              <a:off x="10398" y="6118"/>
              <a:ext cx="3043" cy="1446"/>
            </a:xfrm>
            <a:prstGeom prst="rect">
              <a:avLst/>
            </a:prstGeom>
          </p:spPr>
          <p:txBody>
            <a:bodyPr wrap="none" rtlCol="0">
              <a:noAutofit/>
            </a:bodyPr>
            <a:p>
              <a:pPr algn="ctr">
                <a:lnSpc>
                  <a:spcPct val="150000"/>
                </a:lnSpc>
              </a:pPr>
              <a:r>
                <a:rPr lang="en-US" altLang="zh-CN" sz="2400" b="1">
                  <a:solidFill>
                    <a:srgbClr val="C00000"/>
                  </a:solidFill>
                </a:rPr>
                <a:t>Loongnix 25</a:t>
              </a:r>
              <a:r>
                <a:rPr lang="en-US" altLang="zh-CN"/>
                <a:t> </a:t>
              </a:r>
              <a:endParaRPr lang="en-US" altLang="zh-CN"/>
            </a:p>
            <a:p>
              <a:pPr algn="ctr">
                <a:lnSpc>
                  <a:spcPct val="150000"/>
                </a:lnSpc>
              </a:pPr>
              <a:r>
                <a:rPr lang="en-US" altLang="zh-CN">
                  <a:solidFill>
                    <a:srgbClr val="C00000"/>
                  </a:solidFill>
                </a:rPr>
                <a:t>ABI 2.0</a:t>
              </a:r>
              <a:endParaRPr lang="zh-CN" altLang="en-US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Loongnix 25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：</a:t>
            </a:r>
            <a:r>
              <a:rPr lang="zh-CN" altLang="en-US"/>
              <a:t>从旧世界迈向新世界</a:t>
            </a:r>
            <a:endParaRPr lang="zh-CN" altLang="en-US"/>
          </a:p>
        </p:txBody>
      </p:sp>
      <p:sp>
        <p:nvSpPr>
          <p:cNvPr id="2" name="文本框 1"/>
          <p:cNvSpPr txBox="1"/>
          <p:nvPr userDrawn="1"/>
        </p:nvSpPr>
        <p:spPr>
          <a:xfrm>
            <a:off x="702493" y="2218590"/>
            <a:ext cx="10787052" cy="3026042"/>
          </a:xfrm>
          <a:prstGeom prst="rect">
            <a:avLst/>
          </a:prstGeom>
        </p:spPr>
        <p:txBody>
          <a:bodyPr wrap="square" rtlCol="0" anchor="t">
            <a:no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200" b="1"/>
              <a:t>即将发布</a:t>
            </a:r>
            <a:endParaRPr lang="en-US" altLang="zh-CN" sz="2200" b="1"/>
          </a:p>
          <a:p>
            <a:pPr>
              <a:lnSpc>
                <a:spcPct val="150000"/>
              </a:lnSpc>
            </a:pPr>
            <a:r>
              <a:rPr lang="en-US" altLang="zh-CN"/>
              <a:t>Loongnix25 beta5 </a:t>
            </a:r>
            <a:r>
              <a:rPr lang="zh-CN" altLang="en-US">
                <a:solidFill>
                  <a:srgbClr val="C00000"/>
                </a:solidFill>
              </a:rPr>
              <a:t>默认集成</a:t>
            </a:r>
            <a:r>
              <a:rPr lang="en-US" altLang="zh-CN">
                <a:solidFill>
                  <a:srgbClr val="C00000"/>
                </a:solidFill>
              </a:rPr>
              <a:t>7A2000</a:t>
            </a:r>
            <a:r>
              <a:rPr lang="zh-CN" altLang="en-US">
                <a:solidFill>
                  <a:srgbClr val="C00000"/>
                </a:solidFill>
              </a:rPr>
              <a:t>集显驱动</a:t>
            </a:r>
            <a:r>
              <a:rPr lang="en-US" altLang="zh-CN">
                <a:solidFill>
                  <a:srgbClr val="C00000"/>
                </a:solidFill>
              </a:rPr>
              <a:t>loonggpu</a:t>
            </a:r>
            <a:r>
              <a:rPr lang="zh-CN" altLang="en-US"/>
              <a:t>，现在正在测试阶段，预计将在下周进行发布。本次发布为 </a:t>
            </a:r>
            <a:r>
              <a:rPr lang="en-US" altLang="zh-CN"/>
              <a:t>Loongnix25 </a:t>
            </a:r>
            <a:r>
              <a:rPr lang="zh-CN" altLang="en-US">
                <a:solidFill>
                  <a:srgbClr val="C00000"/>
                </a:solidFill>
              </a:rPr>
              <a:t>第一次对外发布</a:t>
            </a:r>
            <a:r>
              <a:rPr lang="zh-CN" altLang="en-US"/>
              <a:t>，大家可持续关注龙芯开源社区 </a:t>
            </a:r>
            <a:r>
              <a:rPr lang="en-US" altLang="zh-CN">
                <a:hlinkClick r:id="rId1"/>
              </a:rPr>
              <a:t>https://www.loongnix.cn/zh/</a:t>
            </a:r>
            <a:r>
              <a:rPr lang="zh-CN" altLang="en-US"/>
              <a:t>，届时会有相关的新闻发布，发布内容包括</a:t>
            </a:r>
            <a:r>
              <a:rPr lang="en-US" altLang="zh-CN"/>
              <a:t>Loongnix25 iso</a:t>
            </a:r>
            <a:r>
              <a:rPr lang="zh-CN" altLang="en-US"/>
              <a:t>、仓库、安装手册等。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 b="1"/>
              <a:t>注意：</a:t>
            </a:r>
            <a:r>
              <a:rPr lang="en-US" altLang="zh-CN"/>
              <a:t>Loongnix25 beta5 </a:t>
            </a:r>
            <a:r>
              <a:rPr lang="zh-CN" altLang="en-US"/>
              <a:t>是一个</a:t>
            </a:r>
            <a:r>
              <a:rPr lang="zh-CN" altLang="en-US">
                <a:solidFill>
                  <a:srgbClr val="000000"/>
                </a:solidFill>
              </a:rPr>
              <a:t>测试版本</a:t>
            </a:r>
            <a:r>
              <a:rPr lang="zh-CN" altLang="en-US"/>
              <a:t>，或者说是一个基础版，仅供开发者、爱好者使用，并不是一个产品化的版本。产品化版本将在</a:t>
            </a:r>
            <a:r>
              <a:rPr lang="en-US" altLang="zh-CN"/>
              <a:t>2025</a:t>
            </a:r>
            <a:r>
              <a:rPr lang="zh-CN" altLang="en-US"/>
              <a:t>年</a:t>
            </a:r>
            <a:r>
              <a:rPr lang="en-US" altLang="zh-CN"/>
              <a:t>Q3</a:t>
            </a:r>
            <a:r>
              <a:rPr lang="zh-CN" altLang="en-US"/>
              <a:t>发布。</a:t>
            </a:r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安同 </a:t>
            </a:r>
            <a:r>
              <a:rPr lang="en-US" altLang="zh-CN"/>
              <a:t>OS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：近期更新</a:t>
            </a:r>
            <a:endParaRPr lang="zh-CN" altLang="en-US">
              <a:solidFill>
                <a:schemeClr val="tx1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关键组件更新</a:t>
            </a:r>
            <a:endParaRPr lang="zh-CN" altLang="en-US"/>
          </a:p>
          <a:p>
            <a:pPr lvl="1"/>
            <a:r>
              <a:rPr lang="en-US" altLang="zh-CN"/>
              <a:t>Linux</a:t>
            </a:r>
            <a:r>
              <a:rPr lang="zh-CN" altLang="en-US"/>
              <a:t> </a:t>
            </a:r>
            <a:r>
              <a:rPr lang="en-US" altLang="zh-CN"/>
              <a:t>6.12 </a:t>
            </a:r>
            <a:r>
              <a:rPr lang="zh-CN" altLang="en-US"/>
              <a:t>内核已发布测试公告</a:t>
            </a:r>
            <a:endParaRPr lang="zh-CN" altLang="en-US"/>
          </a:p>
          <a:p>
            <a:pPr lvl="2"/>
            <a:r>
              <a:rPr lang="zh-CN" altLang="en-US"/>
              <a:t>包含至大多数来自邮件列表及 </a:t>
            </a:r>
            <a:r>
              <a:rPr lang="en-US" altLang="zh-CN"/>
              <a:t>6.13 </a:t>
            </a:r>
            <a:r>
              <a:rPr lang="zh-CN" altLang="en-US"/>
              <a:t>新特性</a:t>
            </a:r>
            <a:endParaRPr lang="zh-CN" altLang="en-US"/>
          </a:p>
          <a:p>
            <a:pPr lvl="1"/>
            <a:r>
              <a:rPr lang="zh-CN" altLang="en-US"/>
              <a:t>核心包组第 </a:t>
            </a:r>
            <a:r>
              <a:rPr lang="en-US" altLang="zh-CN"/>
              <a:t>12 </a:t>
            </a:r>
            <a:r>
              <a:rPr lang="zh-CN" altLang="en-US"/>
              <a:t>版 </a:t>
            </a:r>
            <a:r>
              <a:rPr lang="en-US" altLang="zh-CN"/>
              <a:t>(Core 12)</a:t>
            </a:r>
            <a:endParaRPr lang="en-US" altLang="zh-CN"/>
          </a:p>
          <a:p>
            <a:pPr lvl="2"/>
            <a:r>
              <a:rPr lang="en-US" altLang="zh-CN"/>
              <a:t>GCC 14.2.0, glibc 2.40, ...</a:t>
            </a:r>
            <a:endParaRPr lang="en-US" altLang="zh-CN"/>
          </a:p>
          <a:p>
            <a:pPr lvl="0"/>
            <a:r>
              <a:rPr lang="zh-CN" altLang="en-US"/>
              <a:t>硬件支持情况</a:t>
            </a:r>
            <a:endParaRPr lang="zh-CN" altLang="en-US"/>
          </a:p>
          <a:p>
            <a:pPr lvl="1"/>
            <a:r>
              <a:rPr lang="zh-CN" altLang="en-US"/>
              <a:t>目前发布的安同 </a:t>
            </a:r>
            <a:r>
              <a:rPr lang="en-US" altLang="zh-CN"/>
              <a:t>OS </a:t>
            </a:r>
            <a:r>
              <a:rPr lang="zh-CN" altLang="en-US"/>
              <a:t>支持可兼容 </a:t>
            </a:r>
            <a:r>
              <a:rPr lang="en-US" altLang="zh-CN"/>
              <a:t>3C6000 </a:t>
            </a:r>
            <a:r>
              <a:rPr lang="zh-CN" altLang="en-US"/>
              <a:t>单路主板</a:t>
            </a:r>
            <a:endParaRPr lang="zh-CN" altLang="en-US"/>
          </a:p>
          <a:p>
            <a:pPr lvl="1"/>
            <a:r>
              <a:rPr lang="en-US" altLang="zh-CN"/>
              <a:t>11</a:t>
            </a:r>
            <a:r>
              <a:rPr lang="zh-CN" altLang="en-US"/>
              <a:t> 月底发布了预览镜像，包含 </a:t>
            </a:r>
            <a:r>
              <a:rPr lang="en-US" altLang="zh-CN"/>
              <a:t>6.12 </a:t>
            </a:r>
            <a:r>
              <a:rPr lang="zh-CN" altLang="en-US"/>
              <a:t>内核等最新更新</a:t>
            </a:r>
            <a:endParaRPr lang="zh-CN" altLang="en-US"/>
          </a:p>
          <a:p>
            <a:pPr lvl="1"/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推送了 </a:t>
            </a:r>
            <a:r>
              <a:rPr lang="en-US" altLang="zh-CN">
                <a:solidFill>
                  <a:schemeClr val="tx1"/>
                </a:solidFill>
                <a:latin typeface="微软雅黑" charset="0"/>
                <a:ea typeface="微软雅黑" charset="0"/>
              </a:rPr>
              <a:t>xorg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-</a:t>
            </a:r>
            <a:r>
              <a:rPr lang="en-US" altLang="zh-CN">
                <a:solidFill>
                  <a:schemeClr val="tx1"/>
                </a:solidFill>
                <a:latin typeface="微软雅黑" charset="0"/>
                <a:ea typeface="微软雅黑" charset="0"/>
              </a:rPr>
              <a:t>server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 更新，允许识别 </a:t>
            </a:r>
            <a:r>
              <a:rPr lang="en-US" altLang="zh-CN">
                <a:solidFill>
                  <a:schemeClr val="tx1"/>
                </a:solidFill>
                <a:latin typeface="微软雅黑" charset="0"/>
                <a:ea typeface="微软雅黑" charset="0"/>
              </a:rPr>
              <a:t>loongson DRM 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驱动并匹配 </a:t>
            </a:r>
            <a:r>
              <a:rPr lang="en-US" altLang="zh-CN">
                <a:solidFill>
                  <a:schemeClr val="tx1"/>
                </a:solidFill>
                <a:latin typeface="微软雅黑" charset="0"/>
                <a:ea typeface="微软雅黑" charset="0"/>
              </a:rPr>
              <a:t>modesetting DDX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，可改善 </a:t>
            </a:r>
            <a:r>
              <a:rPr lang="en-US" altLang="zh-CN">
                <a:solidFill>
                  <a:schemeClr val="tx1"/>
                </a:solidFill>
                <a:latin typeface="微软雅黑" charset="0"/>
                <a:ea typeface="微软雅黑" charset="0"/>
              </a:rPr>
              <a:t>7A2000 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显卡桌面体验</a:t>
            </a:r>
            <a:endParaRPr lang="zh-CN" altLang="en-US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 lvl="2"/>
            <a:r>
              <a:rPr lang="en-US" altLang="zh-CN">
                <a:solidFill>
                  <a:schemeClr val="tx1"/>
                </a:solidFill>
                <a:latin typeface="微软雅黑" charset="0"/>
                <a:ea typeface="微软雅黑" charset="0"/>
              </a:rPr>
              <a:t>7A1000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 显卡驱动由于在 </a:t>
            </a:r>
            <a:r>
              <a:rPr lang="en-US" altLang="zh-CN">
                <a:solidFill>
                  <a:schemeClr val="tx1"/>
                </a:solidFill>
                <a:latin typeface="微软雅黑" charset="0"/>
                <a:ea typeface="微软雅黑" charset="0"/>
              </a:rPr>
              <a:t>3C5000 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等平台不可靠，默认禁用</a:t>
            </a:r>
            <a:endParaRPr lang="en-US" altLang="zh-CN"/>
          </a:p>
          <a:p>
            <a:pPr lvl="1"/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安同 </a:t>
            </a:r>
            <a:r>
              <a:rPr lang="en-US" altLang="zh-CN"/>
              <a:t>OS</a:t>
            </a:r>
            <a:r>
              <a:rPr lang="zh-CN" altLang="en-US"/>
              <a:t>：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未来规划</a:t>
            </a:r>
            <a:endParaRPr lang="zh-CN" altLang="en-US">
              <a:solidFill>
                <a:schemeClr val="tx1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lnSpc>
                <a:spcPct val="100000"/>
              </a:lnSpc>
            </a:pPr>
            <a:r>
              <a:rPr lang="zh-CN" altLang="en-US"/>
              <a:t>短期计划</a:t>
            </a:r>
            <a:endParaRPr lang="zh-CN" altLang="en-US"/>
          </a:p>
          <a:p>
            <a:pPr lvl="1">
              <a:lnSpc>
                <a:spcPct val="100000"/>
              </a:lnSpc>
            </a:pPr>
            <a:r>
              <a:rPr lang="zh-CN" altLang="en-US"/>
              <a:t>修缮</a:t>
            </a:r>
            <a:r>
              <a:rPr lang="en-US" altLang="zh-CN"/>
              <a:t> 32 </a:t>
            </a:r>
            <a:r>
              <a:rPr lang="zh-CN" altLang="en-US"/>
              <a:t>位 </a:t>
            </a:r>
            <a:r>
              <a:rPr lang="en-US" altLang="zh-CN"/>
              <a:t>x86 </a:t>
            </a:r>
            <a:r>
              <a:rPr lang="zh-CN" altLang="en-US"/>
              <a:t>运行时，改善游戏及应用兼容性</a:t>
            </a:r>
            <a:endParaRPr lang="zh-CN" altLang="en-US"/>
          </a:p>
          <a:p>
            <a:pPr lvl="1">
              <a:lnSpc>
                <a:spcPct val="100000"/>
              </a:lnSpc>
            </a:pPr>
            <a:r>
              <a:rPr lang="zh-CN" altLang="en-US"/>
              <a:t>引入 </a:t>
            </a:r>
            <a:r>
              <a:rPr lang="en-US" altLang="zh-CN"/>
              <a:t>Box64</a:t>
            </a:r>
            <a:r>
              <a:rPr lang="zh-CN" altLang="en-US"/>
              <a:t> 作为 </a:t>
            </a:r>
            <a:r>
              <a:rPr lang="en-US" altLang="zh-CN"/>
              <a:t>LATX</a:t>
            </a:r>
            <a:r>
              <a:rPr lang="zh-CN" altLang="en-US"/>
              <a:t> 的可选替代</a:t>
            </a:r>
            <a:endParaRPr lang="zh-CN" altLang="en-US"/>
          </a:p>
          <a:p>
            <a:pPr lvl="2">
              <a:lnSpc>
                <a:spcPct val="100000"/>
              </a:lnSpc>
            </a:pPr>
            <a:r>
              <a:rPr lang="en-US" altLang="zh-CN"/>
              <a:t>EmuKit </a:t>
            </a:r>
            <a:r>
              <a:rPr lang="zh-CN" altLang="en-US"/>
              <a:t>与 </a:t>
            </a:r>
            <a:r>
              <a:rPr lang="en-US" altLang="zh-CN"/>
              <a:t>LATX </a:t>
            </a:r>
            <a:r>
              <a:rPr lang="zh-CN" altLang="en-US"/>
              <a:t>依赖解耦</a:t>
            </a:r>
            <a:endParaRPr lang="en-US" altLang="zh-CN"/>
          </a:p>
          <a:p>
            <a:pPr lvl="0">
              <a:lnSpc>
                <a:spcPct val="100000"/>
              </a:lnSpc>
            </a:pPr>
            <a:r>
              <a:rPr lang="zh-CN" altLang="en-US"/>
              <a:t>中长期计划</a:t>
            </a:r>
            <a:endParaRPr lang="zh-CN" altLang="en-US"/>
          </a:p>
          <a:p>
            <a:pPr lvl="1">
              <a:lnSpc>
                <a:spcPct val="100000"/>
              </a:lnSpc>
            </a:pPr>
            <a:r>
              <a:rPr lang="zh-CN" altLang="en-US"/>
              <a:t>春节前后：进一步打磨并正式推送 </a:t>
            </a:r>
            <a:r>
              <a:rPr lang="en-US" altLang="zh-CN"/>
              <a:t>KDE</a:t>
            </a:r>
            <a:r>
              <a:rPr lang="zh-CN" altLang="en-US"/>
              <a:t> </a:t>
            </a:r>
            <a:r>
              <a:rPr lang="en-US" altLang="zh-CN"/>
              <a:t>6 </a:t>
            </a:r>
            <a:r>
              <a:rPr lang="zh-CN" altLang="en-US"/>
              <a:t>更新</a:t>
            </a:r>
            <a:endParaRPr lang="zh-CN" altLang="en-US"/>
          </a:p>
          <a:p>
            <a:pPr lvl="2">
              <a:lnSpc>
                <a:spcPct val="100000"/>
              </a:lnSpc>
            </a:pPr>
            <a:r>
              <a:rPr lang="zh-CN" altLang="en-US"/>
              <a:t>引入用于管理（选择和配置）</a:t>
            </a:r>
            <a:r>
              <a:rPr lang="en-US" altLang="zh-CN"/>
              <a:t>x86 </a:t>
            </a:r>
            <a:r>
              <a:rPr lang="zh-CN" altLang="en-US"/>
              <a:t>模拟方案的 </a:t>
            </a:r>
            <a:r>
              <a:rPr lang="en-US" altLang="zh-CN"/>
              <a:t>KCM </a:t>
            </a:r>
            <a:r>
              <a:rPr lang="zh-CN" altLang="en-US"/>
              <a:t>模块</a:t>
            </a:r>
            <a:endParaRPr lang="zh-CN" altLang="en-US"/>
          </a:p>
          <a:p>
            <a:pPr lvl="1">
              <a:lnSpc>
                <a:spcPct val="100000"/>
              </a:lnSpc>
            </a:pPr>
            <a:r>
              <a:rPr lang="zh-CN" altLang="en-US"/>
              <a:t>调研 </a:t>
            </a:r>
            <a:r>
              <a:rPr lang="en-US" altLang="zh-CN"/>
              <a:t>.deb</a:t>
            </a:r>
            <a:r>
              <a:rPr lang="zh-CN" altLang="en-US"/>
              <a:t> 软件包安装向导转换功能可行性</a:t>
            </a:r>
            <a:endParaRPr lang="zh-CN" altLang="en-US"/>
          </a:p>
          <a:p>
            <a:pPr lvl="2">
              <a:lnSpc>
                <a:spcPct val="100000"/>
              </a:lnSpc>
            </a:pPr>
            <a:r>
              <a:rPr lang="en-US" altLang="zh-CN"/>
              <a:t>loongarch64</a:t>
            </a:r>
            <a:r>
              <a:rPr lang="zh-CN" altLang="en-US"/>
              <a:t> </a:t>
            </a:r>
            <a:r>
              <a:rPr lang="en-US" altLang="en-US"/>
              <a:t>↔</a:t>
            </a:r>
            <a:r>
              <a:rPr lang="en-US" altLang="zh-CN"/>
              <a:t> loong64, amd64 </a:t>
            </a:r>
            <a:r>
              <a:rPr lang="en-US" altLang="en-US"/>
              <a:t>→</a:t>
            </a:r>
            <a:r>
              <a:rPr lang="en-US" altLang="zh-CN"/>
              <a:t> loongarch64/loong64</a:t>
            </a:r>
            <a:endParaRPr lang="en-US" altLang="zh-CN"/>
          </a:p>
          <a:p>
            <a:pPr lvl="2">
              <a:lnSpc>
                <a:spcPct val="100000"/>
              </a:lnSpc>
            </a:pPr>
            <a:r>
              <a:rPr lang="zh-CN" altLang="en-US"/>
              <a:t>调研系统 </a:t>
            </a:r>
            <a:r>
              <a:rPr lang="en-US" altLang="zh-CN"/>
              <a:t>dpkg </a:t>
            </a:r>
            <a:r>
              <a:rPr lang="zh-CN" altLang="en-US"/>
              <a:t>架构名迁移至 </a:t>
            </a:r>
            <a:r>
              <a:rPr lang="en-US" altLang="zh-CN"/>
              <a:t>loong64 </a:t>
            </a:r>
            <a:r>
              <a:rPr lang="zh-CN" altLang="en-US"/>
              <a:t>的时机</a:t>
            </a:r>
            <a:endParaRPr lang="zh-CN" altLang="en-US"/>
          </a:p>
          <a:p>
            <a:pPr lvl="1">
              <a:lnSpc>
                <a:spcPct val="100000"/>
              </a:lnSpc>
            </a:pPr>
            <a:r>
              <a:rPr lang="zh-CN" altLang="en-US"/>
              <a:t>应用商店前后端的初步实现</a:t>
            </a:r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Gentoo/LoongArch </a:t>
            </a:r>
            <a:r>
              <a:rPr lang="zh-CN" altLang="en-US"/>
              <a:t>年终计划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keyword </a:t>
            </a:r>
            <a:r>
              <a:rPr lang="zh-CN" altLang="en-US"/>
              <a:t>&amp; 推送 </a:t>
            </a:r>
            <a:r>
              <a:rPr lang="en-US" altLang="zh-CN"/>
              <a:t>musl</a:t>
            </a:r>
            <a:r>
              <a:rPr lang="zh-CN" altLang="en-US"/>
              <a:t> </a:t>
            </a:r>
            <a:r>
              <a:rPr lang="en-US" altLang="zh-CN"/>
              <a:t>profiles</a:t>
            </a:r>
            <a:endParaRPr lang="en-US" altLang="zh-CN"/>
          </a:p>
          <a:p>
            <a:r>
              <a:rPr lang="zh-CN" altLang="en-US"/>
              <a:t>复现 &amp; 推送 </a:t>
            </a:r>
            <a:r>
              <a:rPr lang="en-US" altLang="zh-CN"/>
              <a:t>LLVM stage3 </a:t>
            </a:r>
            <a:r>
              <a:rPr lang="zh-CN" altLang="en-US"/>
              <a:t>工作</a:t>
            </a:r>
            <a:endParaRPr lang="zh-CN" altLang="en-US"/>
          </a:p>
          <a:p>
            <a:pPr lvl="1"/>
            <a:r>
              <a:rPr lang="en-US" altLang="zh-CN"/>
              <a:t>thanks </a:t>
            </a:r>
            <a:r>
              <a:rPr lang="zh-CN" altLang="en-US"/>
              <a:t>@</a:t>
            </a:r>
            <a:r>
              <a:rPr lang="en-US" altLang="zh-CN"/>
              <a:t>xinmu for testing</a:t>
            </a:r>
            <a:endParaRPr lang="en-US" altLang="zh-CN"/>
          </a:p>
          <a:p>
            <a:r>
              <a:rPr lang="zh-CN" altLang="en-US"/>
              <a:t>上游化 </a:t>
            </a:r>
            <a:r>
              <a:rPr lang="en-US" altLang="zh-CN"/>
              <a:t>dist</a:t>
            </a:r>
            <a:r>
              <a:rPr lang="zh-CN" altLang="en-US"/>
              <a:t>-</a:t>
            </a:r>
            <a:r>
              <a:rPr lang="en-US" altLang="zh-CN"/>
              <a:t>kernel</a:t>
            </a:r>
            <a:r>
              <a:rPr lang="zh-CN" altLang="en-US"/>
              <a:t>、</a:t>
            </a:r>
            <a:r>
              <a:rPr lang="en-US" altLang="zh-CN"/>
              <a:t>install</a:t>
            </a:r>
            <a:r>
              <a:rPr lang="zh-CN" altLang="en-US"/>
              <a:t>-</a:t>
            </a:r>
            <a:r>
              <a:rPr lang="en-US" altLang="zh-CN"/>
              <a:t>cd </a:t>
            </a:r>
            <a:r>
              <a:rPr lang="zh-CN" altLang="en-US"/>
              <a:t>工作</a:t>
            </a:r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olidFill>
                  <a:schemeClr val="tx1"/>
                </a:solidFill>
                <a:latin typeface="微软雅黑" charset="0"/>
                <a:ea typeface="微软雅黑" charset="0"/>
              </a:rPr>
              <a:t>D</a:t>
            </a:r>
            <a:r>
              <a:rPr lang="en-US" altLang="zh-CN"/>
              <a:t>ebian </a:t>
            </a:r>
            <a:r>
              <a:rPr lang="zh-CN" altLang="en-US"/>
              <a:t>状态同步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914465" y="1259762"/>
            <a:ext cx="4016530" cy="2322426"/>
          </a:xfrm>
        </p:spPr>
        <p:txBody>
          <a:bodyPr/>
          <a:p>
            <a:r>
              <a:rPr lang="zh-CN" altLang="en-US" sz="1600"/>
              <a:t>架构相关软件包状态</a:t>
            </a:r>
            <a:endParaRPr lang="en-US" altLang="zh-CN" sz="1600"/>
          </a:p>
          <a:p>
            <a:r>
              <a:rPr lang="en-US" altLang="zh-CN" sz="1600"/>
              <a:t>BD-Uninstallable</a:t>
            </a:r>
            <a:r>
              <a:rPr lang="zh-CN" altLang="en-US" sz="1600"/>
              <a:t>：</a:t>
            </a:r>
            <a:r>
              <a:rPr lang="en-US" altLang="zh-CN" sz="1600"/>
              <a:t>412</a:t>
            </a:r>
            <a:endParaRPr lang="en-US" altLang="zh-CN" sz="1600"/>
          </a:p>
          <a:p>
            <a:r>
              <a:rPr lang="en-US" altLang="zh-CN" sz="1600"/>
              <a:t>Build-Attempted</a:t>
            </a:r>
            <a:r>
              <a:rPr lang="zh-CN" altLang="en-US" sz="1600"/>
              <a:t>：</a:t>
            </a:r>
            <a:r>
              <a:rPr lang="en-US" altLang="zh-CN" sz="1600"/>
              <a:t>146</a:t>
            </a:r>
            <a:endParaRPr lang="en-US" altLang="zh-CN" sz="1600"/>
          </a:p>
          <a:p>
            <a:r>
              <a:rPr lang="en-US" altLang="zh-CN" sz="1600"/>
              <a:t>Dep</a:t>
            </a:r>
            <a:r>
              <a:rPr lang="zh-CN" altLang="en-US" sz="1600"/>
              <a:t>-</a:t>
            </a:r>
            <a:r>
              <a:rPr lang="en-US" altLang="zh-CN" sz="1600"/>
              <a:t>Wait</a:t>
            </a:r>
            <a:r>
              <a:rPr lang="zh-CN" altLang="en-US" sz="1600"/>
              <a:t>：</a:t>
            </a:r>
            <a:r>
              <a:rPr lang="en-US" altLang="zh-CN" sz="1600"/>
              <a:t>22</a:t>
            </a:r>
            <a:endParaRPr lang="en-US" altLang="zh-CN" sz="1600"/>
          </a:p>
          <a:p>
            <a:r>
              <a:rPr lang="en-US" altLang="zh-CN" sz="1600"/>
              <a:t>Failed</a:t>
            </a:r>
            <a:r>
              <a:rPr lang="zh-CN" altLang="en-US" sz="1600"/>
              <a:t>：</a:t>
            </a:r>
            <a:r>
              <a:rPr lang="en-US" altLang="zh-CN" sz="1600"/>
              <a:t>122</a:t>
            </a:r>
            <a:endParaRPr lang="en-US" altLang="zh-CN" sz="1600"/>
          </a:p>
          <a:p>
            <a:r>
              <a:rPr lang="en-US" altLang="zh-CN" sz="1600"/>
              <a:t>Installed</a:t>
            </a:r>
            <a:r>
              <a:rPr lang="zh-CN" altLang="en-US" sz="1600"/>
              <a:t>：</a:t>
            </a:r>
            <a:r>
              <a:rPr lang="en-US" altLang="zh-CN" sz="1600"/>
              <a:t>17135</a:t>
            </a:r>
            <a:endParaRPr lang="en-US" altLang="zh-CN" sz="1600"/>
          </a:p>
        </p:txBody>
      </p:sp>
      <p:pic>
        <p:nvPicPr>
          <p:cNvPr id="4" name="图片 3" descr="upload_post_object_v2_285460278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7067" y="1259749"/>
            <a:ext cx="6210058" cy="46575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龙架构</a:t>
            </a:r>
            <a:r>
              <a:rPr lang="zh-CN" altLang="en-US"/>
              <a:t>双周会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28448" y="3509470"/>
            <a:ext cx="4418126" cy="497923"/>
          </a:xfrm>
        </p:spPr>
        <p:txBody>
          <a:bodyPr/>
          <a:p>
            <a:r>
              <a:rPr lang="en-US" altLang="zh-CN"/>
              <a:t>2024 </a:t>
            </a:r>
            <a:r>
              <a:rPr lang="zh-CN" altLang="en-US"/>
              <a:t>年 </a:t>
            </a:r>
            <a:r>
              <a:rPr lang="en-US" altLang="zh-CN"/>
              <a:t>12 </a:t>
            </a:r>
            <a:r>
              <a:rPr lang="zh-CN" altLang="en-US"/>
              <a:t>月 </a:t>
            </a:r>
            <a:r>
              <a:rPr lang="en-US" altLang="zh-CN"/>
              <a:t>8 </a:t>
            </a:r>
            <a:r>
              <a:rPr lang="zh-CN" altLang="en-US"/>
              <a:t>日·第 </a:t>
            </a:r>
            <a:r>
              <a:rPr lang="en-US" altLang="zh-CN"/>
              <a:t>1 </a:t>
            </a:r>
            <a:r>
              <a:rPr lang="zh-CN" altLang="en-US"/>
              <a:t>次</a:t>
            </a:r>
            <a:endParaRPr lang="zh-CN" altLang="en-US"/>
          </a:p>
        </p:txBody>
      </p:sp>
      <p:pic>
        <p:nvPicPr>
          <p:cNvPr id="4" name="图片 3" descr="upload_post_object_v2_3573890905"/>
          <p:cNvPicPr>
            <a:picLocks noChangeAspect="1"/>
          </p:cNvPicPr>
          <p:nvPr/>
        </p:nvPicPr>
        <p:blipFill>
          <a:blip r:embed="rId1"/>
          <a:srcRect l="9880" t="30263" r="9431" b="26132"/>
          <a:stretch>
            <a:fillRect/>
          </a:stretch>
        </p:blipFill>
        <p:spPr>
          <a:xfrm>
            <a:off x="9123352" y="572452"/>
            <a:ext cx="2468139" cy="2404885"/>
          </a:xfrm>
          <a:prstGeom prst="rect">
            <a:avLst/>
          </a:prstGeom>
        </p:spPr>
      </p:pic>
      <p:pic>
        <p:nvPicPr>
          <p:cNvPr id="7" name="图片 6" descr="upload_post_object_v2_8726131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1593" y="572430"/>
            <a:ext cx="2581652" cy="240486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olidFill>
                  <a:schemeClr val="tx1"/>
                </a:solidFill>
                <a:latin typeface="微软雅黑" charset="0"/>
                <a:ea typeface="微软雅黑" charset="0"/>
              </a:rPr>
              <a:t>D</a:t>
            </a:r>
            <a:r>
              <a:rPr lang="en-US" altLang="zh-CN"/>
              <a:t>ebian </a:t>
            </a:r>
            <a:r>
              <a:rPr lang="zh-CN" altLang="en-US"/>
              <a:t>状态同步（续</a:t>
            </a:r>
            <a:r>
              <a:rPr lang="en-US" altLang="zh-CN"/>
              <a:t>.</a:t>
            </a:r>
            <a:r>
              <a:rPr lang="zh-CN" altLang="en-US"/>
              <a:t>）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11366274" cy="4657501"/>
          </a:xfrm>
        </p:spPr>
        <p:txBody>
          <a:bodyPr/>
          <a:p>
            <a:r>
              <a:rPr lang="en-US" altLang="zh-CN" sz="2400">
                <a:solidFill>
                  <a:schemeClr val="tx1"/>
                </a:solidFill>
                <a:latin typeface="微软雅黑" charset="0"/>
                <a:ea typeface="微软雅黑" charset="0"/>
                <a:hlinkClick r:id="rId1"/>
              </a:rPr>
              <a:t>https://bugs.debian.org/cgi</a:t>
            </a:r>
            <a:r>
              <a:rPr lang="zh-CN" altLang="en-US" sz="2400">
                <a:solidFill>
                  <a:schemeClr val="tx1"/>
                </a:solidFill>
                <a:latin typeface="微软雅黑" charset="0"/>
                <a:ea typeface="微软雅黑" charset="0"/>
                <a:hlinkClick r:id="rId1"/>
              </a:rPr>
              <a:t>-</a:t>
            </a:r>
            <a:r>
              <a:rPr lang="en-US" altLang="zh-CN" sz="2400">
                <a:solidFill>
                  <a:schemeClr val="tx1"/>
                </a:solidFill>
                <a:latin typeface="微软雅黑" charset="0"/>
                <a:ea typeface="微软雅黑" charset="0"/>
                <a:hlinkClick r:id="rId1"/>
              </a:rPr>
              <a:t>bin/bugreport.cgi?bug</a:t>
            </a:r>
            <a:r>
              <a:rPr lang="zh-CN" altLang="en-US" sz="2400">
                <a:solidFill>
                  <a:schemeClr val="tx1"/>
                </a:solidFill>
                <a:latin typeface="微软雅黑" charset="0"/>
                <a:ea typeface="微软雅黑" charset="0"/>
                <a:hlinkClick r:id="rId1"/>
              </a:rPr>
              <a:t>=</a:t>
            </a:r>
            <a:r>
              <a:rPr lang="en-US" altLang="zh-CN" sz="2400">
                <a:solidFill>
                  <a:schemeClr val="tx1"/>
                </a:solidFill>
                <a:latin typeface="微软雅黑" charset="0"/>
                <a:ea typeface="微软雅黑" charset="0"/>
                <a:hlinkClick r:id="rId1"/>
              </a:rPr>
              <a:t>1089009</a:t>
            </a:r>
            <a:endParaRPr lang="en-US" altLang="zh-CN" sz="2400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 lvl="1"/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提请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 </a:t>
            </a:r>
            <a:r>
              <a:rPr lang="en-US" altLang="zh-CN">
                <a:solidFill>
                  <a:schemeClr val="tx1"/>
                </a:solidFill>
                <a:latin typeface="微软雅黑" charset="0"/>
                <a:ea typeface="微软雅黑" charset="0"/>
              </a:rPr>
              <a:t>FTP</a:t>
            </a:r>
            <a:r>
              <a:rPr lang="en-US" altLang="zh-CN">
                <a:solidFill>
                  <a:schemeClr val="tx1"/>
                </a:solidFill>
                <a:latin typeface="微软雅黑" charset="0"/>
                <a:ea typeface="微软雅黑" charset="0"/>
              </a:rPr>
              <a:t> 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团队存储 </a:t>
            </a:r>
            <a:r>
              <a:rPr lang="en-US" altLang="zh-CN">
                <a:solidFill>
                  <a:schemeClr val="tx1"/>
                </a:solidFill>
                <a:latin typeface="微软雅黑" charset="0"/>
                <a:ea typeface="微软雅黑" charset="0"/>
              </a:rPr>
              <a:t>loong64</a:t>
            </a:r>
            <a:endParaRPr lang="en-US" altLang="zh-CN" sz="2055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r>
              <a:rPr lang="en-US" altLang="zh-CN" sz="2400">
                <a:solidFill>
                  <a:schemeClr val="tx1"/>
                </a:solidFill>
                <a:hlinkClick r:id="rId2"/>
              </a:rPr>
              <a:t>https://lists.debian.org/debian</a:t>
            </a:r>
            <a:r>
              <a:rPr lang="zh-CN" altLang="en-US" sz="2400">
                <a:solidFill>
                  <a:schemeClr val="tx1"/>
                </a:solidFill>
                <a:hlinkClick r:id="rId2"/>
              </a:rPr>
              <a:t>-</a:t>
            </a:r>
            <a:r>
              <a:rPr lang="en-US" altLang="zh-CN" sz="2400">
                <a:solidFill>
                  <a:schemeClr val="tx1"/>
                </a:solidFill>
                <a:hlinkClick r:id="rId2"/>
              </a:rPr>
              <a:t>loongarch/2024/12/msg00000.html</a:t>
            </a:r>
            <a:endParaRPr lang="en-US" altLang="zh-CN" sz="2400">
              <a:solidFill>
                <a:schemeClr val="tx1"/>
              </a:solidFill>
              <a:hlinkClick r:id="rId2"/>
            </a:endParaRPr>
          </a:p>
          <a:p>
            <a:pPr lvl="1"/>
            <a:r>
              <a:rPr lang="en-US" altLang="zh-CN"/>
              <a:t>Bug#1088935: libseccomp: Please package git snapshot for experimental</a:t>
            </a:r>
            <a:endParaRPr lang="en-US" altLang="zh-CN" sz="2055">
              <a:solidFill>
                <a:schemeClr val="tx1"/>
              </a:solidFill>
              <a:hlinkClick r:id="rId2"/>
            </a:endParaRPr>
          </a:p>
          <a:p>
            <a:r>
              <a:rPr lang="en-US" altLang="zh-CN" sz="2400">
                <a:solidFill>
                  <a:schemeClr val="tx1"/>
                </a:solidFill>
                <a:hlinkClick r:id="rId3"/>
              </a:rPr>
              <a:t>https://lists.debian.org/debian</a:t>
            </a:r>
            <a:r>
              <a:rPr lang="zh-CN" altLang="en-US" sz="2400">
                <a:solidFill>
                  <a:schemeClr val="tx1"/>
                </a:solidFill>
                <a:hlinkClick r:id="rId3"/>
              </a:rPr>
              <a:t>-</a:t>
            </a:r>
            <a:r>
              <a:rPr lang="en-US" altLang="zh-CN" sz="2400">
                <a:solidFill>
                  <a:schemeClr val="tx1"/>
                </a:solidFill>
                <a:hlinkClick r:id="rId3"/>
              </a:rPr>
              <a:t>loongarch/2024/11/msg00014.html</a:t>
            </a:r>
            <a:endParaRPr lang="en-US" altLang="zh-CN" sz="2400">
              <a:solidFill>
                <a:schemeClr val="tx1"/>
              </a:solidFill>
              <a:hlinkClick r:id="rId2"/>
            </a:endParaRPr>
          </a:p>
          <a:p>
            <a:pPr lvl="1"/>
            <a:r>
              <a:rPr lang="en-US" altLang="zh-CN"/>
              <a:t>New test installation image for loong64 2024-11-15</a:t>
            </a:r>
            <a:endParaRPr lang="en-US" altLang="zh-CN" sz="2055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Loong Arch Linux </a:t>
            </a:r>
            <a:r>
              <a:rPr lang="zh-CN" altLang="en-US"/>
              <a:t>项目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Refresh: </a:t>
            </a:r>
            <a:r>
              <a:rPr lang="zh-CN" altLang="en-US"/>
              <a:t>从头建设</a:t>
            </a:r>
            <a:r>
              <a:rPr lang="zh-CN" altLang="en-US">
                <a:solidFill>
                  <a:srgbClr val="C00000"/>
                </a:solidFill>
              </a:rPr>
              <a:t>补丁集</a:t>
            </a:r>
            <a:r>
              <a:rPr lang="zh-CN" altLang="en-US"/>
              <a:t>维护架构</a:t>
            </a:r>
            <a:endParaRPr lang="zh-CN" altLang="en-US"/>
          </a:p>
          <a:p>
            <a:pPr lvl="1"/>
            <a:r>
              <a:rPr lang="zh-CN" altLang="en-US"/>
              <a:t>目前由北京大学学生</a:t>
            </a:r>
            <a:r>
              <a:rPr lang="en-US" altLang="zh-CN"/>
              <a:t>Linux</a:t>
            </a:r>
            <a:r>
              <a:rPr lang="zh-CN" altLang="en-US"/>
              <a:t>俱乐部接手</a:t>
            </a:r>
            <a:endParaRPr lang="zh-CN" altLang="en-US"/>
          </a:p>
          <a:p>
            <a:pPr lvl="2"/>
            <a:r>
              <a:rPr lang="zh-CN" altLang="en-US"/>
              <a:t>评估认为原有模式不太适合</a:t>
            </a:r>
            <a:r>
              <a:rPr lang="zh-CN" altLang="en-US">
                <a:solidFill>
                  <a:srgbClr val="C00000"/>
                </a:solidFill>
              </a:rPr>
              <a:t>长期</a:t>
            </a:r>
            <a:r>
              <a:rPr lang="zh-CN" altLang="en-US">
                <a:solidFill>
                  <a:srgbClr val="000000"/>
                </a:solidFill>
              </a:rPr>
              <a:t>的</a:t>
            </a:r>
            <a:r>
              <a:rPr lang="zh-CN" altLang="en-US">
                <a:solidFill>
                  <a:srgbClr val="C00000"/>
                </a:solidFill>
              </a:rPr>
              <a:t>社区</a:t>
            </a:r>
            <a:r>
              <a:rPr lang="zh-CN" altLang="en-US">
                <a:solidFill>
                  <a:srgbClr val="000000"/>
                </a:solidFill>
              </a:rPr>
              <a:t>维护</a:t>
            </a:r>
            <a:endParaRPr lang="zh-CN" altLang="en-US">
              <a:solidFill>
                <a:srgbClr val="000000"/>
              </a:solidFill>
            </a:endParaRPr>
          </a:p>
          <a:p>
            <a:pPr lvl="2"/>
            <a:r>
              <a:rPr lang="zh-CN" altLang="en-US"/>
              <a:t>完全使用新的维护架构</a:t>
            </a:r>
            <a:endParaRPr lang="zh-CN" altLang="en-US"/>
          </a:p>
          <a:p>
            <a:pPr lvl="1"/>
            <a:r>
              <a:rPr lang="zh-CN" altLang="en-US"/>
              <a:t>参考 </a:t>
            </a:r>
            <a:r>
              <a:rPr lang="en-US" altLang="zh-CN"/>
              <a:t>archriscv</a:t>
            </a:r>
            <a:endParaRPr lang="en-US" altLang="zh-CN"/>
          </a:p>
          <a:p>
            <a:pPr lvl="1"/>
            <a:r>
              <a:rPr lang="zh-CN" altLang="en-US"/>
              <a:t>便于追踪上游变化</a:t>
            </a:r>
            <a:endParaRPr lang="zh-CN" altLang="en-US"/>
          </a:p>
          <a:p>
            <a:pPr lvl="1"/>
            <a:r>
              <a:rPr lang="zh-CN" altLang="en-US"/>
              <a:t>便于协作</a:t>
            </a:r>
            <a:endParaRPr lang="zh-CN" altLang="en-US"/>
          </a:p>
          <a:p>
            <a:pPr lvl="1"/>
            <a:r>
              <a:rPr lang="zh-CN" altLang="en-US"/>
              <a:t>一切修改</a:t>
            </a:r>
            <a:r>
              <a:rPr lang="zh-CN" altLang="en-US">
                <a:solidFill>
                  <a:srgbClr val="C00000"/>
                </a:solidFill>
              </a:rPr>
              <a:t>尽可能上游化</a:t>
            </a:r>
            <a:r>
              <a:rPr lang="en-US" altLang="zh-CN"/>
              <a:t> </a:t>
            </a:r>
            <a:endParaRPr lang="zh-CN" altLang="en-US"/>
          </a:p>
          <a:p>
            <a:r>
              <a:rPr lang="zh-CN" altLang="en-US"/>
              <a:t>开发者工具实现</a:t>
            </a:r>
            <a:r>
              <a:rPr lang="zh-CN" altLang="en-US">
                <a:solidFill>
                  <a:srgbClr val="C00000"/>
                </a:solidFill>
              </a:rPr>
              <a:t>环境透明</a:t>
            </a:r>
            <a:endParaRPr lang="zh-CN" altLang="en-US">
              <a:solidFill>
                <a:srgbClr val="C00000"/>
              </a:solidFill>
            </a:endParaRPr>
          </a:p>
          <a:p>
            <a:pPr lvl="1"/>
            <a:r>
              <a:rPr lang="zh-CN" altLang="en-US"/>
              <a:t>便于降低参与门槛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5" name="图片 4" descr="upload_post_object_v2_10715494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3610" y="2672889"/>
            <a:ext cx="6926234" cy="408761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Loong Arch Linux </a:t>
            </a:r>
            <a:r>
              <a:rPr lang="zh-CN" altLang="en-US"/>
              <a:t>项目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无版本控制权限</a:t>
            </a:r>
            <a:endParaRPr lang="zh-CN" altLang="en-US"/>
          </a:p>
          <a:p>
            <a:pPr lvl="1"/>
            <a:r>
              <a:rPr lang="zh-CN" altLang="en-US"/>
              <a:t>版本完全跟随</a:t>
            </a:r>
            <a:r>
              <a:rPr lang="en-US" altLang="zh-CN"/>
              <a:t>Arch Linux</a:t>
            </a:r>
            <a:r>
              <a:rPr lang="zh-CN" altLang="en-US"/>
              <a:t>上游</a:t>
            </a:r>
            <a:endParaRPr lang="zh-CN" altLang="en-US"/>
          </a:p>
          <a:p>
            <a:r>
              <a:rPr lang="zh-CN" altLang="en-US"/>
              <a:t>状态页：</a:t>
            </a:r>
            <a:r>
              <a:rPr lang="en-US" altLang="zh-CN">
                <a:hlinkClick r:id="rId1"/>
              </a:rPr>
              <a:t>https://loongarchlinux.lcpu.dev/new.html</a:t>
            </a:r>
            <a:endParaRPr lang="en-US" altLang="zh-CN">
              <a:hlinkClick r:id="rId1"/>
            </a:endParaRPr>
          </a:p>
          <a:p>
            <a:r>
              <a:rPr lang="zh-CN" altLang="en-US"/>
              <a:t>仓库主页：</a:t>
            </a:r>
            <a:r>
              <a:rPr lang="en-US" altLang="zh-CN">
                <a:hlinkClick r:id="rId2"/>
              </a:rPr>
              <a:t>https://github.com/lcpu</a:t>
            </a:r>
            <a:r>
              <a:rPr lang="zh-CN" altLang="en-US">
                <a:hlinkClick r:id="rId2"/>
              </a:rPr>
              <a:t>-</a:t>
            </a:r>
            <a:r>
              <a:rPr lang="en-US" altLang="zh-CN">
                <a:hlinkClick r:id="rId2"/>
              </a:rPr>
              <a:t>club/loongarch</a:t>
            </a:r>
            <a:r>
              <a:rPr lang="zh-CN" altLang="en-US">
                <a:hlinkClick r:id="rId2"/>
              </a:rPr>
              <a:t>-</a:t>
            </a:r>
            <a:r>
              <a:rPr lang="en-US" altLang="zh-CN">
                <a:hlinkClick r:id="rId2"/>
              </a:rPr>
              <a:t>packages</a:t>
            </a:r>
            <a:endParaRPr lang="en-US" altLang="zh-CN">
              <a:hlinkClick r:id="rId2"/>
            </a:endParaRPr>
          </a:p>
          <a:p>
            <a:endParaRPr lang="zh-CN" altLang="en-US"/>
          </a:p>
          <a:p>
            <a:endParaRPr lang="zh-CN" altLang="en-US"/>
          </a:p>
        </p:txBody>
      </p:sp>
      <p:pic>
        <p:nvPicPr>
          <p:cNvPr id="4" name="图片 3" descr="upload_post_object_v2_14736076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25" y="3789097"/>
            <a:ext cx="8745608" cy="2990071"/>
          </a:xfrm>
          <a:prstGeom prst="rect">
            <a:avLst/>
          </a:prstGeom>
        </p:spPr>
      </p:pic>
      <p:sp>
        <p:nvSpPr>
          <p:cNvPr id="5" name="文本框 4"/>
          <p:cNvSpPr txBox="1"/>
          <p:nvPr userDrawn="1"/>
        </p:nvSpPr>
        <p:spPr>
          <a:xfrm>
            <a:off x="5793987" y="3961095"/>
            <a:ext cx="6229191" cy="959759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zh-CN" altLang="en-US" sz="2800"/>
              <a:t>缺失的包中中有上千个是</a:t>
            </a:r>
            <a:r>
              <a:rPr lang="en-US" altLang="zh-CN" sz="2800"/>
              <a:t>Haskell</a:t>
            </a:r>
            <a:r>
              <a:rPr lang="zh-CN" altLang="en-US" sz="2800"/>
              <a:t>包</a:t>
            </a:r>
            <a:endParaRPr lang="zh-CN" altLang="en-US" sz="2800"/>
          </a:p>
          <a:p>
            <a:r>
              <a:rPr lang="zh-CN" altLang="en-US" sz="2800"/>
              <a:t>需要等待</a:t>
            </a:r>
            <a:r>
              <a:rPr lang="en-US" altLang="zh-CN" sz="2800"/>
              <a:t>Arch Linux</a:t>
            </a:r>
            <a:r>
              <a:rPr lang="zh-CN" altLang="en-US" sz="2800"/>
              <a:t>上游更新才能移植</a:t>
            </a:r>
            <a:endParaRPr lang="zh-CN" altLang="en-US" sz="2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Loong Arch Linux </a:t>
            </a:r>
            <a:r>
              <a:rPr lang="zh-CN" altLang="en-US"/>
              <a:t>项目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近期提交上游的修复（包括已接受</a:t>
            </a:r>
            <a:r>
              <a:rPr lang="en-US" altLang="zh-CN"/>
              <a:t>/</a:t>
            </a:r>
            <a:r>
              <a:rPr lang="zh-CN" altLang="en-US"/>
              <a:t>未接受）</a:t>
            </a:r>
            <a:endParaRPr lang="zh-CN" altLang="en-US"/>
          </a:p>
          <a:p>
            <a:r>
              <a:rPr lang="en-US" altLang="zh-CN"/>
              <a:t>Blender: </a:t>
            </a:r>
            <a:r>
              <a:rPr lang="zh-CN" altLang="en-US"/>
              <a:t>（暂未接受） </a:t>
            </a:r>
            <a:r>
              <a:rPr lang="en-US" altLang="zh-CN">
                <a:hlinkClick r:id="rId1"/>
              </a:rPr>
              <a:t>https://projects.blender.org/blender/blender/pulls/130916</a:t>
            </a:r>
            <a:endParaRPr lang="en-US" altLang="zh-CN">
              <a:hlinkClick r:id="rId1"/>
            </a:endParaRPr>
          </a:p>
          <a:p>
            <a:r>
              <a:rPr lang="en-US" altLang="zh-CN"/>
              <a:t>WebKit: </a:t>
            </a:r>
            <a:r>
              <a:rPr lang="zh-CN" altLang="en-US"/>
              <a:t>同步</a:t>
            </a:r>
            <a:r>
              <a:rPr lang="en-US" altLang="zh-CN"/>
              <a:t>gn</a:t>
            </a:r>
            <a:r>
              <a:rPr lang="zh-CN" altLang="en-US"/>
              <a:t>中的</a:t>
            </a:r>
            <a:r>
              <a:rPr lang="en-US" altLang="zh-CN"/>
              <a:t>lsx/lasx</a:t>
            </a:r>
            <a:r>
              <a:rPr lang="zh-CN" altLang="en-US"/>
              <a:t>配置到</a:t>
            </a:r>
            <a:r>
              <a:rPr lang="en-US" altLang="zh-CN"/>
              <a:t>CMakeList.txt</a:t>
            </a:r>
            <a:r>
              <a:rPr lang="zh-CN" altLang="en-US"/>
              <a:t>，向后移植</a:t>
            </a:r>
            <a:r>
              <a:rPr lang="en-US" altLang="zh-CN"/>
              <a:t>simde</a:t>
            </a:r>
            <a:r>
              <a:rPr lang="zh-CN" altLang="en-US"/>
              <a:t>修复（暂未接受） </a:t>
            </a:r>
            <a:r>
              <a:rPr lang="en-US" altLang="zh-CN">
                <a:hlinkClick r:id="rId2"/>
              </a:rPr>
              <a:t>https://github.com/WebKit/WebKit/pull/37190</a:t>
            </a:r>
            <a:endParaRPr lang="en-US" altLang="zh-CN">
              <a:hlinkClick r:id="rId2"/>
            </a:endParaRPr>
          </a:p>
          <a:p>
            <a:r>
              <a:rPr lang="en-US" altLang="zh-CN"/>
              <a:t>geogram: </a:t>
            </a:r>
            <a:r>
              <a:rPr lang="zh-CN" altLang="en-US"/>
              <a:t>（暂未接受） </a:t>
            </a:r>
            <a:r>
              <a:rPr lang="en-US" altLang="zh-CN">
                <a:hlinkClick r:id="rId3"/>
              </a:rPr>
              <a:t>https://github.com/BrunoLevy/geogram/pull/192</a:t>
            </a:r>
            <a:endParaRPr lang="en-US" altLang="zh-CN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Loong Arch Linux </a:t>
            </a:r>
            <a:r>
              <a:rPr lang="zh-CN" altLang="en-US"/>
              <a:t>项目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10672999" cy="4657501"/>
          </a:xfrm>
        </p:spPr>
        <p:txBody>
          <a:bodyPr/>
          <a:p>
            <a:r>
              <a:rPr lang="en-US" altLang="zh-CN"/>
              <a:t>aida</a:t>
            </a:r>
            <a:r>
              <a:rPr lang="zh-CN" altLang="en-US"/>
              <a:t>-</a:t>
            </a:r>
            <a:r>
              <a:rPr lang="en-US" altLang="zh-CN"/>
              <a:t>x: </a:t>
            </a:r>
            <a:r>
              <a:rPr lang="zh-CN" altLang="en-US"/>
              <a:t>（暂未接受）</a:t>
            </a:r>
            <a:r>
              <a:rPr lang="en-US" altLang="zh-CN">
                <a:hlinkClick r:id="rId1"/>
              </a:rPr>
              <a:t>https://github.com/DISTRHO/DPF/pull/476</a:t>
            </a:r>
            <a:endParaRPr lang="en-US" altLang="zh-CN">
              <a:hlinkClick r:id="rId1"/>
            </a:endParaRPr>
          </a:p>
          <a:p>
            <a:r>
              <a:rPr lang="en-US" altLang="zh-CN"/>
              <a:t>premake: </a:t>
            </a:r>
            <a:r>
              <a:rPr lang="zh-CN" altLang="en-US"/>
              <a:t> </a:t>
            </a:r>
            <a:r>
              <a:rPr lang="en-US" altLang="zh-CN">
                <a:hlinkClick r:id="rId2"/>
              </a:rPr>
              <a:t>https://github.com/premake/premake</a:t>
            </a:r>
            <a:r>
              <a:rPr lang="zh-CN" altLang="en-US">
                <a:hlinkClick r:id="rId2"/>
              </a:rPr>
              <a:t>-</a:t>
            </a:r>
            <a:r>
              <a:rPr lang="en-US" altLang="zh-CN">
                <a:hlinkClick r:id="rId2"/>
              </a:rPr>
              <a:t>core/pull/2363</a:t>
            </a:r>
            <a:endParaRPr lang="en-US" altLang="zh-CN">
              <a:hlinkClick r:id="rId1"/>
            </a:endParaRPr>
          </a:p>
          <a:p>
            <a:r>
              <a:rPr lang="en-US" altLang="zh-CN"/>
              <a:t>directx-shader-compiler: </a:t>
            </a:r>
            <a:r>
              <a:rPr lang="zh-CN" altLang="en-US"/>
              <a:t>（暂未接受）</a:t>
            </a:r>
            <a:r>
              <a:rPr lang="en-US" altLang="zh-CN">
                <a:hlinkClick r:id="rId3"/>
              </a:rPr>
              <a:t>https://github.com/lcpu</a:t>
            </a:r>
            <a:r>
              <a:rPr lang="zh-CN" altLang="en-US">
                <a:hlinkClick r:id="rId3"/>
              </a:rPr>
              <a:t>-</a:t>
            </a:r>
            <a:r>
              <a:rPr lang="en-US" altLang="zh-CN">
                <a:hlinkClick r:id="rId3"/>
              </a:rPr>
              <a:t>club/loongarch</a:t>
            </a:r>
            <a:r>
              <a:rPr lang="zh-CN" altLang="en-US">
                <a:hlinkClick r:id="rId3"/>
              </a:rPr>
              <a:t>-</a:t>
            </a:r>
            <a:r>
              <a:rPr lang="en-US" altLang="zh-CN">
                <a:hlinkClick r:id="rId3"/>
              </a:rPr>
              <a:t>packages/pull/301</a:t>
            </a:r>
            <a:endParaRPr lang="en-US" altLang="zh-CN">
              <a:hlinkClick r:id="rId3"/>
            </a:endParaRPr>
          </a:p>
          <a:p>
            <a:r>
              <a:rPr lang="en-US" altLang="zh-CN"/>
              <a:t>avidemux</a:t>
            </a:r>
            <a:r>
              <a:rPr lang="zh-CN" altLang="en-US"/>
              <a:t>：</a:t>
            </a:r>
            <a:r>
              <a:rPr lang="en-US" altLang="zh-CN">
                <a:hlinkClick r:id="rId4"/>
              </a:rPr>
              <a:t>https://github.com/mean00/avidemux2/pull/532</a:t>
            </a:r>
            <a:endParaRPr lang="en-US" altLang="zh-CN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Loong Arch Linux </a:t>
            </a:r>
            <a:r>
              <a:rPr lang="zh-CN" altLang="en-US"/>
              <a:t>项目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AviSynthPlus: </a:t>
            </a:r>
            <a:r>
              <a:rPr lang="en-US" altLang="zh-CN">
                <a:hlinkClick r:id="rId1"/>
              </a:rPr>
              <a:t>https://github.com/AviSynth/AviSynthPlus/pull/411</a:t>
            </a:r>
            <a:endParaRPr lang="en-US" altLang="zh-CN">
              <a:hlinkClick r:id="rId1"/>
            </a:endParaRPr>
          </a:p>
          <a:p>
            <a:r>
              <a:rPr lang="en-US" altLang="zh-CN"/>
              <a:t>systemd: </a:t>
            </a:r>
            <a:r>
              <a:rPr lang="en-US" altLang="zh-CN">
                <a:hlinkClick r:id="rId2"/>
              </a:rPr>
              <a:t>https://github.com/systemd/systemd/pull/34911</a:t>
            </a:r>
            <a:endParaRPr lang="en-US" altLang="zh-CN">
              <a:hlinkClick r:id="rId2"/>
            </a:endParaRPr>
          </a:p>
          <a:p>
            <a:r>
              <a:rPr lang="en-US" altLang="zh-CN"/>
              <a:t>libultrahdr: </a:t>
            </a:r>
            <a:r>
              <a:rPr lang="en-US" altLang="zh-CN">
                <a:hlinkClick r:id="rId3"/>
              </a:rPr>
              <a:t>https://github.com/google/libultrahdr/pull/303</a:t>
            </a:r>
            <a:endParaRPr lang="en-US" altLang="zh-CN">
              <a:hlinkClick r:id="rId3"/>
            </a:endParaRPr>
          </a:p>
          <a:p>
            <a:r>
              <a:rPr lang="en-US" altLang="zh-CN"/>
              <a:t>yabuse:</a:t>
            </a:r>
            <a:r>
              <a:rPr lang="zh-CN" altLang="en-US"/>
              <a:t>（暂未接受）</a:t>
            </a:r>
            <a:r>
              <a:rPr lang="en-US" altLang="zh-CN">
                <a:hlinkClick r:id="rId4"/>
              </a:rPr>
              <a:t>https://github.com/libretro/yabause/pull/308</a:t>
            </a:r>
            <a:endParaRPr lang="en-US" altLang="zh-CN">
              <a:hlinkClick r:id="rId4"/>
            </a:endParaRPr>
          </a:p>
          <a:p>
            <a:r>
              <a:rPr lang="zh-CN" altLang="en-US"/>
              <a:t>另有</a:t>
            </a:r>
            <a:r>
              <a:rPr lang="en-US" altLang="zh-CN"/>
              <a:t>gcc</a:t>
            </a:r>
            <a:r>
              <a:rPr lang="zh-CN" altLang="en-US"/>
              <a:t>构建</a:t>
            </a:r>
            <a:r>
              <a:rPr lang="en-US" altLang="zh-CN"/>
              <a:t>Chromium</a:t>
            </a:r>
            <a:r>
              <a:rPr lang="zh-CN" altLang="en-US"/>
              <a:t>的修复由于代理稳定性尚未提交</a:t>
            </a:r>
            <a:endParaRPr lang="zh-CN" altLang="en-US"/>
          </a:p>
          <a:p>
            <a:endParaRPr lang="en-US" altLang="zh-CN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Loong Arch Linux </a:t>
            </a:r>
            <a:r>
              <a:rPr lang="zh-CN" altLang="en-US"/>
              <a:t>项目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7136781" cy="4657501"/>
          </a:xfrm>
        </p:spPr>
        <p:txBody>
          <a:bodyPr/>
          <a:p>
            <a:r>
              <a:rPr lang="zh-CN" altLang="en-US"/>
              <a:t>近期问题</a:t>
            </a:r>
            <a:endParaRPr lang="zh-CN" altLang="en-US"/>
          </a:p>
          <a:p>
            <a:pPr lvl="1"/>
            <a:r>
              <a:rPr lang="en-US" altLang="zh-CN"/>
              <a:t>ghc/haskell</a:t>
            </a:r>
            <a:r>
              <a:rPr lang="zh-CN" altLang="en-US"/>
              <a:t>：等待</a:t>
            </a:r>
            <a:r>
              <a:rPr lang="en-US" altLang="zh-CN"/>
              <a:t>Arch Linux</a:t>
            </a:r>
            <a:r>
              <a:rPr lang="zh-CN" altLang="en-US"/>
              <a:t>官方更新</a:t>
            </a:r>
            <a:endParaRPr lang="en-US" altLang="zh-CN"/>
          </a:p>
          <a:p>
            <a:pPr lvl="1"/>
            <a:r>
              <a:rPr lang="en-US" altLang="zh-CN"/>
              <a:t>chromium</a:t>
            </a:r>
            <a:endParaRPr lang="zh-CN" altLang="en-US"/>
          </a:p>
          <a:p>
            <a:pPr lvl="2"/>
            <a:r>
              <a:rPr lang="zh-CN" altLang="en-US"/>
              <a:t>有过尝试，</a:t>
            </a:r>
            <a:r>
              <a:rPr lang="en-US" altLang="zh-CN"/>
              <a:t>rebase jiegec</a:t>
            </a:r>
            <a:r>
              <a:rPr lang="zh-CN" altLang="en-US"/>
              <a:t>的</a:t>
            </a:r>
            <a:r>
              <a:rPr lang="en-US" altLang="zh-CN"/>
              <a:t>patch</a:t>
            </a:r>
            <a:r>
              <a:rPr lang="zh-CN" altLang="en-US"/>
              <a:t>成功出包</a:t>
            </a:r>
            <a:endParaRPr lang="zh-CN" altLang="en-US"/>
          </a:p>
          <a:p>
            <a:pPr lvl="3"/>
            <a:r>
              <a:rPr lang="zh-CN" altLang="en-US"/>
              <a:t>但运行时</a:t>
            </a:r>
            <a:r>
              <a:rPr lang="en-US" altLang="zh-CN">
                <a:solidFill>
                  <a:srgbClr val="C00000"/>
                </a:solidFill>
              </a:rPr>
              <a:t>SIGILL</a:t>
            </a:r>
            <a:endParaRPr lang="en-US" altLang="zh-CN">
              <a:solidFill>
                <a:srgbClr val="C00000"/>
              </a:solidFill>
            </a:endParaRPr>
          </a:p>
          <a:p>
            <a:pPr lvl="2"/>
            <a:r>
              <a:rPr lang="en-US" altLang="zh-CN"/>
              <a:t>Arch Linux</a:t>
            </a:r>
            <a:r>
              <a:rPr lang="zh-CN" altLang="en-US"/>
              <a:t>上游近期由从</a:t>
            </a:r>
            <a:r>
              <a:rPr lang="en-US" altLang="zh-CN"/>
              <a:t>tarball</a:t>
            </a:r>
            <a:r>
              <a:rPr lang="zh-CN" altLang="en-US"/>
              <a:t>转为从</a:t>
            </a:r>
            <a:r>
              <a:rPr lang="en-US" altLang="zh-CN"/>
              <a:t>git</a:t>
            </a:r>
            <a:r>
              <a:rPr lang="zh-CN" altLang="en-US"/>
              <a:t>构建</a:t>
            </a:r>
            <a:endParaRPr lang="zh-CN" altLang="en-US"/>
          </a:p>
          <a:p>
            <a:pPr lvl="3"/>
            <a:r>
              <a:rPr lang="zh-CN" altLang="en-US"/>
              <a:t>存储空间、代理稳定性、精力受限</a:t>
            </a:r>
            <a:endParaRPr lang="zh-CN" altLang="en-US"/>
          </a:p>
          <a:p>
            <a:pPr lvl="3"/>
            <a:r>
              <a:rPr lang="zh-CN" altLang="en-US"/>
              <a:t>没有再尝试</a:t>
            </a:r>
            <a:endParaRPr lang="zh-CN" altLang="en-US"/>
          </a:p>
          <a:p>
            <a:pPr lvl="1"/>
            <a:r>
              <a:rPr lang="en-US" altLang="zh-CN"/>
              <a:t>firefox-developer-edition (v134)</a:t>
            </a:r>
            <a:endParaRPr lang="en-US" altLang="zh-CN"/>
          </a:p>
          <a:p>
            <a:pPr lvl="2"/>
            <a:r>
              <a:rPr lang="en-US" altLang="zh-CN"/>
              <a:t>moz.build</a:t>
            </a:r>
            <a:r>
              <a:rPr lang="zh-CN" altLang="en-US"/>
              <a:t>未同步</a:t>
            </a:r>
            <a:r>
              <a:rPr lang="en-US" altLang="zh-CN"/>
              <a:t>(generate_mozbuild.py)</a:t>
            </a:r>
            <a:r>
              <a:rPr lang="zh-CN" altLang="en-US"/>
              <a:t>完</a:t>
            </a:r>
            <a:r>
              <a:rPr lang="en-US" altLang="zh-CN"/>
              <a:t>gn</a:t>
            </a:r>
            <a:r>
              <a:rPr lang="zh-CN" altLang="en-US"/>
              <a:t>的修改</a:t>
            </a:r>
            <a:endParaRPr lang="zh-CN" altLang="en-US"/>
          </a:p>
          <a:p>
            <a:pPr lvl="2"/>
            <a:r>
              <a:rPr lang="zh-CN" altLang="en-US"/>
              <a:t>精力</a:t>
            </a:r>
            <a:r>
              <a:rPr lang="en-US" altLang="zh-CN"/>
              <a:t>/</a:t>
            </a:r>
            <a:r>
              <a:rPr lang="zh-CN" altLang="en-US"/>
              <a:t>优先级，尚未修复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512405" y="1259807"/>
            <a:ext cx="4397477" cy="4504539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/>
              <a:t>check</a:t>
            </a:r>
            <a:r>
              <a:rPr lang="zh-CN" altLang="en-US" sz="2400"/>
              <a:t>不通过</a:t>
            </a:r>
            <a:endParaRPr lang="zh-CN" altLang="en-US" sz="240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400"/>
              <a:t>tinysparql</a:t>
            </a:r>
            <a:endParaRPr lang="en-US" altLang="zh-CN" sz="240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zh-CN" altLang="en-US" sz="2200"/>
              <a:t>自身实现的</a:t>
            </a:r>
            <a:r>
              <a:rPr lang="en-US" altLang="zh-CN" sz="2200"/>
              <a:t>printf</a:t>
            </a:r>
            <a:r>
              <a:rPr lang="zh-CN" altLang="en-US" sz="2200"/>
              <a:t>函数，</a:t>
            </a:r>
            <a:r>
              <a:rPr lang="en-US" altLang="zh-CN" sz="2200">
                <a:solidFill>
                  <a:schemeClr val="tx1"/>
                </a:solidFill>
              </a:rPr>
              <a:t>x86_64</a:t>
            </a:r>
            <a:r>
              <a:rPr lang="zh-CN" altLang="en-US" sz="2200">
                <a:solidFill>
                  <a:schemeClr val="tx1"/>
                </a:solidFill>
              </a:rPr>
              <a:t>正常</a:t>
            </a:r>
            <a:endParaRPr lang="zh-CN" altLang="en-US" sz="220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400"/>
              <a:t>openh264</a:t>
            </a:r>
            <a:endParaRPr lang="en-US" altLang="zh-CN" sz="240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zh-CN" sz="2200"/>
              <a:t>[  FAILED  ] SVC_ME_FunTest.SumOf8x8SingleBlock_lsx</a:t>
            </a:r>
            <a:endParaRPr lang="zh-CN" altLang="en-US" sz="220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zh-CN" altLang="en-US" sz="2200"/>
          </a:p>
          <a:p>
            <a:endParaRPr lang="zh-CN" altLang="en-US" sz="2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Loong Arch Linux </a:t>
            </a:r>
            <a:r>
              <a:rPr lang="zh-CN" altLang="en-US"/>
              <a:t>项目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3999" y="1259762"/>
            <a:ext cx="6331390" cy="4657501"/>
          </a:xfrm>
        </p:spPr>
        <p:txBody>
          <a:bodyPr/>
          <a:p>
            <a:r>
              <a:rPr lang="zh-CN" altLang="en-US"/>
              <a:t>未来工作：加大自动化程度</a:t>
            </a:r>
            <a:endParaRPr lang="zh-CN" altLang="en-US"/>
          </a:p>
          <a:p>
            <a:pPr lvl="1"/>
            <a:r>
              <a:rPr lang="en-US" altLang="zh-CN"/>
              <a:t>CI</a:t>
            </a:r>
            <a:endParaRPr lang="zh-CN" altLang="en-US"/>
          </a:p>
          <a:p>
            <a:pPr lvl="2"/>
            <a:r>
              <a:rPr lang="zh-CN" altLang="en-US"/>
              <a:t>更自动化的检查</a:t>
            </a:r>
            <a:r>
              <a:rPr lang="en-US" altLang="zh-CN"/>
              <a:t>/</a:t>
            </a:r>
            <a:r>
              <a:rPr lang="zh-CN" altLang="en-US"/>
              <a:t>审核</a:t>
            </a:r>
            <a:r>
              <a:rPr lang="en-US" altLang="zh-CN"/>
              <a:t> </a:t>
            </a:r>
            <a:endParaRPr lang="en-US" altLang="zh-CN"/>
          </a:p>
          <a:p>
            <a:pPr lvl="3"/>
            <a:r>
              <a:rPr lang="zh-CN" altLang="en-US"/>
              <a:t>目前</a:t>
            </a:r>
            <a:r>
              <a:rPr lang="zh-CN" altLang="en-US">
                <a:solidFill>
                  <a:srgbClr val="C00000"/>
                </a:solidFill>
              </a:rPr>
              <a:t>审核</a:t>
            </a:r>
            <a:r>
              <a:rPr lang="zh-CN" altLang="en-US"/>
              <a:t>几乎均由我一人完成</a:t>
            </a:r>
            <a:r>
              <a:rPr lang="en-US" altLang="zh-CN"/>
              <a:t> </a:t>
            </a:r>
            <a:endParaRPr lang="en-US" altLang="zh-CN"/>
          </a:p>
          <a:p>
            <a:pPr lvl="2"/>
            <a:r>
              <a:rPr lang="zh-CN" altLang="en-US"/>
              <a:t>编译机调度系统</a:t>
            </a:r>
            <a:r>
              <a:rPr lang="en-US" altLang="zh-CN"/>
              <a:t> </a:t>
            </a:r>
            <a:endParaRPr lang="en-US" altLang="zh-CN"/>
          </a:p>
          <a:p>
            <a:pPr lvl="1"/>
            <a:r>
              <a:rPr lang="zh-CN" altLang="en-US"/>
              <a:t>更好的状态页</a:t>
            </a:r>
            <a:r>
              <a:rPr lang="en-US" altLang="zh-CN"/>
              <a:t> </a:t>
            </a:r>
            <a:endParaRPr lang="en-US" altLang="zh-CN"/>
          </a:p>
          <a:p>
            <a:pPr lvl="2"/>
            <a:r>
              <a:rPr lang="zh-CN" altLang="en-US">
                <a:solidFill>
                  <a:srgbClr val="C00000"/>
                </a:solidFill>
              </a:rPr>
              <a:t>协作系统</a:t>
            </a:r>
            <a:r>
              <a:rPr lang="en-US" altLang="zh-CN">
                <a:solidFill>
                  <a:srgbClr val="C00000"/>
                </a:solidFill>
              </a:rPr>
              <a:t>/</a:t>
            </a:r>
            <a:r>
              <a:rPr lang="zh-CN" altLang="en-US">
                <a:solidFill>
                  <a:srgbClr val="C00000"/>
                </a:solidFill>
              </a:rPr>
              <a:t>防止重复工作</a:t>
            </a:r>
            <a:r>
              <a:rPr lang="en-US" altLang="zh-CN"/>
              <a:t> </a:t>
            </a:r>
            <a:endParaRPr lang="en-US" altLang="zh-CN"/>
          </a:p>
          <a:p>
            <a:pPr lvl="2"/>
            <a:r>
              <a:rPr lang="zh-CN" altLang="en-US"/>
              <a:t>带有检查的</a:t>
            </a:r>
            <a:r>
              <a:rPr lang="zh-CN" altLang="en-US">
                <a:solidFill>
                  <a:srgbClr val="C00000"/>
                </a:solidFill>
              </a:rPr>
              <a:t>包上传</a:t>
            </a:r>
            <a:r>
              <a:rPr lang="en-US" altLang="zh-CN">
                <a:solidFill>
                  <a:srgbClr val="C00000"/>
                </a:solidFill>
              </a:rPr>
              <a:t>/</a:t>
            </a:r>
            <a:r>
              <a:rPr lang="zh-CN" altLang="en-US">
                <a:solidFill>
                  <a:srgbClr val="C00000"/>
                </a:solidFill>
              </a:rPr>
              <a:t>仓库管理</a:t>
            </a:r>
            <a:r>
              <a:rPr lang="zh-CN" altLang="en-US"/>
              <a:t>工具</a:t>
            </a:r>
            <a:r>
              <a:rPr lang="en-US" altLang="zh-CN"/>
              <a:t> </a:t>
            </a:r>
            <a:endParaRPr lang="en-US" altLang="zh-CN"/>
          </a:p>
          <a:p>
            <a:pPr lvl="1"/>
            <a:r>
              <a:rPr lang="zh-CN" altLang="en-US"/>
              <a:t>与其他</a:t>
            </a:r>
            <a:r>
              <a:rPr lang="en-US" altLang="zh-CN"/>
              <a:t>Arch Ports</a:t>
            </a:r>
            <a:r>
              <a:rPr lang="zh-CN" altLang="en-US"/>
              <a:t>增进交流</a:t>
            </a:r>
            <a:endParaRPr lang="zh-CN" altLang="en-US"/>
          </a:p>
          <a:p>
            <a:r>
              <a:rPr lang="zh-CN" altLang="en-US"/>
              <a:t>预计</a:t>
            </a:r>
            <a:r>
              <a:rPr lang="zh-CN" altLang="en-US">
                <a:solidFill>
                  <a:srgbClr val="C00000"/>
                </a:solidFill>
              </a:rPr>
              <a:t>明年元旦</a:t>
            </a:r>
            <a:r>
              <a:rPr lang="zh-CN" altLang="en-US"/>
              <a:t>后正式取代原项目上线</a:t>
            </a:r>
            <a:endParaRPr lang="zh-CN" altLang="en-US"/>
          </a:p>
          <a:p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6568588" y="1259807"/>
            <a:ext cx="5348296" cy="4344915"/>
          </a:xfrm>
          <a:prstGeom prst="rect">
            <a:avLst/>
          </a:prstGeom>
        </p:spPr>
        <p:txBody>
          <a:bodyPr wrap="none" rtlCol="0">
            <a:no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/>
              <a:t>项目发挥了一定的“</a:t>
            </a:r>
            <a:r>
              <a:rPr lang="zh-CN" altLang="en-US" sz="2400">
                <a:solidFill>
                  <a:srgbClr val="C00000"/>
                </a:solidFill>
              </a:rPr>
              <a:t>黄埔军校</a:t>
            </a:r>
            <a:r>
              <a:rPr lang="zh-CN" altLang="en-US" sz="2400"/>
              <a:t>”作用</a:t>
            </a:r>
            <a:endParaRPr lang="zh-CN" altLang="en-US" sz="240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CN" altLang="en-US" sz="2400"/>
              <a:t>吸引</a:t>
            </a:r>
            <a:r>
              <a:rPr lang="en-US" altLang="zh-CN" sz="2400"/>
              <a:t>/</a:t>
            </a:r>
            <a:r>
              <a:rPr lang="zh-CN" altLang="en-US" sz="2400"/>
              <a:t>培养</a:t>
            </a:r>
            <a:r>
              <a:rPr lang="zh-CN" altLang="en-US" sz="2400">
                <a:solidFill>
                  <a:srgbClr val="C00000"/>
                </a:solidFill>
              </a:rPr>
              <a:t>新贡献者</a:t>
            </a:r>
            <a:r>
              <a:rPr lang="zh-CN" altLang="en-US" sz="2400"/>
              <a:t>为上游贡献</a:t>
            </a:r>
            <a:endParaRPr lang="zh-CN" alt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sz="2400"/>
          </a:p>
        </p:txBody>
      </p:sp>
      <p:pic>
        <p:nvPicPr>
          <p:cNvPr id="8" name="图片 7" descr="upload_post_object_v2_157555658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68588" y="2437500"/>
            <a:ext cx="5623387" cy="428902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双周会报告</a:t>
            </a:r>
            <a:endParaRPr lang="zh-CN" altLang="en-US"/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社区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  <a:cs typeface="Arial" panose="020B0604020202020204" pitchFamily="34" charset="0"/>
              </a:rPr>
              <a:t>事务</a:t>
            </a:r>
            <a:endParaRPr lang="zh-CN" altLang="en-US">
              <a:latin typeface="微软雅黑" charset="0"/>
              <a:ea typeface="微软雅黑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社区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  <a:cs typeface="Arial" panose="020B0604020202020204" pitchFamily="34" charset="0"/>
              </a:rPr>
              <a:t>身份认证</a:t>
            </a:r>
            <a:endParaRPr lang="zh-CN" altLang="en-US">
              <a:latin typeface="微软雅黑" charset="0"/>
              <a:ea typeface="微软雅黑" charset="0"/>
              <a:cs typeface="Arial" panose="020B0604020202020204" pitchFamily="34" charset="0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zh-CN" altLang="en-US" sz="1800"/>
              <a:t>社区对外可申请身份有版主</a:t>
            </a:r>
            <a:r>
              <a:rPr lang="en-US" altLang="zh-CN" sz="1800"/>
              <a:t>/</a:t>
            </a:r>
            <a:r>
              <a:rPr lang="zh-CN" altLang="en-US" sz="1800"/>
              <a:t>高级开发者两种，且版主为高级开发者的进阶头衔，目前暂定为采用公开评审的方式，且不限制申请人数。社区成员可以在双周会时可以自荐，并进行一段自我介绍，如果不存在反对者，身份即可生效。</a:t>
            </a:r>
            <a:endParaRPr lang="zh-CN" altLang="en-US" sz="1800"/>
          </a:p>
          <a:p>
            <a:pPr marL="0" indent="0">
              <a:buNone/>
            </a:pPr>
            <a:endParaRPr lang="en-US" altLang="zh-CN" sz="1800"/>
          </a:p>
          <a:p>
            <a:r>
              <a:rPr lang="zh-CN" altLang="en-US" sz="2200"/>
              <a:t>高级开发者：向上游社区提交过龙架构补丁或是大型开源项目的贡献者</a:t>
            </a:r>
            <a:endParaRPr lang="zh-CN" altLang="en-US" sz="2200"/>
          </a:p>
          <a:p>
            <a:pPr lvl="1"/>
            <a:r>
              <a:rPr lang="zh-CN" altLang="en-US" sz="1885"/>
              <a:t>社区对其身份的认可一种标记，不需要参与社区管理</a:t>
            </a:r>
            <a:endParaRPr lang="zh-CN" altLang="en-US" sz="1885"/>
          </a:p>
          <a:p>
            <a:pPr lvl="1"/>
            <a:r>
              <a:rPr lang="zh-CN" altLang="en-US" sz="1885"/>
              <a:t>可以参加站务管理（一个社区板块）的讨论</a:t>
            </a:r>
            <a:endParaRPr lang="zh-CN" altLang="en-US" sz="1885"/>
          </a:p>
          <a:p>
            <a:pPr lvl="1"/>
            <a:r>
              <a:rPr lang="zh-CN" altLang="en-US" sz="1885"/>
              <a:t>享有优先申请 </a:t>
            </a:r>
            <a:r>
              <a:rPr lang="en-US" altLang="zh-CN" sz="1885"/>
              <a:t>1024 </a:t>
            </a:r>
            <a:r>
              <a:rPr lang="zh-CN" altLang="en-US" sz="1885"/>
              <a:t>计划板卡的权</a:t>
            </a:r>
            <a:r>
              <a:rPr lang="zh-CN" altLang="en-US" sz="1885">
                <a:solidFill>
                  <a:schemeClr val="tx1"/>
                </a:solidFill>
                <a:latin typeface="微软雅黑" charset="0"/>
                <a:ea typeface="微软雅黑" charset="0"/>
              </a:rPr>
              <a:t>利</a:t>
            </a:r>
            <a:endParaRPr lang="zh-CN" altLang="en-US" sz="1885"/>
          </a:p>
          <a:p>
            <a:r>
              <a:rPr lang="zh-CN" altLang="en-US" sz="2200"/>
              <a:t>版主：在高级开发者的基础上协助社区管理</a:t>
            </a:r>
            <a:endParaRPr lang="zh-CN" altLang="en-US" sz="2200"/>
          </a:p>
          <a:p>
            <a:pPr lvl="1"/>
            <a:r>
              <a:rPr lang="zh-CN" altLang="en-US" sz="1885"/>
              <a:t>具有所有高级开发者的权限</a:t>
            </a:r>
            <a:endParaRPr lang="zh-CN" altLang="en-US" sz="1885"/>
          </a:p>
          <a:p>
            <a:pPr lvl="1"/>
            <a:r>
              <a:rPr lang="zh-CN" altLang="en-US" sz="1885"/>
              <a:t>参与社区管理，可以对用户发布的帖子和标签进行一些修改</a:t>
            </a:r>
            <a:endParaRPr lang="zh-CN" altLang="en-US" sz="1885"/>
          </a:p>
          <a:p>
            <a:pPr lvl="1"/>
            <a:r>
              <a:rPr lang="zh-CN" altLang="en-US" sz="1885"/>
              <a:t>也可以将破坏社区规矩的用户关进小黑屋</a:t>
            </a:r>
            <a:endParaRPr lang="zh-CN" altLang="en-US" sz="1885"/>
          </a:p>
          <a:p>
            <a:endParaRPr lang="zh-CN" altLang="en-US" sz="2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双周会报告</a:t>
            </a:r>
            <a:endParaRPr lang="zh-CN" altLang="en-US"/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zh-CN" altLang="en-US"/>
              <a:t>龙架构社区八卦</a:t>
            </a:r>
            <a:endParaRPr lang="zh-CN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爱好者社区徽标设计</a:t>
            </a:r>
            <a:endParaRPr lang="zh-CN" altLang="en-US"/>
          </a:p>
        </p:txBody>
      </p:sp>
      <p:pic>
        <p:nvPicPr>
          <p:cNvPr id="6" name="图片 5" descr="upload_post_object_v2_11794697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110" y="1482435"/>
            <a:ext cx="4717665" cy="4725138"/>
          </a:xfrm>
          <a:prstGeom prst="rect">
            <a:avLst/>
          </a:prstGeom>
          <a:effectLst>
            <a:outerShdw blurRad="190500" dist="63500" dir="2700000" algn="tl" rotWithShape="0">
              <a:srgbClr val="000000">
                <a:alpha val="30000"/>
              </a:srgbClr>
            </a:outerShdw>
          </a:effectLst>
        </p:spPr>
      </p:pic>
      <p:cxnSp>
        <p:nvCxnSpPr>
          <p:cNvPr id="7" name="直接箭头连接符 6"/>
          <p:cNvCxnSpPr/>
          <p:nvPr userDrawn="1"/>
        </p:nvCxnSpPr>
        <p:spPr>
          <a:xfrm flipH="1">
            <a:off x="5637351" y="3170941"/>
            <a:ext cx="917234" cy="379545"/>
          </a:xfrm>
          <a:prstGeom prst="straightConnector1">
            <a:avLst/>
          </a:prstGeom>
          <a:ln w="63500" cap="flat" cmpd="sng" algn="ctr">
            <a:solidFill>
              <a:srgbClr val="CA463A">
                <a:alpha val="100000"/>
              </a:srgbClr>
            </a:solidFill>
            <a:prstDash val="solid"/>
            <a:miter lim="800000"/>
            <a:tailEnd type="triangle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6674985" y="2251967"/>
            <a:ext cx="3388995" cy="1124585"/>
          </a:xfrm>
          <a:prstGeom prst="rect">
            <a:avLst/>
          </a:prstGeom>
        </p:spPr>
        <p:txBody>
          <a:bodyPr wrap="none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/>
              <a:t>巨丑无比，不堪入目</a:t>
            </a:r>
            <a:endParaRPr lang="zh-CN" altLang="en-US" sz="2800" b="1"/>
          </a:p>
          <a:p>
            <a:pPr>
              <a:lnSpc>
                <a:spcPct val="120000"/>
              </a:lnSpc>
            </a:pPr>
            <a:r>
              <a:rPr lang="zh-CN" altLang="en-US" sz="2800"/>
              <a:t>大家快设计个更好的</a:t>
            </a:r>
            <a:endParaRPr lang="zh-CN" altLang="en-US" sz="28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1221 </a:t>
            </a:r>
            <a:r>
              <a:rPr lang="zh-CN" altLang="en-US"/>
              <a:t>杭州</a:t>
            </a:r>
            <a:r>
              <a:rPr lang="en-US" altLang="zh-CN"/>
              <a:t> Meetup </a:t>
            </a:r>
            <a:r>
              <a:rPr lang="zh-CN" altLang="en-US"/>
              <a:t>筹备情况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性质为筹备会议，届时预计将有一套 </a:t>
            </a:r>
            <a:r>
              <a:rPr lang="en-US" altLang="zh-CN"/>
              <a:t>Loong Meetup </a:t>
            </a:r>
            <a:r>
              <a:rPr lang="zh-CN" altLang="en-US"/>
              <a:t>正式议程的 </a:t>
            </a:r>
            <a:r>
              <a:rPr lang="en-US" altLang="zh-CN"/>
              <a:t>SOP</a:t>
            </a:r>
            <a:r>
              <a:rPr lang="zh-CN" altLang="en-US"/>
              <a:t>、内容政策等文档的草稿，与各位讨论</a:t>
            </a:r>
            <a:endParaRPr lang="zh-CN" altLang="en-US"/>
          </a:p>
          <a:p>
            <a:r>
              <a:rPr lang="en-US" altLang="zh-CN">
                <a:hlinkClick r:id="rId1"/>
              </a:rPr>
              <a:t>https://github.com/loongson</a:t>
            </a:r>
            <a:r>
              <a:rPr lang="zh-CN" altLang="en-US">
                <a:hlinkClick r:id="rId1"/>
              </a:rPr>
              <a:t>-</a:t>
            </a:r>
            <a:r>
              <a:rPr lang="en-US" altLang="zh-CN">
                <a:hlinkClick r:id="rId1"/>
              </a:rPr>
              <a:t>community/meetups</a:t>
            </a:r>
            <a:endParaRPr lang="zh-CN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</a:rPr>
              <a:t>问答环节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zh-CN" altLang="en-US"/>
              <a:t> 社区问答及意见反馈</a:t>
            </a:r>
            <a:endParaRPr lang="zh-CN" altLang="en-US">
              <a:solidFill>
                <a:schemeClr val="tx1"/>
              </a:solidFill>
              <a:latin typeface="微软雅黑" charset="0"/>
              <a:ea typeface="微软雅黑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预收集提问：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操作系统相关</a:t>
            </a:r>
            <a:endParaRPr lang="zh-CN" altLang="en-US">
              <a:solidFill>
                <a:schemeClr val="tx1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Loongnix 25...</a:t>
            </a:r>
            <a:endParaRPr lang="en-US" altLang="zh-CN"/>
          </a:p>
          <a:p>
            <a:pPr lvl="1"/>
            <a:r>
              <a:rPr lang="zh-CN" altLang="en-US"/>
              <a:t>相对于 </a:t>
            </a:r>
            <a:r>
              <a:rPr lang="en-US" altLang="zh-CN"/>
              <a:t>20 </a:t>
            </a:r>
            <a:r>
              <a:rPr lang="zh-CN" altLang="en-US"/>
              <a:t>会增减什么特性，其在发行版生态中的预期角色和作用是什么？</a:t>
            </a:r>
            <a:endParaRPr lang="zh-CN" altLang="en-US"/>
          </a:p>
          <a:p>
            <a:pPr lvl="1"/>
            <a:r>
              <a:rPr lang="zh-CN" altLang="en-US"/>
              <a:t>是否有发布周期表，正式发布的时候是否带集显驱动、新旧世界兼容层？</a:t>
            </a:r>
            <a:endParaRPr lang="zh-CN" altLang="en-US"/>
          </a:p>
          <a:p>
            <a:pPr lvl="1"/>
            <a:r>
              <a:rPr lang="zh-CN" altLang="en-US"/>
              <a:t>如何兼容旧世界应用，也是通过 </a:t>
            </a:r>
            <a:r>
              <a:rPr lang="en-US" altLang="zh-CN"/>
              <a:t>lib</a:t>
            </a:r>
            <a:r>
              <a:rPr lang="en-US" altLang="zh-CN">
                <a:solidFill>
                  <a:schemeClr val="tx1"/>
                </a:solidFill>
                <a:latin typeface="微软雅黑" charset="0"/>
                <a:ea typeface="微软雅黑" charset="0"/>
              </a:rPr>
              <a:t>LoL </a:t>
            </a:r>
            <a:r>
              <a:rPr lang="zh-CN" altLang="en-US"/>
              <a:t>吗？</a:t>
            </a:r>
            <a:endParaRPr lang="zh-CN" altLang="en-US"/>
          </a:p>
          <a:p>
            <a:r>
              <a:rPr lang="zh-CN" altLang="en-US"/>
              <a:t>龙芯的 </a:t>
            </a:r>
            <a:r>
              <a:rPr lang="en-US" altLang="zh-CN">
                <a:solidFill>
                  <a:schemeClr val="tx1"/>
                </a:solidFill>
                <a:latin typeface="微软雅黑" charset="0"/>
                <a:ea typeface="微软雅黑" charset="0"/>
              </a:rPr>
              <a:t>O</a:t>
            </a:r>
            <a:r>
              <a:rPr lang="en-US" altLang="zh-CN"/>
              <a:t>pen</a:t>
            </a:r>
            <a:r>
              <a:rPr lang="en-US" altLang="zh-CN">
                <a:solidFill>
                  <a:schemeClr val="tx1"/>
                </a:solidFill>
                <a:latin typeface="微软雅黑" charset="0"/>
                <a:ea typeface="微软雅黑" charset="0"/>
              </a:rPr>
              <a:t>H</a:t>
            </a:r>
            <a:r>
              <a:rPr lang="en-US" altLang="zh-CN"/>
              <a:t>armony </a:t>
            </a:r>
            <a:r>
              <a:rPr lang="zh-CN" altLang="en-US"/>
              <a:t>适配进度如何？</a:t>
            </a:r>
            <a:endParaRPr lang="zh-CN" altLang="en-US"/>
          </a:p>
          <a:p>
            <a:pPr lvl="1"/>
            <a:r>
              <a:rPr lang="zh-CN" altLang="en-US"/>
              <a:t>之前似乎有预计今年年底发布，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是否能赶上这一时间预期</a:t>
            </a:r>
            <a:r>
              <a:rPr lang="zh-CN" altLang="en-US"/>
              <a:t>？</a:t>
            </a:r>
            <a:endParaRPr lang="zh-CN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预收集提问：软件兼容性相关</a:t>
            </a:r>
            <a:endParaRPr lang="zh-CN" altLang="en-US">
              <a:solidFill>
                <a:schemeClr val="tx1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请问</a:t>
            </a:r>
            <a:r>
              <a:rPr lang="en-US" altLang="zh-CN">
                <a:solidFill>
                  <a:schemeClr val="tx1"/>
                </a:solidFill>
                <a:latin typeface="微软雅黑" charset="0"/>
                <a:ea typeface="微软雅黑" charset="0"/>
              </a:rPr>
              <a:t> LATX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-</a:t>
            </a:r>
            <a:r>
              <a:rPr lang="en-US" altLang="zh-CN">
                <a:solidFill>
                  <a:schemeClr val="tx1"/>
                </a:solidFill>
                <a:latin typeface="微软雅黑" charset="0"/>
                <a:ea typeface="微软雅黑" charset="0"/>
              </a:rPr>
              <a:t>sys </a:t>
            </a:r>
            <a:r>
              <a:rPr lang="zh-CN" altLang="en-US"/>
              <a:t>开发进度如何，能发布内测吗？</a:t>
            </a:r>
            <a:endParaRPr lang="zh-CN" altLang="en-US"/>
          </a:p>
          <a:p>
            <a:r>
              <a:rPr lang="en-US" altLang="zh-CN"/>
              <a:t>Github </a:t>
            </a:r>
            <a:r>
              <a:rPr lang="en-US" altLang="zh-CN">
                <a:solidFill>
                  <a:schemeClr val="tx1"/>
                </a:solidFill>
                <a:latin typeface="微软雅黑" charset="0"/>
                <a:ea typeface="微软雅黑" charset="0"/>
              </a:rPr>
              <a:t>A</a:t>
            </a:r>
            <a:r>
              <a:rPr lang="en-US" altLang="zh-CN"/>
              <a:t>ctions </a:t>
            </a:r>
            <a:r>
              <a:rPr lang="zh-CN" altLang="en-US"/>
              <a:t>会提供龙架构的 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R</a:t>
            </a:r>
            <a:r>
              <a:rPr lang="en-US" altLang="zh-CN"/>
              <a:t>unner </a:t>
            </a:r>
            <a:r>
              <a:rPr lang="zh-CN" altLang="en-US"/>
              <a:t>吗？</a:t>
            </a:r>
            <a:endParaRPr lang="zh-CN" altLang="en-US"/>
          </a:p>
          <a:p>
            <a:r>
              <a:rPr lang="en-US" altLang="zh-CN"/>
              <a:t>WebAssembly </a:t>
            </a:r>
            <a:r>
              <a:rPr lang="zh-CN" altLang="en-US"/>
              <a:t>的</a:t>
            </a:r>
            <a:r>
              <a:rPr lang="en-US" altLang="zh-CN"/>
              <a:t> Cranelift </a:t>
            </a:r>
            <a:r>
              <a:rPr lang="zh-CN" altLang="en-US"/>
              <a:t>会有龙架构支持吗？</a:t>
            </a:r>
            <a:endParaRPr lang="zh-CN" altLang="en-US"/>
          </a:p>
          <a:p>
            <a:r>
              <a:rPr lang="zh-CN" altLang="en-US"/>
              <a:t>未来微软会直接推出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龙架构</a:t>
            </a:r>
            <a:r>
              <a:rPr lang="zh-CN" altLang="en-US"/>
              <a:t>的 </a:t>
            </a:r>
            <a:r>
              <a:rPr lang="en-US" altLang="zh-CN"/>
              <a:t>.NET SDK </a:t>
            </a:r>
            <a:r>
              <a:rPr lang="zh-CN" altLang="en-US"/>
              <a:t>吗？</a:t>
            </a:r>
            <a:endParaRPr lang="zh-CN" altLang="en-US"/>
          </a:p>
          <a:p>
            <a:pPr lvl="1"/>
            <a:r>
              <a:rPr lang="zh-CN" altLang="en-US"/>
              <a:t>何时能够推出 </a:t>
            </a:r>
            <a:r>
              <a:rPr lang="en-US" altLang="zh-CN"/>
              <a:t>.NET nuget </a:t>
            </a:r>
            <a:r>
              <a:rPr lang="zh-CN" altLang="en-US"/>
              <a:t>的新世界源？</a:t>
            </a:r>
            <a:endParaRPr lang="zh-CN" altLang="en-US"/>
          </a:p>
          <a:p>
            <a:r>
              <a:rPr lang="zh-CN" altLang="en-US"/>
              <a:t>龙芯计划如何提升未来游戏党用户的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使用体验？</a:t>
            </a:r>
            <a:endParaRPr lang="zh-CN" altLang="en-US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 lvl="1"/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是否有计划实现</a:t>
            </a:r>
            <a:r>
              <a:rPr lang="zh-CN" altLang="en-US"/>
              <a:t>兼容性和性能提升方案或达成合作？</a:t>
            </a:r>
            <a:endParaRPr lang="zh-CN" altLang="en-US"/>
          </a:p>
          <a:p>
            <a:pPr lvl="0"/>
            <a:r>
              <a:rPr lang="zh-CN" altLang="en-US"/>
              <a:t>对于新世界，有没有适配 </a:t>
            </a:r>
            <a:r>
              <a:rPr lang="en-US" altLang="zh-CN"/>
              <a:t>pytorch</a:t>
            </a:r>
            <a:r>
              <a:rPr lang="en-US" altLang="zh-CN">
                <a:solidFill>
                  <a:schemeClr val="tx1"/>
                </a:solidFill>
                <a:latin typeface="微软雅黑" charset="0"/>
                <a:ea typeface="微软雅黑" charset="0"/>
              </a:rPr>
              <a:t> 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及 </a:t>
            </a:r>
            <a:r>
              <a:rPr lang="en-US" altLang="zh-CN">
                <a:solidFill>
                  <a:schemeClr val="tx1"/>
                </a:solidFill>
                <a:latin typeface="微软雅黑" charset="0"/>
                <a:ea typeface="微软雅黑" charset="0"/>
              </a:rPr>
              <a:t>OpenCV </a:t>
            </a:r>
            <a:r>
              <a:rPr lang="zh-CN" altLang="en-US"/>
              <a:t>的计划？</a:t>
            </a:r>
            <a:endParaRPr lang="zh-CN" altLang="en-US"/>
          </a:p>
          <a:p>
            <a:pPr lvl="0"/>
            <a:r>
              <a:rPr lang="zh-CN" altLang="en-US"/>
              <a:t>新世界有没有计划建立独立 </a:t>
            </a:r>
            <a:r>
              <a:rPr lang="en-US" altLang="zh-CN"/>
              <a:t>PyPI </a:t>
            </a:r>
            <a:r>
              <a:rPr lang="zh-CN" altLang="en-US"/>
              <a:t>源？</a:t>
            </a:r>
            <a:endParaRPr lang="zh-CN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预收集提问：硬件支持相关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面向新世界的龙芯 </a:t>
            </a:r>
            <a:r>
              <a:rPr lang="en-US" altLang="zh-CN"/>
              <a:t>7A </a:t>
            </a:r>
            <a:r>
              <a:rPr lang="zh-CN" altLang="en-US"/>
              <a:t>集成显卡驱动何时可以发布？</a:t>
            </a:r>
            <a:endParaRPr lang="zh-CN" altLang="en-US"/>
          </a:p>
          <a:p>
            <a:pPr lvl="1"/>
            <a:r>
              <a:rPr lang="zh-CN" altLang="en-US"/>
              <a:t>这一驱动的缺失严重影响笔记本、开发板及 </a:t>
            </a:r>
            <a:r>
              <a:rPr lang="en-US" altLang="zh-CN"/>
              <a:t>NUC </a:t>
            </a:r>
            <a:r>
              <a:rPr lang="zh-CN" altLang="en-US"/>
              <a:t>的使用体验，让开发适配难以进行</a:t>
            </a:r>
            <a:endParaRPr lang="zh-CN" altLang="en-US"/>
          </a:p>
          <a:p>
            <a:r>
              <a:rPr lang="en-US" altLang="zh-CN"/>
              <a:t>3C6000 </a:t>
            </a:r>
            <a:r>
              <a:rPr lang="zh-CN" altLang="en-US"/>
              <a:t>主板目前存在 </a:t>
            </a:r>
            <a:r>
              <a:rPr lang="en-US" altLang="zh-CN"/>
              <a:t>PCIe </a:t>
            </a:r>
            <a:r>
              <a:rPr lang="zh-CN" altLang="en-US"/>
              <a:t>版本协商问题，许多显卡错误协商为 </a:t>
            </a:r>
            <a:r>
              <a:rPr lang="en-US" altLang="zh-CN"/>
              <a:t>PCIe 1.0 </a:t>
            </a:r>
            <a:r>
              <a:rPr lang="zh-CN" altLang="en-US"/>
              <a:t>版本，严重影响图形性能</a:t>
            </a:r>
            <a:endParaRPr lang="zh-CN" altLang="en-US"/>
          </a:p>
          <a:p>
            <a:pPr lvl="1"/>
            <a:r>
              <a:rPr lang="zh-CN" altLang="en-US"/>
              <a:t>请问这一问题是否有解决时间表？</a:t>
            </a:r>
            <a:endParaRPr lang="zh-CN" altLang="en-US"/>
          </a:p>
          <a:p>
            <a:r>
              <a:rPr lang="en-US" altLang="zh-CN"/>
              <a:t>PPTT </a:t>
            </a:r>
            <a:r>
              <a:rPr lang="zh-CN" altLang="en-US"/>
              <a:t>表修复后，通过编译 </a:t>
            </a:r>
            <a:r>
              <a:rPr lang="en-US" altLang="zh-CN"/>
              <a:t>LLVM </a:t>
            </a:r>
            <a:r>
              <a:rPr lang="zh-CN" altLang="en-US"/>
              <a:t>测试发现，多核性能有 </a:t>
            </a:r>
            <a:r>
              <a:rPr lang="en-US" altLang="zh-CN"/>
              <a:t>10</a:t>
            </a:r>
            <a:r>
              <a:rPr lang="zh-CN" altLang="en-US"/>
              <a:t>-</a:t>
            </a:r>
            <a:r>
              <a:rPr lang="en-US" altLang="zh-CN"/>
              <a:t>15% </a:t>
            </a:r>
            <a:r>
              <a:rPr lang="zh-CN" altLang="en-US"/>
              <a:t>劣化</a:t>
            </a:r>
            <a:endParaRPr lang="zh-CN" altLang="en-US"/>
          </a:p>
          <a:p>
            <a:pPr lvl="1"/>
            <a:r>
              <a:rPr lang="zh-CN" altLang="en-US"/>
              <a:t>该问题已于两周前反馈，目前是否有针对此问题进行调查？</a:t>
            </a:r>
            <a:endParaRPr lang="zh-CN" altLang="en-US"/>
          </a:p>
          <a:p>
            <a:r>
              <a:rPr lang="en-US" altLang="zh-CN"/>
              <a:t>2K2000 </a:t>
            </a:r>
            <a:r>
              <a:rPr lang="zh-CN" altLang="en-US"/>
              <a:t>网卡驱动还有继续内核主线化的计划吗？</a:t>
            </a:r>
            <a:endParaRPr lang="zh-CN" altLang="en-US"/>
          </a:p>
          <a:p>
            <a:pPr lvl="1"/>
            <a:r>
              <a:rPr lang="zh-CN" altLang="en-US"/>
              <a:t>好像有段时间没动静了，下游发行版仍需自行维护补丁</a:t>
            </a:r>
            <a:endParaRPr lang="zh-CN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预收集提问：硬件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产品</a:t>
            </a:r>
            <a:r>
              <a:rPr lang="zh-CN" altLang="en-US"/>
              <a:t>相关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龙芯 </a:t>
            </a:r>
            <a:r>
              <a:rPr lang="en-US" altLang="zh-CN"/>
              <a:t>2K3000 </a:t>
            </a:r>
            <a:r>
              <a:rPr lang="zh-CN" altLang="en-US"/>
              <a:t>的研发进度如何？</a:t>
            </a:r>
            <a:endParaRPr lang="zh-CN" altLang="en-US"/>
          </a:p>
          <a:p>
            <a:r>
              <a:rPr lang="zh-CN" altLang="en-US"/>
              <a:t>目前 </a:t>
            </a:r>
            <a:r>
              <a:rPr lang="en-US" altLang="zh-CN"/>
              <a:t>3</a:t>
            </a:r>
            <a:r>
              <a:rPr lang="en-US" altLang="zh-CN">
                <a:solidFill>
                  <a:schemeClr val="tx1"/>
                </a:solidFill>
                <a:latin typeface="微软雅黑" charset="0"/>
                <a:ea typeface="微软雅黑" charset="0"/>
              </a:rPr>
              <a:t>A</a:t>
            </a:r>
            <a:r>
              <a:rPr lang="en-US" altLang="zh-CN"/>
              <a:t>6000 </a:t>
            </a:r>
            <a:r>
              <a:rPr lang="zh-CN" altLang="en-US"/>
              <a:t>处理器不够低功耗，软、硬件方面是否还有提升空间和计划？</a:t>
            </a:r>
            <a:endParaRPr lang="zh-CN" altLang="en-US"/>
          </a:p>
          <a:p>
            <a:r>
              <a:rPr lang="zh-CN" altLang="en-US"/>
              <a:t>目前 </a:t>
            </a:r>
            <a:r>
              <a:rPr lang="en-US" altLang="zh-CN"/>
              <a:t>3A6000 </a:t>
            </a:r>
            <a:r>
              <a:rPr lang="zh-CN" altLang="en-US"/>
              <a:t>主板桥片工作时候偶尔发热过大，导致某些场景下性能下降</a:t>
            </a:r>
            <a:endParaRPr lang="zh-CN" altLang="en-US"/>
          </a:p>
          <a:p>
            <a:pPr lvl="1"/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是否有通过软件控制发热的方案？</a:t>
            </a:r>
            <a:endParaRPr lang="zh-CN" altLang="en-US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 lvl="1"/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是否</a:t>
            </a:r>
            <a:r>
              <a:rPr lang="zh-CN" altLang="en-US"/>
              <a:t>推荐用户自行购买散热风扇，主动降低桥片温度？</a:t>
            </a:r>
            <a:endParaRPr lang="zh-CN" altLang="en-US"/>
          </a:p>
          <a:p>
            <a:pPr lvl="0"/>
            <a:r>
              <a:rPr lang="en-US" altLang="zh-CN"/>
              <a:t>Debian</a:t>
            </a:r>
            <a:r>
              <a:rPr lang="zh-CN" altLang="en-US"/>
              <a:t>上有机会解决龙芯</a:t>
            </a:r>
            <a:r>
              <a:rPr lang="en-US" altLang="zh-CN"/>
              <a:t>3A6000</a:t>
            </a:r>
            <a:r>
              <a:rPr lang="zh-CN" altLang="en-US"/>
              <a:t>上</a:t>
            </a:r>
            <a:r>
              <a:rPr lang="en-US" altLang="zh-CN"/>
              <a:t>RX550</a:t>
            </a:r>
            <a:r>
              <a:rPr lang="zh-CN" altLang="en-US"/>
              <a:t>显卡的</a:t>
            </a:r>
            <a:r>
              <a:rPr lang="en-US" altLang="zh-CN"/>
              <a:t>GPU Reset</a:t>
            </a:r>
            <a:r>
              <a:rPr lang="zh-CN" altLang="en-US"/>
              <a:t>问题吗？</a:t>
            </a:r>
            <a:endParaRPr lang="zh-CN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预收集提问：规程相关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龙架构爱好者社区相关域名何时可以标准化？</a:t>
            </a:r>
            <a:endParaRPr lang="zh-CN" altLang="en-US"/>
          </a:p>
          <a:p>
            <a:pPr lvl="1"/>
            <a:r>
              <a:rPr lang="zh-CN" altLang="en-US"/>
              <a:t>目前的 </a:t>
            </a:r>
            <a:r>
              <a:rPr lang="en-US" altLang="zh-CN"/>
              <a:t>whlug.cn </a:t>
            </a:r>
            <a:r>
              <a:rPr lang="zh-CN" altLang="en-US"/>
              <a:t>看起来不够正式</a:t>
            </a:r>
            <a:endParaRPr lang="zh-CN" altLang="en-US"/>
          </a:p>
          <a:p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社区是否有建立公众号和编辑期刊、专栏的计划？</a:t>
            </a:r>
            <a:endParaRPr lang="zh-CN" altLang="en-US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社区管理部将如何与具体项目、发行版社区维持沟通？</a:t>
            </a:r>
            <a:endParaRPr lang="zh-CN" altLang="en-US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可否简化报告板块？</a:t>
            </a:r>
            <a:endParaRPr lang="zh-CN" altLang="en-US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 lvl="1"/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有一些板块，如“工具链更新”、“项目更新”模棱两可</a:t>
            </a:r>
            <a:endParaRPr lang="zh-CN" altLang="en-US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 lvl="1"/>
            <a:r>
              <a:rPr lang="zh-CN" altLang="en-US"/>
              <a:t>“学习资料整理”的定义不清晰，不知如何使用</a:t>
            </a:r>
            <a:endParaRPr lang="zh-CN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现场讨论</a:t>
            </a:r>
            <a:endParaRPr lang="zh-CN" altLang="en-US">
              <a:solidFill>
                <a:schemeClr val="tx1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zh-CN" altLang="en-US"/>
              <a:t> 社区问答及意见反馈</a:t>
            </a:r>
            <a:endParaRPr lang="zh-CN" altLang="en-US">
              <a:solidFill>
                <a:schemeClr val="tx1"/>
              </a:solidFill>
              <a:latin typeface="微软雅黑" charset="0"/>
              <a:ea typeface="微软雅黑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龙架构开源笔记本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513995" y="1273577"/>
            <a:ext cx="6143844" cy="5239625"/>
          </a:xfrm>
        </p:spPr>
        <p:txBody>
          <a:bodyPr/>
          <a:p>
            <a:pPr marL="0" indent="0">
              <a:lnSpc>
                <a:spcPct val="100000"/>
              </a:lnSpc>
              <a:buNone/>
            </a:pPr>
            <a:r>
              <a:rPr lang="zh-CN" altLang="en-US" sz="1500"/>
              <a:t>我们计划在</a:t>
            </a:r>
            <a:r>
              <a:rPr lang="en-US" altLang="zh-CN" sz="1500"/>
              <a:t>2025</a:t>
            </a:r>
            <a:r>
              <a:rPr lang="zh-CN" altLang="en-US" sz="1500"/>
              <a:t>年推出一款基于</a:t>
            </a:r>
            <a:r>
              <a:rPr lang="en-US" altLang="zh-CN" sz="1500"/>
              <a:t>3B6000M</a:t>
            </a:r>
            <a:r>
              <a:rPr lang="zh-CN" altLang="en-US" sz="1500"/>
              <a:t>处理器的笔记本电脑。这款产品旨在为技术爱好者提供一个性价比高、可自定义性强的平台。我们的目标是将产品的总成本控制在</a:t>
            </a:r>
            <a:r>
              <a:rPr lang="en-US" altLang="zh-CN" sz="1500"/>
              <a:t>3500</a:t>
            </a:r>
            <a:r>
              <a:rPr lang="zh-CN" altLang="en-US" sz="1500"/>
              <a:t>元左右，参与者众筹的用户可以获得几乎成本价的产品。</a:t>
            </a:r>
            <a:endParaRPr lang="en-US" altLang="zh-CN" sz="1800"/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200" b="1"/>
              <a:t>目前有三种设备形态可供挑选</a:t>
            </a:r>
            <a:endParaRPr lang="zh-CN" altLang="en-US" sz="2200" b="1"/>
          </a:p>
          <a:p>
            <a:pPr lvl="0">
              <a:lnSpc>
                <a:spcPct val="100000"/>
              </a:lnSpc>
            </a:pPr>
            <a:r>
              <a:rPr lang="zh-CN" altLang="en-US" sz="1800"/>
              <a:t>标准上网本</a:t>
            </a:r>
            <a:endParaRPr lang="zh-CN" altLang="en-US" sz="1800"/>
          </a:p>
          <a:p>
            <a:pPr lvl="1">
              <a:lnSpc>
                <a:spcPct val="100000"/>
              </a:lnSpc>
            </a:pPr>
            <a:r>
              <a:rPr lang="zh-CN" altLang="en-US" sz="1500"/>
              <a:t>优点：成本低，模具选择多样，易于升级内存和硬盘。</a:t>
            </a:r>
            <a:endParaRPr lang="zh-CN" altLang="en-US" sz="1500"/>
          </a:p>
          <a:p>
            <a:pPr lvl="1">
              <a:lnSpc>
                <a:spcPct val="100000"/>
              </a:lnSpc>
            </a:pPr>
            <a:r>
              <a:rPr lang="zh-CN" altLang="en-US" sz="1500"/>
              <a:t>适用人群：寻求基础计算能力，对便携性和性能有平衡需求的用户。</a:t>
            </a:r>
            <a:endParaRPr lang="en-US" altLang="zh-CN" sz="1500"/>
          </a:p>
          <a:p>
            <a:pPr lvl="0">
              <a:lnSpc>
                <a:spcPct val="100000"/>
              </a:lnSpc>
            </a:pPr>
            <a:r>
              <a:rPr lang="en-US" altLang="zh-CN" sz="1800"/>
              <a:t> </a:t>
            </a:r>
            <a:r>
              <a:rPr lang="zh-CN" altLang="en-US" sz="1800"/>
              <a:t>平板二合一设备</a:t>
            </a:r>
            <a:endParaRPr lang="zh-CN" altLang="en-US" sz="1800"/>
          </a:p>
          <a:p>
            <a:pPr lvl="1">
              <a:lnSpc>
                <a:spcPct val="100000"/>
              </a:lnSpc>
            </a:pPr>
            <a:r>
              <a:rPr lang="zh-CN" altLang="en-US" sz="1500"/>
              <a:t>特点：类似微软 </a:t>
            </a:r>
            <a:r>
              <a:rPr lang="en-US" altLang="zh-CN" sz="1500"/>
              <a:t>Surface </a:t>
            </a:r>
            <a:r>
              <a:rPr lang="zh-CN" altLang="en-US" sz="1500"/>
              <a:t>的设计，具备一定的灵活性和创新性。</a:t>
            </a:r>
            <a:endParaRPr lang="zh-CN" altLang="en-US" sz="1500"/>
          </a:p>
          <a:p>
            <a:pPr lvl="1">
              <a:lnSpc>
                <a:spcPct val="100000"/>
              </a:lnSpc>
            </a:pPr>
            <a:r>
              <a:rPr lang="zh-CN" altLang="en-US" sz="1500"/>
              <a:t>注意事项：相较于传统上网本，其成本较高，且内部组件替换较为复杂。</a:t>
            </a:r>
            <a:endParaRPr lang="en-US" altLang="zh-CN" sz="1500"/>
          </a:p>
          <a:p>
            <a:pPr lvl="0">
              <a:lnSpc>
                <a:spcPct val="100000"/>
              </a:lnSpc>
            </a:pPr>
            <a:r>
              <a:rPr lang="zh-CN" altLang="en-US" sz="1800"/>
              <a:t>工程笔记本</a:t>
            </a:r>
            <a:endParaRPr lang="zh-CN" altLang="en-US" sz="1800"/>
          </a:p>
          <a:p>
            <a:pPr lvl="1">
              <a:lnSpc>
                <a:spcPct val="100000"/>
              </a:lnSpc>
            </a:pPr>
            <a:r>
              <a:rPr lang="zh-CN" altLang="en-US" sz="1500"/>
              <a:t>特色：支持如 </a:t>
            </a:r>
            <a:r>
              <a:rPr lang="en-US" altLang="zh-CN" sz="1500"/>
              <a:t>RS-232 </a:t>
            </a:r>
            <a:r>
              <a:rPr lang="zh-CN" altLang="en-US" sz="1500"/>
              <a:t>串口等特殊接口，配备丰富的连接端口（</a:t>
            </a:r>
            <a:r>
              <a:rPr lang="en-US" altLang="zh-CN" sz="1500"/>
              <a:t>HDMI, USB, Type-C, RJ45 </a:t>
            </a:r>
            <a:r>
              <a:rPr lang="zh-CN" altLang="en-US" sz="1500"/>
              <a:t>等），但会比标准上网本更厚重。</a:t>
            </a:r>
            <a:endParaRPr lang="zh-CN" altLang="en-US" sz="1500"/>
          </a:p>
          <a:p>
            <a:pPr lvl="1">
              <a:lnSpc>
                <a:spcPct val="100000"/>
              </a:lnSpc>
            </a:pPr>
            <a:r>
              <a:rPr lang="zh-CN" altLang="en-US" sz="1500"/>
              <a:t>适合群体：需要额外端口或特定功能的专业人士。</a:t>
            </a:r>
            <a:endParaRPr lang="zh-CN" altLang="en-US" sz="1500"/>
          </a:p>
        </p:txBody>
      </p:sp>
      <p:sp>
        <p:nvSpPr>
          <p:cNvPr id="8" name="文本框 7"/>
          <p:cNvSpPr txBox="1"/>
          <p:nvPr/>
        </p:nvSpPr>
        <p:spPr>
          <a:xfrm>
            <a:off x="6931988" y="1200541"/>
            <a:ext cx="4756190" cy="23069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30000"/>
              </a:lnSpc>
            </a:pPr>
            <a:r>
              <a:rPr lang="zh-CN" altLang="en-US" sz="2200" b="1"/>
              <a:t>其他配置需求探讨</a:t>
            </a:r>
            <a:endParaRPr lang="zh-CN" altLang="en-US" sz="2200" b="1"/>
          </a:p>
          <a:p>
            <a:pPr marL="342900" indent="-342900">
              <a:lnSpc>
                <a:spcPct val="130000"/>
              </a:lnSpc>
              <a:buAutoNum type="arabicPeriod"/>
            </a:pPr>
            <a:r>
              <a:rPr lang="zh-CN" altLang="en-US" sz="1500"/>
              <a:t>是否有必要标配 </a:t>
            </a:r>
            <a:r>
              <a:rPr lang="en-US" altLang="zh-CN" sz="1500"/>
              <a:t>5G </a:t>
            </a:r>
            <a:r>
              <a:rPr lang="zh-CN" altLang="en-US" sz="1500"/>
              <a:t>通信模块</a:t>
            </a:r>
            <a:endParaRPr lang="zh-CN" altLang="en-US" sz="1500"/>
          </a:p>
          <a:p>
            <a:pPr marL="342900" indent="-342900">
              <a:lnSpc>
                <a:spcPct val="130000"/>
              </a:lnSpc>
              <a:buAutoNum type="arabicPeriod"/>
            </a:pPr>
            <a:r>
              <a:rPr lang="zh-CN" altLang="en-US" sz="1500"/>
              <a:t>固件如果使用龙芯中科提供的</a:t>
            </a:r>
            <a:r>
              <a:rPr lang="en-US" altLang="zh-CN" sz="1500"/>
              <a:t> EDK2 </a:t>
            </a:r>
            <a:r>
              <a:rPr lang="zh-CN" altLang="en-US" sz="1500"/>
              <a:t>开源难度较大，是否需要尝试使用其他固件</a:t>
            </a:r>
            <a:endParaRPr lang="zh-CN" altLang="en-US" sz="1500"/>
          </a:p>
          <a:p>
            <a:pPr marL="342900" indent="-342900">
              <a:lnSpc>
                <a:spcPct val="130000"/>
              </a:lnSpc>
              <a:buAutoNum type="arabicPeriod"/>
            </a:pPr>
            <a:r>
              <a:rPr lang="zh-CN" altLang="en-US" sz="1500"/>
              <a:t>对键盘，触摸板，屏幕素质或者其他外设是否有什么需求</a:t>
            </a:r>
            <a:r>
              <a:rPr lang="en-US" altLang="zh-CN" sz="1500"/>
              <a:t> </a:t>
            </a:r>
            <a:endParaRPr lang="en-US" altLang="zh-CN" sz="1500"/>
          </a:p>
          <a:p>
            <a:pPr marL="342900" indent="-342900">
              <a:lnSpc>
                <a:spcPct val="130000"/>
              </a:lnSpc>
              <a:buAutoNum type="arabicPeriod"/>
            </a:pPr>
            <a:r>
              <a:rPr lang="zh-CN" altLang="en-US" sz="1500"/>
              <a:t>希望笔记本能达到的内存配置（目前计划尽量将内存和硬盘能达到</a:t>
            </a:r>
            <a:r>
              <a:rPr lang="en-US" altLang="zh-CN" sz="1500"/>
              <a:t> 16+512</a:t>
            </a:r>
            <a:r>
              <a:rPr lang="zh-CN" altLang="en-US" sz="1500"/>
              <a:t>）</a:t>
            </a:r>
            <a:endParaRPr lang="zh-CN" altLang="en-US" sz="1500"/>
          </a:p>
          <a:p>
            <a:endParaRPr lang="zh-CN" altLang="en-US" sz="1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1024 </a:t>
            </a:r>
            <a:r>
              <a:rPr lang="zh-CN" altLang="en-US"/>
              <a:t>计划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lnSpc>
                <a:spcPct val="110000"/>
              </a:lnSpc>
            </a:pPr>
            <a:r>
              <a:rPr lang="zh-CN" altLang="en-US" sz="2200" b="1"/>
              <a:t>龙芯 </a:t>
            </a:r>
            <a:r>
              <a:rPr lang="en-US" altLang="zh-CN" sz="2200" b="1"/>
              <a:t>1024 </a:t>
            </a:r>
            <a:r>
              <a:rPr lang="zh-CN" altLang="en-US" sz="2200" b="1"/>
              <a:t>计划</a:t>
            </a:r>
            <a:endParaRPr lang="zh-CN" altLang="en-US" sz="2200" b="1"/>
          </a:p>
          <a:p>
            <a:pPr lvl="1">
              <a:lnSpc>
                <a:spcPct val="110000"/>
              </a:lnSpc>
            </a:pPr>
            <a:r>
              <a:rPr lang="zh-CN" altLang="en-US" sz="1800"/>
              <a:t>公开项目地址</a:t>
            </a:r>
            <a:r>
              <a:rPr lang="zh-CN" altLang="en-US" sz="1800">
                <a:solidFill>
                  <a:schemeClr val="tx1"/>
                </a:solidFill>
                <a:latin typeface="微软雅黑" charset="0"/>
                <a:ea typeface="微软雅黑" charset="0"/>
              </a:rPr>
              <a:t>：</a:t>
            </a:r>
            <a:r>
              <a:rPr lang="en-US" altLang="zh-CN" sz="1800">
                <a:hlinkClick r:id="rId1"/>
              </a:rPr>
              <a:t>https://gitea.whlug.cn/LoongFly/LoongFly</a:t>
            </a:r>
            <a:endParaRPr lang="en-US" altLang="zh-CN" sz="1800"/>
          </a:p>
          <a:p>
            <a:pPr lvl="1">
              <a:lnSpc>
                <a:spcPct val="110000"/>
              </a:lnSpc>
            </a:pPr>
            <a:r>
              <a:rPr lang="zh-CN" altLang="en-US" sz="1800"/>
              <a:t>需注册用户才能查看</a:t>
            </a:r>
            <a:endParaRPr lang="en-US" altLang="zh-CN" sz="1800"/>
          </a:p>
          <a:p>
            <a:pPr>
              <a:lnSpc>
                <a:spcPct val="110000"/>
              </a:lnSpc>
            </a:pPr>
            <a:r>
              <a:rPr lang="zh-CN" altLang="en-US" sz="2200" b="1"/>
              <a:t>库存设备漂流</a:t>
            </a:r>
            <a:endParaRPr lang="zh-CN" altLang="en-US" sz="2200" b="1"/>
          </a:p>
          <a:p>
            <a:pPr lvl="1">
              <a:lnSpc>
                <a:spcPct val="110000"/>
              </a:lnSpc>
            </a:pPr>
            <a:r>
              <a:rPr lang="zh-CN" altLang="en-US" sz="1800"/>
              <a:t>目前项目库存一些</a:t>
            </a:r>
            <a:r>
              <a:rPr lang="en-US" altLang="zh-CN" sz="1800"/>
              <a:t> 3A6000+7A2000 </a:t>
            </a:r>
            <a:r>
              <a:rPr lang="zh-CN" altLang="en-US" sz="1800"/>
              <a:t>的板卡、整机、</a:t>
            </a:r>
            <a:r>
              <a:rPr lang="en-US" altLang="zh-CN" sz="1800">
                <a:solidFill>
                  <a:schemeClr val="tx1"/>
                </a:solidFill>
                <a:latin typeface="微软雅黑" charset="0"/>
                <a:ea typeface="微软雅黑" charset="0"/>
              </a:rPr>
              <a:t>NUC</a:t>
            </a:r>
            <a:r>
              <a:rPr lang="zh-CN" altLang="en-US" sz="1800"/>
              <a:t>等设备</a:t>
            </a:r>
            <a:endParaRPr lang="zh-CN" altLang="en-US" sz="1800"/>
          </a:p>
          <a:p>
            <a:pPr lvl="2">
              <a:lnSpc>
                <a:spcPct val="110000"/>
              </a:lnSpc>
            </a:pPr>
            <a:r>
              <a:rPr lang="zh-CN" altLang="en-US" sz="1650"/>
              <a:t>以及一些 </a:t>
            </a:r>
            <a:r>
              <a:rPr lang="en-US" altLang="zh-CN" sz="1650"/>
              <a:t>2K </a:t>
            </a:r>
            <a:r>
              <a:rPr lang="zh-CN" altLang="en-US" sz="1650"/>
              <a:t>系列的 </a:t>
            </a:r>
            <a:r>
              <a:rPr lang="en-US" altLang="zh-CN" sz="1650"/>
              <a:t>S</a:t>
            </a:r>
            <a:r>
              <a:rPr lang="en-US" altLang="zh-CN" sz="1650">
                <a:solidFill>
                  <a:schemeClr val="tx1"/>
                </a:solidFill>
                <a:latin typeface="微软雅黑" charset="0"/>
                <a:ea typeface="微软雅黑" charset="0"/>
              </a:rPr>
              <a:t>o</a:t>
            </a:r>
            <a:r>
              <a:rPr lang="en-US" altLang="zh-CN" sz="1650"/>
              <a:t>C</a:t>
            </a:r>
            <a:endParaRPr lang="en-US" altLang="zh-CN" sz="1650"/>
          </a:p>
          <a:p>
            <a:pPr lvl="2">
              <a:lnSpc>
                <a:spcPct val="110000"/>
              </a:lnSpc>
            </a:pPr>
            <a:r>
              <a:rPr lang="zh-CN" altLang="en-US" sz="1650"/>
              <a:t>原本计划的积分兑换计划需要延后一段时间</a:t>
            </a:r>
            <a:endParaRPr lang="zh-CN" altLang="en-US" sz="1650"/>
          </a:p>
          <a:p>
            <a:pPr lvl="2">
              <a:lnSpc>
                <a:spcPct val="110000"/>
              </a:lnSpc>
            </a:pPr>
            <a:r>
              <a:rPr lang="zh-CN" altLang="en-US" sz="1650"/>
              <a:t>后续板卡库存充足</a:t>
            </a:r>
            <a:r>
              <a:rPr lang="en-US" altLang="zh-CN" sz="1650"/>
              <a:t>, </a:t>
            </a:r>
            <a:r>
              <a:rPr lang="zh-CN" altLang="en-US" sz="1650"/>
              <a:t>社区逐步完善后会开放积分兑换模块</a:t>
            </a:r>
            <a:endParaRPr lang="en-US" altLang="zh-CN" sz="1650"/>
          </a:p>
          <a:p>
            <a:pPr lvl="1">
              <a:lnSpc>
                <a:spcPct val="110000"/>
              </a:lnSpc>
            </a:pPr>
            <a:r>
              <a:rPr lang="zh-CN" altLang="en-US" sz="1800"/>
              <a:t>目前板卡库设备已开放申请</a:t>
            </a:r>
            <a:r>
              <a:rPr lang="en-US" altLang="zh-CN" sz="1800"/>
              <a:t>, </a:t>
            </a:r>
            <a:r>
              <a:rPr lang="zh-CN" altLang="en-US" sz="1800"/>
              <a:t>如有需要可以联系社区工作人员或者提交合并请求 </a:t>
            </a:r>
            <a:r>
              <a:rPr lang="en-US" altLang="zh-CN" sz="1800"/>
              <a:t>(PR), </a:t>
            </a:r>
            <a:r>
              <a:rPr lang="zh-CN" altLang="en-US" sz="1800"/>
              <a:t>可用于评测和适配等工作使用</a:t>
            </a:r>
            <a:endParaRPr lang="zh-CN" altLang="en-US" sz="1800"/>
          </a:p>
          <a:p>
            <a:pPr lvl="2">
              <a:lnSpc>
                <a:spcPct val="110000"/>
              </a:lnSpc>
            </a:pPr>
            <a:r>
              <a:rPr lang="zh-CN" altLang="en-US" sz="1650"/>
              <a:t>后续项目仓库会在 </a:t>
            </a:r>
            <a:r>
              <a:rPr lang="en-US" altLang="zh-CN" sz="1650"/>
              <a:t>Git</a:t>
            </a:r>
            <a:r>
              <a:rPr lang="en-US" altLang="zh-CN" sz="1650">
                <a:solidFill>
                  <a:schemeClr val="tx1"/>
                </a:solidFill>
                <a:latin typeface="微软雅黑" charset="0"/>
                <a:ea typeface="微软雅黑" charset="0"/>
              </a:rPr>
              <a:t>H</a:t>
            </a:r>
            <a:r>
              <a:rPr lang="en-US" altLang="zh-CN" sz="1650"/>
              <a:t>ub </a:t>
            </a:r>
            <a:r>
              <a:rPr lang="zh-CN" altLang="en-US" sz="1650"/>
              <a:t>中进行镜像</a:t>
            </a:r>
            <a:r>
              <a:rPr lang="zh-CN" altLang="en-US" sz="1650">
                <a:solidFill>
                  <a:schemeClr val="tx1"/>
                </a:solidFill>
                <a:latin typeface="微软雅黑" charset="0"/>
                <a:ea typeface="微软雅黑" charset="0"/>
              </a:rPr>
              <a:t>，</a:t>
            </a:r>
            <a:r>
              <a:rPr lang="zh-CN" altLang="en-US" sz="1650"/>
              <a:t>申请操作可以在 </a:t>
            </a:r>
            <a:r>
              <a:rPr lang="en-US" altLang="zh-CN" sz="1650"/>
              <a:t>Git</a:t>
            </a:r>
            <a:r>
              <a:rPr lang="en-US" altLang="zh-CN" sz="1650">
                <a:solidFill>
                  <a:schemeClr val="tx1"/>
                </a:solidFill>
                <a:latin typeface="微软雅黑" charset="0"/>
                <a:ea typeface="微软雅黑" charset="0"/>
              </a:rPr>
              <a:t>H</a:t>
            </a:r>
            <a:r>
              <a:rPr lang="en-US" altLang="zh-CN" sz="1650"/>
              <a:t>ub </a:t>
            </a:r>
            <a:r>
              <a:rPr lang="zh-CN" altLang="en-US" sz="1650"/>
              <a:t>中完成</a:t>
            </a:r>
            <a:endParaRPr lang="en-US" altLang="zh-CN" sz="1650"/>
          </a:p>
          <a:p>
            <a:pPr lvl="1">
              <a:lnSpc>
                <a:spcPct val="110000"/>
              </a:lnSpc>
            </a:pPr>
            <a:r>
              <a:rPr lang="zh-CN" altLang="en-US" sz="1800"/>
              <a:t>目前社区申请了几本胡老师签名的《龙芯的足迹》</a:t>
            </a:r>
            <a:endParaRPr lang="zh-CN" altLang="en-US" sz="1800"/>
          </a:p>
          <a:p>
            <a:pPr lvl="2">
              <a:lnSpc>
                <a:spcPct val="110000"/>
              </a:lnSpc>
            </a:pPr>
            <a:r>
              <a:rPr lang="zh-CN" altLang="en-US" sz="1650"/>
              <a:t>此类稀有纪念品计划赠送给对社区有特殊贡献的个人</a:t>
            </a:r>
            <a:endParaRPr lang="zh-CN" altLang="en-US" sz="165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CI/CD Actions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228600" indent="-228600" algn="l" defTabSz="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b="1">
                <a:solidFill>
                  <a:schemeClr val="tx1"/>
                </a:solidFill>
                <a:latin typeface="微软雅黑" charset="0"/>
                <a:ea typeface="微软雅黑" charset="0"/>
              </a:rPr>
              <a:t>Git</a:t>
            </a:r>
            <a:r>
              <a:rPr lang="en-US" altLang="zh-CN" b="1">
                <a:solidFill>
                  <a:schemeClr val="tx1"/>
                </a:solidFill>
                <a:latin typeface="微软雅黑" charset="0"/>
                <a:ea typeface="微软雅黑" charset="0"/>
              </a:rPr>
              <a:t>Hub Actions</a:t>
            </a:r>
            <a:endParaRPr lang="en-US" altLang="zh-CN" b="1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 marL="685800" lvl="1" indent="-228600" algn="l" defTabSz="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2200">
                <a:solidFill>
                  <a:schemeClr val="tx1"/>
                </a:solidFill>
                <a:latin typeface="微软雅黑" charset="0"/>
                <a:ea typeface="微软雅黑" charset="0"/>
                <a:hlinkClick r:id="rId1"/>
              </a:rPr>
              <a:t>Git</a:t>
            </a:r>
            <a:r>
              <a:rPr lang="en-US" altLang="zh-CN" sz="2200">
                <a:solidFill>
                  <a:schemeClr val="tx1"/>
                </a:solidFill>
                <a:latin typeface="微软雅黑" charset="0"/>
                <a:ea typeface="微软雅黑" charset="0"/>
                <a:hlinkClick r:id="rId1"/>
              </a:rPr>
              <a:t>H</a:t>
            </a:r>
            <a:r>
              <a:rPr lang="en-US" altLang="zh-CN" sz="2200">
                <a:solidFill>
                  <a:schemeClr val="tx1"/>
                </a:solidFill>
                <a:latin typeface="微软雅黑" charset="0"/>
                <a:ea typeface="微软雅黑" charset="0"/>
                <a:hlinkClick r:id="rId1"/>
              </a:rPr>
              <a:t>ub Actions</a:t>
            </a:r>
            <a:r>
              <a:rPr lang="en-US" altLang="zh-CN" sz="2200">
                <a:solidFill>
                  <a:schemeClr val="tx1"/>
                </a:solidFill>
                <a:latin typeface="微软雅黑" charset="0"/>
                <a:ea typeface="微软雅黑" charset="0"/>
              </a:rPr>
              <a:t> </a:t>
            </a:r>
            <a:r>
              <a:rPr lang="zh-CN" altLang="en-US" sz="2200">
                <a:solidFill>
                  <a:schemeClr val="tx1"/>
                </a:solidFill>
                <a:latin typeface="微软雅黑" charset="0"/>
                <a:ea typeface="微软雅黑" charset="0"/>
              </a:rPr>
              <a:t>一直</a:t>
            </a:r>
            <a:r>
              <a:rPr lang="zh-CN" altLang="en-US" sz="2200">
                <a:solidFill>
                  <a:schemeClr val="tx1"/>
                </a:solidFill>
                <a:latin typeface="微软雅黑" charset="0"/>
                <a:ea typeface="微软雅黑" charset="0"/>
              </a:rPr>
              <a:t>未将龙架构</a:t>
            </a:r>
            <a:r>
              <a:rPr lang="zh-CN" altLang="en-US" sz="2200">
                <a:solidFill>
                  <a:schemeClr val="tx1"/>
                </a:solidFill>
                <a:latin typeface="微软雅黑" charset="0"/>
                <a:ea typeface="微软雅黑" charset="0"/>
                <a:hlinkClick r:id="rId2"/>
              </a:rPr>
              <a:t>补丁</a:t>
            </a:r>
            <a:r>
              <a:rPr lang="zh-CN" altLang="en-US" sz="2200">
                <a:solidFill>
                  <a:schemeClr val="tx1"/>
                </a:solidFill>
                <a:latin typeface="微软雅黑" charset="0"/>
                <a:ea typeface="微软雅黑" charset="0"/>
              </a:rPr>
              <a:t>合并</a:t>
            </a:r>
            <a:endParaRPr lang="zh-CN" altLang="en-US" sz="2200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 marL="685800" lvl="1" indent="-228600" algn="l" defTabSz="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2200">
                <a:solidFill>
                  <a:schemeClr val="tx1"/>
                </a:solidFill>
                <a:latin typeface="微软雅黑" charset="0"/>
                <a:ea typeface="微软雅黑" charset="0"/>
              </a:rPr>
              <a:t>需要用户自行部署 </a:t>
            </a:r>
            <a:r>
              <a:rPr lang="en-US" altLang="zh-CN" sz="2200">
                <a:solidFill>
                  <a:schemeClr val="tx1"/>
                </a:solidFill>
                <a:latin typeface="微软雅黑" charset="0"/>
                <a:ea typeface="微软雅黑" charset="0"/>
              </a:rPr>
              <a:t>Actions Runner </a:t>
            </a:r>
            <a:r>
              <a:rPr lang="zh-CN" altLang="en-US" sz="2200">
                <a:solidFill>
                  <a:schemeClr val="tx1"/>
                </a:solidFill>
                <a:latin typeface="微软雅黑" charset="0"/>
                <a:ea typeface="微软雅黑" charset="0"/>
              </a:rPr>
              <a:t>才能使用，并不方便使用和部署</a:t>
            </a:r>
            <a:endParaRPr lang="en-US" altLang="zh-CN" sz="2200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 marL="228600" indent="-228600" algn="l" defTabSz="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b="1">
                <a:solidFill>
                  <a:schemeClr val="tx1"/>
                </a:solidFill>
                <a:latin typeface="微软雅黑" charset="0"/>
                <a:ea typeface="微软雅黑" charset="0"/>
              </a:rPr>
              <a:t>Gitea Actions</a:t>
            </a:r>
            <a:endParaRPr lang="en-US" altLang="zh-CN" b="1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 lvl="1">
              <a:lnSpc>
                <a:spcPct val="100000"/>
              </a:lnSpc>
            </a:pP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基于</a:t>
            </a:r>
            <a:r>
              <a:rPr lang="en-US" altLang="zh-CN">
                <a:solidFill>
                  <a:schemeClr val="tx1"/>
                </a:solidFill>
                <a:latin typeface="微软雅黑" charset="0"/>
                <a:ea typeface="微软雅黑" charset="0"/>
              </a:rPr>
              <a:t> Gitea Actions (</a:t>
            </a:r>
            <a:r>
              <a:rPr lang="en-US" altLang="zh-CN">
                <a:solidFill>
                  <a:schemeClr val="tx1"/>
                </a:solidFill>
                <a:latin typeface="微软雅黑" charset="0"/>
                <a:ea typeface="微软雅黑" charset="0"/>
                <a:hlinkClick r:id="rId3"/>
              </a:rPr>
              <a:t>https://gitea.whlug.cn</a:t>
            </a:r>
            <a:r>
              <a:rPr lang="en-US" altLang="zh-CN">
                <a:solidFill>
                  <a:schemeClr val="tx1"/>
                </a:solidFill>
                <a:latin typeface="微软雅黑" charset="0"/>
                <a:ea typeface="微软雅黑" charset="0"/>
              </a:rPr>
              <a:t>) 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的 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  <a:hlinkClick r:id="rId4"/>
              </a:rPr>
              <a:t>A</a:t>
            </a:r>
            <a:r>
              <a:rPr lang="en-US" altLang="zh-CN">
                <a:solidFill>
                  <a:schemeClr val="tx1"/>
                </a:solidFill>
                <a:latin typeface="微软雅黑" charset="0"/>
                <a:ea typeface="微软雅黑" charset="0"/>
                <a:hlinkClick r:id="rId4"/>
              </a:rPr>
              <a:t>ctions </a:t>
            </a:r>
            <a:r>
              <a:rPr lang="en-US" altLang="zh-CN">
                <a:solidFill>
                  <a:schemeClr val="tx1"/>
                </a:solidFill>
                <a:latin typeface="微软雅黑" charset="0"/>
                <a:ea typeface="微软雅黑" charset="0"/>
                <a:hlinkClick r:id="rId4"/>
              </a:rPr>
              <a:t>R</a:t>
            </a:r>
            <a:r>
              <a:rPr lang="en-US" altLang="zh-CN">
                <a:solidFill>
                  <a:schemeClr val="tx1"/>
                </a:solidFill>
                <a:latin typeface="微软雅黑" charset="0"/>
                <a:ea typeface="微软雅黑" charset="0"/>
                <a:hlinkClick r:id="rId4"/>
              </a:rPr>
              <a:t>unner</a:t>
            </a:r>
            <a:r>
              <a:rPr lang="en-US" altLang="zh-CN">
                <a:solidFill>
                  <a:schemeClr val="tx1"/>
                </a:solidFill>
                <a:latin typeface="微软雅黑" charset="0"/>
                <a:ea typeface="微软雅黑" charset="0"/>
              </a:rPr>
              <a:t> 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搭建 </a:t>
            </a:r>
            <a:r>
              <a:rPr lang="en-US" altLang="zh-CN">
                <a:solidFill>
                  <a:schemeClr val="tx1"/>
                </a:solidFill>
                <a:latin typeface="微软雅黑" charset="0"/>
                <a:ea typeface="微软雅黑" charset="0"/>
              </a:rPr>
              <a:t>CI/CD 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解决方案</a:t>
            </a:r>
            <a:endParaRPr lang="zh-CN" altLang="en-US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 lvl="1">
              <a:lnSpc>
                <a:spcPct val="100000"/>
              </a:lnSpc>
            </a:pP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预计在 </a:t>
            </a:r>
            <a:r>
              <a:rPr lang="en-US" altLang="zh-CN">
                <a:solidFill>
                  <a:schemeClr val="tx1"/>
                </a:solidFill>
                <a:latin typeface="微软雅黑" charset="0"/>
                <a:ea typeface="微软雅黑" charset="0"/>
              </a:rPr>
              <a:t>25 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年春节前部署完成正式对外开放使用</a:t>
            </a:r>
            <a:endParaRPr lang="zh-CN" altLang="en-US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 lvl="1">
              <a:lnSpc>
                <a:spcPct val="100000"/>
              </a:lnSpc>
            </a:pP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基于 </a:t>
            </a:r>
            <a:r>
              <a:rPr lang="en-US" altLang="zh-CN">
                <a:solidFill>
                  <a:schemeClr val="tx1"/>
                </a:solidFill>
                <a:latin typeface="微软雅黑" charset="0"/>
                <a:ea typeface="微软雅黑" charset="0"/>
              </a:rPr>
              <a:t>3C6000 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平台搭建 R</a:t>
            </a:r>
            <a:r>
              <a:rPr lang="en-US" altLang="zh-CN">
                <a:solidFill>
                  <a:schemeClr val="tx1"/>
                </a:solidFill>
                <a:latin typeface="微软雅黑" charset="0"/>
                <a:ea typeface="微软雅黑" charset="0"/>
              </a:rPr>
              <a:t>unner 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环境</a:t>
            </a:r>
            <a:endParaRPr lang="zh-CN" altLang="en-US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 lvl="1">
              <a:lnSpc>
                <a:spcPct val="100000"/>
              </a:lnSpc>
            </a:pP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首批计划支持的系统有安同、</a:t>
            </a:r>
            <a:r>
              <a:rPr lang="en-US" altLang="zh-CN">
                <a:solidFill>
                  <a:schemeClr val="tx1"/>
                </a:solidFill>
                <a:latin typeface="微软雅黑" charset="0"/>
                <a:ea typeface="微软雅黑" charset="0"/>
              </a:rPr>
              <a:t>Loong Arch Linux</a:t>
            </a:r>
            <a:endParaRPr lang="en-US" altLang="zh-CN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 lvl="2">
              <a:lnSpc>
                <a:spcPct val="100000"/>
              </a:lnSpc>
            </a:pP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后续会根据社区讨论添加更多系统支持</a:t>
            </a:r>
            <a:endParaRPr lang="zh-CN" altLang="en-US">
              <a:solidFill>
                <a:schemeClr val="tx1"/>
              </a:solidFill>
              <a:latin typeface="微软雅黑" charset="0"/>
              <a:ea typeface="微软雅黑" charset="0"/>
            </a:endParaRPr>
          </a:p>
          <a:p>
            <a:pPr marL="685800" lvl="1" indent="-228600" algn="l" defTabSz="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性价比优选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：</a:t>
            </a:r>
            <a:r>
              <a:rPr lang="en-US" altLang="zh-CN"/>
              <a:t>3C6000 </a:t>
            </a:r>
            <a:r>
              <a:rPr lang="zh-CN" altLang="en-US"/>
              <a:t>即将登场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lnSpc>
                <a:spcPct val="100000"/>
              </a:lnSpc>
              <a:buNone/>
            </a:pPr>
            <a:r>
              <a:rPr lang="en-US" altLang="zh-CN" sz="1800"/>
              <a:t>3C6000 </a:t>
            </a:r>
            <a:r>
              <a:rPr lang="zh-CN" altLang="en-US" sz="1800"/>
              <a:t>系列为基于 </a:t>
            </a:r>
            <a:r>
              <a:rPr lang="en-US" altLang="zh-CN" sz="1800"/>
              <a:t>LA664 </a:t>
            </a:r>
            <a:r>
              <a:rPr lang="zh-CN" altLang="en-US" sz="1800"/>
              <a:t>处理器核心设计的服务器系列产品，采用龙芯第二代 </a:t>
            </a:r>
            <a:r>
              <a:rPr lang="en-US" altLang="zh-CN" sz="1800"/>
              <a:t>64 </a:t>
            </a:r>
            <a:r>
              <a:rPr lang="zh-CN" altLang="en-US" sz="1800"/>
              <a:t>位 </a:t>
            </a:r>
            <a:r>
              <a:rPr lang="en-US" altLang="zh-CN" sz="1800"/>
              <a:t>LoongArch </a:t>
            </a:r>
            <a:r>
              <a:rPr lang="zh-CN" altLang="en-US" sz="1800"/>
              <a:t>高性能处理器核，通用处理性能成倍提升。内存采用</a:t>
            </a:r>
            <a:r>
              <a:rPr lang="en-US" altLang="zh-CN" sz="1800"/>
              <a:t> DDR4-3200</a:t>
            </a:r>
            <a:r>
              <a:rPr lang="en-US" altLang="en-US" sz="1800"/>
              <a:t>×</a:t>
            </a:r>
            <a:r>
              <a:rPr lang="en-US" altLang="zh-CN" sz="1800"/>
              <a:t>4</a:t>
            </a:r>
            <a:r>
              <a:rPr lang="zh-CN" altLang="en-US" sz="1800"/>
              <a:t>，支持</a:t>
            </a:r>
            <a:r>
              <a:rPr lang="en-US" altLang="zh-CN" sz="1800"/>
              <a:t> GPGPU</a:t>
            </a:r>
            <a:r>
              <a:rPr lang="zh-CN" altLang="en-US" sz="1800"/>
              <a:t>、各类加速器扩展，</a:t>
            </a:r>
            <a:r>
              <a:rPr lang="en-US" altLang="zh-CN" sz="1800"/>
              <a:t> </a:t>
            </a:r>
            <a:r>
              <a:rPr lang="zh-CN" altLang="en-US" sz="1800"/>
              <a:t>可满足通用计算、大型数据中心、云计算中心的计算需求。</a:t>
            </a:r>
            <a:endParaRPr lang="zh-CN" altLang="en-US" sz="1800"/>
          </a:p>
        </p:txBody>
      </p:sp>
      <p:graphicFrame>
        <p:nvGraphicFramePr>
          <p:cNvPr id="6" name="表格 5"/>
          <p:cNvGraphicFramePr/>
          <p:nvPr/>
        </p:nvGraphicFramePr>
        <p:xfrm>
          <a:off x="513880" y="2591541"/>
          <a:ext cx="8526780" cy="34963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1695"/>
                <a:gridCol w="2131695"/>
                <a:gridCol w="2131695"/>
                <a:gridCol w="2131695"/>
              </a:tblGrid>
              <a:tr h="33655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/>
                        <a:t>型号</a:t>
                      </a:r>
                      <a:endParaRPr lang="zh-CN" altLang="en-US" sz="1400"/>
                    </a:p>
                  </a:txBody>
                  <a:tcPr anchor="ctr">
                    <a:lnL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/>
                        <a:t>LS3C6000/S</a:t>
                      </a:r>
                      <a:endParaRPr lang="zh-CN" altLang="en-US" sz="1400"/>
                    </a:p>
                  </a:txBody>
                  <a:tcPr anchor="ctr">
                    <a:lnL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/>
                        <a:t>LS3C6000/D</a:t>
                      </a:r>
                      <a:endParaRPr lang="zh-CN" altLang="en-US" sz="1400"/>
                    </a:p>
                  </a:txBody>
                  <a:tcPr anchor="ctr">
                    <a:lnL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/>
                        <a:t>LS3C6000/Q</a:t>
                      </a:r>
                      <a:endParaRPr lang="en-US" altLang="zh-CN" sz="1400"/>
                    </a:p>
                  </a:txBody>
                  <a:tcPr anchor="ctr">
                    <a:lnL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33591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/>
                        <a:t>封装形式</a:t>
                      </a:r>
                      <a:endParaRPr lang="zh-CN" altLang="en-US" sz="1400"/>
                    </a:p>
                  </a:txBody>
                  <a:tcPr anchor="ctr">
                    <a:lnL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E7E6E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/>
                        <a:t>FCBGA2422</a:t>
                      </a:r>
                      <a:endParaRPr lang="zh-CN" altLang="en-US" sz="1400"/>
                    </a:p>
                  </a:txBody>
                  <a:tcPr anchor="ctr">
                    <a:lnL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E7E6E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/>
                        <a:t>FCLGA4129</a:t>
                      </a:r>
                      <a:endParaRPr lang="zh-CN" altLang="en-US" sz="1400"/>
                    </a:p>
                  </a:txBody>
                  <a:tcPr anchor="ctr">
                    <a:lnL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E7E6E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/>
                        <a:t>FCBGA6128</a:t>
                      </a:r>
                      <a:endParaRPr lang="zh-CN" altLang="en-US" sz="1400"/>
                    </a:p>
                  </a:txBody>
                  <a:tcPr anchor="ctr">
                    <a:lnL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E7E6E6">
                        <a:alpha val="100000"/>
                      </a:srgbClr>
                    </a:solidFill>
                  </a:tcPr>
                </a:tc>
              </a:tr>
              <a:tr h="5721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/>
                        <a:t>硅片数</a:t>
                      </a:r>
                      <a:endParaRPr lang="zh-CN" altLang="en-US" sz="1400"/>
                    </a:p>
                  </a:txBody>
                  <a:tcPr anchor="ctr">
                    <a:lnL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/>
                        <a:t>50mm*50mm</a:t>
                      </a:r>
                      <a:endParaRPr lang="zh-CN" altLang="en-US" sz="1400"/>
                    </a:p>
                  </a:txBody>
                  <a:tcPr anchor="ctr">
                    <a:lnL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/>
                        <a:t>75.4mm*58.5mm</a:t>
                      </a:r>
                      <a:endParaRPr lang="zh-CN" altLang="en-US" sz="1400"/>
                    </a:p>
                  </a:txBody>
                  <a:tcPr anchor="ctr">
                    <a:lnL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/>
                        <a:t>75.4mm*72mm</a:t>
                      </a:r>
                      <a:endParaRPr lang="zh-CN" altLang="en-US" sz="1400"/>
                    </a:p>
                  </a:txBody>
                  <a:tcPr anchor="ctr">
                    <a:lnL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33591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/>
                        <a:t>物理核</a:t>
                      </a:r>
                      <a:r>
                        <a:rPr lang="en-US" altLang="zh-CN" sz="1400"/>
                        <a:t>/</a:t>
                      </a:r>
                      <a:r>
                        <a:rPr lang="zh-CN" altLang="en-US" sz="1400"/>
                        <a:t>逻辑核</a:t>
                      </a:r>
                      <a:endParaRPr lang="zh-CN" altLang="en-US" sz="1400"/>
                    </a:p>
                  </a:txBody>
                  <a:tcPr anchor="ctr">
                    <a:lnL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E7E6E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/>
                        <a:t>16/32</a:t>
                      </a:r>
                      <a:endParaRPr lang="zh-CN" altLang="en-US" sz="1400"/>
                    </a:p>
                  </a:txBody>
                  <a:tcPr anchor="ctr">
                    <a:lnL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E7E6E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/>
                        <a:t>32/64</a:t>
                      </a:r>
                      <a:endParaRPr lang="zh-CN" altLang="en-US" sz="1400"/>
                    </a:p>
                  </a:txBody>
                  <a:tcPr anchor="ctr">
                    <a:lnL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E7E6E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/>
                        <a:t>60(64)/120(128)</a:t>
                      </a:r>
                      <a:endParaRPr lang="zh-CN" altLang="en-US" sz="1400"/>
                    </a:p>
                  </a:txBody>
                  <a:tcPr anchor="ctr">
                    <a:lnL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E7E6E6">
                        <a:alpha val="100000"/>
                      </a:srgbClr>
                    </a:solidFill>
                  </a:tcPr>
                </a:tc>
              </a:tr>
              <a:tr h="3352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/>
                        <a:t>基础频率</a:t>
                      </a:r>
                      <a:endParaRPr lang="zh-CN" altLang="en-US" sz="1400"/>
                    </a:p>
                  </a:txBody>
                  <a:tcPr anchor="ctr">
                    <a:lnL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/>
                        <a:t>2.2GHz</a:t>
                      </a:r>
                      <a:endParaRPr lang="zh-CN" altLang="en-US" sz="1400"/>
                    </a:p>
                  </a:txBody>
                  <a:tcPr anchor="ctr">
                    <a:lnL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/>
                        <a:t>2.1GHz</a:t>
                      </a:r>
                      <a:endParaRPr lang="zh-CN" altLang="en-US" sz="1400"/>
                    </a:p>
                  </a:txBody>
                  <a:tcPr anchor="ctr">
                    <a:lnL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/>
                        <a:t>2.0GHz</a:t>
                      </a:r>
                      <a:endParaRPr lang="zh-CN" altLang="en-US" sz="1400"/>
                    </a:p>
                  </a:txBody>
                  <a:tcPr anchor="ctr">
                    <a:lnL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33591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/>
                        <a:t>内存通道数</a:t>
                      </a:r>
                      <a:endParaRPr lang="zh-CN" altLang="en-US" sz="1400"/>
                    </a:p>
                  </a:txBody>
                  <a:tcPr anchor="ctr">
                    <a:lnL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E7E6E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/>
                        <a:t>DDR4 72</a:t>
                      </a:r>
                      <a:r>
                        <a:rPr lang="zh-CN" altLang="en-US" sz="1400"/>
                        <a:t>位×</a:t>
                      </a:r>
                      <a:r>
                        <a:rPr lang="en-US" altLang="zh-CN" sz="1400"/>
                        <a:t>4</a:t>
                      </a:r>
                      <a:endParaRPr lang="zh-CN" altLang="en-US" sz="1400"/>
                    </a:p>
                  </a:txBody>
                  <a:tcPr anchor="ctr">
                    <a:lnL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E7E6E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/>
                        <a:t>DDR4 72</a:t>
                      </a:r>
                      <a:r>
                        <a:rPr lang="zh-CN" altLang="en-US" sz="1400"/>
                        <a:t>位×</a:t>
                      </a:r>
                      <a:r>
                        <a:rPr lang="en-US" altLang="zh-CN" sz="1400"/>
                        <a:t>8</a:t>
                      </a:r>
                      <a:endParaRPr lang="zh-CN" altLang="en-US" sz="1400"/>
                    </a:p>
                  </a:txBody>
                  <a:tcPr anchor="ctr">
                    <a:lnL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E7E6E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/>
                        <a:t>DDR4 72</a:t>
                      </a:r>
                      <a:r>
                        <a:rPr lang="zh-CN" altLang="en-US" sz="1400"/>
                        <a:t>位×</a:t>
                      </a:r>
                      <a:r>
                        <a:rPr lang="en-US" altLang="zh-CN" sz="1400"/>
                        <a:t>8</a:t>
                      </a:r>
                      <a:endParaRPr lang="zh-CN" altLang="en-US" sz="1400"/>
                    </a:p>
                  </a:txBody>
                  <a:tcPr anchor="ctr">
                    <a:lnL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E7E6E6">
                        <a:alpha val="100000"/>
                      </a:srgbClr>
                    </a:solidFill>
                  </a:tcPr>
                </a:tc>
              </a:tr>
              <a:tr h="33655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/>
                        <a:t>最大配置</a:t>
                      </a:r>
                      <a:endParaRPr lang="zh-CN" altLang="en-US" sz="1400"/>
                    </a:p>
                  </a:txBody>
                  <a:tcPr anchor="ctr">
                    <a:lnL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/>
                        <a:t>2</a:t>
                      </a:r>
                      <a:r>
                        <a:rPr lang="zh-CN" altLang="en-US" sz="1400"/>
                        <a:t>路</a:t>
                      </a:r>
                      <a:endParaRPr lang="zh-CN" altLang="en-US" sz="1400"/>
                    </a:p>
                  </a:txBody>
                  <a:tcPr anchor="ctr">
                    <a:lnL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/>
                        <a:t>4</a:t>
                      </a:r>
                      <a:r>
                        <a:rPr lang="zh-CN" altLang="en-US" sz="1400"/>
                        <a:t>路</a:t>
                      </a:r>
                      <a:endParaRPr lang="zh-CN" altLang="en-US" sz="1400"/>
                    </a:p>
                  </a:txBody>
                  <a:tcPr anchor="ctr">
                    <a:lnL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/>
                        <a:t>2</a:t>
                      </a:r>
                      <a:r>
                        <a:rPr lang="zh-CN" altLang="en-US" sz="1400"/>
                        <a:t>路</a:t>
                      </a:r>
                      <a:endParaRPr lang="zh-CN" altLang="en-US" sz="1400"/>
                    </a:p>
                  </a:txBody>
                  <a:tcPr anchor="ctr">
                    <a:lnL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5715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/>
                        <a:t>典型功耗</a:t>
                      </a:r>
                      <a:endParaRPr lang="zh-CN" altLang="en-US" sz="1400"/>
                    </a:p>
                  </a:txBody>
                  <a:tcPr anchor="ctr">
                    <a:lnL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E7E6E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/>
                        <a:t>100</a:t>
                      </a:r>
                      <a:r>
                        <a:rPr lang="zh-CN" altLang="en-US" sz="1400"/>
                        <a:t>-</a:t>
                      </a:r>
                      <a:r>
                        <a:rPr lang="en-US" altLang="zh-CN" sz="1400"/>
                        <a:t>120W</a:t>
                      </a:r>
                      <a:r>
                        <a:rPr lang="zh-CN" altLang="en-US" sz="1400"/>
                        <a:t>@</a:t>
                      </a:r>
                      <a:r>
                        <a:rPr lang="en-US" altLang="zh-CN" sz="1400"/>
                        <a:t>2.2GHz</a:t>
                      </a:r>
                      <a:endParaRPr lang="zh-CN" altLang="en-US" sz="1400"/>
                    </a:p>
                  </a:txBody>
                  <a:tcPr anchor="ctr">
                    <a:lnL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E7E6E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/>
                        <a:t>200W(</a:t>
                      </a:r>
                      <a:r>
                        <a:rPr lang="zh-CN" altLang="en-US" sz="1400"/>
                        <a:t>预估</a:t>
                      </a:r>
                      <a:r>
                        <a:rPr lang="en-US" altLang="zh-CN" sz="1400"/>
                        <a:t>)</a:t>
                      </a:r>
                      <a:endParaRPr lang="zh-CN" altLang="en-US" sz="1400"/>
                    </a:p>
                  </a:txBody>
                  <a:tcPr anchor="ctr">
                    <a:lnL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E7E6E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/>
                        <a:t>300W(</a:t>
                      </a:r>
                      <a:r>
                        <a:rPr lang="zh-CN" altLang="en-US" sz="1400"/>
                        <a:t>预估</a:t>
                      </a:r>
                      <a:r>
                        <a:rPr lang="en-US" altLang="zh-CN" sz="1400"/>
                        <a:t>)</a:t>
                      </a:r>
                      <a:endParaRPr lang="zh-CN" altLang="en-US" sz="1400"/>
                    </a:p>
                  </a:txBody>
                  <a:tcPr anchor="ctr">
                    <a:lnL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  <a:solidFill>
                      <a:srgbClr val="E7E6E6">
                        <a:alpha val="100000"/>
                      </a:srgbClr>
                    </a:solidFill>
                  </a:tcPr>
                </a:tc>
              </a:tr>
              <a:tr h="33655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/>
                        <a:t>TDP</a:t>
                      </a:r>
                      <a:r>
                        <a:rPr lang="zh-CN" altLang="en-US" sz="1400"/>
                        <a:t>功耗</a:t>
                      </a:r>
                      <a:endParaRPr lang="zh-CN" altLang="en-US" sz="1400"/>
                    </a:p>
                  </a:txBody>
                  <a:tcPr anchor="ctr">
                    <a:lnL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/>
                        <a:t>200W</a:t>
                      </a:r>
                      <a:endParaRPr lang="zh-CN" altLang="en-US" sz="1400"/>
                    </a:p>
                  </a:txBody>
                  <a:tcPr anchor="ctr">
                    <a:lnL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/>
                        <a:t>350</a:t>
                      </a:r>
                      <a:r>
                        <a:rPr lang="zh-CN" altLang="en-US" sz="1400"/>
                        <a:t>-</a:t>
                      </a:r>
                      <a:r>
                        <a:rPr lang="en-US" altLang="zh-CN" sz="1400"/>
                        <a:t>400W(</a:t>
                      </a:r>
                      <a:r>
                        <a:rPr lang="zh-CN" altLang="en-US" sz="1400"/>
                        <a:t>预估</a:t>
                      </a:r>
                      <a:r>
                        <a:rPr lang="en-US" altLang="zh-CN" sz="1400"/>
                        <a:t>)</a:t>
                      </a:r>
                      <a:endParaRPr lang="zh-CN" altLang="en-US" sz="1400"/>
                    </a:p>
                  </a:txBody>
                  <a:tcPr anchor="ctr">
                    <a:lnL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/>
                        <a:t>450</a:t>
                      </a:r>
                      <a:r>
                        <a:rPr lang="zh-CN" altLang="en-US" sz="1400"/>
                        <a:t>-</a:t>
                      </a:r>
                      <a:r>
                        <a:rPr lang="en-US" altLang="zh-CN" sz="1400"/>
                        <a:t>500W(</a:t>
                      </a:r>
                      <a:r>
                        <a:rPr lang="zh-CN" altLang="en-US" sz="1400"/>
                        <a:t>预估</a:t>
                      </a:r>
                      <a:r>
                        <a:rPr lang="en-US" altLang="zh-CN" sz="1400"/>
                        <a:t>)</a:t>
                      </a:r>
                      <a:endParaRPr lang="zh-CN" altLang="en-US" sz="1400"/>
                    </a:p>
                  </a:txBody>
                  <a:tcPr anchor="ctr">
                    <a:lnL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 userDrawn="1"/>
        </p:nvSpPr>
        <p:spPr>
          <a:xfrm>
            <a:off x="9214513" y="2500220"/>
            <a:ext cx="1564065" cy="1885926"/>
          </a:xfrm>
          <a:prstGeom prst="rect">
            <a:avLst/>
          </a:prstGeom>
        </p:spPr>
        <p:txBody>
          <a:bodyPr wrap="none" rtlCol="0">
            <a:noAutofit/>
          </a:bodyPr>
          <a:p>
            <a:pPr indent="0">
              <a:lnSpc>
                <a:spcPct val="150000"/>
              </a:lnSpc>
              <a:buNone/>
            </a:pPr>
            <a:r>
              <a:rPr lang="en-US" altLang="zh-CN" b="1">
                <a:solidFill>
                  <a:srgbClr val="C00000"/>
                </a:solidFill>
              </a:rPr>
              <a:t>S: </a:t>
            </a:r>
            <a:r>
              <a:rPr lang="zh-CN" altLang="en-US">
                <a:solidFill>
                  <a:srgbClr val="C00000"/>
                </a:solidFill>
              </a:rPr>
              <a:t>单硅片</a:t>
            </a:r>
            <a:endParaRPr lang="zh-CN" altLang="en-US">
              <a:solidFill>
                <a:srgbClr val="C00000"/>
              </a:solidFill>
            </a:endParaRPr>
          </a:p>
          <a:p>
            <a:pPr indent="0">
              <a:lnSpc>
                <a:spcPct val="150000"/>
              </a:lnSpc>
              <a:buNone/>
            </a:pPr>
            <a:r>
              <a:rPr lang="en-US" altLang="zh-CN" b="1">
                <a:solidFill>
                  <a:srgbClr val="C00000"/>
                </a:solidFill>
              </a:rPr>
              <a:t>D: </a:t>
            </a:r>
            <a:r>
              <a:rPr lang="zh-CN" altLang="en-US">
                <a:solidFill>
                  <a:srgbClr val="C00000"/>
                </a:solidFill>
              </a:rPr>
              <a:t>双硅片</a:t>
            </a:r>
            <a:endParaRPr lang="zh-CN" altLang="en-US">
              <a:solidFill>
                <a:srgbClr val="C00000"/>
              </a:solidFill>
            </a:endParaRPr>
          </a:p>
          <a:p>
            <a:pPr indent="0">
              <a:lnSpc>
                <a:spcPct val="150000"/>
              </a:lnSpc>
              <a:buNone/>
            </a:pPr>
            <a:r>
              <a:rPr lang="en-US" altLang="zh-CN" b="1">
                <a:solidFill>
                  <a:srgbClr val="C00000"/>
                </a:solidFill>
              </a:rPr>
              <a:t>Q: </a:t>
            </a:r>
            <a:r>
              <a:rPr lang="zh-CN" altLang="en-US">
                <a:solidFill>
                  <a:srgbClr val="C00000"/>
                </a:solidFill>
              </a:rPr>
              <a:t>四硅片</a:t>
            </a:r>
            <a:endParaRPr lang="zh-CN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性价比优选</a:t>
            </a:r>
            <a:r>
              <a:rPr lang="zh-CN" altLang="en-US">
                <a:solidFill>
                  <a:schemeClr val="tx1"/>
                </a:solidFill>
                <a:latin typeface="微软雅黑" charset="0"/>
                <a:ea typeface="微软雅黑" charset="0"/>
              </a:rPr>
              <a:t>：</a:t>
            </a:r>
            <a:r>
              <a:rPr lang="en-US" altLang="zh-CN"/>
              <a:t>3C6000 </a:t>
            </a:r>
            <a:r>
              <a:rPr lang="zh-CN" altLang="en-US"/>
              <a:t>即将登场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13999" y="1259762"/>
            <a:ext cx="10823176" cy="4657501"/>
          </a:xfrm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lang="zh-CN" altLang="en-US" sz="2200" b="1"/>
              <a:t>社区测试结果表明：</a:t>
            </a:r>
            <a:r>
              <a:rPr lang="en-US" altLang="zh-CN" sz="2200"/>
              <a:t>3C6000/S </a:t>
            </a:r>
            <a:r>
              <a:rPr lang="zh-CN" altLang="en-US" sz="2200"/>
              <a:t>相比</a:t>
            </a:r>
            <a:r>
              <a:rPr lang="en-US" altLang="zh-CN" sz="2200"/>
              <a:t> 3C5000</a:t>
            </a:r>
            <a:r>
              <a:rPr lang="zh-CN" altLang="en-US" sz="2200"/>
              <a:t>、</a:t>
            </a:r>
            <a:r>
              <a:rPr lang="en-US" altLang="zh-CN" sz="2200"/>
              <a:t>3C6000/D </a:t>
            </a:r>
            <a:r>
              <a:rPr lang="zh-CN" altLang="en-US" sz="2200"/>
              <a:t>相比</a:t>
            </a:r>
            <a:r>
              <a:rPr lang="en-US" altLang="zh-CN" sz="2200"/>
              <a:t> 3D5000</a:t>
            </a:r>
            <a:endParaRPr lang="en-US" altLang="zh-CN" sz="2200"/>
          </a:p>
          <a:p>
            <a:pPr lvl="1">
              <a:lnSpc>
                <a:spcPct val="100000"/>
              </a:lnSpc>
            </a:pPr>
            <a:r>
              <a:rPr lang="zh-CN" altLang="en-US" sz="1800"/>
              <a:t>单核性能大幅度提升，多核性能翻番，</a:t>
            </a:r>
            <a:r>
              <a:rPr lang="en-US" altLang="zh-CN" sz="1800">
                <a:solidFill>
                  <a:schemeClr val="tx1"/>
                </a:solidFill>
                <a:latin typeface="微软雅黑" charset="0"/>
                <a:ea typeface="微软雅黑" charset="0"/>
              </a:rPr>
              <a:t>STREAM </a:t>
            </a:r>
            <a:r>
              <a:rPr lang="zh-CN" altLang="en-US" sz="1800">
                <a:solidFill>
                  <a:schemeClr val="tx1"/>
                </a:solidFill>
                <a:latin typeface="微软雅黑" charset="0"/>
                <a:ea typeface="微软雅黑" charset="0"/>
              </a:rPr>
              <a:t>访</a:t>
            </a:r>
            <a:r>
              <a:rPr lang="zh-CN" altLang="en-US" sz="1800"/>
              <a:t>存性能提升接近</a:t>
            </a:r>
            <a:r>
              <a:rPr lang="en-US" altLang="zh-CN" sz="1800"/>
              <a:t>100%</a:t>
            </a:r>
            <a:endParaRPr lang="en-US" altLang="zh-CN" sz="1800"/>
          </a:p>
          <a:p>
            <a:pPr>
              <a:lnSpc>
                <a:spcPct val="100000"/>
              </a:lnSpc>
            </a:pPr>
            <a:r>
              <a:rPr lang="zh-CN" altLang="en-US" sz="2200" b="1"/>
              <a:t>在基础频率下：</a:t>
            </a:r>
            <a:r>
              <a:rPr lang="en-US" altLang="zh-CN" sz="2200"/>
              <a:t>3C6000/S </a:t>
            </a:r>
            <a:r>
              <a:rPr lang="zh-CN" altLang="en-US" sz="2200"/>
              <a:t>相比 </a:t>
            </a:r>
            <a:r>
              <a:rPr lang="en-US" altLang="zh-CN" sz="2200"/>
              <a:t>Intel Xeon 4314</a:t>
            </a:r>
            <a:r>
              <a:rPr lang="zh-CN" altLang="en-US" sz="2200"/>
              <a:t>、</a:t>
            </a:r>
            <a:r>
              <a:rPr lang="en-US" altLang="zh-CN" sz="2200"/>
              <a:t>3C6000/D </a:t>
            </a:r>
            <a:r>
              <a:rPr lang="zh-CN" altLang="en-US" sz="2200"/>
              <a:t>相比 </a:t>
            </a:r>
            <a:r>
              <a:rPr lang="en-US" altLang="zh-CN" sz="2200"/>
              <a:t>Intel Xeon 6338</a:t>
            </a:r>
            <a:endParaRPr lang="en-US" altLang="zh-CN" sz="2200"/>
          </a:p>
          <a:p>
            <a:pPr lvl="1">
              <a:lnSpc>
                <a:spcPct val="100000"/>
              </a:lnSpc>
            </a:pPr>
            <a:r>
              <a:rPr lang="en-US" altLang="zh-CN" sz="1800">
                <a:solidFill>
                  <a:schemeClr val="tx1"/>
                </a:solidFill>
                <a:latin typeface="微软雅黑" charset="0"/>
                <a:ea typeface="微软雅黑" charset="0"/>
              </a:rPr>
              <a:t>SPEC CPU 2017</a:t>
            </a:r>
            <a:r>
              <a:rPr lang="zh-CN" altLang="en-US" sz="1800">
                <a:solidFill>
                  <a:schemeClr val="tx1"/>
                </a:solidFill>
                <a:latin typeface="微软雅黑" charset="0"/>
                <a:ea typeface="微软雅黑" charset="0"/>
              </a:rPr>
              <a:t>定点多核性能相当，</a:t>
            </a:r>
            <a:r>
              <a:rPr lang="en-US" altLang="zh-CN" sz="1800">
                <a:solidFill>
                  <a:schemeClr val="tx1"/>
                </a:solidFill>
                <a:latin typeface="微软雅黑" charset="0"/>
                <a:ea typeface="微软雅黑" charset="0"/>
              </a:rPr>
              <a:t>SPEC CPU 2017</a:t>
            </a:r>
            <a:r>
              <a:rPr lang="zh-CN" altLang="en-US" sz="1800">
                <a:solidFill>
                  <a:schemeClr val="tx1"/>
                </a:solidFill>
                <a:latin typeface="微软雅黑" charset="0"/>
                <a:ea typeface="微软雅黑" charset="0"/>
              </a:rPr>
              <a:t>单核性能与</a:t>
            </a:r>
            <a:r>
              <a:rPr lang="en-US" altLang="zh-CN" sz="1800">
                <a:solidFill>
                  <a:schemeClr val="tx1"/>
                </a:solidFill>
                <a:latin typeface="微软雅黑" charset="0"/>
                <a:ea typeface="微软雅黑" charset="0"/>
              </a:rPr>
              <a:t>Unixbench</a:t>
            </a:r>
            <a:r>
              <a:rPr lang="zh-CN" altLang="en-US" sz="1800">
                <a:solidFill>
                  <a:schemeClr val="tx1"/>
                </a:solidFill>
                <a:latin typeface="微软雅黑" charset="0"/>
                <a:ea typeface="微软雅黑" charset="0"/>
              </a:rPr>
              <a:t>性能更优。</a:t>
            </a:r>
            <a:endParaRPr lang="zh-CN" altLang="en-US" sz="1800"/>
          </a:p>
          <a:p>
            <a:pPr lvl="1">
              <a:lnSpc>
                <a:spcPct val="100000"/>
              </a:lnSpc>
            </a:pPr>
            <a:endParaRPr lang="zh-CN" altLang="en-US"/>
          </a:p>
          <a:p>
            <a:pPr lvl="1">
              <a:lnSpc>
                <a:spcPct val="100000"/>
              </a:lnSpc>
            </a:pPr>
            <a:endParaRPr lang="zh-CN" altLang="en-US"/>
          </a:p>
          <a:p>
            <a:pPr lvl="1">
              <a:lnSpc>
                <a:spcPct val="100000"/>
              </a:lnSpc>
            </a:pPr>
            <a:endParaRPr lang="zh-CN" altLang="en-US"/>
          </a:p>
          <a:p>
            <a:pPr lvl="1">
              <a:lnSpc>
                <a:spcPct val="100000"/>
              </a:lnSpc>
            </a:pPr>
            <a:endParaRPr lang="zh-CN" altLang="en-US"/>
          </a:p>
          <a:p>
            <a:pPr lvl="1">
              <a:lnSpc>
                <a:spcPct val="100000"/>
              </a:lnSpc>
            </a:pPr>
            <a:endParaRPr lang="zh-CN" altLang="en-US"/>
          </a:p>
          <a:p>
            <a:pPr lvl="1">
              <a:lnSpc>
                <a:spcPct val="100000"/>
              </a:lnSpc>
            </a:pPr>
            <a:endParaRPr lang="zh-CN" altLang="en-US"/>
          </a:p>
          <a:p>
            <a:pPr marL="457200" lvl="1" indent="0">
              <a:lnSpc>
                <a:spcPct val="100000"/>
              </a:lnSpc>
              <a:buNone/>
            </a:pPr>
            <a:r>
              <a:rPr lang="zh-CN" altLang="en-US" sz="1800"/>
              <a:t>据可靠消息：</a:t>
            </a:r>
            <a:r>
              <a:rPr lang="en-US" altLang="zh-CN" sz="1800"/>
              <a:t>3C6000/S </a:t>
            </a:r>
            <a:r>
              <a:rPr lang="zh-CN" altLang="en-US" sz="1800"/>
              <a:t>单路服务器将于 </a:t>
            </a:r>
            <a:r>
              <a:rPr lang="en-US" altLang="zh-CN" sz="1800" b="1">
                <a:solidFill>
                  <a:srgbClr val="C00000"/>
                </a:solidFill>
              </a:rPr>
              <a:t>12 </a:t>
            </a:r>
            <a:r>
              <a:rPr lang="zh-CN" altLang="en-US" sz="1800" b="1">
                <a:solidFill>
                  <a:srgbClr val="C00000"/>
                </a:solidFill>
              </a:rPr>
              <a:t>月中下旬 </a:t>
            </a:r>
            <a:r>
              <a:rPr lang="zh-CN" altLang="en-US" sz="1800"/>
              <a:t>在淘宝开售，</a:t>
            </a:r>
            <a:endParaRPr lang="zh-CN" altLang="en-US" sz="1800"/>
          </a:p>
          <a:p>
            <a:pPr marL="457200" lvl="1" indent="0">
              <a:lnSpc>
                <a:spcPct val="100000"/>
              </a:lnSpc>
              <a:buNone/>
            </a:pPr>
            <a:r>
              <a:rPr lang="zh-CN" altLang="en-US" sz="1800"/>
              <a:t>请有意者密切关注。</a:t>
            </a:r>
            <a:endParaRPr lang="zh-CN" altLang="en-US" sz="1800"/>
          </a:p>
        </p:txBody>
      </p:sp>
      <p:graphicFrame>
        <p:nvGraphicFramePr>
          <p:cNvPr id="8" name="表格 7"/>
          <p:cNvGraphicFramePr/>
          <p:nvPr/>
        </p:nvGraphicFramePr>
        <p:xfrm>
          <a:off x="294383" y="3332573"/>
          <a:ext cx="5675630" cy="20631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3775"/>
                <a:gridCol w="627380"/>
                <a:gridCol w="810895"/>
                <a:gridCol w="811530"/>
                <a:gridCol w="810895"/>
                <a:gridCol w="810260"/>
                <a:gridCol w="810895"/>
              </a:tblGrid>
              <a:tr h="274320">
                <a:tc rowSpan="2">
                  <a:txBody>
                    <a:bodyPr/>
                    <a:p>
                      <a:pPr algn="ctr">
                        <a:buNone/>
                      </a:pPr>
                      <a:endParaRPr lang="zh-CN" altLang="en-US" sz="1200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1"/>
                        <a:t>SPEC CPU 2017</a:t>
                      </a:r>
                      <a:endParaRPr lang="zh-CN" altLang="en-US" sz="1200" b="1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hMerge="1"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hMerge="1"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hMerge="1"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1"/>
                        <a:t>Unixbench</a:t>
                      </a:r>
                      <a:endParaRPr lang="zh-CN" altLang="en-US" sz="1200" b="1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hMerge="1"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457200">
                <a:tc vMerge="1"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1"/>
                        <a:t>INT</a:t>
                      </a:r>
                      <a:endParaRPr lang="zh-CN" altLang="en-US" sz="1200" b="1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1"/>
                        <a:t>FP</a:t>
                      </a:r>
                      <a:endParaRPr lang="zh-CN" altLang="en-US" sz="1200" b="1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1"/>
                        <a:t>INT_rate</a:t>
                      </a:r>
                      <a:endParaRPr lang="zh-CN" altLang="en-US" sz="1200" b="1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1"/>
                        <a:t>FP_rate</a:t>
                      </a:r>
                      <a:endParaRPr lang="zh-CN" altLang="en-US" sz="1200" b="1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 b="1"/>
                        <a:t>单线程</a:t>
                      </a:r>
                      <a:endParaRPr lang="zh-CN" altLang="en-US" sz="1200" b="1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 b="1"/>
                        <a:t>多线程</a:t>
                      </a:r>
                      <a:endParaRPr lang="zh-CN" altLang="en-US" sz="1200" b="1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4171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1"/>
                        <a:t>3C5000</a:t>
                      </a:r>
                      <a:endParaRPr lang="zh-CN" altLang="en-US" sz="1200" b="1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/>
                        <a:t>3.09</a:t>
                      </a:r>
                      <a:endParaRPr lang="zh-CN" altLang="en-US" sz="1200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/>
                        <a:t>4.05</a:t>
                      </a:r>
                      <a:endParaRPr lang="zh-CN" altLang="en-US" sz="1200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/>
                        <a:t>33.8</a:t>
                      </a:r>
                      <a:endParaRPr lang="zh-CN" altLang="en-US" sz="1200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/>
                        <a:t>31.6</a:t>
                      </a:r>
                      <a:endParaRPr lang="zh-CN" altLang="en-US" sz="1200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/>
                        <a:t>1564</a:t>
                      </a:r>
                      <a:endParaRPr lang="zh-CN" altLang="en-US" sz="1200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/>
                        <a:t>7900</a:t>
                      </a:r>
                      <a:endParaRPr lang="zh-CN" altLang="en-US" sz="1200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1"/>
                        <a:t>3C6000/S</a:t>
                      </a:r>
                      <a:endParaRPr lang="zh-CN" altLang="en-US" sz="1200" b="1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FFE69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solidFill>
                            <a:srgbClr val="FF0000"/>
                          </a:solidFill>
                        </a:rPr>
                        <a:t>5.30</a:t>
                      </a:r>
                      <a:endParaRPr lang="zh-CN" altLang="en-US" sz="12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FFE69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/>
                        <a:t>6.77</a:t>
                      </a:r>
                      <a:endParaRPr lang="zh-CN" altLang="en-US" sz="1200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FFE69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solidFill>
                            <a:srgbClr val="FF0000"/>
                          </a:solidFill>
                        </a:rPr>
                        <a:t>72.29</a:t>
                      </a:r>
                      <a:endParaRPr lang="zh-CN" altLang="en-US" sz="12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FFE69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/>
                        <a:t>53.68</a:t>
                      </a:r>
                      <a:endParaRPr lang="zh-CN" altLang="en-US" sz="1200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FFE69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/>
                        <a:t>2081</a:t>
                      </a:r>
                      <a:endParaRPr lang="zh-CN" altLang="en-US" sz="1200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FFE69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solidFill>
                            <a:srgbClr val="FF0000"/>
                          </a:solidFill>
                        </a:rPr>
                        <a:t>15832</a:t>
                      </a:r>
                      <a:endParaRPr lang="zh-CN" altLang="en-US" sz="12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FFE699">
                        <a:alpha val="10000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1"/>
                        <a:t>Xeon 4314</a:t>
                      </a:r>
                      <a:endParaRPr lang="zh-CN" altLang="en-US" sz="1200" b="1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/>
                        <a:t>4.63</a:t>
                      </a:r>
                      <a:endParaRPr lang="zh-CN" altLang="en-US" sz="1200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solidFill>
                            <a:srgbClr val="FF0000"/>
                          </a:solidFill>
                        </a:rPr>
                        <a:t>7.12</a:t>
                      </a:r>
                      <a:endParaRPr lang="zh-CN" altLang="en-US" sz="12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/>
                        <a:t>71.3</a:t>
                      </a:r>
                      <a:endParaRPr lang="zh-CN" altLang="en-US" sz="1200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solidFill>
                            <a:srgbClr val="FF0000"/>
                          </a:solidFill>
                        </a:rPr>
                        <a:t>69.3</a:t>
                      </a:r>
                      <a:endParaRPr lang="zh-CN" altLang="en-US" sz="12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solidFill>
                            <a:srgbClr val="FF0000"/>
                          </a:solidFill>
                        </a:rPr>
                        <a:t>2206</a:t>
                      </a:r>
                      <a:endParaRPr lang="zh-CN" altLang="en-US" sz="12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/>
                        <a:t>13044</a:t>
                      </a:r>
                      <a:endParaRPr lang="zh-CN" altLang="en-US" sz="1200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/>
        </p:nvGraphicFramePr>
        <p:xfrm>
          <a:off x="6269266" y="3332612"/>
          <a:ext cx="5675630" cy="20631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3775"/>
                <a:gridCol w="627380"/>
                <a:gridCol w="810895"/>
                <a:gridCol w="811530"/>
                <a:gridCol w="810895"/>
                <a:gridCol w="810260"/>
                <a:gridCol w="810895"/>
              </a:tblGrid>
              <a:tr h="274320">
                <a:tc rowSpan="2">
                  <a:txBody>
                    <a:bodyPr/>
                    <a:p>
                      <a:pPr algn="ctr">
                        <a:buNone/>
                      </a:pPr>
                      <a:endParaRPr lang="zh-CN" altLang="en-US" sz="1200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1"/>
                        <a:t>SPEC CPU 2017</a:t>
                      </a:r>
                      <a:endParaRPr lang="zh-CN" altLang="en-US" sz="1200" b="1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hMerge="1"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hMerge="1"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hMerge="1"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1"/>
                        <a:t>Unixbench</a:t>
                      </a:r>
                      <a:endParaRPr lang="zh-CN" altLang="en-US" sz="1200" b="1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hMerge="1"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457200">
                <a:tc vMerge="1"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1"/>
                        <a:t>INT</a:t>
                      </a:r>
                      <a:endParaRPr lang="zh-CN" altLang="en-US" sz="1200" b="1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1"/>
                        <a:t>FP</a:t>
                      </a:r>
                      <a:endParaRPr lang="zh-CN" altLang="en-US" sz="1200" b="1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1"/>
                        <a:t>INT_rate</a:t>
                      </a:r>
                      <a:endParaRPr lang="zh-CN" altLang="en-US" sz="1200" b="1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1"/>
                        <a:t>FP_rate</a:t>
                      </a:r>
                      <a:endParaRPr lang="zh-CN" altLang="en-US" sz="1200" b="1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 b="1"/>
                        <a:t>单线程</a:t>
                      </a:r>
                      <a:endParaRPr lang="zh-CN" altLang="en-US" sz="1200" b="1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 b="1"/>
                        <a:t>多线程</a:t>
                      </a:r>
                      <a:endParaRPr lang="zh-CN" altLang="en-US" sz="1200" b="1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4171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1"/>
                        <a:t>3D5000</a:t>
                      </a:r>
                      <a:endParaRPr lang="zh-CN" altLang="en-US" sz="1200" b="1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</a:rPr>
                        <a:t>2.89</a:t>
                      </a:r>
                      <a:endParaRPr lang="en-US" altLang="zh-CN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/>
                        <a:t>3.81</a:t>
                      </a:r>
                      <a:endParaRPr lang="zh-CN" altLang="en-US" sz="1200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</a:rPr>
                        <a:t>58.7</a:t>
                      </a:r>
                      <a:endParaRPr lang="en-US" altLang="zh-CN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</a:rPr>
                        <a:t>52.2</a:t>
                      </a:r>
                      <a:endParaRPr lang="en-US" altLang="zh-CN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</a:rPr>
                        <a:t>1066</a:t>
                      </a:r>
                      <a:endParaRPr lang="en-US" altLang="zh-CN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</a:rPr>
                        <a:t>8259</a:t>
                      </a:r>
                      <a:endParaRPr lang="en-US" altLang="zh-CN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1"/>
                        <a:t>3C6000/D</a:t>
                      </a:r>
                      <a:endParaRPr lang="zh-CN" altLang="en-US" sz="1200" b="1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FFE69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solidFill>
                            <a:srgbClr val="FF0000"/>
                          </a:solidFill>
                        </a:rPr>
                        <a:t>4.67</a:t>
                      </a:r>
                      <a:endParaRPr lang="en-US" altLang="zh-CN" sz="12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FFE69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solidFill>
                            <a:srgbClr val="FF0000"/>
                          </a:solidFill>
                        </a:rPr>
                        <a:t>6.91</a:t>
                      </a:r>
                      <a:endParaRPr lang="zh-CN" altLang="en-US" sz="12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FFE69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solidFill>
                            <a:srgbClr val="000000"/>
                          </a:solidFill>
                        </a:rPr>
                        <a:t>123</a:t>
                      </a:r>
                      <a:endParaRPr sz="180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FFE69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</a:rPr>
                        <a:t>104</a:t>
                      </a:r>
                      <a:endParaRPr lang="en-US" altLang="zh-CN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FFE69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solidFill>
                            <a:srgbClr val="FF0000"/>
                          </a:solidFill>
                        </a:rPr>
                        <a:t>1655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FFE69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solidFill>
                            <a:srgbClr val="FF0000"/>
                          </a:solidFill>
                        </a:rPr>
                        <a:t>14767</a:t>
                      </a:r>
                      <a:endParaRPr lang="en-US" altLang="zh-CN" sz="12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FFE699">
                        <a:alpha val="10000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1"/>
                        <a:t>Xeon 6338</a:t>
                      </a:r>
                      <a:endParaRPr lang="zh-CN" altLang="en-US" sz="1200" b="1"/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</a:rPr>
                        <a:t>3.98</a:t>
                      </a:r>
                      <a:endParaRPr lang="en-US" altLang="zh-CN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solidFill>
                            <a:srgbClr val="000000"/>
                          </a:solidFill>
                        </a:rPr>
                        <a:t>6.29</a:t>
                      </a:r>
                      <a:endParaRPr sz="180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solidFill>
                            <a:srgbClr val="FF0000"/>
                          </a:solidFill>
                        </a:rPr>
                        <a:t>125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solidFill>
                            <a:srgbClr val="FF0000"/>
                          </a:solidFill>
                        </a:rPr>
                        <a:t>134</a:t>
                      </a:r>
                      <a:endParaRPr lang="en-US" altLang="zh-CN" sz="12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solidFill>
                            <a:srgbClr val="000000"/>
                          </a:solidFill>
                        </a:rPr>
                        <a:t>1062</a:t>
                      </a:r>
                      <a:endParaRPr sz="180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solidFill>
                            <a:schemeClr val="tx1"/>
                          </a:solidFill>
                        </a:rPr>
                        <a:t>9558</a:t>
                      </a:r>
                      <a:endParaRPr lang="en-US" altLang="zh-CN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12700" cmpd="sng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双周会报告</a:t>
            </a:r>
            <a:endParaRPr lang="zh-CN" altLang="en-US"/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zh-CN" altLang="en-US"/>
              <a:t>龙架构项目进展</a:t>
            </a:r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spect">
      <a:majorFont>
        <a:latin typeface="微软雅黑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7840</Words>
  <Application>WPS Office WWO_wpscloud_20250108203101-9737e764c7</Application>
  <PresentationFormat>宽屏</PresentationFormat>
  <Paragraphs>584</Paragraphs>
  <Slides>38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47" baseType="lpstr">
      <vt:lpstr>Arial</vt:lpstr>
      <vt:lpstr>宋体</vt:lpstr>
      <vt:lpstr>Wingdings</vt:lpstr>
      <vt:lpstr>微软雅黑</vt:lpstr>
      <vt:lpstr>汉仪旗黑KW 55S</vt:lpstr>
      <vt:lpstr>微软雅黑</vt:lpstr>
      <vt:lpstr>汉仪书宋二KW</vt:lpstr>
      <vt:lpstr>Kingsoft Confetti</vt:lpstr>
      <vt:lpstr>Office 主题</vt:lpstr>
      <vt:lpstr>欢迎参加龙架构双周会</vt:lpstr>
      <vt:lpstr>龙架构双周会</vt:lpstr>
      <vt:lpstr>双周会报告</vt:lpstr>
      <vt:lpstr>龙架构开源笔记本</vt:lpstr>
      <vt:lpstr>1024 计划</vt:lpstr>
      <vt:lpstr>CI/CD Actions</vt:lpstr>
      <vt:lpstr>性价比优选：3C6000 即将登场</vt:lpstr>
      <vt:lpstr>性价比优选：3C6000 即将登场</vt:lpstr>
      <vt:lpstr>双周会报告</vt:lpstr>
      <vt:lpstr>新世界 .NET SDK 9 社区发行版</vt:lpstr>
      <vt:lpstr>VSCodium 添加龙架构支持</vt:lpstr>
      <vt:lpstr>Linux 6.12</vt:lpstr>
      <vt:lpstr>双周会报告</vt:lpstr>
      <vt:lpstr>Loongnix 25：从旧世界迈向新世界</vt:lpstr>
      <vt:lpstr>Loongnix 25：从旧世界迈向新世界</vt:lpstr>
      <vt:lpstr>安同 OS：近期更新</vt:lpstr>
      <vt:lpstr>安同 OS：未来规划</vt:lpstr>
      <vt:lpstr>Gentoo/LoongArch 年终计划</vt:lpstr>
      <vt:lpstr>Debian 状态同步</vt:lpstr>
      <vt:lpstr>Debian 状态同步（续.）</vt:lpstr>
      <vt:lpstr>Loong Arch Linux 项目</vt:lpstr>
      <vt:lpstr>Loong Arch Linux 项目</vt:lpstr>
      <vt:lpstr>Loong Arch Linux 项目</vt:lpstr>
      <vt:lpstr>Loong Arch Linux 项目</vt:lpstr>
      <vt:lpstr>Loong Arch Linux 项目</vt:lpstr>
      <vt:lpstr>Loong Arch Linux 项目</vt:lpstr>
      <vt:lpstr>Loong Arch Linux 项目</vt:lpstr>
      <vt:lpstr>双周会报告</vt:lpstr>
      <vt:lpstr>社区身份认证</vt:lpstr>
      <vt:lpstr>爱好者社区徽标设计</vt:lpstr>
      <vt:lpstr>1221 杭州 Meetup 筹备情况</vt:lpstr>
      <vt:lpstr>问答环节</vt:lpstr>
      <vt:lpstr>预收集提问：操作系统相关</vt:lpstr>
      <vt:lpstr>预收集提问：软件兼容性相关</vt:lpstr>
      <vt:lpstr>预收集提问：硬件支持相关</vt:lpstr>
      <vt:lpstr>预收集提问：硬件产品相关</vt:lpstr>
      <vt:lpstr>预收集提问：规程相关</vt:lpstr>
      <vt:lpstr>现场讨论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欢迎参加龙架构双周会</dc:title>
  <dc:creator/>
  <cp:lastModifiedBy/>
  <dcterms:created xsi:type="dcterms:W3CDTF">2025-01-20T09:46:25Z</dcterms:created>
  <dcterms:modified xsi:type="dcterms:W3CDTF">2025-01-20T09:46:25Z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2052-12.9.0.19810</vt:lpwstr>
  </property>
  <property fmtid="{D5CDD505-2E9C-101B-9397-08002B2CF9AE}" pid="3" name="ICV">
    <vt:lpwstr>B75C98F4C40948689CB49D1002CA5FAC</vt:lpwstr>
  </property>
</Properties>
</file>